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274" r:id="rId2"/>
    <p:sldId id="2138" r:id="rId3"/>
    <p:sldId id="2147" r:id="rId4"/>
    <p:sldId id="2081" r:id="rId5"/>
    <p:sldId id="2146" r:id="rId6"/>
    <p:sldId id="2142" r:id="rId7"/>
    <p:sldId id="2036" r:id="rId8"/>
    <p:sldId id="2037" r:id="rId9"/>
    <p:sldId id="2038" r:id="rId10"/>
    <p:sldId id="2040" r:id="rId11"/>
    <p:sldId id="2039" r:id="rId12"/>
    <p:sldId id="2141" r:id="rId13"/>
    <p:sldId id="443" r:id="rId14"/>
    <p:sldId id="2153" r:id="rId15"/>
    <p:sldId id="2078" r:id="rId16"/>
    <p:sldId id="2084" r:id="rId17"/>
    <p:sldId id="2041" r:id="rId18"/>
    <p:sldId id="2042" r:id="rId19"/>
    <p:sldId id="2065" r:id="rId20"/>
    <p:sldId id="470" r:id="rId21"/>
    <p:sldId id="486" r:id="rId22"/>
    <p:sldId id="483" r:id="rId23"/>
    <p:sldId id="472" r:id="rId24"/>
    <p:sldId id="2105" r:id="rId25"/>
    <p:sldId id="2106" r:id="rId26"/>
    <p:sldId id="446" r:id="rId27"/>
    <p:sldId id="2107" r:id="rId28"/>
    <p:sldId id="2109" r:id="rId29"/>
    <p:sldId id="503" r:id="rId30"/>
    <p:sldId id="2144" r:id="rId31"/>
    <p:sldId id="2082" r:id="rId32"/>
    <p:sldId id="508" r:id="rId33"/>
    <p:sldId id="2272" r:id="rId34"/>
    <p:sldId id="2083" r:id="rId35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5356" userDrawn="1">
          <p15:clr>
            <a:srgbClr val="A4A3A4"/>
          </p15:clr>
        </p15:guide>
        <p15:guide id="3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7B5A"/>
    <a:srgbClr val="F10F21"/>
    <a:srgbClr val="051D41"/>
    <a:srgbClr val="445469"/>
    <a:srgbClr val="003754"/>
    <a:srgbClr val="666666"/>
    <a:srgbClr val="B78B02"/>
    <a:srgbClr val="DEA902"/>
    <a:srgbClr val="D09E02"/>
    <a:srgbClr val="1E2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88" autoAdjust="0"/>
    <p:restoredTop sz="94178" autoAdjust="0"/>
  </p:normalViewPr>
  <p:slideViewPr>
    <p:cSldViewPr snapToGrid="0" snapToObjects="1">
      <p:cViewPr varScale="1">
        <p:scale>
          <a:sx n="43" d="100"/>
          <a:sy n="43" d="100"/>
        </p:scale>
        <p:origin x="264" y="944"/>
      </p:cViewPr>
      <p:guideLst>
        <p:guide pos="15356"/>
        <p:guide orient="horz" pos="4320"/>
      </p:guideLst>
    </p:cSldViewPr>
  </p:slideViewPr>
  <p:outlineViewPr>
    <p:cViewPr>
      <p:scale>
        <a:sx n="33" d="100"/>
        <a:sy n="33" d="100"/>
      </p:scale>
      <p:origin x="0" y="759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E0A47-F48A-4ED4-B407-AB5D3754E757}" type="datetimeFigureOut">
              <a:rPr lang="fr-CH" smtClean="0"/>
              <a:t>08.09.25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D6586-FACA-468C-B36B-F9E3FF0F48F5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80004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9/8/25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chine_learnin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Training_set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5FA59-343F-2FB0-6C80-C68E7CE7E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4E8261-E082-76F7-9B85-BB656D061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4371EC-CAA4-318B-7477-80CD6C4DC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37F88-91DA-8F0C-0CAE-4405704448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401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47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5763" y="695325"/>
            <a:ext cx="6170612" cy="3471863"/>
          </a:xfrm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dirty="0">
                <a:cs typeface="ＭＳ Ｐゴシック" charset="0"/>
              </a:rPr>
              <a:t> Diversity, heterogeneity </a:t>
            </a:r>
            <a:r>
              <a:rPr lang="en-US" dirty="0" err="1">
                <a:cs typeface="ＭＳ Ｐゴシック" charset="0"/>
                <a:sym typeface="Wingdings" charset="0"/>
              </a:rPr>
              <a:t></a:t>
            </a:r>
            <a:r>
              <a:rPr lang="en-US" dirty="0">
                <a:cs typeface="ＭＳ Ｐゴシック" charset="0"/>
                <a:sym typeface="Wingdings" charset="0"/>
              </a:rPr>
              <a:t> Static &amp; dynamic, binary &amp; text, etc.</a:t>
            </a:r>
          </a:p>
          <a:p>
            <a:pPr>
              <a:buFontTx/>
              <a:buChar char="•"/>
            </a:pPr>
            <a:r>
              <a:rPr lang="en-US" dirty="0">
                <a:cs typeface="ＭＳ Ｐゴシック" charset="0"/>
                <a:sym typeface="Wingdings" charset="0"/>
              </a:rPr>
              <a:t> Accuracy, </a:t>
            </a:r>
            <a:r>
              <a:rPr lang="en-US" dirty="0" err="1">
                <a:cs typeface="ＭＳ Ｐゴシック" charset="0"/>
                <a:sym typeface="Wingdings" charset="0"/>
              </a:rPr>
              <a:t>sparsity</a:t>
            </a:r>
            <a:r>
              <a:rPr lang="en-US" dirty="0">
                <a:cs typeface="ＭＳ Ｐゴシック" charset="0"/>
                <a:sym typeface="Wingdings" charset="0"/>
              </a:rPr>
              <a:t> </a:t>
            </a:r>
            <a:r>
              <a:rPr lang="en-US" dirty="0" err="1">
                <a:cs typeface="ＭＳ Ｐゴシック" charset="0"/>
                <a:sym typeface="Wingdings" charset="0"/>
              </a:rPr>
              <a:t></a:t>
            </a:r>
            <a:r>
              <a:rPr lang="en-US" dirty="0">
                <a:cs typeface="ＭＳ Ｐゴシック" charset="0"/>
                <a:sym typeface="Wingdings" charset="0"/>
              </a:rPr>
              <a:t> Sparsely populated</a:t>
            </a:r>
          </a:p>
          <a:p>
            <a:pPr>
              <a:buFontTx/>
              <a:buChar char="•"/>
            </a:pPr>
            <a:r>
              <a:rPr lang="en-US" dirty="0">
                <a:cs typeface="ＭＳ Ｐゴシック" charset="0"/>
                <a:sym typeface="Wingdings" charset="0"/>
              </a:rPr>
              <a:t> Volume</a:t>
            </a:r>
          </a:p>
          <a:p>
            <a:pPr marL="0" lvl="1"/>
            <a:endParaRPr lang="en-US" sz="1800" dirty="0"/>
          </a:p>
          <a:p>
            <a:pPr marL="0" lvl="1"/>
            <a:r>
              <a:rPr lang="en-US" sz="1800" dirty="0"/>
              <a:t>Assimilate most data sources</a:t>
            </a:r>
          </a:p>
          <a:p>
            <a:endParaRPr lang="en-US" dirty="0">
              <a:cs typeface="ＭＳ Ｐゴシック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6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16" indent="-285699" defTabSz="9586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795" indent="-228559" defTabSz="9586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912" indent="-228559" defTabSz="9586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031" indent="-228559" defTabSz="9586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148" indent="-228559" defTabSz="9586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267" indent="-228559" defTabSz="9586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384" indent="-228559" defTabSz="9586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502" indent="-228559" defTabSz="9586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DA472B-46C8-4443-9BAE-D0DBDEE0FF0E}" type="slidenum">
              <a:rPr lang="en-US" sz="1300">
                <a:latin typeface="Arial Unicode MS" charset="0"/>
                <a:cs typeface="Arial Unicode MS" charset="0"/>
              </a:rPr>
              <a:pPr eaLnBrk="1" hangingPunct="1"/>
              <a:t>13</a:t>
            </a:fld>
            <a:endParaRPr lang="en-US" sz="1300" dirty="0">
              <a:latin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49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050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91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51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Supervised learning</a:t>
            </a:r>
            <a:r>
              <a:rPr lang="en-US" dirty="0"/>
              <a:t> is the </a:t>
            </a:r>
            <a:r>
              <a:rPr lang="en-US" dirty="0">
                <a:hlinkClick r:id="rId3" tooltip="Machine learning"/>
              </a:rPr>
              <a:t>machine learning</a:t>
            </a:r>
            <a:r>
              <a:rPr lang="en-US" dirty="0"/>
              <a:t> task of learning a function that maps an input to an output based on example input-output pairs. It infers a function from </a:t>
            </a:r>
            <a:r>
              <a:rPr lang="en-US" i="1" dirty="0"/>
              <a:t>labeled </a:t>
            </a:r>
            <a:r>
              <a:rPr lang="en-US" i="1" dirty="0">
                <a:hlinkClick r:id="rId4" tooltip="Training set"/>
              </a:rPr>
              <a:t>training data</a:t>
            </a:r>
            <a:r>
              <a:rPr lang="en-US" dirty="0"/>
              <a:t> consisting of a set of </a:t>
            </a:r>
            <a:r>
              <a:rPr lang="en-US" i="1" dirty="0"/>
              <a:t>training examples.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291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Cats have pointy ears and sharp claw,</a:t>
            </a:r>
          </a:p>
          <a:p>
            <a:endParaRPr lang="en-GB" dirty="0"/>
          </a:p>
          <a:p>
            <a:r>
              <a:rPr lang="en-GB" dirty="0"/>
              <a:t>Dogs generally have flappier ears and duller claws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64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Petal length &lt; 2.5 </a:t>
            </a:r>
            <a:r>
              <a:rPr lang="en-US" dirty="0">
                <a:sym typeface="Wingdings" pitchFamily="2" charset="2"/>
              </a:rPr>
              <a:t> OK for </a:t>
            </a:r>
            <a:r>
              <a:rPr lang="en-US" dirty="0" err="1">
                <a:sym typeface="Wingdings" pitchFamily="2" charset="2"/>
              </a:rPr>
              <a:t>Setosa</a:t>
            </a:r>
            <a:endParaRPr lang="en-US" dirty="0"/>
          </a:p>
          <a:p>
            <a:r>
              <a:rPr lang="en-US" dirty="0"/>
              <a:t>  &amp; Petal width &lt; 1.8 </a:t>
            </a:r>
            <a:r>
              <a:rPr lang="en-US" dirty="0">
                <a:sym typeface="Wingdings" pitchFamily="2" charset="2"/>
              </a:rPr>
              <a:t> 90% Versicolor, 100% Virginica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7214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ImageNet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base de </a:t>
            </a:r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d'images</a:t>
            </a:r>
            <a:r>
              <a:rPr lang="en-US" dirty="0"/>
              <a:t> </a:t>
            </a:r>
            <a:r>
              <a:rPr lang="en-US" dirty="0" err="1"/>
              <a:t>annotées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Compétition</a:t>
            </a:r>
            <a:r>
              <a:rPr lang="en-US" dirty="0"/>
              <a:t> ImageNet de Reconnaissance </a:t>
            </a:r>
            <a:r>
              <a:rPr lang="en-US" dirty="0" err="1"/>
              <a:t>Visuelle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Grande </a:t>
            </a:r>
            <a:r>
              <a:rPr lang="en-US" dirty="0" err="1"/>
              <a:t>Échelle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ImageNet Large Scale Visual Recognition Challenge (ILSVRC)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631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Apprentissage par renforcement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050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293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82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2D50-E474-CD40-B3CD-2C7C8F47FA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58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2D50-E474-CD40-B3CD-2C7C8F47FA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635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2D50-E474-CD40-B3CD-2C7C8F47FA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06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2D50-E474-CD40-B3CD-2C7C8F47FA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7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2D50-E474-CD40-B3CD-2C7C8F47FA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597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C2D50-E474-CD40-B3CD-2C7C8F47FA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714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Causality: the relationship between cause and effect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24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1127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B006-2DD9-3946-AF15-09AAE92EA1E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51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965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18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60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40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13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40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205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472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958061" y="3957748"/>
            <a:ext cx="9112724" cy="8310562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70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 noChangeAspect="1"/>
          </p:cNvSpPr>
          <p:nvPr>
            <p:ph type="pic" sz="quarter" idx="10"/>
          </p:nvPr>
        </p:nvSpPr>
        <p:spPr>
          <a:xfrm>
            <a:off x="0" y="3419724"/>
            <a:ext cx="24377650" cy="6316547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13420048" y="3753036"/>
            <a:ext cx="8676664" cy="498216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5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xmlns:p14="http://schemas.microsoft.com/office/powerpoint/2010/main" spd="med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10055781" y="2521311"/>
            <a:ext cx="4266088" cy="4267199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8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23084" y="4391316"/>
            <a:ext cx="24377644" cy="4250173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17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 noChangeAspect="1"/>
          </p:cNvSpPr>
          <p:nvPr>
            <p:ph type="pic" sz="quarter" idx="10"/>
          </p:nvPr>
        </p:nvSpPr>
        <p:spPr>
          <a:xfrm>
            <a:off x="4167691" y="4000500"/>
            <a:ext cx="6411832" cy="627697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345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et_the_tea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 noChangeAspect="1"/>
          </p:cNvSpPr>
          <p:nvPr>
            <p:ph type="pic" sz="quarter" idx="14"/>
          </p:nvPr>
        </p:nvSpPr>
        <p:spPr>
          <a:xfrm>
            <a:off x="2579913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22"/>
          <p:cNvSpPr>
            <a:spLocks noGrp="1" noChangeAspect="1"/>
          </p:cNvSpPr>
          <p:nvPr>
            <p:ph type="pic" sz="quarter" idx="15"/>
          </p:nvPr>
        </p:nvSpPr>
        <p:spPr>
          <a:xfrm>
            <a:off x="779146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22"/>
          <p:cNvSpPr>
            <a:spLocks noGrp="1" noChangeAspect="1"/>
          </p:cNvSpPr>
          <p:nvPr>
            <p:ph type="pic" sz="quarter" idx="16"/>
          </p:nvPr>
        </p:nvSpPr>
        <p:spPr>
          <a:xfrm>
            <a:off x="13096308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22"/>
          <p:cNvSpPr>
            <a:spLocks noGrp="1" noChangeAspect="1"/>
          </p:cNvSpPr>
          <p:nvPr>
            <p:ph type="pic" sz="quarter" idx="17"/>
          </p:nvPr>
        </p:nvSpPr>
        <p:spPr>
          <a:xfrm>
            <a:off x="18265385" y="4265907"/>
            <a:ext cx="3643948" cy="364913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35279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ftfolio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6" name="Picture Placeholder 2"/>
          <p:cNvSpPr>
            <a:spLocks noGrp="1" noChangeAspect="1"/>
          </p:cNvSpPr>
          <p:nvPr>
            <p:ph type="pic" sz="quarter" idx="16"/>
          </p:nvPr>
        </p:nvSpPr>
        <p:spPr>
          <a:xfrm>
            <a:off x="3" y="3962958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4876229" y="1216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9" y="3964173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0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9741188" y="3961742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21"/>
          </p:nvPr>
        </p:nvSpPr>
        <p:spPr>
          <a:xfrm>
            <a:off x="14595131" y="243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595131" y="3965388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4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19479147" y="3965388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252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f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3" y="1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876228" y="3964174"/>
            <a:ext cx="4842676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9741188" y="-1215"/>
            <a:ext cx="487622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14636468" y="3965388"/>
            <a:ext cx="4842680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19479147" y="2431"/>
            <a:ext cx="4898502" cy="3961741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accent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6677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325913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3070977" y="2466755"/>
            <a:ext cx="4720487" cy="845034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6590319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Raleway Light"/>
                <a:cs typeface="Raleway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18409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24377650" cy="1259456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4601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437765" y="0"/>
            <a:ext cx="21939885" cy="15106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5964" y="2553418"/>
            <a:ext cx="21025723" cy="9800508"/>
          </a:xfrm>
        </p:spPr>
        <p:txBody>
          <a:bodyPr/>
          <a:lstStyle>
            <a:lvl4pPr marL="2742514" indent="0">
              <a:buNone/>
              <a:defRPr/>
            </a:lvl4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7765" y="0"/>
            <a:ext cx="21939885" cy="1510672"/>
          </a:xfrm>
        </p:spPr>
        <p:txBody>
          <a:bodyPr lIns="360000">
            <a:normAutofit/>
          </a:bodyPr>
          <a:lstStyle>
            <a:lvl1pPr algn="l">
              <a:defRPr sz="7198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675963" cy="151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sp>
        <p:nvSpPr>
          <p:cNvPr id="7" name="Rectangle 6"/>
          <p:cNvSpPr/>
          <p:nvPr userDrawn="1"/>
        </p:nvSpPr>
        <p:spPr>
          <a:xfrm>
            <a:off x="1408490" y="0"/>
            <a:ext cx="433381" cy="1510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8373" y="13023617"/>
            <a:ext cx="2202116" cy="4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0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2437765" y="0"/>
            <a:ext cx="21939885" cy="15106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EE54A-1446-4D1B-993F-C27A467D21BD}" type="datetimeFigureOut">
              <a:rPr lang="fr-FR" smtClean="0"/>
              <a:t>08/09/2025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6DD6-4F68-4143-A850-17C97FAF9A1F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7765" y="0"/>
            <a:ext cx="21939885" cy="1510672"/>
          </a:xfrm>
        </p:spPr>
        <p:txBody>
          <a:bodyPr lIns="360000">
            <a:normAutofit/>
          </a:bodyPr>
          <a:lstStyle>
            <a:lvl1pPr algn="l">
              <a:defRPr sz="7198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diapositive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675963" cy="151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sp>
        <p:nvSpPr>
          <p:cNvPr id="7" name="Rectangle 6"/>
          <p:cNvSpPr/>
          <p:nvPr userDrawn="1"/>
        </p:nvSpPr>
        <p:spPr>
          <a:xfrm>
            <a:off x="1408490" y="0"/>
            <a:ext cx="433381" cy="15106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599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8373" y="13023617"/>
            <a:ext cx="2202116" cy="4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1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9"/>
          <a:stretch/>
        </p:blipFill>
        <p:spPr>
          <a:xfrm>
            <a:off x="0" y="11329782"/>
            <a:ext cx="24377650" cy="22190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BFF2-DE06-4446-B0A5-008769AB7774}" type="datetimeFigureOut">
              <a:rPr lang="de-DE" smtClean="0"/>
              <a:t>08.09.25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DB85-2663-D94D-A3F9-6349B11688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608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89"/>
          <a:stretch/>
        </p:blipFill>
        <p:spPr>
          <a:xfrm>
            <a:off x="0" y="11496012"/>
            <a:ext cx="24377650" cy="2219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28324" y="4260853"/>
            <a:ext cx="20721003" cy="294005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0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3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BFF2-DE06-4446-B0A5-008769AB7774}" type="datetimeFigureOut">
              <a:rPr lang="de-DE" smtClean="0"/>
              <a:t>08.09.25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DB85-2663-D94D-A3F9-6349B11688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267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Click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edit</a:t>
            </a:r>
            <a:r>
              <a:rPr lang="de-CH" dirty="0"/>
              <a:t>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98288" y="13410009"/>
            <a:ext cx="18141290" cy="246222"/>
          </a:xfrm>
          <a:prstGeom prst="rect">
            <a:avLst/>
          </a:prstGeom>
        </p:spPr>
        <p:txBody>
          <a:bodyPr/>
          <a:lstStyle/>
          <a:p>
            <a:r>
              <a:rPr lang="de-CH"/>
              <a:t>Corporate  |  October 2018</a:t>
            </a:r>
            <a:endParaRPr lang="de-C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0DF83-C31C-49B1-B9C7-3DEB36101D12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0538" y="1398984"/>
            <a:ext cx="19086300" cy="48963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CH" dirty="0"/>
              <a:t>Edit Master </a:t>
            </a:r>
            <a:r>
              <a:rPr lang="de-CH" dirty="0" err="1"/>
              <a:t>text</a:t>
            </a:r>
            <a:r>
              <a:rPr lang="de-CH" dirty="0"/>
              <a:t> </a:t>
            </a:r>
            <a:r>
              <a:rPr lang="de-CH" dirty="0" err="1"/>
              <a:t>styles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02375778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685800" indent="-685800">
              <a:buClr>
                <a:srgbClr val="FF1111"/>
              </a:buClr>
              <a:buFont typeface="Arial"/>
              <a:buChar char="•"/>
              <a:defRPr>
                <a:solidFill>
                  <a:srgbClr val="000080"/>
                </a:solidFill>
              </a:defRPr>
            </a:lvl1pPr>
            <a:lvl2pPr marL="1485900" indent="-571500">
              <a:buClr>
                <a:srgbClr val="FF1111"/>
              </a:buClr>
              <a:buFont typeface="Arial"/>
              <a:buChar char="•"/>
              <a:defRPr>
                <a:solidFill>
                  <a:srgbClr val="000080"/>
                </a:solidFill>
              </a:defRPr>
            </a:lvl2pPr>
            <a:lvl3pPr marL="2286000" indent="-457200">
              <a:buClr>
                <a:srgbClr val="FF1111"/>
              </a:buClr>
              <a:buFont typeface="Arial"/>
              <a:buChar char="•"/>
              <a:defRPr>
                <a:solidFill>
                  <a:srgbClr val="000080"/>
                </a:solidFill>
              </a:defRPr>
            </a:lvl3pPr>
            <a:lvl4pPr marL="3200400" indent="-457200">
              <a:buClr>
                <a:srgbClr val="FF1111"/>
              </a:buClr>
              <a:buFont typeface="Arial"/>
              <a:buChar char="•"/>
              <a:defRPr>
                <a:solidFill>
                  <a:srgbClr val="000080"/>
                </a:solidFill>
              </a:defRPr>
            </a:lvl4pPr>
            <a:lvl5pPr marL="4114800" indent="-457200">
              <a:buClr>
                <a:srgbClr val="FF1111"/>
              </a:buClr>
              <a:buFont typeface="Arial"/>
              <a:buChar char="•"/>
              <a:defRPr>
                <a:solidFill>
                  <a:srgbClr val="000080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0" y="642155"/>
            <a:ext cx="24377650" cy="1200329"/>
          </a:xfrm>
          <a:prstGeom prst="rect">
            <a:avLst/>
          </a:prstGeom>
          <a:solidFill>
            <a:srgbClr val="000080"/>
          </a:solidFill>
          <a:ln w="6350" algn="ctr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fi-FI" sz="7200">
              <a:latin typeface="Arial" charset="0"/>
            </a:endParaRPr>
          </a:p>
        </p:txBody>
      </p:sp>
      <p:sp>
        <p:nvSpPr>
          <p:cNvPr id="11" name="Foliennummernplatzhalter 6"/>
          <p:cNvSpPr>
            <a:spLocks noGrp="1"/>
          </p:cNvSpPr>
          <p:nvPr userDrawn="1">
            <p:ph type="sldNum" sz="quarter" idx="12"/>
          </p:nvPr>
        </p:nvSpPr>
        <p:spPr bwMode="gray">
          <a:xfrm>
            <a:off x="17470649" y="12867269"/>
            <a:ext cx="5688118" cy="730250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4515774-3E51-4A88-B8C6-F7B14D7984B2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438431" y="12906672"/>
            <a:ext cx="3322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000" dirty="0">
                <a:latin typeface="Arial" pitchFamily="34" charset="0"/>
                <a:cs typeface="Arial" pitchFamily="34" charset="0"/>
              </a:rPr>
              <a:t>© </a:t>
            </a:r>
            <a:r>
              <a:rPr lang="tg-Cyrl-TJ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2000" dirty="0">
                <a:latin typeface="Arial" pitchFamily="34" charset="0"/>
                <a:cs typeface="Arial" pitchFamily="34" charset="0"/>
              </a:rPr>
              <a:t>Olivier Verscheure</a:t>
            </a:r>
            <a:r>
              <a:rPr lang="fr-CH" sz="2000" baseline="0" dirty="0">
                <a:latin typeface="Arial" pitchFamily="34" charset="0"/>
                <a:cs typeface="Arial" pitchFamily="34" charset="0"/>
              </a:rPr>
              <a:t>. 2023</a:t>
            </a:r>
            <a:endParaRPr lang="de-CH" sz="2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F30468B-553E-334B-890C-FE478D7D8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5420" y="234206"/>
            <a:ext cx="2648073" cy="201622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96325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0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90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4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3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3176" y="0"/>
            <a:ext cx="24377651" cy="1259456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reveal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735617" y="3206029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66908" y="3185107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40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3676411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9123672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6424238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defRPr sz="240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996206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0708" y="808009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2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24E153-9621-6443-8E5A-69CFD2711906}"/>
              </a:ext>
            </a:extLst>
          </p:cNvPr>
          <p:cNvSpPr/>
          <p:nvPr userDrawn="1"/>
        </p:nvSpPr>
        <p:spPr>
          <a:xfrm>
            <a:off x="-17253" y="12617699"/>
            <a:ext cx="24412155" cy="1107923"/>
          </a:xfrm>
          <a:prstGeom prst="rect">
            <a:avLst/>
          </a:prstGeom>
          <a:solidFill>
            <a:srgbClr val="051D41"/>
          </a:solidFill>
        </p:spPr>
        <p:txBody>
          <a:bodyPr wrap="square" lIns="182807" tIns="91404" rIns="182807" bIns="91404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Lato Light"/>
                <a:cs typeface="Lato Light"/>
              </a:rPr>
              <a:t>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Lato Light"/>
                <a:cs typeface="Lato Light"/>
              </a:rPr>
              <a:t>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Lato Light"/>
                <a:cs typeface="Lato Light"/>
              </a:rPr>
              <a:t> </a:t>
            </a:r>
            <a:endParaRPr lang="id-ID" sz="2000" dirty="0">
              <a:solidFill>
                <a:schemeClr val="tx2"/>
              </a:solidFill>
              <a:latin typeface="Lato Light"/>
              <a:cs typeface="Lato Ligh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C265BE-1A51-3F45-B2CA-E9A4E1EFBDA7}"/>
              </a:ext>
            </a:extLst>
          </p:cNvPr>
          <p:cNvSpPr/>
          <p:nvPr userDrawn="1"/>
        </p:nvSpPr>
        <p:spPr>
          <a:xfrm>
            <a:off x="23019760" y="473371"/>
            <a:ext cx="959010" cy="959010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477B71-EE7E-CD47-8875-F3D01E4FD587}"/>
              </a:ext>
            </a:extLst>
          </p:cNvPr>
          <p:cNvSpPr txBox="1"/>
          <p:nvPr userDrawn="1"/>
        </p:nvSpPr>
        <p:spPr>
          <a:xfrm>
            <a:off x="23109564" y="661933"/>
            <a:ext cx="808407" cy="615480"/>
          </a:xfrm>
          <a:prstGeom prst="rect">
            <a:avLst/>
          </a:prstGeom>
          <a:noFill/>
        </p:spPr>
        <p:txBody>
          <a:bodyPr wrap="none" lIns="182807" tIns="91404" rIns="182807" bIns="91404" rtlCol="0">
            <a:spAutoFit/>
          </a:bodyPr>
          <a:lstStyle/>
          <a:p>
            <a:pPr algn="ctr"/>
            <a:fld id="{260E2A6B-A809-4840-BF14-8648BC0BDF87}" type="slidenum">
              <a:rPr lang="id-ID" sz="2800" b="0" i="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id-ID" sz="2800" b="0" i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B35DF6-7131-8A45-BF56-6A26FEBA6F8A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6627" y="12739753"/>
            <a:ext cx="3190120" cy="8638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D4ACB-4355-7F48-9CEB-4B73A242DE27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62332"/>
            <a:ext cx="2352801" cy="101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47" r:id="rId2"/>
    <p:sldLayoutId id="2147483788" r:id="rId3"/>
    <p:sldLayoutId id="2147483748" r:id="rId4"/>
    <p:sldLayoutId id="2147483749" r:id="rId5"/>
    <p:sldLayoutId id="2147483657" r:id="rId6"/>
    <p:sldLayoutId id="2147483746" r:id="rId7"/>
    <p:sldLayoutId id="2147483752" r:id="rId8"/>
    <p:sldLayoutId id="2147483736" r:id="rId9"/>
    <p:sldLayoutId id="2147483768" r:id="rId10"/>
    <p:sldLayoutId id="2147483714" r:id="rId11"/>
    <p:sldLayoutId id="2147483709" r:id="rId12"/>
    <p:sldLayoutId id="2147483694" r:id="rId13"/>
    <p:sldLayoutId id="2147483722" r:id="rId14"/>
    <p:sldLayoutId id="2147483781" r:id="rId15"/>
    <p:sldLayoutId id="2147483770" r:id="rId16"/>
    <p:sldLayoutId id="2147483771" r:id="rId17"/>
    <p:sldLayoutId id="2147483787" r:id="rId18"/>
    <p:sldLayoutId id="2147483780" r:id="rId19"/>
    <p:sldLayoutId id="2147483786" r:id="rId20"/>
    <p:sldLayoutId id="2147483838" r:id="rId21"/>
    <p:sldLayoutId id="2147483840" r:id="rId22"/>
    <p:sldLayoutId id="2147483841" r:id="rId23"/>
    <p:sldLayoutId id="2147483842" r:id="rId24"/>
    <p:sldLayoutId id="2147483843" r:id="rId25"/>
    <p:sldLayoutId id="2147483844" r:id="rId26"/>
    <p:sldLayoutId id="2147483845" r:id="rId2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png"/><Relationship Id="rId18" Type="http://schemas.openxmlformats.org/officeDocument/2006/relationships/image" Target="../media/image3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11" Type="http://schemas.openxmlformats.org/officeDocument/2006/relationships/image" Target="../media/image24.wmf"/><Relationship Id="rId5" Type="http://schemas.openxmlformats.org/officeDocument/2006/relationships/image" Target="../media/image18.wmf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19" Type="http://schemas.openxmlformats.org/officeDocument/2006/relationships/image" Target="../media/image32.png"/><Relationship Id="rId4" Type="http://schemas.openxmlformats.org/officeDocument/2006/relationships/image" Target="../media/image17.jpeg"/><Relationship Id="rId9" Type="http://schemas.openxmlformats.org/officeDocument/2006/relationships/image" Target="../media/image22.wmf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55D75-E3ED-8D3B-0DB7-CB14B6462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187BE86-1CB9-9B36-09E8-ED8E3CD621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C24F4A-1994-7769-6E37-7234EF085A10}"/>
              </a:ext>
            </a:extLst>
          </p:cNvPr>
          <p:cNvSpPr/>
          <p:nvPr/>
        </p:nvSpPr>
        <p:spPr>
          <a:xfrm>
            <a:off x="0" y="30481"/>
            <a:ext cx="24377650" cy="12625047"/>
          </a:xfrm>
          <a:prstGeom prst="rect">
            <a:avLst/>
          </a:prstGeom>
          <a:gradFill flip="none" rotWithShape="0">
            <a:gsLst>
              <a:gs pos="0">
                <a:srgbClr val="002452">
                  <a:alpha val="50000"/>
                </a:srgbClr>
              </a:gs>
              <a:gs pos="96000">
                <a:srgbClr val="002452">
                  <a:alpha val="76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63DBC-7FCA-3D6A-5DE9-C6BF1C8C092C}"/>
              </a:ext>
            </a:extLst>
          </p:cNvPr>
          <p:cNvSpPr txBox="1"/>
          <p:nvPr/>
        </p:nvSpPr>
        <p:spPr>
          <a:xfrm>
            <a:off x="1773585" y="1944392"/>
            <a:ext cx="20830478" cy="1052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8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Data Science Pour </a:t>
            </a:r>
            <a:r>
              <a:rPr lang="en-US" sz="9800" b="1" dirty="0" err="1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Ingénieurs</a:t>
            </a:r>
            <a:r>
              <a:rPr lang="en-US" sz="98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 avec Python</a:t>
            </a:r>
          </a:p>
          <a:p>
            <a:pPr algn="ctr"/>
            <a:endParaRPr lang="en-US" sz="8000" b="1" dirty="0">
              <a:solidFill>
                <a:schemeClr val="bg1"/>
              </a:solidFill>
              <a:ea typeface="Lato Bold" charset="0"/>
              <a:cs typeface="Lato Bold" charset="0"/>
            </a:endParaRP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Cours 1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ea typeface="Lato Bold" charset="0"/>
                <a:cs typeface="Lato Bold" charset="0"/>
              </a:rPr>
              <a:t>Introduction to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  <a:ea typeface="Lato Bold" charset="0"/>
                <a:cs typeface="Lato Bold" charset="0"/>
              </a:rPr>
              <a:t>Data Science</a:t>
            </a:r>
            <a:endParaRPr lang="en-US" sz="9800" b="1" dirty="0">
              <a:solidFill>
                <a:schemeClr val="bg1"/>
              </a:solidFill>
              <a:latin typeface="+mj-lt"/>
              <a:ea typeface="Lato Bold" charset="0"/>
              <a:cs typeface="Lato Bold" charset="0"/>
            </a:endParaRPr>
          </a:p>
          <a:p>
            <a:pPr algn="ctr"/>
            <a:endParaRPr lang="en-US" sz="4800" dirty="0">
              <a:solidFill>
                <a:schemeClr val="bg1"/>
              </a:solidFill>
              <a:latin typeface="+mj-lt"/>
              <a:ea typeface="Lato Bold" charset="0"/>
              <a:cs typeface="Lato Bold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ENG-209 2025</a:t>
            </a:r>
          </a:p>
          <a:p>
            <a:pPr algn="ctr"/>
            <a:endParaRPr lang="en-US" sz="6600" dirty="0">
              <a:solidFill>
                <a:schemeClr val="bg1"/>
              </a:solidFill>
              <a:latin typeface="+mj-lt"/>
              <a:ea typeface="Lato Bold" charset="0"/>
              <a:cs typeface="Lato Bold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11C9AF-E944-1694-C8B6-CF689F798583}"/>
              </a:ext>
            </a:extLst>
          </p:cNvPr>
          <p:cNvGrpSpPr/>
          <p:nvPr/>
        </p:nvGrpSpPr>
        <p:grpSpPr>
          <a:xfrm>
            <a:off x="6256718" y="5810507"/>
            <a:ext cx="11864211" cy="5983705"/>
            <a:chOff x="1558925" y="4192858"/>
            <a:chExt cx="9235455" cy="491768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C88CB48-E296-6337-01B7-B7453034C4A2}"/>
                </a:ext>
              </a:extLst>
            </p:cNvPr>
            <p:cNvCxnSpPr/>
            <p:nvPr/>
          </p:nvCxnSpPr>
          <p:spPr>
            <a:xfrm>
              <a:off x="1558925" y="9110546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B1D17B2-F154-3B86-5474-BB9EB05D5FD8}"/>
                </a:ext>
              </a:extLst>
            </p:cNvPr>
            <p:cNvCxnSpPr/>
            <p:nvPr/>
          </p:nvCxnSpPr>
          <p:spPr>
            <a:xfrm>
              <a:off x="1558925" y="4192858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78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8244007" y="361097"/>
            <a:ext cx="7889752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Big data, Bad data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5" name="Picture 2" descr="msotw9_temp0">
            <a:extLst>
              <a:ext uri="{FF2B5EF4-FFF2-40B4-BE49-F238E27FC236}">
                <a16:creationId xmlns:a16="http://schemas.microsoft.com/office/drawing/2014/main" id="{9B281A81-0177-484C-BAFE-97314CE7A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183" y="3169557"/>
            <a:ext cx="15149914" cy="831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930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5943245" y="361097"/>
            <a:ext cx="12491268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Like oil, data must be refined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59C94-EFFF-954C-8484-5798057CB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717" y="2257565"/>
            <a:ext cx="14630868" cy="951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5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9568BD-499D-45F9-827E-61DC7E62E9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6CD2F5-36C1-42E4-B10B-4160ADEE06A8}"/>
              </a:ext>
            </a:extLst>
          </p:cNvPr>
          <p:cNvSpPr txBox="1"/>
          <p:nvPr/>
        </p:nvSpPr>
        <p:spPr>
          <a:xfrm>
            <a:off x="574157" y="11902385"/>
            <a:ext cx="23285303" cy="120031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+mj-lt"/>
                <a:cs typeface="Lato Regular"/>
              </a:rPr>
              <a:t>Challenge #2 – Collaborating with domain experts</a:t>
            </a:r>
          </a:p>
        </p:txBody>
      </p:sp>
    </p:spTree>
    <p:extLst>
      <p:ext uri="{BB962C8B-B14F-4D97-AF65-F5344CB8AC3E}">
        <p14:creationId xmlns:p14="http://schemas.microsoft.com/office/powerpoint/2010/main" val="31670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2952395"/>
            <a:ext cx="21026438" cy="9798050"/>
          </a:xfrm>
          <a:ln/>
        </p:spPr>
        <p:txBody>
          <a:bodyPr/>
          <a:lstStyle/>
          <a:p>
            <a:pPr>
              <a:buFontTx/>
              <a:buChar char="•"/>
              <a:tabLst>
                <a:tab pos="956471" algn="l"/>
              </a:tabLst>
            </a:pPr>
            <a:r>
              <a:rPr lang="en-US" sz="5333" dirty="0">
                <a:latin typeface="Arial" charset="0"/>
                <a:ea typeface="Arial Unicode MS" charset="0"/>
              </a:rPr>
              <a:t>Complex system &amp; analytics challenges</a:t>
            </a:r>
          </a:p>
          <a:p>
            <a:pPr lvl="1">
              <a:buFont typeface="Arial" charset="0"/>
              <a:buChar char="•"/>
              <a:tabLst>
                <a:tab pos="956471" algn="l"/>
              </a:tabLst>
            </a:pPr>
            <a:r>
              <a:rPr lang="en-US" dirty="0">
                <a:latin typeface="Arial" charset="0"/>
                <a:ea typeface="Arial Unicode MS" charset="0"/>
              </a:rPr>
              <a:t>Data diversity, heterogeneity</a:t>
            </a:r>
          </a:p>
          <a:p>
            <a:pPr lvl="1">
              <a:buFont typeface="Arial" charset="0"/>
              <a:buChar char="•"/>
              <a:tabLst>
                <a:tab pos="956471" algn="l"/>
              </a:tabLst>
            </a:pPr>
            <a:r>
              <a:rPr lang="en-US" dirty="0">
                <a:latin typeface="Arial" charset="0"/>
                <a:ea typeface="Arial Unicode MS" charset="0"/>
              </a:rPr>
              <a:t>Data accuracy, </a:t>
            </a:r>
            <a:r>
              <a:rPr lang="en-US" dirty="0" err="1">
                <a:latin typeface="Arial" charset="0"/>
                <a:ea typeface="Arial Unicode MS" charset="0"/>
              </a:rPr>
              <a:t>sparsity</a:t>
            </a:r>
            <a:endParaRPr lang="en-US" dirty="0">
              <a:latin typeface="Arial" charset="0"/>
              <a:ea typeface="Arial Unicode MS" charset="0"/>
            </a:endParaRPr>
          </a:p>
          <a:p>
            <a:pPr lvl="1">
              <a:buFont typeface="Arial" charset="0"/>
              <a:buChar char="•"/>
              <a:tabLst>
                <a:tab pos="956471" algn="l"/>
              </a:tabLst>
            </a:pPr>
            <a:r>
              <a:rPr lang="en-US" dirty="0">
                <a:latin typeface="Arial" charset="0"/>
                <a:ea typeface="Arial Unicode MS" charset="0"/>
              </a:rPr>
              <a:t>Data volume</a:t>
            </a: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  <a:p>
            <a:pPr>
              <a:buFontTx/>
              <a:buChar char="•"/>
              <a:tabLst>
                <a:tab pos="956471" algn="l"/>
              </a:tabLst>
            </a:pPr>
            <a:endParaRPr lang="en-US" sz="2665" dirty="0">
              <a:latin typeface="Arial" charset="0"/>
              <a:ea typeface="Arial Unicode MS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7843091" y="2309416"/>
            <a:ext cx="5650030" cy="9292243"/>
            <a:chOff x="6713161" y="1033521"/>
            <a:chExt cx="2361390" cy="5175450"/>
          </a:xfrm>
        </p:grpSpPr>
        <p:grpSp>
          <p:nvGrpSpPr>
            <p:cNvPr id="3" name="Group 128"/>
            <p:cNvGrpSpPr>
              <a:grpSpLocks/>
            </p:cNvGrpSpPr>
            <p:nvPr/>
          </p:nvGrpSpPr>
          <p:grpSpPr bwMode="auto">
            <a:xfrm>
              <a:off x="6775072" y="2575424"/>
              <a:ext cx="973138" cy="890005"/>
              <a:chOff x="3643586" y="1362880"/>
              <a:chExt cx="973080" cy="891038"/>
            </a:xfrm>
          </p:grpSpPr>
          <p:sp>
            <p:nvSpPr>
              <p:cNvPr id="25650" name="TextBox 120"/>
              <p:cNvSpPr txBox="1">
                <a:spLocks noChangeArrowheads="1"/>
              </p:cNvSpPr>
              <p:nvPr/>
            </p:nvSpPr>
            <p:spPr bwMode="auto">
              <a:xfrm>
                <a:off x="3643586" y="2019407"/>
                <a:ext cx="973080" cy="234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133"/>
                  <a:t>Routes &amp; maps</a:t>
                </a:r>
              </a:p>
            </p:txBody>
          </p:sp>
          <p:pic>
            <p:nvPicPr>
              <p:cNvPr id="25651" name="Picture 12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730" y="1362880"/>
                <a:ext cx="690761" cy="6965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" name="Group 133"/>
            <p:cNvGrpSpPr>
              <a:grpSpLocks/>
            </p:cNvGrpSpPr>
            <p:nvPr/>
          </p:nvGrpSpPr>
          <p:grpSpPr bwMode="auto">
            <a:xfrm>
              <a:off x="6925894" y="3960489"/>
              <a:ext cx="1136650" cy="804026"/>
              <a:chOff x="4751455" y="989020"/>
              <a:chExt cx="1135899" cy="804129"/>
            </a:xfrm>
          </p:grpSpPr>
          <p:sp>
            <p:nvSpPr>
              <p:cNvPr id="25648" name="TextBox 131"/>
              <p:cNvSpPr txBox="1">
                <a:spLocks noChangeArrowheads="1"/>
              </p:cNvSpPr>
              <p:nvPr/>
            </p:nvSpPr>
            <p:spPr bwMode="auto">
              <a:xfrm>
                <a:off x="4751455" y="1558880"/>
                <a:ext cx="1135899" cy="234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133"/>
                  <a:t>Bus AVL (GPS)</a:t>
                </a:r>
              </a:p>
            </p:txBody>
          </p:sp>
          <p:pic>
            <p:nvPicPr>
              <p:cNvPr id="25649" name="Picture 132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2462" y="989020"/>
                <a:ext cx="896515" cy="597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Group 83"/>
            <p:cNvGrpSpPr>
              <a:grpSpLocks/>
            </p:cNvGrpSpPr>
            <p:nvPr/>
          </p:nvGrpSpPr>
          <p:grpSpPr bwMode="auto">
            <a:xfrm>
              <a:off x="7642307" y="1033521"/>
              <a:ext cx="658814" cy="754902"/>
              <a:chOff x="1888258" y="2058441"/>
              <a:chExt cx="659155" cy="754475"/>
            </a:xfrm>
          </p:grpSpPr>
          <p:pic>
            <p:nvPicPr>
              <p:cNvPr id="25646" name="Picture 78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9039"/>
              <a:stretch>
                <a:fillRect/>
              </a:stretch>
            </p:blipFill>
            <p:spPr bwMode="auto">
              <a:xfrm>
                <a:off x="2066019" y="2058441"/>
                <a:ext cx="299600" cy="373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47" name="TextBox 79"/>
              <p:cNvSpPr txBox="1">
                <a:spLocks noChangeArrowheads="1"/>
              </p:cNvSpPr>
              <p:nvPr/>
            </p:nvSpPr>
            <p:spPr bwMode="auto">
              <a:xfrm>
                <a:off x="1888258" y="2396100"/>
                <a:ext cx="659155" cy="416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133"/>
                  <a:t>Parking</a:t>
                </a:r>
                <a:br>
                  <a:rPr lang="en-US" sz="2133"/>
                </a:br>
                <a:r>
                  <a:rPr lang="en-US" sz="2133"/>
                  <a:t>capacity</a:t>
                </a:r>
              </a:p>
            </p:txBody>
          </p:sp>
        </p:grpSp>
        <p:grpSp>
          <p:nvGrpSpPr>
            <p:cNvPr id="7" name="Group 80"/>
            <p:cNvGrpSpPr>
              <a:grpSpLocks/>
            </p:cNvGrpSpPr>
            <p:nvPr/>
          </p:nvGrpSpPr>
          <p:grpSpPr bwMode="auto">
            <a:xfrm>
              <a:off x="8124037" y="3746917"/>
              <a:ext cx="825501" cy="567228"/>
              <a:chOff x="1894725" y="5684278"/>
              <a:chExt cx="825867" cy="566702"/>
            </a:xfrm>
          </p:grpSpPr>
          <p:pic>
            <p:nvPicPr>
              <p:cNvPr id="25644" name="Picture 81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8157" y="5684278"/>
                <a:ext cx="358471" cy="374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45" name="TextBox 82"/>
              <p:cNvSpPr txBox="1">
                <a:spLocks noChangeArrowheads="1"/>
              </p:cNvSpPr>
              <p:nvPr/>
            </p:nvSpPr>
            <p:spPr bwMode="auto">
              <a:xfrm>
                <a:off x="1894725" y="6016958"/>
                <a:ext cx="825867" cy="234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133"/>
                  <a:t>Accessibility</a:t>
                </a:r>
              </a:p>
            </p:txBody>
          </p:sp>
        </p:grpSp>
        <p:grpSp>
          <p:nvGrpSpPr>
            <p:cNvPr id="8" name="Group 84"/>
            <p:cNvGrpSpPr>
              <a:grpSpLocks/>
            </p:cNvGrpSpPr>
            <p:nvPr/>
          </p:nvGrpSpPr>
          <p:grpSpPr bwMode="auto">
            <a:xfrm>
              <a:off x="7895834" y="2509092"/>
              <a:ext cx="941388" cy="1073734"/>
              <a:chOff x="2565204" y="2159907"/>
              <a:chExt cx="941283" cy="1072428"/>
            </a:xfrm>
          </p:grpSpPr>
          <p:pic>
            <p:nvPicPr>
              <p:cNvPr id="25642" name="Picture 8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4428" y="2159907"/>
                <a:ext cx="890649" cy="661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43" name="TextBox 86"/>
              <p:cNvSpPr txBox="1">
                <a:spLocks noChangeArrowheads="1"/>
              </p:cNvSpPr>
              <p:nvPr/>
            </p:nvSpPr>
            <p:spPr bwMode="auto">
              <a:xfrm>
                <a:off x="2565204" y="2815790"/>
                <a:ext cx="941283" cy="416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2133"/>
                  <a:t>SCATS</a:t>
                </a:r>
              </a:p>
              <a:p>
                <a:pPr algn="ctr" eaLnBrk="1" hangingPunct="1"/>
                <a:r>
                  <a:rPr lang="en-US" sz="2133"/>
                  <a:t>Induction loop</a:t>
                </a:r>
              </a:p>
            </p:txBody>
          </p:sp>
        </p:grpSp>
        <p:grpSp>
          <p:nvGrpSpPr>
            <p:cNvPr id="9" name="Group 30"/>
            <p:cNvGrpSpPr>
              <a:grpSpLocks/>
            </p:cNvGrpSpPr>
            <p:nvPr/>
          </p:nvGrpSpPr>
          <p:grpSpPr bwMode="auto">
            <a:xfrm>
              <a:off x="6713161" y="1747080"/>
              <a:ext cx="847725" cy="653340"/>
              <a:chOff x="7437437" y="1548657"/>
              <a:chExt cx="847725" cy="653340"/>
            </a:xfrm>
          </p:grpSpPr>
          <p:sp>
            <p:nvSpPr>
              <p:cNvPr id="25639" name="TextBox 119"/>
              <p:cNvSpPr txBox="1">
                <a:spLocks noChangeArrowheads="1"/>
              </p:cNvSpPr>
              <p:nvPr/>
            </p:nvSpPr>
            <p:spPr bwMode="auto">
              <a:xfrm>
                <a:off x="7477125" y="1967758"/>
                <a:ext cx="808037" cy="234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133"/>
                  <a:t>Timetables</a:t>
                </a:r>
              </a:p>
            </p:txBody>
          </p:sp>
          <p:pic>
            <p:nvPicPr>
              <p:cNvPr id="25640" name="Picture 129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7437" y="1548657"/>
                <a:ext cx="552450" cy="242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41" name="Picture 8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4800" y="1756619"/>
                <a:ext cx="292100" cy="255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88"/>
            <p:cNvGrpSpPr>
              <a:grpSpLocks/>
            </p:cNvGrpSpPr>
            <p:nvPr/>
          </p:nvGrpSpPr>
          <p:grpSpPr bwMode="auto">
            <a:xfrm>
              <a:off x="8260536" y="4498271"/>
              <a:ext cx="682625" cy="665766"/>
              <a:chOff x="7465184" y="1089398"/>
              <a:chExt cx="683511" cy="665457"/>
            </a:xfrm>
          </p:grpSpPr>
          <p:pic>
            <p:nvPicPr>
              <p:cNvPr id="25637" name="Picture 89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5184" y="1089398"/>
                <a:ext cx="683511" cy="487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38" name="TextBox 90"/>
              <p:cNvSpPr txBox="1">
                <a:spLocks noChangeArrowheads="1"/>
              </p:cNvSpPr>
              <p:nvPr/>
            </p:nvSpPr>
            <p:spPr bwMode="auto">
              <a:xfrm>
                <a:off x="7579264" y="1520724"/>
                <a:ext cx="466793" cy="234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133"/>
                  <a:t>CCTV</a:t>
                </a:r>
              </a:p>
            </p:txBody>
          </p:sp>
        </p:grpSp>
        <p:grpSp>
          <p:nvGrpSpPr>
            <p:cNvPr id="11" name="Group 91"/>
            <p:cNvGrpSpPr>
              <a:grpSpLocks/>
            </p:cNvGrpSpPr>
            <p:nvPr/>
          </p:nvGrpSpPr>
          <p:grpSpPr bwMode="auto">
            <a:xfrm>
              <a:off x="8374463" y="1690728"/>
              <a:ext cx="700088" cy="581968"/>
              <a:chOff x="2068175" y="2403246"/>
              <a:chExt cx="699895" cy="582501"/>
            </a:xfrm>
          </p:grpSpPr>
          <p:pic>
            <p:nvPicPr>
              <p:cNvPr id="25635" name="Picture 9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8175" y="2403246"/>
                <a:ext cx="699895" cy="390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36" name="TextBox 93"/>
              <p:cNvSpPr txBox="1">
                <a:spLocks noChangeArrowheads="1"/>
              </p:cNvSpPr>
              <p:nvPr/>
            </p:nvSpPr>
            <p:spPr bwMode="auto">
              <a:xfrm>
                <a:off x="2240299" y="2751293"/>
                <a:ext cx="364202" cy="234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133"/>
                  <a:t>Car</a:t>
                </a:r>
              </a:p>
            </p:txBody>
          </p:sp>
        </p:grpSp>
        <p:grpSp>
          <p:nvGrpSpPr>
            <p:cNvPr id="12" name="Group 94"/>
            <p:cNvGrpSpPr>
              <a:grpSpLocks/>
            </p:cNvGrpSpPr>
            <p:nvPr/>
          </p:nvGrpSpPr>
          <p:grpSpPr bwMode="auto">
            <a:xfrm>
              <a:off x="7824801" y="5371748"/>
              <a:ext cx="493712" cy="837223"/>
              <a:chOff x="2502600" y="3792984"/>
              <a:chExt cx="493636" cy="836858"/>
            </a:xfrm>
          </p:grpSpPr>
          <p:pic>
            <p:nvPicPr>
              <p:cNvPr id="25633" name="Picture 9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2600" y="3792984"/>
                <a:ext cx="493636" cy="633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34" name="TextBox 96"/>
              <p:cNvSpPr txBox="1">
                <a:spLocks noChangeArrowheads="1"/>
              </p:cNvSpPr>
              <p:nvPr/>
            </p:nvSpPr>
            <p:spPr bwMode="auto">
              <a:xfrm>
                <a:off x="2538884" y="4395705"/>
                <a:ext cx="405956" cy="234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133"/>
                  <a:t>Bike</a:t>
                </a:r>
              </a:p>
            </p:txBody>
          </p:sp>
        </p:grpSp>
      </p:grpSp>
      <p:pic>
        <p:nvPicPr>
          <p:cNvPr id="35" name="Picture 34" descr="Bus AVL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7005" y="4536277"/>
            <a:ext cx="14157548" cy="696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Bus AVL -- Zoome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3423" y="4338311"/>
            <a:ext cx="14211474" cy="739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Search Magnifier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9219" y="7409232"/>
            <a:ext cx="1405100" cy="105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11204800" y="7073192"/>
            <a:ext cx="10656758" cy="3139256"/>
            <a:chOff x="4135135" y="3845966"/>
            <a:chExt cx="3997995" cy="1570109"/>
          </a:xfrm>
        </p:grpSpPr>
        <p:sp>
          <p:nvSpPr>
            <p:cNvPr id="38" name="Oval 37"/>
            <p:cNvSpPr/>
            <p:nvPr/>
          </p:nvSpPr>
          <p:spPr bwMode="auto">
            <a:xfrm>
              <a:off x="4135135" y="4671504"/>
              <a:ext cx="1154305" cy="744571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en-US" sz="4799">
                <a:ea typeface="Arial Unicode MS" charset="0"/>
                <a:cs typeface="Arial" charset="0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 rot="19648593">
              <a:off x="6502494" y="4382566"/>
              <a:ext cx="665274" cy="37149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en-US" sz="4799">
                <a:ea typeface="Arial Unicode MS" charset="0"/>
                <a:cs typeface="Arial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 rot="2760966">
              <a:off x="7670330" y="3935640"/>
              <a:ext cx="552475" cy="373126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en-US" sz="4799">
                <a:ea typeface="Arial Unicode MS" charset="0"/>
                <a:cs typeface="Arial" charset="0"/>
              </a:endParaRPr>
            </a:p>
          </p:txBody>
        </p:sp>
      </p:grpSp>
      <p:grpSp>
        <p:nvGrpSpPr>
          <p:cNvPr id="14" name="Group 44"/>
          <p:cNvGrpSpPr>
            <a:grpSpLocks/>
          </p:cNvGrpSpPr>
          <p:nvPr/>
        </p:nvGrpSpPr>
        <p:grpSpPr bwMode="auto">
          <a:xfrm>
            <a:off x="11646061" y="10391977"/>
            <a:ext cx="4413106" cy="822836"/>
            <a:chOff x="4250582" y="5568475"/>
            <a:chExt cx="1705700" cy="424895"/>
          </a:xfrm>
        </p:grpSpPr>
        <p:sp>
          <p:nvSpPr>
            <p:cNvPr id="43" name="Oval 42"/>
            <p:cNvSpPr/>
            <p:nvPr/>
          </p:nvSpPr>
          <p:spPr bwMode="auto">
            <a:xfrm>
              <a:off x="4250582" y="5605077"/>
              <a:ext cx="503452" cy="388293"/>
            </a:xfrm>
            <a:prstGeom prst="ellips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en-US" sz="4799">
                <a:ea typeface="Arial Unicode MS" charset="0"/>
                <a:cs typeface="Arial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5452831" y="5568475"/>
              <a:ext cx="503451" cy="388293"/>
            </a:xfrm>
            <a:prstGeom prst="ellips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endParaRPr lang="en-US" sz="4799">
                <a:ea typeface="Arial Unicode MS" charset="0"/>
                <a:cs typeface="Arial" charset="0"/>
              </a:endParaRPr>
            </a:p>
          </p:txBody>
        </p: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3907117" y="7037852"/>
            <a:ext cx="3749757" cy="1685909"/>
            <a:chOff x="5216148" y="3663342"/>
            <a:chExt cx="1406365" cy="692611"/>
          </a:xfrm>
        </p:grpSpPr>
        <p:sp>
          <p:nvSpPr>
            <p:cNvPr id="48" name="Line Callout 1 (Border and Accent Bar) 47"/>
            <p:cNvSpPr/>
            <p:nvPr/>
          </p:nvSpPr>
          <p:spPr bwMode="auto">
            <a:xfrm>
              <a:off x="5216148" y="3914334"/>
              <a:ext cx="1258745" cy="441619"/>
            </a:xfrm>
            <a:prstGeom prst="accentBorderCallout1">
              <a:avLst>
                <a:gd name="adj1" fmla="val 17417"/>
                <a:gd name="adj2" fmla="val 104167"/>
                <a:gd name="adj3" fmla="val -8770"/>
                <a:gd name="adj4" fmla="val 138073"/>
              </a:avLst>
            </a:prstGeom>
            <a:solidFill>
              <a:srgbClr val="F9FFE0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r>
                <a:rPr lang="en-US" sz="2665">
                  <a:solidFill>
                    <a:srgbClr val="000000"/>
                  </a:solidFill>
                  <a:ea typeface="Arial Unicode MS" charset="0"/>
                </a:rPr>
                <a:t>1,000 buses</a:t>
              </a:r>
            </a:p>
            <a:p>
              <a:pPr>
                <a:defRPr/>
              </a:pPr>
              <a:r>
                <a:rPr lang="en-US" sz="2665">
                  <a:solidFill>
                    <a:srgbClr val="000000"/>
                  </a:solidFill>
                  <a:ea typeface="Arial Unicode MS" charset="0"/>
                </a:rPr>
                <a:t>3,000 GPS / min</a:t>
              </a:r>
            </a:p>
            <a:p>
              <a:pPr>
                <a:defRPr/>
              </a:pPr>
              <a:endParaRPr lang="en-US" sz="2665">
                <a:solidFill>
                  <a:srgbClr val="000000"/>
                </a:solidFill>
                <a:ea typeface="Arial Unicode MS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159016" y="3663342"/>
              <a:ext cx="463497" cy="462271"/>
            </a:xfrm>
            <a:prstGeom prst="ellipse">
              <a:avLst/>
            </a:prstGeom>
            <a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33" dirty="0"/>
            </a:p>
          </p:txBody>
        </p:sp>
      </p:grpSp>
      <p:sp>
        <p:nvSpPr>
          <p:cNvPr id="50" name="Line Callout 1 (Border and Accent Bar) 49"/>
          <p:cNvSpPr/>
          <p:nvPr/>
        </p:nvSpPr>
        <p:spPr bwMode="auto">
          <a:xfrm>
            <a:off x="14872065" y="9596238"/>
            <a:ext cx="3889421" cy="629426"/>
          </a:xfrm>
          <a:prstGeom prst="accentBorderCallout1">
            <a:avLst>
              <a:gd name="adj1" fmla="val 17417"/>
              <a:gd name="adj2" fmla="val 104167"/>
              <a:gd name="adj3" fmla="val -131041"/>
              <a:gd name="adj4" fmla="val 170918"/>
            </a:avLst>
          </a:prstGeom>
          <a:solidFill>
            <a:srgbClr val="F9FFE0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  <a:alpha val="74998"/>
              </a:schemeClr>
            </a:prstShdw>
          </a:effectLst>
        </p:spPr>
        <p:txBody>
          <a:bodyPr/>
          <a:lstStyle/>
          <a:p>
            <a:pPr>
              <a:defRPr/>
            </a:pPr>
            <a:r>
              <a:rPr lang="en-US" sz="2665" dirty="0">
                <a:solidFill>
                  <a:srgbClr val="000000"/>
                </a:solidFill>
                <a:ea typeface="Arial Unicode MS" charset="0"/>
                <a:cs typeface="Arial" charset="0"/>
              </a:rPr>
              <a:t>200 CCTV cameras</a:t>
            </a:r>
          </a:p>
        </p:txBody>
      </p: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13568531" y="3581177"/>
            <a:ext cx="4520023" cy="2150934"/>
            <a:chOff x="5037728" y="1904399"/>
            <a:chExt cx="1694544" cy="887608"/>
          </a:xfrm>
        </p:grpSpPr>
        <p:sp>
          <p:nvSpPr>
            <p:cNvPr id="52" name="Line Callout 1 (Border and Accent Bar) 51"/>
            <p:cNvSpPr/>
            <p:nvPr/>
          </p:nvSpPr>
          <p:spPr bwMode="auto">
            <a:xfrm>
              <a:off x="5037728" y="2188116"/>
              <a:ext cx="1458133" cy="603891"/>
            </a:xfrm>
            <a:prstGeom prst="accentBorderCallout1">
              <a:avLst>
                <a:gd name="adj1" fmla="val 17417"/>
                <a:gd name="adj2" fmla="val 104167"/>
                <a:gd name="adj3" fmla="val 64950"/>
                <a:gd name="adj4" fmla="val 182429"/>
              </a:avLst>
            </a:prstGeom>
            <a:solidFill>
              <a:srgbClr val="F9FFE0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  <a:alpha val="74998"/>
                </a:schemeClr>
              </a:prstShdw>
            </a:effectLst>
          </p:spPr>
          <p:txBody>
            <a:bodyPr/>
            <a:lstStyle/>
            <a:p>
              <a:pPr>
                <a:defRPr/>
              </a:pPr>
              <a:r>
                <a:rPr lang="en-US" sz="2665">
                  <a:solidFill>
                    <a:srgbClr val="000000"/>
                  </a:solidFill>
                  <a:ea typeface="Arial Unicode MS" charset="0"/>
                </a:rPr>
                <a:t>700 intersections</a:t>
              </a:r>
            </a:p>
            <a:p>
              <a:pPr>
                <a:defRPr/>
              </a:pPr>
              <a:r>
                <a:rPr lang="en-US" sz="2665">
                  <a:solidFill>
                    <a:srgbClr val="000000"/>
                  </a:solidFill>
                  <a:ea typeface="Arial Unicode MS" charset="0"/>
                </a:rPr>
                <a:t>4,000 loop detectors</a:t>
              </a:r>
            </a:p>
            <a:p>
              <a:pPr>
                <a:defRPr/>
              </a:pPr>
              <a:r>
                <a:rPr lang="en-US" sz="2665">
                  <a:solidFill>
                    <a:srgbClr val="000000"/>
                  </a:solidFill>
                  <a:ea typeface="Arial Unicode MS" charset="0"/>
                </a:rPr>
                <a:t>20,000 tuples / min</a:t>
              </a:r>
            </a:p>
            <a:p>
              <a:pPr>
                <a:defRPr/>
              </a:pPr>
              <a:endParaRPr lang="en-US" sz="2665">
                <a:solidFill>
                  <a:srgbClr val="000000"/>
                </a:solidFill>
                <a:ea typeface="Arial Unicode MS" charset="0"/>
              </a:endParaRPr>
            </a:p>
          </p:txBody>
        </p:sp>
        <p:pic>
          <p:nvPicPr>
            <p:cNvPr id="25616" name="Picture 52" descr="scats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207" y="1904399"/>
              <a:ext cx="540065" cy="395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" name="Picture 6">
            <a:extLst>
              <a:ext uri="{FF2B5EF4-FFF2-40B4-BE49-F238E27FC236}">
                <a16:creationId xmlns:a16="http://schemas.microsoft.com/office/drawing/2014/main" id="{CF99BD32-3794-5340-9286-DB238676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684" y="2863205"/>
            <a:ext cx="23997070" cy="842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 descr="Crazy speed.png">
            <a:extLst>
              <a:ext uri="{FF2B5EF4-FFF2-40B4-BE49-F238E27FC236}">
                <a16:creationId xmlns:a16="http://schemas.microsoft.com/office/drawing/2014/main" id="{2F167969-18B7-3B44-A6B8-185AD58255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5786" y="4790538"/>
            <a:ext cx="13623553" cy="623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E642E1C9-D2BC-3D47-B2C3-D0358C826F45}"/>
              </a:ext>
            </a:extLst>
          </p:cNvPr>
          <p:cNvSpPr/>
          <p:nvPr/>
        </p:nvSpPr>
        <p:spPr>
          <a:xfrm>
            <a:off x="9763422" y="11341454"/>
            <a:ext cx="14614227" cy="752020"/>
          </a:xfrm>
          <a:prstGeom prst="rect">
            <a:avLst/>
          </a:prstGeom>
          <a:noFill/>
          <a:ln>
            <a:noFill/>
          </a:ln>
          <a:effectLst/>
        </p:spPr>
        <p:txBody>
          <a:bodyPr lIns="179953" tIns="93576" rIns="179953" bIns="93576"/>
          <a:lstStyle/>
          <a:p>
            <a:pPr algn="r">
              <a:lnSpc>
                <a:spcPct val="90000"/>
              </a:lnSpc>
              <a:tabLst>
                <a:tab pos="0" algn="l"/>
                <a:tab pos="895126" algn="l"/>
                <a:tab pos="1793428" algn="l"/>
                <a:tab pos="2691727" algn="l"/>
                <a:tab pos="3590028" algn="l"/>
                <a:tab pos="4488328" algn="l"/>
                <a:tab pos="5386629" algn="l"/>
                <a:tab pos="6284928" algn="l"/>
                <a:tab pos="7183230" algn="l"/>
                <a:tab pos="8081529" algn="l"/>
                <a:tab pos="8979830" algn="l"/>
                <a:tab pos="9878130" algn="l"/>
                <a:tab pos="10776431" algn="l"/>
                <a:tab pos="11674731" algn="l"/>
                <a:tab pos="12573032" algn="l"/>
                <a:tab pos="13471331" algn="l"/>
                <a:tab pos="14369633" algn="l"/>
                <a:tab pos="15267932" algn="l"/>
                <a:tab pos="16166233" algn="l"/>
                <a:tab pos="17064533" algn="l"/>
                <a:tab pos="17962834" algn="l"/>
              </a:tabLst>
            </a:pPr>
            <a:r>
              <a:rPr 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“System and analytics for continuously assessing transport systems from sparse and noisy observations: Case study in Dublin” L. </a:t>
            </a:r>
            <a:r>
              <a:rPr lang="en-US" sz="2000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Gasparini</a:t>
            </a:r>
            <a:r>
              <a:rPr 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E. </a:t>
            </a:r>
            <a:r>
              <a:rPr lang="en-US" sz="2000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Bouillet</a:t>
            </a:r>
            <a:r>
              <a:rPr 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, F. Calabrese, O. Verscheure, IEEE Conference on Intelligent Transport Systems, 2011.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0FC6D270-5E73-1742-8740-BD714B0AA628}"/>
              </a:ext>
            </a:extLst>
          </p:cNvPr>
          <p:cNvSpPr txBox="1">
            <a:spLocks/>
          </p:cNvSpPr>
          <p:nvPr/>
        </p:nvSpPr>
        <p:spPr>
          <a:xfrm>
            <a:off x="8267324" y="1326587"/>
            <a:ext cx="7884215" cy="840105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>
                <a:latin typeface="Lato Light"/>
                <a:cs typeface="Lato Light"/>
              </a:rPr>
              <a:t>Real-time </a:t>
            </a:r>
            <a:r>
              <a:rPr lang="fr-FR" sz="3600" dirty="0" err="1">
                <a:latin typeface="Lato Light"/>
                <a:cs typeface="Lato Light"/>
              </a:rPr>
              <a:t>tool</a:t>
            </a:r>
            <a:r>
              <a:rPr lang="fr-FR" sz="3600" dirty="0">
                <a:latin typeface="Lato Light"/>
                <a:cs typeface="Lato Light"/>
              </a:rPr>
              <a:t> for </a:t>
            </a:r>
            <a:r>
              <a:rPr lang="fr-FR" sz="3600" dirty="0" err="1">
                <a:latin typeface="Lato Light"/>
                <a:cs typeface="Lato Light"/>
              </a:rPr>
              <a:t>situational</a:t>
            </a:r>
            <a:r>
              <a:rPr lang="fr-FR" sz="3600" dirty="0">
                <a:latin typeface="Lato Light"/>
                <a:cs typeface="Lato Light"/>
              </a:rPr>
              <a:t> </a:t>
            </a:r>
            <a:r>
              <a:rPr lang="fr-FR" sz="3600" dirty="0" err="1">
                <a:latin typeface="Lato Light"/>
                <a:cs typeface="Lato Light"/>
              </a:rPr>
              <a:t>awareness</a:t>
            </a:r>
            <a:endParaRPr lang="fr-FR" sz="36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F520A38-2F71-744D-99CE-7A6AF1DD2E97}"/>
              </a:ext>
            </a:extLst>
          </p:cNvPr>
          <p:cNvSpPr txBox="1"/>
          <p:nvPr/>
        </p:nvSpPr>
        <p:spPr>
          <a:xfrm>
            <a:off x="5793050" y="361097"/>
            <a:ext cx="12791735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From raw data to information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096D2B2-F2B1-AF42-AAFC-2D5755EC1C4C}"/>
              </a:ext>
            </a:extLst>
          </p:cNvPr>
          <p:cNvSpPr/>
          <p:nvPr/>
        </p:nvSpPr>
        <p:spPr>
          <a:xfrm>
            <a:off x="11432898" y="2229635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03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0" grpId="0" animBg="1"/>
      <p:bldP spid="50" grpId="1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4F5F20C7-F543-AB2D-6497-5B73249A2DB9}"/>
              </a:ext>
            </a:extLst>
          </p:cNvPr>
          <p:cNvSpPr txBox="1">
            <a:spLocks/>
          </p:cNvSpPr>
          <p:nvPr/>
        </p:nvSpPr>
        <p:spPr>
          <a:xfrm>
            <a:off x="15178139" y="12008023"/>
            <a:ext cx="8135888" cy="645270"/>
          </a:xfrm>
          <a:prstGeom prst="rect">
            <a:avLst/>
          </a:prstGeom>
        </p:spPr>
        <p:txBody>
          <a:bodyPr vert="horz" wrap="square" lIns="163160" tIns="81580" rIns="163160" bIns="8158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800" dirty="0"/>
              <a:t>1.7 milliards d’observations par jour</a:t>
            </a:r>
            <a:endParaRPr lang="en-US" sz="2000" dirty="0"/>
          </a:p>
        </p:txBody>
      </p:sp>
      <p:pic>
        <p:nvPicPr>
          <p:cNvPr id="11" name="B649F8F">
            <a:hlinkClick r:id="" action="ppaction://media"/>
            <a:extLst>
              <a:ext uri="{FF2B5EF4-FFF2-40B4-BE49-F238E27FC236}">
                <a16:creationId xmlns:a16="http://schemas.microsoft.com/office/drawing/2014/main" id="{B6012C58-0C3D-01F7-A7AD-6AC740302C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5288" y="2742290"/>
            <a:ext cx="20027073" cy="940349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D0C6794-EFB9-DED9-942E-7BAB00622191}"/>
              </a:ext>
            </a:extLst>
          </p:cNvPr>
          <p:cNvSpPr txBox="1">
            <a:spLocks/>
          </p:cNvSpPr>
          <p:nvPr/>
        </p:nvSpPr>
        <p:spPr bwMode="gray">
          <a:xfrm>
            <a:off x="3959225" y="665312"/>
            <a:ext cx="16459200" cy="100811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6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Bühler Insights Replay</a:t>
            </a:r>
            <a:endParaRPr lang="de-CH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90478E-B4E4-3120-8CA4-CF4D477EFADB}"/>
              </a:ext>
            </a:extLst>
          </p:cNvPr>
          <p:cNvSpPr txBox="1"/>
          <p:nvPr/>
        </p:nvSpPr>
        <p:spPr>
          <a:xfrm>
            <a:off x="7396217" y="883609"/>
            <a:ext cx="9585408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Bühler Insights Replay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0B386D-EF98-C377-E008-A72A166DD4CA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1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F039448-BD6D-914D-B66C-E05BC1F7979E}"/>
              </a:ext>
            </a:extLst>
          </p:cNvPr>
          <p:cNvSpPr txBox="1">
            <a:spLocks/>
          </p:cNvSpPr>
          <p:nvPr/>
        </p:nvSpPr>
        <p:spPr>
          <a:xfrm>
            <a:off x="0" y="4820616"/>
            <a:ext cx="24377650" cy="3260699"/>
          </a:xfrm>
          <a:prstGeom prst="rect">
            <a:avLst/>
          </a:prstGeom>
        </p:spPr>
        <p:txBody>
          <a:bodyPr>
            <a:norm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6600" dirty="0">
              <a:latin typeface="+mn-lt"/>
            </a:endParaRPr>
          </a:p>
          <a:p>
            <a:pPr marL="0" indent="0" algn="ctr">
              <a:buNone/>
            </a:pPr>
            <a:r>
              <a:rPr lang="en-US" sz="9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Data</a:t>
            </a:r>
            <a:r>
              <a:rPr lang="en-US" sz="9600" dirty="0">
                <a:solidFill>
                  <a:srgbClr val="FF0000"/>
                </a:solidFill>
                <a:latin typeface="+mn-lt"/>
              </a:rPr>
              <a:t> + Algorithms </a:t>
            </a:r>
            <a:r>
              <a:rPr lang="en-US" sz="96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en-US" sz="9600" dirty="0">
                <a:solidFill>
                  <a:srgbClr val="FF0000"/>
                </a:solidFill>
                <a:latin typeface="+mn-lt"/>
              </a:rPr>
              <a:t> Knowledge </a:t>
            </a:r>
            <a:r>
              <a:rPr lang="en-US" sz="96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en-US" sz="9600" dirty="0">
                <a:solidFill>
                  <a:srgbClr val="FF0000"/>
                </a:solidFill>
                <a:latin typeface="+mn-lt"/>
              </a:rPr>
              <a:t> Benefits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31B22F-F095-FD4A-9772-6FFBA8B7297D}"/>
              </a:ext>
            </a:extLst>
          </p:cNvPr>
          <p:cNvGrpSpPr/>
          <p:nvPr/>
        </p:nvGrpSpPr>
        <p:grpSpPr>
          <a:xfrm>
            <a:off x="798488" y="7407394"/>
            <a:ext cx="4422151" cy="3406040"/>
            <a:chOff x="798488" y="6644852"/>
            <a:chExt cx="4422151" cy="34060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F2A910-3D96-AB4B-A5F0-090FB4C1EF62}"/>
                </a:ext>
              </a:extLst>
            </p:cNvPr>
            <p:cNvSpPr txBox="1"/>
            <p:nvPr/>
          </p:nvSpPr>
          <p:spPr>
            <a:xfrm>
              <a:off x="798488" y="8481232"/>
              <a:ext cx="4422151" cy="156966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/>
                <a:t>Big Data / </a:t>
              </a:r>
            </a:p>
            <a:p>
              <a:pPr algn="ctr"/>
              <a:r>
                <a:rPr lang="en-US" sz="4800" i="1" dirty="0"/>
                <a:t>Data lake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BE60896-52A5-7245-AA51-DA3C9CA4A42E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H="1" flipV="1">
              <a:off x="2350272" y="6644852"/>
              <a:ext cx="659292" cy="1836380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840547-36B9-AA40-B214-70C652E959C8}"/>
              </a:ext>
            </a:extLst>
          </p:cNvPr>
          <p:cNvGrpSpPr/>
          <p:nvPr/>
        </p:nvGrpSpPr>
        <p:grpSpPr>
          <a:xfrm>
            <a:off x="5359835" y="7407393"/>
            <a:ext cx="5594645" cy="3406041"/>
            <a:chOff x="5359835" y="6644851"/>
            <a:chExt cx="5594645" cy="34060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AA33DD-6D26-7E49-8C10-E5717CE9EF7A}"/>
                </a:ext>
              </a:extLst>
            </p:cNvPr>
            <p:cNvSpPr txBox="1"/>
            <p:nvPr/>
          </p:nvSpPr>
          <p:spPr>
            <a:xfrm>
              <a:off x="5359835" y="8481232"/>
              <a:ext cx="5594645" cy="156966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/>
                <a:t>Machine Learning /</a:t>
              </a:r>
            </a:p>
            <a:p>
              <a:pPr algn="ctr"/>
              <a:r>
                <a:rPr lang="en-US" sz="4800" i="1" dirty="0"/>
                <a:t>“Dumb” A.I.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72492B2-E444-5642-BF5B-D59617FA66EB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H="1" flipV="1">
              <a:off x="7543800" y="6644851"/>
              <a:ext cx="613358" cy="1836381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726A41E-9B1A-5846-A970-6FDD144F2D0C}"/>
              </a:ext>
            </a:extLst>
          </p:cNvPr>
          <p:cNvSpPr txBox="1"/>
          <p:nvPr/>
        </p:nvSpPr>
        <p:spPr>
          <a:xfrm>
            <a:off x="7426315" y="883609"/>
            <a:ext cx="9525200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What is Data Science?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A60A5C-A0B1-FD4F-AA95-36333BB63823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7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B5E1E-FA3E-314D-877C-2112829DE44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641873" y="3166946"/>
            <a:ext cx="12735777" cy="9121698"/>
          </a:xfrm>
        </p:spPr>
        <p:txBody>
          <a:bodyPr>
            <a:normAutofit/>
          </a:bodyPr>
          <a:lstStyle/>
          <a:p>
            <a:pPr marL="1028443" indent="-1028443">
              <a:buFont typeface="+mj-lt"/>
              <a:buAutoNum type="arabicPeriod"/>
            </a:pPr>
            <a:r>
              <a:rPr lang="en-US" sz="5400" b="1" dirty="0">
                <a:solidFill>
                  <a:schemeClr val="bg2">
                    <a:lumMod val="65000"/>
                  </a:schemeClr>
                </a:solidFill>
              </a:rPr>
              <a:t>From raw data to information</a:t>
            </a:r>
          </a:p>
          <a:p>
            <a:pPr lvl="1"/>
            <a:r>
              <a:rPr lang="en-US" sz="4800" dirty="0">
                <a:solidFill>
                  <a:schemeClr val="bg2">
                    <a:lumMod val="65000"/>
                  </a:schemeClr>
                </a:solidFill>
              </a:rPr>
              <a:t>Assimilate complex sensor data</a:t>
            </a:r>
          </a:p>
          <a:p>
            <a:pPr lvl="1"/>
            <a:r>
              <a:rPr lang="en-US" sz="4800" dirty="0">
                <a:solidFill>
                  <a:schemeClr val="bg2">
                    <a:lumMod val="65000"/>
                  </a:schemeClr>
                </a:solidFill>
              </a:rPr>
              <a:t>Deal with volume, accuracy, diversity</a:t>
            </a:r>
          </a:p>
          <a:p>
            <a:pPr marL="1028443" indent="-1028443">
              <a:buFont typeface="+mj-lt"/>
              <a:buAutoNum type="arabicPeriod"/>
            </a:pPr>
            <a:endParaRPr lang="en-US" sz="1800" dirty="0"/>
          </a:p>
          <a:p>
            <a:pPr marL="1028443" indent="-1028443">
              <a:buFont typeface="+mj-lt"/>
              <a:buAutoNum type="arabicPeriod"/>
            </a:pPr>
            <a:r>
              <a:rPr lang="en-US" sz="5400" b="1" dirty="0"/>
              <a:t>From information to models</a:t>
            </a:r>
          </a:p>
          <a:p>
            <a:pPr lvl="1"/>
            <a:r>
              <a:rPr lang="en-US" sz="4800" dirty="0"/>
              <a:t>Understand how people move</a:t>
            </a:r>
          </a:p>
          <a:p>
            <a:pPr lvl="1"/>
            <a:r>
              <a:rPr lang="en-US" sz="4800" dirty="0"/>
              <a:t>Model and predict demand</a:t>
            </a:r>
          </a:p>
        </p:txBody>
      </p:sp>
      <p:pic>
        <p:nvPicPr>
          <p:cNvPr id="3074" name="Picture 2" descr="Résultat de recherche d'images pour &quot;le chat vous etes ici&quot;">
            <a:extLst>
              <a:ext uri="{FF2B5EF4-FFF2-40B4-BE49-F238E27FC236}">
                <a16:creationId xmlns:a16="http://schemas.microsoft.com/office/drawing/2014/main" id="{12CDC4CE-5538-3A43-B4B4-6B20B20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266" y="5050928"/>
            <a:ext cx="5524628" cy="75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Barcelona.png">
            <a:extLst>
              <a:ext uri="{FF2B5EF4-FFF2-40B4-BE49-F238E27FC236}">
                <a16:creationId xmlns:a16="http://schemas.microsoft.com/office/drawing/2014/main" id="{043E6322-76BA-3745-BF36-5971CC031D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2632" y="2720898"/>
            <a:ext cx="7362523" cy="411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3EBA06-32E9-A641-AC09-A932C014FB51}"/>
              </a:ext>
            </a:extLst>
          </p:cNvPr>
          <p:cNvSpPr txBox="1"/>
          <p:nvPr/>
        </p:nvSpPr>
        <p:spPr>
          <a:xfrm>
            <a:off x="2039142" y="361097"/>
            <a:ext cx="20299495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How can data science improve Urban Mobility?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2B7B0F-8873-8549-B270-66E1CA3543A5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5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5206872" y="720324"/>
            <a:ext cx="13964044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Machine Learning demystified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2164311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6" name="Bild 5" descr="latex-image-1.pdf">
            <a:extLst>
              <a:ext uri="{FF2B5EF4-FFF2-40B4-BE49-F238E27FC236}">
                <a16:creationId xmlns:a16="http://schemas.microsoft.com/office/drawing/2014/main" id="{67826094-CF9C-584B-8654-E224A9DCC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043" y="5927270"/>
            <a:ext cx="8407400" cy="1676400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D19E8A3C-5717-EB45-BBFC-9388D137A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743" y="5241470"/>
            <a:ext cx="1689100" cy="27559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1B5144A-AFB4-E842-97DA-C10D35D5B84D}"/>
              </a:ext>
            </a:extLst>
          </p:cNvPr>
          <p:cNvSpPr txBox="1"/>
          <p:nvPr/>
        </p:nvSpPr>
        <p:spPr>
          <a:xfrm>
            <a:off x="14627374" y="5196260"/>
            <a:ext cx="2345021" cy="292387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e-DE" sz="2400" dirty="0"/>
          </a:p>
          <a:p>
            <a:endParaRPr lang="de-DE" sz="2400" dirty="0"/>
          </a:p>
          <a:p>
            <a:r>
              <a:rPr lang="de-DE" sz="8800" dirty="0" err="1"/>
              <a:t>Cat</a:t>
            </a:r>
            <a:endParaRPr lang="de-DE" sz="8800" dirty="0"/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1344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5206883" y="720324"/>
            <a:ext cx="13964044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Machine Learning demystified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2164311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EB5AD540-18B1-1D4B-9D60-7AB2E69551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7000" y="7228113"/>
            <a:ext cx="529022" cy="438976"/>
          </a:xfrm>
          <a:prstGeom prst="rect">
            <a:avLst/>
          </a:prstGeom>
        </p:spPr>
      </p:pic>
      <p:pic>
        <p:nvPicPr>
          <p:cNvPr id="11" name="Bild 4">
            <a:extLst>
              <a:ext uri="{FF2B5EF4-FFF2-40B4-BE49-F238E27FC236}">
                <a16:creationId xmlns:a16="http://schemas.microsoft.com/office/drawing/2014/main" id="{2173860B-0830-AE4C-A5F8-C3AC2166D6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068" y="6542312"/>
            <a:ext cx="550555" cy="506511"/>
          </a:xfrm>
          <a:prstGeom prst="rect">
            <a:avLst/>
          </a:prstGeom>
        </p:spPr>
      </p:pic>
      <p:pic>
        <p:nvPicPr>
          <p:cNvPr id="12" name="Bild 5">
            <a:extLst>
              <a:ext uri="{FF2B5EF4-FFF2-40B4-BE49-F238E27FC236}">
                <a16:creationId xmlns:a16="http://schemas.microsoft.com/office/drawing/2014/main" id="{9136618F-A345-B94A-B780-538EC7520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688" y="3951513"/>
            <a:ext cx="8339892" cy="5166408"/>
          </a:xfrm>
          <a:prstGeom prst="rect">
            <a:avLst/>
          </a:prstGeom>
        </p:spPr>
      </p:pic>
      <p:pic>
        <p:nvPicPr>
          <p:cNvPr id="13" name="Bild 6">
            <a:extLst>
              <a:ext uri="{FF2B5EF4-FFF2-40B4-BE49-F238E27FC236}">
                <a16:creationId xmlns:a16="http://schemas.microsoft.com/office/drawing/2014/main" id="{A023143E-BC49-8F42-8B38-EED10E1DA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127" y="4000500"/>
            <a:ext cx="12633926" cy="4702628"/>
          </a:xfrm>
          <a:prstGeom prst="rect">
            <a:avLst/>
          </a:prstGeom>
        </p:spPr>
      </p:pic>
      <p:pic>
        <p:nvPicPr>
          <p:cNvPr id="14" name="Bild 8">
            <a:extLst>
              <a:ext uri="{FF2B5EF4-FFF2-40B4-BE49-F238E27FC236}">
                <a16:creationId xmlns:a16="http://schemas.microsoft.com/office/drawing/2014/main" id="{AD973436-9335-244C-896F-38E16ACE7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3047" y="8701466"/>
            <a:ext cx="2201606" cy="2600086"/>
          </a:xfrm>
          <a:prstGeom prst="rect">
            <a:avLst/>
          </a:prstGeom>
        </p:spPr>
      </p:pic>
      <p:sp>
        <p:nvSpPr>
          <p:cNvPr id="15" name="Freihandform 11">
            <a:extLst>
              <a:ext uri="{FF2B5EF4-FFF2-40B4-BE49-F238E27FC236}">
                <a16:creationId xmlns:a16="http://schemas.microsoft.com/office/drawing/2014/main" id="{6337C01E-FEDE-A748-9BA8-506FC0FF07B9}"/>
              </a:ext>
            </a:extLst>
          </p:cNvPr>
          <p:cNvSpPr/>
          <p:nvPr/>
        </p:nvSpPr>
        <p:spPr>
          <a:xfrm>
            <a:off x="11644137" y="4093033"/>
            <a:ext cx="2588418" cy="5706682"/>
          </a:xfrm>
          <a:custGeom>
            <a:avLst/>
            <a:gdLst>
              <a:gd name="connsiteX0" fmla="*/ 897466 w 897466"/>
              <a:gd name="connsiteY0" fmla="*/ 0 h 3539067"/>
              <a:gd name="connsiteX1" fmla="*/ 0 w 897466"/>
              <a:gd name="connsiteY1" fmla="*/ 3539067 h 3539067"/>
              <a:gd name="connsiteX2" fmla="*/ 0 w 897466"/>
              <a:gd name="connsiteY2" fmla="*/ 3539067 h 3539067"/>
              <a:gd name="connsiteX0" fmla="*/ 897466 w 897466"/>
              <a:gd name="connsiteY0" fmla="*/ 0 h 3539067"/>
              <a:gd name="connsiteX1" fmla="*/ 406400 w 897466"/>
              <a:gd name="connsiteY1" fmla="*/ 1828800 h 3539067"/>
              <a:gd name="connsiteX2" fmla="*/ 0 w 897466"/>
              <a:gd name="connsiteY2" fmla="*/ 3539067 h 3539067"/>
              <a:gd name="connsiteX3" fmla="*/ 0 w 897466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45184 w 1445184"/>
              <a:gd name="connsiteY0" fmla="*/ 0 h 3539067"/>
              <a:gd name="connsiteX1" fmla="*/ 22784 w 1445184"/>
              <a:gd name="connsiteY1" fmla="*/ 1608667 h 3539067"/>
              <a:gd name="connsiteX2" fmla="*/ 547718 w 1445184"/>
              <a:gd name="connsiteY2" fmla="*/ 3539067 h 3539067"/>
              <a:gd name="connsiteX3" fmla="*/ 547718 w 1445184"/>
              <a:gd name="connsiteY3" fmla="*/ 3539067 h 3539067"/>
              <a:gd name="connsiteX0" fmla="*/ 1449016 w 1449016"/>
              <a:gd name="connsiteY0" fmla="*/ 0 h 3539067"/>
              <a:gd name="connsiteX1" fmla="*/ 26616 w 1449016"/>
              <a:gd name="connsiteY1" fmla="*/ 1608667 h 3539067"/>
              <a:gd name="connsiteX2" fmla="*/ 551550 w 1449016"/>
              <a:gd name="connsiteY2" fmla="*/ 3539067 h 3539067"/>
              <a:gd name="connsiteX3" fmla="*/ 551550 w 1449016"/>
              <a:gd name="connsiteY3" fmla="*/ 3539067 h 3539067"/>
              <a:gd name="connsiteX0" fmla="*/ 1660683 w 1660683"/>
              <a:gd name="connsiteY0" fmla="*/ 0 h 3500931"/>
              <a:gd name="connsiteX1" fmla="*/ 26616 w 1660683"/>
              <a:gd name="connsiteY1" fmla="*/ 1570531 h 3500931"/>
              <a:gd name="connsiteX2" fmla="*/ 551550 w 1660683"/>
              <a:gd name="connsiteY2" fmla="*/ 3500931 h 3500931"/>
              <a:gd name="connsiteX3" fmla="*/ 551550 w 1660683"/>
              <a:gd name="connsiteY3" fmla="*/ 3500931 h 3500931"/>
              <a:gd name="connsiteX0" fmla="*/ 1801794 w 1801794"/>
              <a:gd name="connsiteY0" fmla="*/ 0 h 3500931"/>
              <a:gd name="connsiteX1" fmla="*/ 26616 w 1801794"/>
              <a:gd name="connsiteY1" fmla="*/ 1570531 h 3500931"/>
              <a:gd name="connsiteX2" fmla="*/ 551550 w 1801794"/>
              <a:gd name="connsiteY2" fmla="*/ 3500931 h 3500931"/>
              <a:gd name="connsiteX3" fmla="*/ 551550 w 1801794"/>
              <a:gd name="connsiteY3" fmla="*/ 3500931 h 3500931"/>
              <a:gd name="connsiteX0" fmla="*/ 1935678 w 1935678"/>
              <a:gd name="connsiteY0" fmla="*/ 0 h 3500931"/>
              <a:gd name="connsiteX1" fmla="*/ 19388 w 1935678"/>
              <a:gd name="connsiteY1" fmla="*/ 1595955 h 3500931"/>
              <a:gd name="connsiteX2" fmla="*/ 685434 w 1935678"/>
              <a:gd name="connsiteY2" fmla="*/ 3500931 h 3500931"/>
              <a:gd name="connsiteX3" fmla="*/ 685434 w 1935678"/>
              <a:gd name="connsiteY3" fmla="*/ 3500931 h 3500931"/>
              <a:gd name="connsiteX0" fmla="*/ 1950090 w 1950090"/>
              <a:gd name="connsiteY0" fmla="*/ 0 h 3591249"/>
              <a:gd name="connsiteX1" fmla="*/ 33800 w 1950090"/>
              <a:gd name="connsiteY1" fmla="*/ 1595955 h 3591249"/>
              <a:gd name="connsiteX2" fmla="*/ 843778 w 1950090"/>
              <a:gd name="connsiteY2" fmla="*/ 3434827 h 3591249"/>
              <a:gd name="connsiteX3" fmla="*/ 699846 w 1950090"/>
              <a:gd name="connsiteY3" fmla="*/ 3500931 h 3591249"/>
              <a:gd name="connsiteX4" fmla="*/ 699846 w 1950090"/>
              <a:gd name="connsiteY4" fmla="*/ 3500931 h 3591249"/>
              <a:gd name="connsiteX0" fmla="*/ 1950090 w 1950090"/>
              <a:gd name="connsiteY0" fmla="*/ 0 h 3591249"/>
              <a:gd name="connsiteX1" fmla="*/ 33800 w 1950090"/>
              <a:gd name="connsiteY1" fmla="*/ 1595955 h 3591249"/>
              <a:gd name="connsiteX2" fmla="*/ 843778 w 1950090"/>
              <a:gd name="connsiteY2" fmla="*/ 3434827 h 3591249"/>
              <a:gd name="connsiteX3" fmla="*/ 699846 w 1950090"/>
              <a:gd name="connsiteY3" fmla="*/ 3500931 h 3591249"/>
              <a:gd name="connsiteX0" fmla="*/ 1950090 w 1950090"/>
              <a:gd name="connsiteY0" fmla="*/ 0 h 3434827"/>
              <a:gd name="connsiteX1" fmla="*/ 33800 w 1950090"/>
              <a:gd name="connsiteY1" fmla="*/ 1595955 h 3434827"/>
              <a:gd name="connsiteX2" fmla="*/ 843778 w 1950090"/>
              <a:gd name="connsiteY2" fmla="*/ 3434827 h 3434827"/>
              <a:gd name="connsiteX0" fmla="*/ 1941741 w 1941741"/>
              <a:gd name="connsiteY0" fmla="*/ 0 h 3867041"/>
              <a:gd name="connsiteX1" fmla="*/ 25451 w 1941741"/>
              <a:gd name="connsiteY1" fmla="*/ 1595955 h 3867041"/>
              <a:gd name="connsiteX2" fmla="*/ 1188206 w 1941741"/>
              <a:gd name="connsiteY2" fmla="*/ 3867041 h 3867041"/>
              <a:gd name="connsiteX0" fmla="*/ 1947022 w 1947022"/>
              <a:gd name="connsiteY0" fmla="*/ 0 h 3867041"/>
              <a:gd name="connsiteX1" fmla="*/ 30732 w 1947022"/>
              <a:gd name="connsiteY1" fmla="*/ 1595955 h 3867041"/>
              <a:gd name="connsiteX2" fmla="*/ 1193487 w 1947022"/>
              <a:gd name="connsiteY2" fmla="*/ 3867041 h 386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7022" h="3867041">
                <a:moveTo>
                  <a:pt x="1947022" y="0"/>
                </a:moveTo>
                <a:cubicBezTo>
                  <a:pt x="1337422" y="366889"/>
                  <a:pt x="115398" y="975065"/>
                  <a:pt x="30732" y="1595955"/>
                </a:cubicBezTo>
                <a:cubicBezTo>
                  <a:pt x="-188931" y="2164189"/>
                  <a:pt x="828479" y="3498697"/>
                  <a:pt x="1193487" y="3867041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ln w="38100" cmpd="sng">
                <a:solidFill>
                  <a:srgbClr val="000000"/>
                </a:solidFill>
              </a:ln>
              <a:latin typeface="Calibri" charset="0"/>
            </a:endParaRPr>
          </a:p>
        </p:txBody>
      </p:sp>
      <p:sp>
        <p:nvSpPr>
          <p:cNvPr id="16" name="Freihandform 12">
            <a:extLst>
              <a:ext uri="{FF2B5EF4-FFF2-40B4-BE49-F238E27FC236}">
                <a16:creationId xmlns:a16="http://schemas.microsoft.com/office/drawing/2014/main" id="{50FFB845-BFA7-D34F-AD42-307CBFAA5F2F}"/>
              </a:ext>
            </a:extLst>
          </p:cNvPr>
          <p:cNvSpPr/>
          <p:nvPr/>
        </p:nvSpPr>
        <p:spPr>
          <a:xfrm>
            <a:off x="11551090" y="4016828"/>
            <a:ext cx="1091811" cy="5571617"/>
          </a:xfrm>
          <a:custGeom>
            <a:avLst/>
            <a:gdLst>
              <a:gd name="connsiteX0" fmla="*/ 897466 w 897466"/>
              <a:gd name="connsiteY0" fmla="*/ 0 h 3539067"/>
              <a:gd name="connsiteX1" fmla="*/ 0 w 897466"/>
              <a:gd name="connsiteY1" fmla="*/ 3539067 h 3539067"/>
              <a:gd name="connsiteX2" fmla="*/ 0 w 897466"/>
              <a:gd name="connsiteY2" fmla="*/ 3539067 h 3539067"/>
              <a:gd name="connsiteX0" fmla="*/ 897466 w 897466"/>
              <a:gd name="connsiteY0" fmla="*/ 0 h 3539067"/>
              <a:gd name="connsiteX1" fmla="*/ 406400 w 897466"/>
              <a:gd name="connsiteY1" fmla="*/ 1828800 h 3539067"/>
              <a:gd name="connsiteX2" fmla="*/ 0 w 897466"/>
              <a:gd name="connsiteY2" fmla="*/ 3539067 h 3539067"/>
              <a:gd name="connsiteX3" fmla="*/ 0 w 897466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45184 w 1445184"/>
              <a:gd name="connsiteY0" fmla="*/ 0 h 3539067"/>
              <a:gd name="connsiteX1" fmla="*/ 22784 w 1445184"/>
              <a:gd name="connsiteY1" fmla="*/ 1608667 h 3539067"/>
              <a:gd name="connsiteX2" fmla="*/ 547718 w 1445184"/>
              <a:gd name="connsiteY2" fmla="*/ 3539067 h 3539067"/>
              <a:gd name="connsiteX3" fmla="*/ 547718 w 1445184"/>
              <a:gd name="connsiteY3" fmla="*/ 3539067 h 3539067"/>
              <a:gd name="connsiteX0" fmla="*/ 1449016 w 1449016"/>
              <a:gd name="connsiteY0" fmla="*/ 0 h 3539067"/>
              <a:gd name="connsiteX1" fmla="*/ 26616 w 1449016"/>
              <a:gd name="connsiteY1" fmla="*/ 1608667 h 3539067"/>
              <a:gd name="connsiteX2" fmla="*/ 551550 w 1449016"/>
              <a:gd name="connsiteY2" fmla="*/ 3539067 h 3539067"/>
              <a:gd name="connsiteX3" fmla="*/ 551550 w 1449016"/>
              <a:gd name="connsiteY3" fmla="*/ 3539067 h 3539067"/>
              <a:gd name="connsiteX0" fmla="*/ 897466 w 897466"/>
              <a:gd name="connsiteY0" fmla="*/ 0 h 3539067"/>
              <a:gd name="connsiteX1" fmla="*/ 0 w 897466"/>
              <a:gd name="connsiteY1" fmla="*/ 3539067 h 3539067"/>
              <a:gd name="connsiteX2" fmla="*/ 0 w 897466"/>
              <a:gd name="connsiteY2" fmla="*/ 3539067 h 353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7466" h="3539067">
                <a:moveTo>
                  <a:pt x="897466" y="0"/>
                </a:moveTo>
                <a:lnTo>
                  <a:pt x="0" y="3539067"/>
                </a:lnTo>
                <a:lnTo>
                  <a:pt x="0" y="3539067"/>
                </a:ln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ln w="38100" cmpd="sng">
                <a:solidFill>
                  <a:srgbClr val="000000"/>
                </a:solidFill>
              </a:ln>
              <a:latin typeface="Calibri" charset="0"/>
            </a:endParaRPr>
          </a:p>
        </p:txBody>
      </p:sp>
      <p:sp>
        <p:nvSpPr>
          <p:cNvPr id="17" name="Freihandform 13">
            <a:extLst>
              <a:ext uri="{FF2B5EF4-FFF2-40B4-BE49-F238E27FC236}">
                <a16:creationId xmlns:a16="http://schemas.microsoft.com/office/drawing/2014/main" id="{E3EF688C-114B-C44B-B864-46979C3FFACE}"/>
              </a:ext>
            </a:extLst>
          </p:cNvPr>
          <p:cNvSpPr/>
          <p:nvPr/>
        </p:nvSpPr>
        <p:spPr>
          <a:xfrm>
            <a:off x="11023213" y="4203098"/>
            <a:ext cx="3523063" cy="5447799"/>
          </a:xfrm>
          <a:custGeom>
            <a:avLst/>
            <a:gdLst>
              <a:gd name="connsiteX0" fmla="*/ 897466 w 897466"/>
              <a:gd name="connsiteY0" fmla="*/ 0 h 3539067"/>
              <a:gd name="connsiteX1" fmla="*/ 0 w 897466"/>
              <a:gd name="connsiteY1" fmla="*/ 3539067 h 3539067"/>
              <a:gd name="connsiteX2" fmla="*/ 0 w 897466"/>
              <a:gd name="connsiteY2" fmla="*/ 3539067 h 3539067"/>
              <a:gd name="connsiteX0" fmla="*/ 897466 w 897466"/>
              <a:gd name="connsiteY0" fmla="*/ 0 h 3539067"/>
              <a:gd name="connsiteX1" fmla="*/ 406400 w 897466"/>
              <a:gd name="connsiteY1" fmla="*/ 1828800 h 3539067"/>
              <a:gd name="connsiteX2" fmla="*/ 0 w 897466"/>
              <a:gd name="connsiteY2" fmla="*/ 3539067 h 3539067"/>
              <a:gd name="connsiteX3" fmla="*/ 0 w 897466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22400 w 1422400"/>
              <a:gd name="connsiteY0" fmla="*/ 0 h 3539067"/>
              <a:gd name="connsiteX1" fmla="*/ 0 w 1422400"/>
              <a:gd name="connsiteY1" fmla="*/ 1608667 h 3539067"/>
              <a:gd name="connsiteX2" fmla="*/ 524934 w 1422400"/>
              <a:gd name="connsiteY2" fmla="*/ 3539067 h 3539067"/>
              <a:gd name="connsiteX3" fmla="*/ 524934 w 142240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39920 w 1439920"/>
              <a:gd name="connsiteY0" fmla="*/ 0 h 3539067"/>
              <a:gd name="connsiteX1" fmla="*/ 17520 w 1439920"/>
              <a:gd name="connsiteY1" fmla="*/ 1608667 h 3539067"/>
              <a:gd name="connsiteX2" fmla="*/ 542454 w 1439920"/>
              <a:gd name="connsiteY2" fmla="*/ 3539067 h 3539067"/>
              <a:gd name="connsiteX3" fmla="*/ 542454 w 1439920"/>
              <a:gd name="connsiteY3" fmla="*/ 3539067 h 3539067"/>
              <a:gd name="connsiteX0" fmla="*/ 1445184 w 1445184"/>
              <a:gd name="connsiteY0" fmla="*/ 0 h 3539067"/>
              <a:gd name="connsiteX1" fmla="*/ 22784 w 1445184"/>
              <a:gd name="connsiteY1" fmla="*/ 1608667 h 3539067"/>
              <a:gd name="connsiteX2" fmla="*/ 547718 w 1445184"/>
              <a:gd name="connsiteY2" fmla="*/ 3539067 h 3539067"/>
              <a:gd name="connsiteX3" fmla="*/ 547718 w 1445184"/>
              <a:gd name="connsiteY3" fmla="*/ 3539067 h 3539067"/>
              <a:gd name="connsiteX0" fmla="*/ 1449016 w 1449016"/>
              <a:gd name="connsiteY0" fmla="*/ 0 h 3539067"/>
              <a:gd name="connsiteX1" fmla="*/ 26616 w 1449016"/>
              <a:gd name="connsiteY1" fmla="*/ 1608667 h 3539067"/>
              <a:gd name="connsiteX2" fmla="*/ 551550 w 1449016"/>
              <a:gd name="connsiteY2" fmla="*/ 3539067 h 3539067"/>
              <a:gd name="connsiteX3" fmla="*/ 551550 w 1449016"/>
              <a:gd name="connsiteY3" fmla="*/ 3539067 h 3539067"/>
              <a:gd name="connsiteX0" fmla="*/ 1449016 w 1449016"/>
              <a:gd name="connsiteY0" fmla="*/ 0 h 3539067"/>
              <a:gd name="connsiteX1" fmla="*/ 483816 w 1449016"/>
              <a:gd name="connsiteY1" fmla="*/ 755101 h 3539067"/>
              <a:gd name="connsiteX2" fmla="*/ 26616 w 1449016"/>
              <a:gd name="connsiteY2" fmla="*/ 1608667 h 3539067"/>
              <a:gd name="connsiteX3" fmla="*/ 551550 w 1449016"/>
              <a:gd name="connsiteY3" fmla="*/ 3539067 h 3539067"/>
              <a:gd name="connsiteX4" fmla="*/ 551550 w 1449016"/>
              <a:gd name="connsiteY4" fmla="*/ 3539067 h 3539067"/>
              <a:gd name="connsiteX0" fmla="*/ 1492848 w 1492848"/>
              <a:gd name="connsiteY0" fmla="*/ 0 h 3539067"/>
              <a:gd name="connsiteX1" fmla="*/ 527648 w 1492848"/>
              <a:gd name="connsiteY1" fmla="*/ 755101 h 3539067"/>
              <a:gd name="connsiteX2" fmla="*/ 70448 w 1492848"/>
              <a:gd name="connsiteY2" fmla="*/ 1608667 h 3539067"/>
              <a:gd name="connsiteX3" fmla="*/ 595382 w 1492848"/>
              <a:gd name="connsiteY3" fmla="*/ 3539067 h 3539067"/>
              <a:gd name="connsiteX4" fmla="*/ 595382 w 1492848"/>
              <a:gd name="connsiteY4" fmla="*/ 3539067 h 3539067"/>
              <a:gd name="connsiteX0" fmla="*/ 1515938 w 1515938"/>
              <a:gd name="connsiteY0" fmla="*/ 0 h 3539067"/>
              <a:gd name="connsiteX1" fmla="*/ 550738 w 1515938"/>
              <a:gd name="connsiteY1" fmla="*/ 755101 h 3539067"/>
              <a:gd name="connsiteX2" fmla="*/ 42738 w 1515938"/>
              <a:gd name="connsiteY2" fmla="*/ 678828 h 3539067"/>
              <a:gd name="connsiteX3" fmla="*/ 93538 w 1515938"/>
              <a:gd name="connsiteY3" fmla="*/ 1608667 h 3539067"/>
              <a:gd name="connsiteX4" fmla="*/ 618472 w 1515938"/>
              <a:gd name="connsiteY4" fmla="*/ 3539067 h 3539067"/>
              <a:gd name="connsiteX5" fmla="*/ 618472 w 1515938"/>
              <a:gd name="connsiteY5" fmla="*/ 3539067 h 3539067"/>
              <a:gd name="connsiteX0" fmla="*/ 1871845 w 1871845"/>
              <a:gd name="connsiteY0" fmla="*/ 0 h 3539067"/>
              <a:gd name="connsiteX1" fmla="*/ 906645 w 1871845"/>
              <a:gd name="connsiteY1" fmla="*/ 755101 h 3539067"/>
              <a:gd name="connsiteX2" fmla="*/ 9178 w 1871845"/>
              <a:gd name="connsiteY2" fmla="*/ 297463 h 3539067"/>
              <a:gd name="connsiteX3" fmla="*/ 449445 w 1871845"/>
              <a:gd name="connsiteY3" fmla="*/ 1608667 h 3539067"/>
              <a:gd name="connsiteX4" fmla="*/ 974379 w 1871845"/>
              <a:gd name="connsiteY4" fmla="*/ 3539067 h 3539067"/>
              <a:gd name="connsiteX5" fmla="*/ 974379 w 1871845"/>
              <a:gd name="connsiteY5" fmla="*/ 3539067 h 3539067"/>
              <a:gd name="connsiteX0" fmla="*/ 1901974 w 1901974"/>
              <a:gd name="connsiteY0" fmla="*/ 0 h 3539067"/>
              <a:gd name="connsiteX1" fmla="*/ 936774 w 1901974"/>
              <a:gd name="connsiteY1" fmla="*/ 755101 h 3539067"/>
              <a:gd name="connsiteX2" fmla="*/ 39307 w 1901974"/>
              <a:gd name="connsiteY2" fmla="*/ 297463 h 3539067"/>
              <a:gd name="connsiteX3" fmla="*/ 191708 w 1901974"/>
              <a:gd name="connsiteY3" fmla="*/ 816119 h 3539067"/>
              <a:gd name="connsiteX4" fmla="*/ 479574 w 1901974"/>
              <a:gd name="connsiteY4" fmla="*/ 1608667 h 3539067"/>
              <a:gd name="connsiteX5" fmla="*/ 1004508 w 1901974"/>
              <a:gd name="connsiteY5" fmla="*/ 3539067 h 3539067"/>
              <a:gd name="connsiteX6" fmla="*/ 1004508 w 1901974"/>
              <a:gd name="connsiteY6" fmla="*/ 3539067 h 3539067"/>
              <a:gd name="connsiteX0" fmla="*/ 1963388 w 1963388"/>
              <a:gd name="connsiteY0" fmla="*/ 0 h 3539067"/>
              <a:gd name="connsiteX1" fmla="*/ 998188 w 1963388"/>
              <a:gd name="connsiteY1" fmla="*/ 755101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540988 w 1963388"/>
              <a:gd name="connsiteY4" fmla="*/ 1608667 h 3539067"/>
              <a:gd name="connsiteX5" fmla="*/ 1065922 w 1963388"/>
              <a:gd name="connsiteY5" fmla="*/ 3539067 h 3539067"/>
              <a:gd name="connsiteX6" fmla="*/ 1065922 w 1963388"/>
              <a:gd name="connsiteY6" fmla="*/ 3539067 h 3539067"/>
              <a:gd name="connsiteX0" fmla="*/ 1963388 w 1963388"/>
              <a:gd name="connsiteY0" fmla="*/ 0 h 3539067"/>
              <a:gd name="connsiteX1" fmla="*/ 998188 w 1963388"/>
              <a:gd name="connsiteY1" fmla="*/ 755101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185389 w 1963388"/>
              <a:gd name="connsiteY4" fmla="*/ 938157 h 3539067"/>
              <a:gd name="connsiteX5" fmla="*/ 540988 w 1963388"/>
              <a:gd name="connsiteY5" fmla="*/ 1608667 h 3539067"/>
              <a:gd name="connsiteX6" fmla="*/ 1065922 w 1963388"/>
              <a:gd name="connsiteY6" fmla="*/ 3539067 h 3539067"/>
              <a:gd name="connsiteX7" fmla="*/ 1065922 w 1963388"/>
              <a:gd name="connsiteY7" fmla="*/ 3539067 h 3539067"/>
              <a:gd name="connsiteX0" fmla="*/ 1963388 w 1963388"/>
              <a:gd name="connsiteY0" fmla="*/ 0 h 3539067"/>
              <a:gd name="connsiteX1" fmla="*/ 998188 w 1963388"/>
              <a:gd name="connsiteY1" fmla="*/ 755101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642589 w 1963388"/>
              <a:gd name="connsiteY4" fmla="*/ 724592 h 3539067"/>
              <a:gd name="connsiteX5" fmla="*/ 540988 w 1963388"/>
              <a:gd name="connsiteY5" fmla="*/ 1608667 h 3539067"/>
              <a:gd name="connsiteX6" fmla="*/ 1065922 w 1963388"/>
              <a:gd name="connsiteY6" fmla="*/ 3539067 h 3539067"/>
              <a:gd name="connsiteX7" fmla="*/ 1065922 w 1963388"/>
              <a:gd name="connsiteY7" fmla="*/ 3539067 h 3539067"/>
              <a:gd name="connsiteX0" fmla="*/ 1963388 w 1963388"/>
              <a:gd name="connsiteY0" fmla="*/ 0 h 3539067"/>
              <a:gd name="connsiteX1" fmla="*/ 998188 w 1963388"/>
              <a:gd name="connsiteY1" fmla="*/ 755101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642589 w 1963388"/>
              <a:gd name="connsiteY4" fmla="*/ 724592 h 3539067"/>
              <a:gd name="connsiteX5" fmla="*/ 270054 w 1963388"/>
              <a:gd name="connsiteY5" fmla="*/ 1608667 h 3539067"/>
              <a:gd name="connsiteX6" fmla="*/ 1065922 w 1963388"/>
              <a:gd name="connsiteY6" fmla="*/ 3539067 h 3539067"/>
              <a:gd name="connsiteX7" fmla="*/ 1065922 w 1963388"/>
              <a:gd name="connsiteY7" fmla="*/ 3539067 h 3539067"/>
              <a:gd name="connsiteX0" fmla="*/ 1963388 w 1963388"/>
              <a:gd name="connsiteY0" fmla="*/ 0 h 3539067"/>
              <a:gd name="connsiteX1" fmla="*/ 1048988 w 1963388"/>
              <a:gd name="connsiteY1" fmla="*/ 694082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642589 w 1963388"/>
              <a:gd name="connsiteY4" fmla="*/ 724592 h 3539067"/>
              <a:gd name="connsiteX5" fmla="*/ 270054 w 1963388"/>
              <a:gd name="connsiteY5" fmla="*/ 1608667 h 3539067"/>
              <a:gd name="connsiteX6" fmla="*/ 1065922 w 1963388"/>
              <a:gd name="connsiteY6" fmla="*/ 3539067 h 3539067"/>
              <a:gd name="connsiteX7" fmla="*/ 1065922 w 1963388"/>
              <a:gd name="connsiteY7" fmla="*/ 3539067 h 3539067"/>
              <a:gd name="connsiteX0" fmla="*/ 1963388 w 1963388"/>
              <a:gd name="connsiteY0" fmla="*/ 0 h 3539067"/>
              <a:gd name="connsiteX1" fmla="*/ 1048988 w 1963388"/>
              <a:gd name="connsiteY1" fmla="*/ 694082 h 3539067"/>
              <a:gd name="connsiteX2" fmla="*/ 100721 w 1963388"/>
              <a:gd name="connsiteY2" fmla="*/ 297463 h 3539067"/>
              <a:gd name="connsiteX3" fmla="*/ 49922 w 1963388"/>
              <a:gd name="connsiteY3" fmla="*/ 648319 h 3539067"/>
              <a:gd name="connsiteX4" fmla="*/ 642589 w 1963388"/>
              <a:gd name="connsiteY4" fmla="*/ 724592 h 3539067"/>
              <a:gd name="connsiteX5" fmla="*/ 267233 w 1963388"/>
              <a:gd name="connsiteY5" fmla="*/ 1289012 h 3539067"/>
              <a:gd name="connsiteX6" fmla="*/ 270054 w 1963388"/>
              <a:gd name="connsiteY6" fmla="*/ 1608667 h 3539067"/>
              <a:gd name="connsiteX7" fmla="*/ 1065922 w 1963388"/>
              <a:gd name="connsiteY7" fmla="*/ 3539067 h 3539067"/>
              <a:gd name="connsiteX8" fmla="*/ 1065922 w 1963388"/>
              <a:gd name="connsiteY8" fmla="*/ 3539067 h 3539067"/>
              <a:gd name="connsiteX0" fmla="*/ 2434009 w 2434009"/>
              <a:gd name="connsiteY0" fmla="*/ 0 h 3539067"/>
              <a:gd name="connsiteX1" fmla="*/ 1519609 w 2434009"/>
              <a:gd name="connsiteY1" fmla="*/ 694082 h 3539067"/>
              <a:gd name="connsiteX2" fmla="*/ 571342 w 2434009"/>
              <a:gd name="connsiteY2" fmla="*/ 297463 h 3539067"/>
              <a:gd name="connsiteX3" fmla="*/ 520543 w 2434009"/>
              <a:gd name="connsiteY3" fmla="*/ 648319 h 3539067"/>
              <a:gd name="connsiteX4" fmla="*/ 1113210 w 2434009"/>
              <a:gd name="connsiteY4" fmla="*/ 724592 h 3539067"/>
              <a:gd name="connsiteX5" fmla="*/ 4077 w 2434009"/>
              <a:gd name="connsiteY5" fmla="*/ 1276300 h 3539067"/>
              <a:gd name="connsiteX6" fmla="*/ 740675 w 2434009"/>
              <a:gd name="connsiteY6" fmla="*/ 1608667 h 3539067"/>
              <a:gd name="connsiteX7" fmla="*/ 1536543 w 2434009"/>
              <a:gd name="connsiteY7" fmla="*/ 3539067 h 3539067"/>
              <a:gd name="connsiteX8" fmla="*/ 1536543 w 2434009"/>
              <a:gd name="connsiteY8" fmla="*/ 3539067 h 3539067"/>
              <a:gd name="connsiteX0" fmla="*/ 2429932 w 2429932"/>
              <a:gd name="connsiteY0" fmla="*/ 0 h 3539067"/>
              <a:gd name="connsiteX1" fmla="*/ 1515532 w 2429932"/>
              <a:gd name="connsiteY1" fmla="*/ 694082 h 3539067"/>
              <a:gd name="connsiteX2" fmla="*/ 567265 w 2429932"/>
              <a:gd name="connsiteY2" fmla="*/ 297463 h 3539067"/>
              <a:gd name="connsiteX3" fmla="*/ 516466 w 2429932"/>
              <a:gd name="connsiteY3" fmla="*/ 648319 h 3539067"/>
              <a:gd name="connsiteX4" fmla="*/ 1109133 w 2429932"/>
              <a:gd name="connsiteY4" fmla="*/ 724592 h 3539067"/>
              <a:gd name="connsiteX5" fmla="*/ 0 w 2429932"/>
              <a:gd name="connsiteY5" fmla="*/ 1276300 h 3539067"/>
              <a:gd name="connsiteX6" fmla="*/ 736598 w 2429932"/>
              <a:gd name="connsiteY6" fmla="*/ 1608667 h 3539067"/>
              <a:gd name="connsiteX7" fmla="*/ 1532466 w 2429932"/>
              <a:gd name="connsiteY7" fmla="*/ 3539067 h 3539067"/>
              <a:gd name="connsiteX8" fmla="*/ 1532466 w 2429932"/>
              <a:gd name="connsiteY8" fmla="*/ 3539067 h 3539067"/>
              <a:gd name="connsiteX0" fmla="*/ 2429932 w 2429932"/>
              <a:gd name="connsiteY0" fmla="*/ 0 h 3539067"/>
              <a:gd name="connsiteX1" fmla="*/ 1515532 w 2429932"/>
              <a:gd name="connsiteY1" fmla="*/ 694082 h 3539067"/>
              <a:gd name="connsiteX2" fmla="*/ 567265 w 2429932"/>
              <a:gd name="connsiteY2" fmla="*/ 297463 h 3539067"/>
              <a:gd name="connsiteX3" fmla="*/ 516466 w 2429932"/>
              <a:gd name="connsiteY3" fmla="*/ 648319 h 3539067"/>
              <a:gd name="connsiteX4" fmla="*/ 1179689 w 2429932"/>
              <a:gd name="connsiteY4" fmla="*/ 788153 h 3539067"/>
              <a:gd name="connsiteX5" fmla="*/ 0 w 2429932"/>
              <a:gd name="connsiteY5" fmla="*/ 1276300 h 3539067"/>
              <a:gd name="connsiteX6" fmla="*/ 736598 w 2429932"/>
              <a:gd name="connsiteY6" fmla="*/ 1608667 h 3539067"/>
              <a:gd name="connsiteX7" fmla="*/ 1532466 w 2429932"/>
              <a:gd name="connsiteY7" fmla="*/ 3539067 h 3539067"/>
              <a:gd name="connsiteX8" fmla="*/ 1532466 w 2429932"/>
              <a:gd name="connsiteY8" fmla="*/ 3539067 h 3539067"/>
              <a:gd name="connsiteX0" fmla="*/ 2432400 w 2432400"/>
              <a:gd name="connsiteY0" fmla="*/ 0 h 3539067"/>
              <a:gd name="connsiteX1" fmla="*/ 1518000 w 2432400"/>
              <a:gd name="connsiteY1" fmla="*/ 694082 h 3539067"/>
              <a:gd name="connsiteX2" fmla="*/ 569733 w 2432400"/>
              <a:gd name="connsiteY2" fmla="*/ 297463 h 3539067"/>
              <a:gd name="connsiteX3" fmla="*/ 518934 w 2432400"/>
              <a:gd name="connsiteY3" fmla="*/ 648319 h 3539067"/>
              <a:gd name="connsiteX4" fmla="*/ 1182157 w 2432400"/>
              <a:gd name="connsiteY4" fmla="*/ 788153 h 3539067"/>
              <a:gd name="connsiteX5" fmla="*/ 524579 w 2432400"/>
              <a:gd name="connsiteY5" fmla="*/ 996633 h 3539067"/>
              <a:gd name="connsiteX6" fmla="*/ 2468 w 2432400"/>
              <a:gd name="connsiteY6" fmla="*/ 1276300 h 3539067"/>
              <a:gd name="connsiteX7" fmla="*/ 739066 w 2432400"/>
              <a:gd name="connsiteY7" fmla="*/ 1608667 h 3539067"/>
              <a:gd name="connsiteX8" fmla="*/ 1534934 w 2432400"/>
              <a:gd name="connsiteY8" fmla="*/ 3539067 h 3539067"/>
              <a:gd name="connsiteX9" fmla="*/ 1534934 w 2432400"/>
              <a:gd name="connsiteY9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534067 w 2431533"/>
              <a:gd name="connsiteY8" fmla="*/ 3539067 h 3539067"/>
              <a:gd name="connsiteX9" fmla="*/ 1534067 w 2431533"/>
              <a:gd name="connsiteY9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763601 w 2431533"/>
              <a:gd name="connsiteY8" fmla="*/ 2064455 h 3539067"/>
              <a:gd name="connsiteX9" fmla="*/ 1534067 w 2431533"/>
              <a:gd name="connsiteY9" fmla="*/ 3539067 h 3539067"/>
              <a:gd name="connsiteX10" fmla="*/ 1534067 w 2431533"/>
              <a:gd name="connsiteY10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1534067 w 2431533"/>
              <a:gd name="connsiteY9" fmla="*/ 3539067 h 3539067"/>
              <a:gd name="connsiteX10" fmla="*/ 1534067 w 2431533"/>
              <a:gd name="connsiteY10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1534067 w 2431533"/>
              <a:gd name="connsiteY9" fmla="*/ 3539067 h 3539067"/>
              <a:gd name="connsiteX10" fmla="*/ 1534067 w 2431533"/>
              <a:gd name="connsiteY10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1534067 w 2431533"/>
              <a:gd name="connsiteY9" fmla="*/ 3539067 h 3539067"/>
              <a:gd name="connsiteX10" fmla="*/ 1534067 w 2431533"/>
              <a:gd name="connsiteY10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396712 w 2431533"/>
              <a:gd name="connsiteY9" fmla="*/ 247124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396712 w 2431533"/>
              <a:gd name="connsiteY9" fmla="*/ 247124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283823 w 2431533"/>
              <a:gd name="connsiteY8" fmla="*/ 2153440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738199 w 2431533"/>
              <a:gd name="connsiteY7" fmla="*/ 1608667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455976 w 2431533"/>
              <a:gd name="connsiteY7" fmla="*/ 1697652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455976 w 2431533"/>
              <a:gd name="connsiteY7" fmla="*/ 1697652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431533 w 2431533"/>
              <a:gd name="connsiteY0" fmla="*/ 0 h 3539067"/>
              <a:gd name="connsiteX1" fmla="*/ 1517133 w 2431533"/>
              <a:gd name="connsiteY1" fmla="*/ 694082 h 3539067"/>
              <a:gd name="connsiteX2" fmla="*/ 568866 w 2431533"/>
              <a:gd name="connsiteY2" fmla="*/ 297463 h 3539067"/>
              <a:gd name="connsiteX3" fmla="*/ 518067 w 2431533"/>
              <a:gd name="connsiteY3" fmla="*/ 648319 h 3539067"/>
              <a:gd name="connsiteX4" fmla="*/ 1181290 w 2431533"/>
              <a:gd name="connsiteY4" fmla="*/ 788153 h 3539067"/>
              <a:gd name="connsiteX5" fmla="*/ 735379 w 2431533"/>
              <a:gd name="connsiteY5" fmla="*/ 1098331 h 3539067"/>
              <a:gd name="connsiteX6" fmla="*/ 1601 w 2431533"/>
              <a:gd name="connsiteY6" fmla="*/ 1276300 h 3539067"/>
              <a:gd name="connsiteX7" fmla="*/ 455976 w 2431533"/>
              <a:gd name="connsiteY7" fmla="*/ 1697652 h 3539067"/>
              <a:gd name="connsiteX8" fmla="*/ 128601 w 2431533"/>
              <a:gd name="connsiteY8" fmla="*/ 2166152 h 3539067"/>
              <a:gd name="connsiteX9" fmla="*/ 523712 w 2431533"/>
              <a:gd name="connsiteY9" fmla="*/ 2356835 h 3539067"/>
              <a:gd name="connsiteX10" fmla="*/ 1534067 w 2431533"/>
              <a:gd name="connsiteY10" fmla="*/ 3539067 h 3539067"/>
              <a:gd name="connsiteX11" fmla="*/ 1534067 w 2431533"/>
              <a:gd name="connsiteY11" fmla="*/ 3539067 h 3539067"/>
              <a:gd name="connsiteX0" fmla="*/ 2699150 w 2699150"/>
              <a:gd name="connsiteY0" fmla="*/ 0 h 3539067"/>
              <a:gd name="connsiteX1" fmla="*/ 1784750 w 2699150"/>
              <a:gd name="connsiteY1" fmla="*/ 694082 h 3539067"/>
              <a:gd name="connsiteX2" fmla="*/ 836483 w 2699150"/>
              <a:gd name="connsiteY2" fmla="*/ 297463 h 3539067"/>
              <a:gd name="connsiteX3" fmla="*/ 785684 w 2699150"/>
              <a:gd name="connsiteY3" fmla="*/ 648319 h 3539067"/>
              <a:gd name="connsiteX4" fmla="*/ 1448907 w 2699150"/>
              <a:gd name="connsiteY4" fmla="*/ 788153 h 3539067"/>
              <a:gd name="connsiteX5" fmla="*/ 1002996 w 2699150"/>
              <a:gd name="connsiteY5" fmla="*/ 1098331 h 3539067"/>
              <a:gd name="connsiteX6" fmla="*/ 1106 w 2699150"/>
              <a:gd name="connsiteY6" fmla="*/ 1200027 h 3539067"/>
              <a:gd name="connsiteX7" fmla="*/ 723593 w 2699150"/>
              <a:gd name="connsiteY7" fmla="*/ 1697652 h 3539067"/>
              <a:gd name="connsiteX8" fmla="*/ 396218 w 2699150"/>
              <a:gd name="connsiteY8" fmla="*/ 2166152 h 3539067"/>
              <a:gd name="connsiteX9" fmla="*/ 791329 w 2699150"/>
              <a:gd name="connsiteY9" fmla="*/ 2356835 h 3539067"/>
              <a:gd name="connsiteX10" fmla="*/ 1801684 w 2699150"/>
              <a:gd name="connsiteY10" fmla="*/ 3539067 h 3539067"/>
              <a:gd name="connsiteX11" fmla="*/ 1801684 w 2699150"/>
              <a:gd name="connsiteY11" fmla="*/ 3539067 h 3539067"/>
              <a:gd name="connsiteX0" fmla="*/ 2699150 w 2699150"/>
              <a:gd name="connsiteY0" fmla="*/ 0 h 3539067"/>
              <a:gd name="connsiteX1" fmla="*/ 1784750 w 2699150"/>
              <a:gd name="connsiteY1" fmla="*/ 694082 h 3539067"/>
              <a:gd name="connsiteX2" fmla="*/ 836483 w 2699150"/>
              <a:gd name="connsiteY2" fmla="*/ 297463 h 3539067"/>
              <a:gd name="connsiteX3" fmla="*/ 785684 w 2699150"/>
              <a:gd name="connsiteY3" fmla="*/ 648319 h 3539067"/>
              <a:gd name="connsiteX4" fmla="*/ 1448907 w 2699150"/>
              <a:gd name="connsiteY4" fmla="*/ 788153 h 3539067"/>
              <a:gd name="connsiteX5" fmla="*/ 1002996 w 2699150"/>
              <a:gd name="connsiteY5" fmla="*/ 1098331 h 3539067"/>
              <a:gd name="connsiteX6" fmla="*/ 1106 w 2699150"/>
              <a:gd name="connsiteY6" fmla="*/ 1200027 h 3539067"/>
              <a:gd name="connsiteX7" fmla="*/ 723593 w 2699150"/>
              <a:gd name="connsiteY7" fmla="*/ 1697652 h 3539067"/>
              <a:gd name="connsiteX8" fmla="*/ 396218 w 2699150"/>
              <a:gd name="connsiteY8" fmla="*/ 2166152 h 3539067"/>
              <a:gd name="connsiteX9" fmla="*/ 791329 w 2699150"/>
              <a:gd name="connsiteY9" fmla="*/ 2356835 h 3539067"/>
              <a:gd name="connsiteX10" fmla="*/ 1801684 w 2699150"/>
              <a:gd name="connsiteY10" fmla="*/ 3539067 h 3539067"/>
              <a:gd name="connsiteX11" fmla="*/ 1801684 w 2699150"/>
              <a:gd name="connsiteY11" fmla="*/ 3539067 h 3539067"/>
              <a:gd name="connsiteX0" fmla="*/ 2699150 w 2699150"/>
              <a:gd name="connsiteY0" fmla="*/ 0 h 3539067"/>
              <a:gd name="connsiteX1" fmla="*/ 1784750 w 2699150"/>
              <a:gd name="connsiteY1" fmla="*/ 694082 h 3539067"/>
              <a:gd name="connsiteX2" fmla="*/ 836483 w 2699150"/>
              <a:gd name="connsiteY2" fmla="*/ 297463 h 3539067"/>
              <a:gd name="connsiteX3" fmla="*/ 785684 w 2699150"/>
              <a:gd name="connsiteY3" fmla="*/ 648319 h 3539067"/>
              <a:gd name="connsiteX4" fmla="*/ 1448907 w 2699150"/>
              <a:gd name="connsiteY4" fmla="*/ 788153 h 3539067"/>
              <a:gd name="connsiteX5" fmla="*/ 1002996 w 2699150"/>
              <a:gd name="connsiteY5" fmla="*/ 1098331 h 3539067"/>
              <a:gd name="connsiteX6" fmla="*/ 1106 w 2699150"/>
              <a:gd name="connsiteY6" fmla="*/ 1200027 h 3539067"/>
              <a:gd name="connsiteX7" fmla="*/ 723593 w 2699150"/>
              <a:gd name="connsiteY7" fmla="*/ 1697652 h 3539067"/>
              <a:gd name="connsiteX8" fmla="*/ 396218 w 2699150"/>
              <a:gd name="connsiteY8" fmla="*/ 2166152 h 3539067"/>
              <a:gd name="connsiteX9" fmla="*/ 791329 w 2699150"/>
              <a:gd name="connsiteY9" fmla="*/ 2356835 h 3539067"/>
              <a:gd name="connsiteX10" fmla="*/ 1801684 w 2699150"/>
              <a:gd name="connsiteY10" fmla="*/ 3539067 h 3539067"/>
              <a:gd name="connsiteX11" fmla="*/ 1801684 w 2699150"/>
              <a:gd name="connsiteY11" fmla="*/ 3539067 h 3539067"/>
              <a:gd name="connsiteX0" fmla="*/ 2699150 w 2699150"/>
              <a:gd name="connsiteY0" fmla="*/ 0 h 3539067"/>
              <a:gd name="connsiteX1" fmla="*/ 1784750 w 2699150"/>
              <a:gd name="connsiteY1" fmla="*/ 694082 h 3539067"/>
              <a:gd name="connsiteX2" fmla="*/ 836483 w 2699150"/>
              <a:gd name="connsiteY2" fmla="*/ 297463 h 3539067"/>
              <a:gd name="connsiteX3" fmla="*/ 785684 w 2699150"/>
              <a:gd name="connsiteY3" fmla="*/ 648319 h 3539067"/>
              <a:gd name="connsiteX4" fmla="*/ 1448907 w 2699150"/>
              <a:gd name="connsiteY4" fmla="*/ 788153 h 3539067"/>
              <a:gd name="connsiteX5" fmla="*/ 1002996 w 2699150"/>
              <a:gd name="connsiteY5" fmla="*/ 1098331 h 3539067"/>
              <a:gd name="connsiteX6" fmla="*/ 1106 w 2699150"/>
              <a:gd name="connsiteY6" fmla="*/ 1200027 h 3539067"/>
              <a:gd name="connsiteX7" fmla="*/ 723593 w 2699150"/>
              <a:gd name="connsiteY7" fmla="*/ 1697652 h 3539067"/>
              <a:gd name="connsiteX8" fmla="*/ 396218 w 2699150"/>
              <a:gd name="connsiteY8" fmla="*/ 2166152 h 3539067"/>
              <a:gd name="connsiteX9" fmla="*/ 791329 w 2699150"/>
              <a:gd name="connsiteY9" fmla="*/ 2356835 h 3539067"/>
              <a:gd name="connsiteX10" fmla="*/ 1801684 w 2699150"/>
              <a:gd name="connsiteY10" fmla="*/ 3539067 h 3539067"/>
              <a:gd name="connsiteX11" fmla="*/ 1801684 w 2699150"/>
              <a:gd name="connsiteY11" fmla="*/ 3539067 h 3539067"/>
              <a:gd name="connsiteX0" fmla="*/ 2699150 w 2699150"/>
              <a:gd name="connsiteY0" fmla="*/ 0 h 3691613"/>
              <a:gd name="connsiteX1" fmla="*/ 1784750 w 2699150"/>
              <a:gd name="connsiteY1" fmla="*/ 694082 h 3691613"/>
              <a:gd name="connsiteX2" fmla="*/ 836483 w 2699150"/>
              <a:gd name="connsiteY2" fmla="*/ 297463 h 3691613"/>
              <a:gd name="connsiteX3" fmla="*/ 785684 w 2699150"/>
              <a:gd name="connsiteY3" fmla="*/ 648319 h 3691613"/>
              <a:gd name="connsiteX4" fmla="*/ 1448907 w 2699150"/>
              <a:gd name="connsiteY4" fmla="*/ 788153 h 3691613"/>
              <a:gd name="connsiteX5" fmla="*/ 1002996 w 2699150"/>
              <a:gd name="connsiteY5" fmla="*/ 1098331 h 3691613"/>
              <a:gd name="connsiteX6" fmla="*/ 1106 w 2699150"/>
              <a:gd name="connsiteY6" fmla="*/ 1200027 h 3691613"/>
              <a:gd name="connsiteX7" fmla="*/ 723593 w 2699150"/>
              <a:gd name="connsiteY7" fmla="*/ 1697652 h 3691613"/>
              <a:gd name="connsiteX8" fmla="*/ 396218 w 2699150"/>
              <a:gd name="connsiteY8" fmla="*/ 2166152 h 3691613"/>
              <a:gd name="connsiteX9" fmla="*/ 791329 w 2699150"/>
              <a:gd name="connsiteY9" fmla="*/ 2356835 h 3691613"/>
              <a:gd name="connsiteX10" fmla="*/ 1801684 w 2699150"/>
              <a:gd name="connsiteY10" fmla="*/ 3539067 h 3691613"/>
              <a:gd name="connsiteX11" fmla="*/ 1928684 w 2699150"/>
              <a:gd name="connsiteY11" fmla="*/ 3691613 h 3691613"/>
              <a:gd name="connsiteX0" fmla="*/ 2699150 w 2699150"/>
              <a:gd name="connsiteY0" fmla="*/ 0 h 3691613"/>
              <a:gd name="connsiteX1" fmla="*/ 1784750 w 2699150"/>
              <a:gd name="connsiteY1" fmla="*/ 694082 h 3691613"/>
              <a:gd name="connsiteX2" fmla="*/ 836483 w 2699150"/>
              <a:gd name="connsiteY2" fmla="*/ 297463 h 3691613"/>
              <a:gd name="connsiteX3" fmla="*/ 785684 w 2699150"/>
              <a:gd name="connsiteY3" fmla="*/ 648319 h 3691613"/>
              <a:gd name="connsiteX4" fmla="*/ 1448907 w 2699150"/>
              <a:gd name="connsiteY4" fmla="*/ 788153 h 3691613"/>
              <a:gd name="connsiteX5" fmla="*/ 1002996 w 2699150"/>
              <a:gd name="connsiteY5" fmla="*/ 1098331 h 3691613"/>
              <a:gd name="connsiteX6" fmla="*/ 1106 w 2699150"/>
              <a:gd name="connsiteY6" fmla="*/ 1200027 h 3691613"/>
              <a:gd name="connsiteX7" fmla="*/ 723593 w 2699150"/>
              <a:gd name="connsiteY7" fmla="*/ 1697652 h 3691613"/>
              <a:gd name="connsiteX8" fmla="*/ 396218 w 2699150"/>
              <a:gd name="connsiteY8" fmla="*/ 2166152 h 3691613"/>
              <a:gd name="connsiteX9" fmla="*/ 791329 w 2699150"/>
              <a:gd name="connsiteY9" fmla="*/ 2356835 h 3691613"/>
              <a:gd name="connsiteX10" fmla="*/ 1491240 w 2699150"/>
              <a:gd name="connsiteY10" fmla="*/ 3450082 h 3691613"/>
              <a:gd name="connsiteX11" fmla="*/ 1928684 w 2699150"/>
              <a:gd name="connsiteY11" fmla="*/ 3691613 h 3691613"/>
              <a:gd name="connsiteX0" fmla="*/ 2699150 w 2840831"/>
              <a:gd name="connsiteY0" fmla="*/ 0 h 3691613"/>
              <a:gd name="connsiteX1" fmla="*/ 1784750 w 2840831"/>
              <a:gd name="connsiteY1" fmla="*/ 694082 h 3691613"/>
              <a:gd name="connsiteX2" fmla="*/ 836483 w 2840831"/>
              <a:gd name="connsiteY2" fmla="*/ 297463 h 3691613"/>
              <a:gd name="connsiteX3" fmla="*/ 785684 w 2840831"/>
              <a:gd name="connsiteY3" fmla="*/ 648319 h 3691613"/>
              <a:gd name="connsiteX4" fmla="*/ 1448907 w 2840831"/>
              <a:gd name="connsiteY4" fmla="*/ 788153 h 3691613"/>
              <a:gd name="connsiteX5" fmla="*/ 1002996 w 2840831"/>
              <a:gd name="connsiteY5" fmla="*/ 1098331 h 3691613"/>
              <a:gd name="connsiteX6" fmla="*/ 1106 w 2840831"/>
              <a:gd name="connsiteY6" fmla="*/ 1200027 h 3691613"/>
              <a:gd name="connsiteX7" fmla="*/ 723593 w 2840831"/>
              <a:gd name="connsiteY7" fmla="*/ 1697652 h 3691613"/>
              <a:gd name="connsiteX8" fmla="*/ 396218 w 2840831"/>
              <a:gd name="connsiteY8" fmla="*/ 2166152 h 3691613"/>
              <a:gd name="connsiteX9" fmla="*/ 791329 w 2840831"/>
              <a:gd name="connsiteY9" fmla="*/ 2356835 h 3691613"/>
              <a:gd name="connsiteX10" fmla="*/ 2834618 w 2840831"/>
              <a:gd name="connsiteY10" fmla="*/ 2776336 h 3691613"/>
              <a:gd name="connsiteX11" fmla="*/ 1491240 w 2840831"/>
              <a:gd name="connsiteY11" fmla="*/ 3450082 h 3691613"/>
              <a:gd name="connsiteX12" fmla="*/ 1928684 w 2840831"/>
              <a:gd name="connsiteY12" fmla="*/ 3691613 h 3691613"/>
              <a:gd name="connsiteX0" fmla="*/ 2699150 w 2888376"/>
              <a:gd name="connsiteY0" fmla="*/ 0 h 3691613"/>
              <a:gd name="connsiteX1" fmla="*/ 1784750 w 2888376"/>
              <a:gd name="connsiteY1" fmla="*/ 694082 h 3691613"/>
              <a:gd name="connsiteX2" fmla="*/ 836483 w 2888376"/>
              <a:gd name="connsiteY2" fmla="*/ 297463 h 3691613"/>
              <a:gd name="connsiteX3" fmla="*/ 785684 w 2888376"/>
              <a:gd name="connsiteY3" fmla="*/ 648319 h 3691613"/>
              <a:gd name="connsiteX4" fmla="*/ 1448907 w 2888376"/>
              <a:gd name="connsiteY4" fmla="*/ 788153 h 3691613"/>
              <a:gd name="connsiteX5" fmla="*/ 1002996 w 2888376"/>
              <a:gd name="connsiteY5" fmla="*/ 1098331 h 3691613"/>
              <a:gd name="connsiteX6" fmla="*/ 1106 w 2888376"/>
              <a:gd name="connsiteY6" fmla="*/ 1200027 h 3691613"/>
              <a:gd name="connsiteX7" fmla="*/ 723593 w 2888376"/>
              <a:gd name="connsiteY7" fmla="*/ 1697652 h 3691613"/>
              <a:gd name="connsiteX8" fmla="*/ 396218 w 2888376"/>
              <a:gd name="connsiteY8" fmla="*/ 2166152 h 3691613"/>
              <a:gd name="connsiteX9" fmla="*/ 791329 w 2888376"/>
              <a:gd name="connsiteY9" fmla="*/ 2356835 h 3691613"/>
              <a:gd name="connsiteX10" fmla="*/ 2834618 w 2888376"/>
              <a:gd name="connsiteY10" fmla="*/ 2776336 h 3691613"/>
              <a:gd name="connsiteX11" fmla="*/ 2241951 w 2888376"/>
              <a:gd name="connsiteY11" fmla="*/ 2989900 h 3691613"/>
              <a:gd name="connsiteX12" fmla="*/ 1491240 w 2888376"/>
              <a:gd name="connsiteY12" fmla="*/ 3450082 h 3691613"/>
              <a:gd name="connsiteX13" fmla="*/ 1928684 w 2888376"/>
              <a:gd name="connsiteY13" fmla="*/ 3691613 h 3691613"/>
              <a:gd name="connsiteX0" fmla="*/ 2699150 w 2888376"/>
              <a:gd name="connsiteY0" fmla="*/ 0 h 3691613"/>
              <a:gd name="connsiteX1" fmla="*/ 1784750 w 2888376"/>
              <a:gd name="connsiteY1" fmla="*/ 694082 h 3691613"/>
              <a:gd name="connsiteX2" fmla="*/ 836483 w 2888376"/>
              <a:gd name="connsiteY2" fmla="*/ 297463 h 3691613"/>
              <a:gd name="connsiteX3" fmla="*/ 785684 w 2888376"/>
              <a:gd name="connsiteY3" fmla="*/ 648319 h 3691613"/>
              <a:gd name="connsiteX4" fmla="*/ 1448907 w 2888376"/>
              <a:gd name="connsiteY4" fmla="*/ 788153 h 3691613"/>
              <a:gd name="connsiteX5" fmla="*/ 1002996 w 2888376"/>
              <a:gd name="connsiteY5" fmla="*/ 1098331 h 3691613"/>
              <a:gd name="connsiteX6" fmla="*/ 1106 w 2888376"/>
              <a:gd name="connsiteY6" fmla="*/ 1200027 h 3691613"/>
              <a:gd name="connsiteX7" fmla="*/ 723593 w 2888376"/>
              <a:gd name="connsiteY7" fmla="*/ 1697652 h 3691613"/>
              <a:gd name="connsiteX8" fmla="*/ 396218 w 2888376"/>
              <a:gd name="connsiteY8" fmla="*/ 2166152 h 3691613"/>
              <a:gd name="connsiteX9" fmla="*/ 791329 w 2888376"/>
              <a:gd name="connsiteY9" fmla="*/ 2356835 h 3691613"/>
              <a:gd name="connsiteX10" fmla="*/ 2834618 w 2888376"/>
              <a:gd name="connsiteY10" fmla="*/ 2776336 h 3691613"/>
              <a:gd name="connsiteX11" fmla="*/ 2241951 w 2888376"/>
              <a:gd name="connsiteY11" fmla="*/ 2989900 h 3691613"/>
              <a:gd name="connsiteX12" fmla="*/ 1640817 w 2888376"/>
              <a:gd name="connsiteY12" fmla="*/ 2730572 h 3691613"/>
              <a:gd name="connsiteX13" fmla="*/ 1491240 w 2888376"/>
              <a:gd name="connsiteY13" fmla="*/ 3450082 h 3691613"/>
              <a:gd name="connsiteX14" fmla="*/ 1928684 w 2888376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2834618 w 2949209"/>
              <a:gd name="connsiteY10" fmla="*/ 2776336 h 3691613"/>
              <a:gd name="connsiteX11" fmla="*/ 2241951 w 2949209"/>
              <a:gd name="connsiteY11" fmla="*/ 2989900 h 3691613"/>
              <a:gd name="connsiteX12" fmla="*/ 1640817 w 2949209"/>
              <a:gd name="connsiteY12" fmla="*/ 2730572 h 3691613"/>
              <a:gd name="connsiteX13" fmla="*/ 1491240 w 2949209"/>
              <a:gd name="connsiteY13" fmla="*/ 3450082 h 3691613"/>
              <a:gd name="connsiteX14" fmla="*/ 1928684 w 2949209"/>
              <a:gd name="connsiteY14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1640817 w 2949209"/>
              <a:gd name="connsiteY10" fmla="*/ 2501753 h 3691613"/>
              <a:gd name="connsiteX11" fmla="*/ 2834618 w 2949209"/>
              <a:gd name="connsiteY11" fmla="*/ 2776336 h 3691613"/>
              <a:gd name="connsiteX12" fmla="*/ 2241951 w 2949209"/>
              <a:gd name="connsiteY12" fmla="*/ 2989900 h 3691613"/>
              <a:gd name="connsiteX13" fmla="*/ 1640817 w 2949209"/>
              <a:gd name="connsiteY13" fmla="*/ 2730572 h 3691613"/>
              <a:gd name="connsiteX14" fmla="*/ 1491240 w 2949209"/>
              <a:gd name="connsiteY14" fmla="*/ 3450082 h 3691613"/>
              <a:gd name="connsiteX15" fmla="*/ 1928684 w 2949209"/>
              <a:gd name="connsiteY15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791329 w 2949209"/>
              <a:gd name="connsiteY9" fmla="*/ 2356835 h 3691613"/>
              <a:gd name="connsiteX10" fmla="*/ 1640817 w 2949209"/>
              <a:gd name="connsiteY10" fmla="*/ 2501753 h 3691613"/>
              <a:gd name="connsiteX11" fmla="*/ 2546750 w 2949209"/>
              <a:gd name="connsiteY11" fmla="*/ 2578026 h 3691613"/>
              <a:gd name="connsiteX12" fmla="*/ 2834618 w 2949209"/>
              <a:gd name="connsiteY12" fmla="*/ 2776336 h 3691613"/>
              <a:gd name="connsiteX13" fmla="*/ 2241951 w 2949209"/>
              <a:gd name="connsiteY13" fmla="*/ 2989900 h 3691613"/>
              <a:gd name="connsiteX14" fmla="*/ 1640817 w 2949209"/>
              <a:gd name="connsiteY14" fmla="*/ 2730572 h 3691613"/>
              <a:gd name="connsiteX15" fmla="*/ 1491240 w 2949209"/>
              <a:gd name="connsiteY15" fmla="*/ 3450082 h 3691613"/>
              <a:gd name="connsiteX16" fmla="*/ 1928684 w 2949209"/>
              <a:gd name="connsiteY16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994529 w 2949209"/>
              <a:gd name="connsiteY9" fmla="*/ 2295817 h 3691613"/>
              <a:gd name="connsiteX10" fmla="*/ 1640817 w 2949209"/>
              <a:gd name="connsiteY10" fmla="*/ 2501753 h 3691613"/>
              <a:gd name="connsiteX11" fmla="*/ 2546750 w 2949209"/>
              <a:gd name="connsiteY11" fmla="*/ 2578026 h 3691613"/>
              <a:gd name="connsiteX12" fmla="*/ 2834618 w 2949209"/>
              <a:gd name="connsiteY12" fmla="*/ 2776336 h 3691613"/>
              <a:gd name="connsiteX13" fmla="*/ 2241951 w 2949209"/>
              <a:gd name="connsiteY13" fmla="*/ 2989900 h 3691613"/>
              <a:gd name="connsiteX14" fmla="*/ 1640817 w 2949209"/>
              <a:gd name="connsiteY14" fmla="*/ 2730572 h 3691613"/>
              <a:gd name="connsiteX15" fmla="*/ 1491240 w 2949209"/>
              <a:gd name="connsiteY15" fmla="*/ 3450082 h 3691613"/>
              <a:gd name="connsiteX16" fmla="*/ 1928684 w 2949209"/>
              <a:gd name="connsiteY16" fmla="*/ 3691613 h 3691613"/>
              <a:gd name="connsiteX0" fmla="*/ 2699150 w 2949209"/>
              <a:gd name="connsiteY0" fmla="*/ 0 h 3691613"/>
              <a:gd name="connsiteX1" fmla="*/ 1784750 w 2949209"/>
              <a:gd name="connsiteY1" fmla="*/ 694082 h 3691613"/>
              <a:gd name="connsiteX2" fmla="*/ 836483 w 2949209"/>
              <a:gd name="connsiteY2" fmla="*/ 297463 h 3691613"/>
              <a:gd name="connsiteX3" fmla="*/ 785684 w 2949209"/>
              <a:gd name="connsiteY3" fmla="*/ 648319 h 3691613"/>
              <a:gd name="connsiteX4" fmla="*/ 1448907 w 2949209"/>
              <a:gd name="connsiteY4" fmla="*/ 788153 h 3691613"/>
              <a:gd name="connsiteX5" fmla="*/ 1002996 w 2949209"/>
              <a:gd name="connsiteY5" fmla="*/ 1098331 h 3691613"/>
              <a:gd name="connsiteX6" fmla="*/ 1106 w 2949209"/>
              <a:gd name="connsiteY6" fmla="*/ 1200027 h 3691613"/>
              <a:gd name="connsiteX7" fmla="*/ 723593 w 2949209"/>
              <a:gd name="connsiteY7" fmla="*/ 1697652 h 3691613"/>
              <a:gd name="connsiteX8" fmla="*/ 396218 w 2949209"/>
              <a:gd name="connsiteY8" fmla="*/ 2166152 h 3691613"/>
              <a:gd name="connsiteX9" fmla="*/ 994529 w 2949209"/>
              <a:gd name="connsiteY9" fmla="*/ 2295817 h 3691613"/>
              <a:gd name="connsiteX10" fmla="*/ 1615417 w 2949209"/>
              <a:gd name="connsiteY10" fmla="*/ 2570398 h 3691613"/>
              <a:gd name="connsiteX11" fmla="*/ 2546750 w 2949209"/>
              <a:gd name="connsiteY11" fmla="*/ 2578026 h 3691613"/>
              <a:gd name="connsiteX12" fmla="*/ 2834618 w 2949209"/>
              <a:gd name="connsiteY12" fmla="*/ 2776336 h 3691613"/>
              <a:gd name="connsiteX13" fmla="*/ 2241951 w 2949209"/>
              <a:gd name="connsiteY13" fmla="*/ 2989900 h 3691613"/>
              <a:gd name="connsiteX14" fmla="*/ 1640817 w 2949209"/>
              <a:gd name="connsiteY14" fmla="*/ 2730572 h 3691613"/>
              <a:gd name="connsiteX15" fmla="*/ 1491240 w 2949209"/>
              <a:gd name="connsiteY15" fmla="*/ 3450082 h 3691613"/>
              <a:gd name="connsiteX16" fmla="*/ 1928684 w 2949209"/>
              <a:gd name="connsiteY16" fmla="*/ 3691613 h 3691613"/>
              <a:gd name="connsiteX0" fmla="*/ 2699150 w 2881860"/>
              <a:gd name="connsiteY0" fmla="*/ 0 h 3691613"/>
              <a:gd name="connsiteX1" fmla="*/ 1784750 w 2881860"/>
              <a:gd name="connsiteY1" fmla="*/ 694082 h 3691613"/>
              <a:gd name="connsiteX2" fmla="*/ 836483 w 2881860"/>
              <a:gd name="connsiteY2" fmla="*/ 297463 h 3691613"/>
              <a:gd name="connsiteX3" fmla="*/ 785684 w 2881860"/>
              <a:gd name="connsiteY3" fmla="*/ 648319 h 3691613"/>
              <a:gd name="connsiteX4" fmla="*/ 1448907 w 2881860"/>
              <a:gd name="connsiteY4" fmla="*/ 788153 h 3691613"/>
              <a:gd name="connsiteX5" fmla="*/ 1002996 w 2881860"/>
              <a:gd name="connsiteY5" fmla="*/ 1098331 h 3691613"/>
              <a:gd name="connsiteX6" fmla="*/ 1106 w 2881860"/>
              <a:gd name="connsiteY6" fmla="*/ 1200027 h 3691613"/>
              <a:gd name="connsiteX7" fmla="*/ 723593 w 2881860"/>
              <a:gd name="connsiteY7" fmla="*/ 1697652 h 3691613"/>
              <a:gd name="connsiteX8" fmla="*/ 396218 w 2881860"/>
              <a:gd name="connsiteY8" fmla="*/ 2166152 h 3691613"/>
              <a:gd name="connsiteX9" fmla="*/ 994529 w 2881860"/>
              <a:gd name="connsiteY9" fmla="*/ 2295817 h 3691613"/>
              <a:gd name="connsiteX10" fmla="*/ 1615417 w 2881860"/>
              <a:gd name="connsiteY10" fmla="*/ 2570398 h 3691613"/>
              <a:gd name="connsiteX11" fmla="*/ 2546750 w 2881860"/>
              <a:gd name="connsiteY11" fmla="*/ 2578026 h 3691613"/>
              <a:gd name="connsiteX12" fmla="*/ 2834618 w 2881860"/>
              <a:gd name="connsiteY12" fmla="*/ 2776336 h 3691613"/>
              <a:gd name="connsiteX13" fmla="*/ 2241951 w 2881860"/>
              <a:gd name="connsiteY13" fmla="*/ 2989900 h 3691613"/>
              <a:gd name="connsiteX14" fmla="*/ 1640817 w 2881860"/>
              <a:gd name="connsiteY14" fmla="*/ 2730572 h 3691613"/>
              <a:gd name="connsiteX15" fmla="*/ 1491240 w 2881860"/>
              <a:gd name="connsiteY15" fmla="*/ 3450082 h 3691613"/>
              <a:gd name="connsiteX16" fmla="*/ 1928684 w 2881860"/>
              <a:gd name="connsiteY16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994529 w 2981649"/>
              <a:gd name="connsiteY9" fmla="*/ 2295817 h 3691613"/>
              <a:gd name="connsiteX10" fmla="*/ 1615417 w 2981649"/>
              <a:gd name="connsiteY10" fmla="*/ 2570398 h 3691613"/>
              <a:gd name="connsiteX11" fmla="*/ 2546750 w 2981649"/>
              <a:gd name="connsiteY11" fmla="*/ 2578026 h 3691613"/>
              <a:gd name="connsiteX12" fmla="*/ 2953151 w 2981649"/>
              <a:gd name="connsiteY12" fmla="*/ 2776336 h 3691613"/>
              <a:gd name="connsiteX13" fmla="*/ 2241951 w 2981649"/>
              <a:gd name="connsiteY13" fmla="*/ 2989900 h 3691613"/>
              <a:gd name="connsiteX14" fmla="*/ 1640817 w 2981649"/>
              <a:gd name="connsiteY14" fmla="*/ 2730572 h 3691613"/>
              <a:gd name="connsiteX15" fmla="*/ 1491240 w 2981649"/>
              <a:gd name="connsiteY15" fmla="*/ 3450082 h 3691613"/>
              <a:gd name="connsiteX16" fmla="*/ 1928684 w 2981649"/>
              <a:gd name="connsiteY16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994529 w 2981649"/>
              <a:gd name="connsiteY9" fmla="*/ 2295817 h 3691613"/>
              <a:gd name="connsiteX10" fmla="*/ 1615417 w 2981649"/>
              <a:gd name="connsiteY10" fmla="*/ 2570398 h 3691613"/>
              <a:gd name="connsiteX11" fmla="*/ 2546750 w 2981649"/>
              <a:gd name="connsiteY11" fmla="*/ 2578026 h 3691613"/>
              <a:gd name="connsiteX12" fmla="*/ 2953151 w 2981649"/>
              <a:gd name="connsiteY12" fmla="*/ 2776336 h 3691613"/>
              <a:gd name="connsiteX13" fmla="*/ 2241951 w 2981649"/>
              <a:gd name="connsiteY13" fmla="*/ 2989900 h 3691613"/>
              <a:gd name="connsiteX14" fmla="*/ 1640817 w 2981649"/>
              <a:gd name="connsiteY14" fmla="*/ 2730572 h 3691613"/>
              <a:gd name="connsiteX15" fmla="*/ 1491240 w 2981649"/>
              <a:gd name="connsiteY15" fmla="*/ 3450082 h 3691613"/>
              <a:gd name="connsiteX16" fmla="*/ 1928684 w 2981649"/>
              <a:gd name="connsiteY16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699150 w 2981649"/>
              <a:gd name="connsiteY0" fmla="*/ 0 h 3691613"/>
              <a:gd name="connsiteX1" fmla="*/ 1784750 w 2981649"/>
              <a:gd name="connsiteY1" fmla="*/ 694082 h 3691613"/>
              <a:gd name="connsiteX2" fmla="*/ 836483 w 2981649"/>
              <a:gd name="connsiteY2" fmla="*/ 297463 h 3691613"/>
              <a:gd name="connsiteX3" fmla="*/ 785684 w 2981649"/>
              <a:gd name="connsiteY3" fmla="*/ 648319 h 3691613"/>
              <a:gd name="connsiteX4" fmla="*/ 1448907 w 2981649"/>
              <a:gd name="connsiteY4" fmla="*/ 788153 h 3691613"/>
              <a:gd name="connsiteX5" fmla="*/ 1002996 w 2981649"/>
              <a:gd name="connsiteY5" fmla="*/ 1098331 h 3691613"/>
              <a:gd name="connsiteX6" fmla="*/ 1106 w 2981649"/>
              <a:gd name="connsiteY6" fmla="*/ 1200027 h 3691613"/>
              <a:gd name="connsiteX7" fmla="*/ 723593 w 2981649"/>
              <a:gd name="connsiteY7" fmla="*/ 1697652 h 3691613"/>
              <a:gd name="connsiteX8" fmla="*/ 396218 w 2981649"/>
              <a:gd name="connsiteY8" fmla="*/ 2166152 h 3691613"/>
              <a:gd name="connsiteX9" fmla="*/ 396217 w 2981649"/>
              <a:gd name="connsiteY9" fmla="*/ 2570398 h 3691613"/>
              <a:gd name="connsiteX10" fmla="*/ 994529 w 2981649"/>
              <a:gd name="connsiteY10" fmla="*/ 2295817 h 3691613"/>
              <a:gd name="connsiteX11" fmla="*/ 1615417 w 2981649"/>
              <a:gd name="connsiteY11" fmla="*/ 2570398 h 3691613"/>
              <a:gd name="connsiteX12" fmla="*/ 2546750 w 2981649"/>
              <a:gd name="connsiteY12" fmla="*/ 2578026 h 3691613"/>
              <a:gd name="connsiteX13" fmla="*/ 2953151 w 2981649"/>
              <a:gd name="connsiteY13" fmla="*/ 2776336 h 3691613"/>
              <a:gd name="connsiteX14" fmla="*/ 2241951 w 2981649"/>
              <a:gd name="connsiteY14" fmla="*/ 2989900 h 3691613"/>
              <a:gd name="connsiteX15" fmla="*/ 1640817 w 2981649"/>
              <a:gd name="connsiteY15" fmla="*/ 2730572 h 3691613"/>
              <a:gd name="connsiteX16" fmla="*/ 1491240 w 2981649"/>
              <a:gd name="connsiteY16" fmla="*/ 3450082 h 3691613"/>
              <a:gd name="connsiteX17" fmla="*/ 1928684 w 2981649"/>
              <a:gd name="connsiteY17" fmla="*/ 3691613 h 3691613"/>
              <a:gd name="connsiteX0" fmla="*/ 2360469 w 2642968"/>
              <a:gd name="connsiteY0" fmla="*/ 0 h 3691613"/>
              <a:gd name="connsiteX1" fmla="*/ 1446069 w 2642968"/>
              <a:gd name="connsiteY1" fmla="*/ 694082 h 3691613"/>
              <a:gd name="connsiteX2" fmla="*/ 497802 w 2642968"/>
              <a:gd name="connsiteY2" fmla="*/ 297463 h 3691613"/>
              <a:gd name="connsiteX3" fmla="*/ 447003 w 2642968"/>
              <a:gd name="connsiteY3" fmla="*/ 648319 h 3691613"/>
              <a:gd name="connsiteX4" fmla="*/ 1110226 w 2642968"/>
              <a:gd name="connsiteY4" fmla="*/ 788153 h 3691613"/>
              <a:gd name="connsiteX5" fmla="*/ 664315 w 2642968"/>
              <a:gd name="connsiteY5" fmla="*/ 1098331 h 3691613"/>
              <a:gd name="connsiteX6" fmla="*/ 280492 w 2642968"/>
              <a:gd name="connsiteY6" fmla="*/ 1245790 h 3691613"/>
              <a:gd name="connsiteX7" fmla="*/ 384912 w 2642968"/>
              <a:gd name="connsiteY7" fmla="*/ 1697652 h 3691613"/>
              <a:gd name="connsiteX8" fmla="*/ 57537 w 2642968"/>
              <a:gd name="connsiteY8" fmla="*/ 2166152 h 3691613"/>
              <a:gd name="connsiteX9" fmla="*/ 57536 w 2642968"/>
              <a:gd name="connsiteY9" fmla="*/ 2570398 h 3691613"/>
              <a:gd name="connsiteX10" fmla="*/ 655848 w 2642968"/>
              <a:gd name="connsiteY10" fmla="*/ 2295817 h 3691613"/>
              <a:gd name="connsiteX11" fmla="*/ 1276736 w 2642968"/>
              <a:gd name="connsiteY11" fmla="*/ 2570398 h 3691613"/>
              <a:gd name="connsiteX12" fmla="*/ 2208069 w 2642968"/>
              <a:gd name="connsiteY12" fmla="*/ 2578026 h 3691613"/>
              <a:gd name="connsiteX13" fmla="*/ 2614470 w 2642968"/>
              <a:gd name="connsiteY13" fmla="*/ 2776336 h 3691613"/>
              <a:gd name="connsiteX14" fmla="*/ 1903270 w 2642968"/>
              <a:gd name="connsiteY14" fmla="*/ 2989900 h 3691613"/>
              <a:gd name="connsiteX15" fmla="*/ 1302136 w 2642968"/>
              <a:gd name="connsiteY15" fmla="*/ 2730572 h 3691613"/>
              <a:gd name="connsiteX16" fmla="*/ 1152559 w 2642968"/>
              <a:gd name="connsiteY16" fmla="*/ 3450082 h 3691613"/>
              <a:gd name="connsiteX17" fmla="*/ 1590003 w 2642968"/>
              <a:gd name="connsiteY17" fmla="*/ 3691613 h 3691613"/>
              <a:gd name="connsiteX0" fmla="*/ 2360469 w 2642968"/>
              <a:gd name="connsiteY0" fmla="*/ 0 h 3691613"/>
              <a:gd name="connsiteX1" fmla="*/ 1446069 w 2642968"/>
              <a:gd name="connsiteY1" fmla="*/ 694082 h 3691613"/>
              <a:gd name="connsiteX2" fmla="*/ 497802 w 2642968"/>
              <a:gd name="connsiteY2" fmla="*/ 297463 h 3691613"/>
              <a:gd name="connsiteX3" fmla="*/ 447003 w 2642968"/>
              <a:gd name="connsiteY3" fmla="*/ 648319 h 3691613"/>
              <a:gd name="connsiteX4" fmla="*/ 1110226 w 2642968"/>
              <a:gd name="connsiteY4" fmla="*/ 788153 h 3691613"/>
              <a:gd name="connsiteX5" fmla="*/ 664315 w 2642968"/>
              <a:gd name="connsiteY5" fmla="*/ 1098331 h 3691613"/>
              <a:gd name="connsiteX6" fmla="*/ 280492 w 2642968"/>
              <a:gd name="connsiteY6" fmla="*/ 1245790 h 3691613"/>
              <a:gd name="connsiteX7" fmla="*/ 384912 w 2642968"/>
              <a:gd name="connsiteY7" fmla="*/ 1697652 h 3691613"/>
              <a:gd name="connsiteX8" fmla="*/ 57537 w 2642968"/>
              <a:gd name="connsiteY8" fmla="*/ 2166152 h 3691613"/>
              <a:gd name="connsiteX9" fmla="*/ 57536 w 2642968"/>
              <a:gd name="connsiteY9" fmla="*/ 2570398 h 3691613"/>
              <a:gd name="connsiteX10" fmla="*/ 655848 w 2642968"/>
              <a:gd name="connsiteY10" fmla="*/ 2295817 h 3691613"/>
              <a:gd name="connsiteX11" fmla="*/ 1276736 w 2642968"/>
              <a:gd name="connsiteY11" fmla="*/ 2570398 h 3691613"/>
              <a:gd name="connsiteX12" fmla="*/ 2208069 w 2642968"/>
              <a:gd name="connsiteY12" fmla="*/ 2578026 h 3691613"/>
              <a:gd name="connsiteX13" fmla="*/ 2614470 w 2642968"/>
              <a:gd name="connsiteY13" fmla="*/ 2776336 h 3691613"/>
              <a:gd name="connsiteX14" fmla="*/ 1903270 w 2642968"/>
              <a:gd name="connsiteY14" fmla="*/ 2989900 h 3691613"/>
              <a:gd name="connsiteX15" fmla="*/ 1302136 w 2642968"/>
              <a:gd name="connsiteY15" fmla="*/ 2730572 h 3691613"/>
              <a:gd name="connsiteX16" fmla="*/ 1152559 w 2642968"/>
              <a:gd name="connsiteY16" fmla="*/ 3450082 h 3691613"/>
              <a:gd name="connsiteX17" fmla="*/ 1590003 w 2642968"/>
              <a:gd name="connsiteY17" fmla="*/ 3691613 h 3691613"/>
              <a:gd name="connsiteX0" fmla="*/ 2360469 w 2642968"/>
              <a:gd name="connsiteY0" fmla="*/ 0 h 3691613"/>
              <a:gd name="connsiteX1" fmla="*/ 1446069 w 2642968"/>
              <a:gd name="connsiteY1" fmla="*/ 694082 h 3691613"/>
              <a:gd name="connsiteX2" fmla="*/ 497802 w 2642968"/>
              <a:gd name="connsiteY2" fmla="*/ 297463 h 3691613"/>
              <a:gd name="connsiteX3" fmla="*/ 447003 w 2642968"/>
              <a:gd name="connsiteY3" fmla="*/ 648319 h 3691613"/>
              <a:gd name="connsiteX4" fmla="*/ 1110226 w 2642968"/>
              <a:gd name="connsiteY4" fmla="*/ 788153 h 3691613"/>
              <a:gd name="connsiteX5" fmla="*/ 664315 w 2642968"/>
              <a:gd name="connsiteY5" fmla="*/ 1098331 h 3691613"/>
              <a:gd name="connsiteX6" fmla="*/ 384912 w 2642968"/>
              <a:gd name="connsiteY6" fmla="*/ 1697652 h 3691613"/>
              <a:gd name="connsiteX7" fmla="*/ 57537 w 2642968"/>
              <a:gd name="connsiteY7" fmla="*/ 2166152 h 3691613"/>
              <a:gd name="connsiteX8" fmla="*/ 57536 w 2642968"/>
              <a:gd name="connsiteY8" fmla="*/ 2570398 h 3691613"/>
              <a:gd name="connsiteX9" fmla="*/ 655848 w 2642968"/>
              <a:gd name="connsiteY9" fmla="*/ 2295817 h 3691613"/>
              <a:gd name="connsiteX10" fmla="*/ 1276736 w 2642968"/>
              <a:gd name="connsiteY10" fmla="*/ 2570398 h 3691613"/>
              <a:gd name="connsiteX11" fmla="*/ 2208069 w 2642968"/>
              <a:gd name="connsiteY11" fmla="*/ 2578026 h 3691613"/>
              <a:gd name="connsiteX12" fmla="*/ 2614470 w 2642968"/>
              <a:gd name="connsiteY12" fmla="*/ 2776336 h 3691613"/>
              <a:gd name="connsiteX13" fmla="*/ 1903270 w 2642968"/>
              <a:gd name="connsiteY13" fmla="*/ 2989900 h 3691613"/>
              <a:gd name="connsiteX14" fmla="*/ 1302136 w 2642968"/>
              <a:gd name="connsiteY14" fmla="*/ 2730572 h 3691613"/>
              <a:gd name="connsiteX15" fmla="*/ 1152559 w 2642968"/>
              <a:gd name="connsiteY15" fmla="*/ 3450082 h 3691613"/>
              <a:gd name="connsiteX16" fmla="*/ 1590003 w 2642968"/>
              <a:gd name="connsiteY16" fmla="*/ 3691613 h 3691613"/>
              <a:gd name="connsiteX0" fmla="*/ 2360469 w 2642968"/>
              <a:gd name="connsiteY0" fmla="*/ 0 h 3691613"/>
              <a:gd name="connsiteX1" fmla="*/ 1446069 w 2642968"/>
              <a:gd name="connsiteY1" fmla="*/ 694082 h 3691613"/>
              <a:gd name="connsiteX2" fmla="*/ 497802 w 2642968"/>
              <a:gd name="connsiteY2" fmla="*/ 297463 h 3691613"/>
              <a:gd name="connsiteX3" fmla="*/ 447003 w 2642968"/>
              <a:gd name="connsiteY3" fmla="*/ 648319 h 3691613"/>
              <a:gd name="connsiteX4" fmla="*/ 1110226 w 2642968"/>
              <a:gd name="connsiteY4" fmla="*/ 788153 h 3691613"/>
              <a:gd name="connsiteX5" fmla="*/ 664315 w 2642968"/>
              <a:gd name="connsiteY5" fmla="*/ 1098331 h 3691613"/>
              <a:gd name="connsiteX6" fmla="*/ 384912 w 2642968"/>
              <a:gd name="connsiteY6" fmla="*/ 1697652 h 3691613"/>
              <a:gd name="connsiteX7" fmla="*/ 57537 w 2642968"/>
              <a:gd name="connsiteY7" fmla="*/ 2166152 h 3691613"/>
              <a:gd name="connsiteX8" fmla="*/ 57536 w 2642968"/>
              <a:gd name="connsiteY8" fmla="*/ 2570398 h 3691613"/>
              <a:gd name="connsiteX9" fmla="*/ 655848 w 2642968"/>
              <a:gd name="connsiteY9" fmla="*/ 2295817 h 3691613"/>
              <a:gd name="connsiteX10" fmla="*/ 1276736 w 2642968"/>
              <a:gd name="connsiteY10" fmla="*/ 2570398 h 3691613"/>
              <a:gd name="connsiteX11" fmla="*/ 2208069 w 2642968"/>
              <a:gd name="connsiteY11" fmla="*/ 2578026 h 3691613"/>
              <a:gd name="connsiteX12" fmla="*/ 2614470 w 2642968"/>
              <a:gd name="connsiteY12" fmla="*/ 2776336 h 3691613"/>
              <a:gd name="connsiteX13" fmla="*/ 1903270 w 2642968"/>
              <a:gd name="connsiteY13" fmla="*/ 2989900 h 3691613"/>
              <a:gd name="connsiteX14" fmla="*/ 1302136 w 2642968"/>
              <a:gd name="connsiteY14" fmla="*/ 2730572 h 3691613"/>
              <a:gd name="connsiteX15" fmla="*/ 1152559 w 2642968"/>
              <a:gd name="connsiteY15" fmla="*/ 3450082 h 3691613"/>
              <a:gd name="connsiteX16" fmla="*/ 1590003 w 2642968"/>
              <a:gd name="connsiteY16" fmla="*/ 3691613 h 3691613"/>
              <a:gd name="connsiteX0" fmla="*/ 2367568 w 2650067"/>
              <a:gd name="connsiteY0" fmla="*/ 0 h 3691613"/>
              <a:gd name="connsiteX1" fmla="*/ 1453168 w 2650067"/>
              <a:gd name="connsiteY1" fmla="*/ 694082 h 3691613"/>
              <a:gd name="connsiteX2" fmla="*/ 504901 w 2650067"/>
              <a:gd name="connsiteY2" fmla="*/ 297463 h 3691613"/>
              <a:gd name="connsiteX3" fmla="*/ 454102 w 2650067"/>
              <a:gd name="connsiteY3" fmla="*/ 648319 h 3691613"/>
              <a:gd name="connsiteX4" fmla="*/ 1117325 w 2650067"/>
              <a:gd name="connsiteY4" fmla="*/ 788153 h 3691613"/>
              <a:gd name="connsiteX5" fmla="*/ 671414 w 2650067"/>
              <a:gd name="connsiteY5" fmla="*/ 1098331 h 3691613"/>
              <a:gd name="connsiteX6" fmla="*/ 493611 w 2650067"/>
              <a:gd name="connsiteY6" fmla="*/ 1766298 h 3691613"/>
              <a:gd name="connsiteX7" fmla="*/ 64636 w 2650067"/>
              <a:gd name="connsiteY7" fmla="*/ 2166152 h 3691613"/>
              <a:gd name="connsiteX8" fmla="*/ 64635 w 2650067"/>
              <a:gd name="connsiteY8" fmla="*/ 2570398 h 3691613"/>
              <a:gd name="connsiteX9" fmla="*/ 662947 w 2650067"/>
              <a:gd name="connsiteY9" fmla="*/ 2295817 h 3691613"/>
              <a:gd name="connsiteX10" fmla="*/ 1283835 w 2650067"/>
              <a:gd name="connsiteY10" fmla="*/ 2570398 h 3691613"/>
              <a:gd name="connsiteX11" fmla="*/ 2215168 w 2650067"/>
              <a:gd name="connsiteY11" fmla="*/ 2578026 h 3691613"/>
              <a:gd name="connsiteX12" fmla="*/ 2621569 w 2650067"/>
              <a:gd name="connsiteY12" fmla="*/ 2776336 h 3691613"/>
              <a:gd name="connsiteX13" fmla="*/ 1910369 w 2650067"/>
              <a:gd name="connsiteY13" fmla="*/ 2989900 h 3691613"/>
              <a:gd name="connsiteX14" fmla="*/ 1309235 w 2650067"/>
              <a:gd name="connsiteY14" fmla="*/ 2730572 h 3691613"/>
              <a:gd name="connsiteX15" fmla="*/ 1159658 w 2650067"/>
              <a:gd name="connsiteY15" fmla="*/ 3450082 h 3691613"/>
              <a:gd name="connsiteX16" fmla="*/ 1597102 w 2650067"/>
              <a:gd name="connsiteY16" fmla="*/ 3691613 h 369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50067" h="3691613">
                <a:moveTo>
                  <a:pt x="2367568" y="0"/>
                </a:moveTo>
                <a:cubicBezTo>
                  <a:pt x="2206701" y="125850"/>
                  <a:pt x="1690235" y="425971"/>
                  <a:pt x="1453168" y="694082"/>
                </a:cubicBezTo>
                <a:cubicBezTo>
                  <a:pt x="1207635" y="807220"/>
                  <a:pt x="581101" y="155202"/>
                  <a:pt x="504901" y="297463"/>
                </a:cubicBezTo>
                <a:cubicBezTo>
                  <a:pt x="380723" y="307633"/>
                  <a:pt x="380724" y="429785"/>
                  <a:pt x="454102" y="648319"/>
                </a:cubicBezTo>
                <a:cubicBezTo>
                  <a:pt x="468213" y="755101"/>
                  <a:pt x="1081106" y="713151"/>
                  <a:pt x="1117325" y="788153"/>
                </a:cubicBezTo>
                <a:cubicBezTo>
                  <a:pt x="1153544" y="863155"/>
                  <a:pt x="775366" y="935307"/>
                  <a:pt x="671414" y="1098331"/>
                </a:cubicBezTo>
                <a:cubicBezTo>
                  <a:pt x="567462" y="1261355"/>
                  <a:pt x="351331" y="1619135"/>
                  <a:pt x="493611" y="1766298"/>
                </a:cubicBezTo>
                <a:cubicBezTo>
                  <a:pt x="620611" y="1897657"/>
                  <a:pt x="136132" y="2032135"/>
                  <a:pt x="64636" y="2166152"/>
                </a:cubicBezTo>
                <a:cubicBezTo>
                  <a:pt x="-6860" y="2300169"/>
                  <a:pt x="-35083" y="2548787"/>
                  <a:pt x="64635" y="2570398"/>
                </a:cubicBezTo>
                <a:cubicBezTo>
                  <a:pt x="164354" y="2592009"/>
                  <a:pt x="459747" y="2295817"/>
                  <a:pt x="662947" y="2295817"/>
                </a:cubicBezTo>
                <a:cubicBezTo>
                  <a:pt x="866147" y="2295817"/>
                  <a:pt x="943287" y="2500481"/>
                  <a:pt x="1283835" y="2570398"/>
                </a:cubicBezTo>
                <a:cubicBezTo>
                  <a:pt x="1522783" y="2611077"/>
                  <a:pt x="2016201" y="2532262"/>
                  <a:pt x="2215168" y="2578026"/>
                </a:cubicBezTo>
                <a:cubicBezTo>
                  <a:pt x="2414135" y="2623790"/>
                  <a:pt x="2603263" y="2714078"/>
                  <a:pt x="2621569" y="2776336"/>
                </a:cubicBezTo>
                <a:cubicBezTo>
                  <a:pt x="2705295" y="3061088"/>
                  <a:pt x="2642265" y="3167446"/>
                  <a:pt x="1910369" y="2989900"/>
                </a:cubicBezTo>
                <a:cubicBezTo>
                  <a:pt x="1673302" y="2909813"/>
                  <a:pt x="1434354" y="2653875"/>
                  <a:pt x="1309235" y="2730572"/>
                </a:cubicBezTo>
                <a:cubicBezTo>
                  <a:pt x="1184117" y="2807269"/>
                  <a:pt x="1058757" y="3394371"/>
                  <a:pt x="1159658" y="3450082"/>
                </a:cubicBezTo>
                <a:lnTo>
                  <a:pt x="1597102" y="3691613"/>
                </a:lnTo>
              </a:path>
            </a:pathLst>
          </a:custGeom>
          <a:ln w="57150" cmpd="sng">
            <a:solidFill>
              <a:srgbClr val="00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de-DE" sz="2800">
              <a:ln w="38100" cmpd="sng">
                <a:solidFill>
                  <a:srgbClr val="000000"/>
                </a:solidFill>
              </a:ln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10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84EA5F-2148-3342-97D6-CD9363FAFBBD}"/>
              </a:ext>
            </a:extLst>
          </p:cNvPr>
          <p:cNvSpPr txBox="1"/>
          <p:nvPr/>
        </p:nvSpPr>
        <p:spPr>
          <a:xfrm>
            <a:off x="7694404" y="361097"/>
            <a:ext cx="8989028" cy="2062085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Ask, Get and Explore</a:t>
            </a:r>
          </a:p>
          <a:p>
            <a:pPr algn="ctr"/>
            <a:r>
              <a:rPr lang="en-US" sz="4800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Hands-on example</a:t>
            </a:r>
            <a:endParaRPr lang="id-ID" sz="4800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F51F47-B75B-134A-9411-96E1617A7A7D}"/>
              </a:ext>
            </a:extLst>
          </p:cNvPr>
          <p:cNvSpPr/>
          <p:nvPr/>
        </p:nvSpPr>
        <p:spPr>
          <a:xfrm>
            <a:off x="11412395" y="2475685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B06EA6-3613-C54D-A63E-0B90E9AE7AFC}"/>
              </a:ext>
            </a:extLst>
          </p:cNvPr>
          <p:cNvSpPr/>
          <p:nvPr/>
        </p:nvSpPr>
        <p:spPr>
          <a:xfrm>
            <a:off x="1560161" y="3424375"/>
            <a:ext cx="85064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UCI</a:t>
            </a:r>
            <a:r>
              <a:rPr lang="en-US" sz="4800" dirty="0"/>
              <a:t> Machine Learning Repository</a:t>
            </a:r>
          </a:p>
        </p:txBody>
      </p:sp>
      <p:pic>
        <p:nvPicPr>
          <p:cNvPr id="24580" name="Picture 4" descr="Related image">
            <a:extLst>
              <a:ext uri="{FF2B5EF4-FFF2-40B4-BE49-F238E27FC236}">
                <a16:creationId xmlns:a16="http://schemas.microsoft.com/office/drawing/2014/main" id="{9A0E081B-1006-334E-A075-6241CF4A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73" y="5211473"/>
            <a:ext cx="10171992" cy="572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E927C89-1291-7240-805D-A174292A3BBB}"/>
              </a:ext>
            </a:extLst>
          </p:cNvPr>
          <p:cNvGrpSpPr/>
          <p:nvPr/>
        </p:nvGrpSpPr>
        <p:grpSpPr>
          <a:xfrm>
            <a:off x="16438219" y="3737969"/>
            <a:ext cx="6971460" cy="5234235"/>
            <a:chOff x="14208124" y="4246879"/>
            <a:chExt cx="9871075" cy="7411293"/>
          </a:xfrm>
        </p:grpSpPr>
        <p:pic>
          <p:nvPicPr>
            <p:cNvPr id="24584" name="Picture 8" descr="Related image">
              <a:extLst>
                <a:ext uri="{FF2B5EF4-FFF2-40B4-BE49-F238E27FC236}">
                  <a16:creationId xmlns:a16="http://schemas.microsoft.com/office/drawing/2014/main" id="{C529F9FB-8771-4745-A199-719C7B233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8124" y="4246879"/>
              <a:ext cx="9871075" cy="7411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8F3B27-8746-DE41-98C4-0B05AA57EE89}"/>
                </a:ext>
              </a:extLst>
            </p:cNvPr>
            <p:cNvSpPr/>
            <p:nvPr/>
          </p:nvSpPr>
          <p:spPr>
            <a:xfrm>
              <a:off x="17007840" y="4712709"/>
              <a:ext cx="4450080" cy="8651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9DDD6A7-8F09-B042-AA22-80F1EA0A0AD8}"/>
                </a:ext>
              </a:extLst>
            </p:cNvPr>
            <p:cNvSpPr/>
            <p:nvPr/>
          </p:nvSpPr>
          <p:spPr>
            <a:xfrm>
              <a:off x="14226909" y="9873623"/>
              <a:ext cx="9852289" cy="1784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9E5846-3802-2F48-B2DB-A2B7242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2942" y="4677962"/>
            <a:ext cx="93853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90C84D-BD04-3B44-9D1D-EB65A1062AAB}"/>
              </a:ext>
            </a:extLst>
          </p:cNvPr>
          <p:cNvSpPr/>
          <p:nvPr/>
        </p:nvSpPr>
        <p:spPr>
          <a:xfrm>
            <a:off x="12209417" y="7480300"/>
            <a:ext cx="67818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F8E22-C06C-3A48-BCE5-229BFACAECFA}"/>
              </a:ext>
            </a:extLst>
          </p:cNvPr>
          <p:cNvSpPr txBox="1"/>
          <p:nvPr/>
        </p:nvSpPr>
        <p:spPr>
          <a:xfrm>
            <a:off x="8305543" y="883609"/>
            <a:ext cx="7766770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5 main challenges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9E30B3-46FA-894E-8563-9E59D5305F8C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D8ABB0-DC34-6C58-7F73-921D89EACF5E}"/>
              </a:ext>
            </a:extLst>
          </p:cNvPr>
          <p:cNvSpPr txBox="1"/>
          <p:nvPr/>
        </p:nvSpPr>
        <p:spPr>
          <a:xfrm>
            <a:off x="1957434" y="3580179"/>
            <a:ext cx="197104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GB" sz="6000" b="1"/>
              <a:t>Getting the right data</a:t>
            </a:r>
          </a:p>
          <a:p>
            <a:pPr marL="914400" indent="-914400">
              <a:buFont typeface="+mj-lt"/>
              <a:buAutoNum type="arabicPeriod"/>
            </a:pPr>
            <a:endParaRPr lang="en-GB" sz="6000" b="1"/>
          </a:p>
          <a:p>
            <a:pPr marL="914400" indent="-914400">
              <a:buFont typeface="+mj-lt"/>
              <a:buAutoNum type="arabicPeriod"/>
            </a:pPr>
            <a:r>
              <a:rPr lang="en-GB" sz="6000" b="1"/>
              <a:t>Collaborating with the business</a:t>
            </a:r>
          </a:p>
          <a:p>
            <a:pPr marL="914400" indent="-914400">
              <a:buFont typeface="+mj-lt"/>
              <a:buAutoNum type="arabicPeriod"/>
            </a:pPr>
            <a:endParaRPr lang="en-GB" sz="6000" b="1"/>
          </a:p>
          <a:p>
            <a:pPr marL="914400" indent="-914400">
              <a:buFont typeface="+mj-lt"/>
              <a:buAutoNum type="arabicPeriod"/>
            </a:pPr>
            <a:r>
              <a:rPr lang="en-GB" sz="6000" b="1"/>
              <a:t>Building trust</a:t>
            </a:r>
          </a:p>
        </p:txBody>
      </p:sp>
    </p:spTree>
    <p:extLst>
      <p:ext uri="{BB962C8B-B14F-4D97-AF65-F5344CB8AC3E}">
        <p14:creationId xmlns:p14="http://schemas.microsoft.com/office/powerpoint/2010/main" val="6094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00A61FDF-D475-124E-9967-EE3066337CD3}"/>
              </a:ext>
            </a:extLst>
          </p:cNvPr>
          <p:cNvSpPr txBox="1">
            <a:spLocks/>
          </p:cNvSpPr>
          <p:nvPr/>
        </p:nvSpPr>
        <p:spPr>
          <a:xfrm>
            <a:off x="8454644" y="1653157"/>
            <a:ext cx="7509561" cy="840040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err="1">
                <a:latin typeface="Lato Light"/>
                <a:cs typeface="Lato Light"/>
              </a:rPr>
              <a:t>Convolutional</a:t>
            </a:r>
            <a:r>
              <a:rPr lang="fr-FR" sz="3600" dirty="0">
                <a:latin typeface="Lato Light"/>
                <a:cs typeface="Lato Light"/>
              </a:rPr>
              <a:t> Neural Networks (CNN)</a:t>
            </a:r>
            <a:endParaRPr lang="fr-FR" sz="36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32A712-B6B9-824E-957D-AF957ED32CDB}"/>
              </a:ext>
            </a:extLst>
          </p:cNvPr>
          <p:cNvSpPr/>
          <p:nvPr/>
        </p:nvSpPr>
        <p:spPr>
          <a:xfrm>
            <a:off x="11834690" y="8358157"/>
            <a:ext cx="988285" cy="1210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36BA86-0755-A14E-AA59-27F42872C816}"/>
              </a:ext>
            </a:extLst>
          </p:cNvPr>
          <p:cNvSpPr txBox="1"/>
          <p:nvPr/>
        </p:nvSpPr>
        <p:spPr>
          <a:xfrm>
            <a:off x="7412845" y="687667"/>
            <a:ext cx="9552130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Recent Advances in AI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CB2BED-D455-074E-B96A-D8F08D8DA9D1}"/>
              </a:ext>
            </a:extLst>
          </p:cNvPr>
          <p:cNvSpPr/>
          <p:nvPr/>
        </p:nvSpPr>
        <p:spPr>
          <a:xfrm>
            <a:off x="11432898" y="2556205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4B8AF7-C066-8041-BA41-99FF91EAA15C}"/>
              </a:ext>
            </a:extLst>
          </p:cNvPr>
          <p:cNvGrpSpPr/>
          <p:nvPr/>
        </p:nvGrpSpPr>
        <p:grpSpPr>
          <a:xfrm>
            <a:off x="823382" y="3734988"/>
            <a:ext cx="11441505" cy="6438088"/>
            <a:chOff x="5648367" y="3456867"/>
            <a:chExt cx="13116712" cy="7380720"/>
          </a:xfrm>
        </p:grpSpPr>
        <p:pic>
          <p:nvPicPr>
            <p:cNvPr id="2052" name="Picture 4" descr="Image result for imagenet challenge">
              <a:extLst>
                <a:ext uri="{FF2B5EF4-FFF2-40B4-BE49-F238E27FC236}">
                  <a16:creationId xmlns:a16="http://schemas.microsoft.com/office/drawing/2014/main" id="{3013E0AD-E141-5142-B8D3-74DFD59D5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367" y="3456867"/>
              <a:ext cx="13116712" cy="738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89D547-9137-B642-9B84-5D4CC96D2EEA}"/>
                </a:ext>
              </a:extLst>
            </p:cNvPr>
            <p:cNvSpPr/>
            <p:nvPr/>
          </p:nvSpPr>
          <p:spPr>
            <a:xfrm>
              <a:off x="18367513" y="10197548"/>
              <a:ext cx="397566" cy="640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2" descr="https://www.zerotosingularity.com/img/deep-learning-day-introduction/Winner-results-of-the-ImageNet-large-scale-visual-recognition-challenge-LSVRC-of-the.png">
            <a:extLst>
              <a:ext uri="{FF2B5EF4-FFF2-40B4-BE49-F238E27FC236}">
                <a16:creationId xmlns:a16="http://schemas.microsoft.com/office/drawing/2014/main" id="{4DEFF826-500C-1F4C-ACEF-9426984A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5071" y="6271979"/>
            <a:ext cx="11560312" cy="601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4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29597" y="1205951"/>
            <a:ext cx="184731" cy="1200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198" dirty="0"/>
          </a:p>
        </p:txBody>
      </p:sp>
      <p:pic>
        <p:nvPicPr>
          <p:cNvPr id="1026" name="Picture 2" descr="Image result for game of go">
            <a:extLst>
              <a:ext uri="{FF2B5EF4-FFF2-40B4-BE49-F238E27FC236}">
                <a16:creationId xmlns:a16="http://schemas.microsoft.com/office/drawing/2014/main" id="{FFC43426-E2CB-664B-AD1F-83710978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453" y="2647642"/>
            <a:ext cx="9420191" cy="706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23F84B-C1B4-D245-B0FD-7A7121815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7884" y="4785776"/>
            <a:ext cx="14129766" cy="772427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EAC2BFB-4107-AC49-8425-1AD7B79C31C7}"/>
              </a:ext>
            </a:extLst>
          </p:cNvPr>
          <p:cNvSpPr txBox="1">
            <a:spLocks/>
          </p:cNvSpPr>
          <p:nvPr/>
        </p:nvSpPr>
        <p:spPr>
          <a:xfrm>
            <a:off x="7652638" y="1703957"/>
            <a:ext cx="9113590" cy="840040"/>
          </a:xfrm>
          <a:prstGeom prst="rect">
            <a:avLst/>
          </a:prstGeom>
        </p:spPr>
        <p:txBody>
          <a:bodyPr vert="horz" wrap="none" lIns="217490" tIns="108745" rIns="217490" bIns="10874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 err="1">
                <a:latin typeface="Lato Light"/>
                <a:cs typeface="Lato Light"/>
              </a:rPr>
              <a:t>Deep</a:t>
            </a:r>
            <a:r>
              <a:rPr lang="fr-FR" sz="3600" dirty="0">
                <a:latin typeface="Lato Light"/>
                <a:cs typeface="Lato Light"/>
              </a:rPr>
              <a:t> </a:t>
            </a:r>
            <a:r>
              <a:rPr lang="fr-FR" sz="3600" dirty="0" err="1">
                <a:latin typeface="Lato Light"/>
                <a:cs typeface="Lato Light"/>
              </a:rPr>
              <a:t>Reinforcement</a:t>
            </a:r>
            <a:r>
              <a:rPr lang="fr-FR" sz="3600" dirty="0">
                <a:latin typeface="Lato Light"/>
                <a:cs typeface="Lato Light"/>
              </a:rPr>
              <a:t> Learning in </a:t>
            </a:r>
            <a:r>
              <a:rPr lang="fr-FR" sz="3600" dirty="0" err="1">
                <a:latin typeface="Lato Light"/>
                <a:cs typeface="Lato Light"/>
              </a:rPr>
              <a:t>AlphaGo</a:t>
            </a:r>
            <a:r>
              <a:rPr lang="fr-FR" sz="3600" dirty="0">
                <a:latin typeface="Lato Light"/>
                <a:cs typeface="Lato Light"/>
              </a:rPr>
              <a:t> </a:t>
            </a:r>
            <a:r>
              <a:rPr lang="fr-FR" sz="3600" dirty="0" err="1">
                <a:latin typeface="Lato Light"/>
                <a:cs typeface="Lato Light"/>
              </a:rPr>
              <a:t>Zero</a:t>
            </a:r>
            <a:endParaRPr lang="fr-FR" sz="36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F774AB-0DAE-D146-8997-18B8561ABDD7}"/>
              </a:ext>
            </a:extLst>
          </p:cNvPr>
          <p:cNvSpPr txBox="1"/>
          <p:nvPr/>
        </p:nvSpPr>
        <p:spPr>
          <a:xfrm>
            <a:off x="7412846" y="687667"/>
            <a:ext cx="9552130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Recent Advances in AI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12157D-3A80-1F48-BBA8-9AB79A6EA213}"/>
              </a:ext>
            </a:extLst>
          </p:cNvPr>
          <p:cNvSpPr/>
          <p:nvPr/>
        </p:nvSpPr>
        <p:spPr>
          <a:xfrm>
            <a:off x="11432898" y="2556205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14266" y="2720795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1. Large dataset of labelled data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09105" y="5008781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2. Good quality data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09097" y="7332927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3. Enough computing power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3932" y="9744879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4. Clear and measurable objectives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6D2ED-0DAC-CA4A-A608-77EC9DDBC695}"/>
              </a:ext>
            </a:extLst>
          </p:cNvPr>
          <p:cNvSpPr txBox="1"/>
          <p:nvPr/>
        </p:nvSpPr>
        <p:spPr>
          <a:xfrm>
            <a:off x="7201976" y="361097"/>
            <a:ext cx="9973848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This success relies on…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0BEFCA-145E-124E-9D03-E9DF62EDCA82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9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780564" y="2607338"/>
            <a:ext cx="8801098" cy="9732025"/>
            <a:chOff x="2540085" y="1701800"/>
            <a:chExt cx="2644685" cy="29244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4612" y="1701800"/>
              <a:ext cx="2500313" cy="251767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540085" y="4191638"/>
              <a:ext cx="2644685" cy="4345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798" dirty="0">
                  <a:latin typeface="Edwardian Script ITC" charset="0"/>
                  <a:ea typeface="Edwardian Script ITC" charset="0"/>
                  <a:cs typeface="Edwardian Script ITC" charset="0"/>
                </a:rPr>
                <a:t>This is not a sock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4E97CAE-5F46-4441-9764-DA8D96F4EEFC}"/>
              </a:ext>
            </a:extLst>
          </p:cNvPr>
          <p:cNvSpPr txBox="1"/>
          <p:nvPr/>
        </p:nvSpPr>
        <p:spPr>
          <a:xfrm>
            <a:off x="6773306" y="361097"/>
            <a:ext cx="10831198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An Unexpected Outcome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D7ED80-03CE-6843-886F-DF0FB331DB6F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73FFB-958D-B045-A7DC-71944BD0CD38}"/>
              </a:ext>
            </a:extLst>
          </p:cNvPr>
          <p:cNvSpPr txBox="1"/>
          <p:nvPr/>
        </p:nvSpPr>
        <p:spPr>
          <a:xfrm>
            <a:off x="8147957" y="11067711"/>
            <a:ext cx="808264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It’s an Indian elephant!</a:t>
            </a:r>
          </a:p>
        </p:txBody>
      </p:sp>
    </p:spTree>
    <p:extLst>
      <p:ext uri="{BB962C8B-B14F-4D97-AF65-F5344CB8AC3E}">
        <p14:creationId xmlns:p14="http://schemas.microsoft.com/office/powerpoint/2010/main" val="24216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E97CAE-5F46-4441-9764-DA8D96F4EEFC}"/>
              </a:ext>
            </a:extLst>
          </p:cNvPr>
          <p:cNvSpPr txBox="1"/>
          <p:nvPr/>
        </p:nvSpPr>
        <p:spPr>
          <a:xfrm>
            <a:off x="5604494" y="361097"/>
            <a:ext cx="13168825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Another Unexpected Outcome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D7ED80-03CE-6843-886F-DF0FB331DB6F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A14043D-A7EF-E1B4-20D4-3EF460EA1FFC}"/>
              </a:ext>
            </a:extLst>
          </p:cNvPr>
          <p:cNvSpPr txBox="1">
            <a:spLocks/>
          </p:cNvSpPr>
          <p:nvPr/>
        </p:nvSpPr>
        <p:spPr>
          <a:xfrm>
            <a:off x="1424875" y="3425719"/>
            <a:ext cx="22403313" cy="8754137"/>
          </a:xfrm>
          <a:prstGeom prst="rect">
            <a:avLst/>
          </a:prstGeom>
        </p:spPr>
        <p:txBody>
          <a:bodyPr>
            <a:no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Olivier Verscheure est </a:t>
            </a:r>
            <a:r>
              <a:rPr lang="en-GB" sz="3600" i="1">
                <a:latin typeface="Calibri Light" panose="020F0302020204030204" pitchFamily="34" charset="0"/>
                <a:cs typeface="Calibri Light" panose="020F0302020204030204" pitchFamily="34" charset="0"/>
              </a:rPr>
              <a:t>un scientifique de renom dans le domaine de l'analyse de données et de l'intelligence artificielle</a:t>
            </a: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GB" sz="3600" strike="sngStrike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 a reçu un Ph.D. en informatique de l'Université catholique de Louvain, en Belgique</a:t>
            </a: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Après avoir obtenu son doctorat, Verscheure a travaillé pour IBM Research pendant plus d'une décennie. Pendant son séjour chez IBM, il a contribué à de nombreuses avancées significatives dans le domaine du traitement des données.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3600" strike="sngStrike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Verscheure a ensuite rejoint Swisscom, le principal fournisseur de télécommunications en Suisse, où il a dirigé le département Swisscom Data, Science &amp; Analytics Lab</a:t>
            </a:r>
            <a:r>
              <a:rPr lang="en-GB" sz="360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Verscheure est également co-fondateur du Swiss Data Science Center, une collaboration entre l'École polytechnique fédérale de Lausanne (EPFL) et l'École polytechnique fédérale de Zurich (ETH Zurich). Le centre vise à promouvoir l'innovation dans le domaine de l'analyse des données en Suisse.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Verscheure a publié de nombreux articles dans des revues scientifiques et a également été conférencier invité à diverses conférences internationales. </a:t>
            </a:r>
            <a:r>
              <a:rPr lang="en-GB" sz="3600" i="1">
                <a:latin typeface="Calibri Light" panose="020F0302020204030204" pitchFamily="34" charset="0"/>
                <a:cs typeface="Calibri Light" panose="020F0302020204030204" pitchFamily="34" charset="0"/>
              </a:rPr>
              <a:t>Son travail est reconnu pour son approche innovante de l'analyse des données et de l'intelligence artificielle</a:t>
            </a: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GB" sz="3600">
                <a:latin typeface="Calibri Light" panose="020F0302020204030204" pitchFamily="34" charset="0"/>
                <a:cs typeface="Calibri Light" panose="020F0302020204030204" pitchFamily="34" charset="0"/>
              </a:rPr>
              <a:t>Cependant, je vous recommande de rechercher des informations plus récentes en ligne pour obtenir les détails les plus précis et à jour sur Olivier Verscheure, car ma dernière mise à jour des données est de septembre 2021.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B26AE38-3170-916B-CC72-C2A35F72F2DF}"/>
              </a:ext>
            </a:extLst>
          </p:cNvPr>
          <p:cNvSpPr txBox="1">
            <a:spLocks/>
          </p:cNvSpPr>
          <p:nvPr/>
        </p:nvSpPr>
        <p:spPr>
          <a:xfrm>
            <a:off x="430308" y="2283621"/>
            <a:ext cx="15006239" cy="811935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err="1">
                <a:latin typeface="Lato Light"/>
                <a:cs typeface="Lato Light"/>
              </a:rPr>
              <a:t>Qui est Olivier Verscheure d’après ChatGPT (GPT 4.0)</a:t>
            </a:r>
            <a:endParaRPr lang="fr-FR" sz="4400" dirty="0">
              <a:solidFill>
                <a:schemeClr val="accent1"/>
              </a:solidFill>
              <a:latin typeface="Lato Light"/>
              <a:cs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286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E97CAE-5F46-4441-9764-DA8D96F4EEFC}"/>
              </a:ext>
            </a:extLst>
          </p:cNvPr>
          <p:cNvSpPr txBox="1"/>
          <p:nvPr/>
        </p:nvSpPr>
        <p:spPr>
          <a:xfrm>
            <a:off x="10124484" y="361097"/>
            <a:ext cx="4128851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Data bias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D7ED80-03CE-6843-886F-DF0FB331DB6F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2" name="Picture 1" descr="Two people writing on a whiteboard&#10;&#10;Description automatically generated">
            <a:extLst>
              <a:ext uri="{FF2B5EF4-FFF2-40B4-BE49-F238E27FC236}">
                <a16:creationId xmlns:a16="http://schemas.microsoft.com/office/drawing/2014/main" id="{36746628-0265-8BFF-78E9-97C16D7E9F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51" y="2721083"/>
            <a:ext cx="11338190" cy="6851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5A41BE-4E56-7B09-AFC1-99DC06259A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8825" y="2721083"/>
            <a:ext cx="11876250" cy="6851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29C4CE-C482-8536-84D9-E2BF495283C8}"/>
              </a:ext>
            </a:extLst>
          </p:cNvPr>
          <p:cNvSpPr txBox="1"/>
          <p:nvPr/>
        </p:nvSpPr>
        <p:spPr>
          <a:xfrm>
            <a:off x="213843" y="10156590"/>
            <a:ext cx="239499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CH" b="1" dirty="0"/>
              <a:t>Midjourney prompt</a:t>
            </a:r>
            <a:r>
              <a:rPr lang="en-CH" dirty="0"/>
              <a:t>: </a:t>
            </a:r>
            <a:r>
              <a:rPr lang="en-GB" b="0" i="0" dirty="0">
                <a:solidFill>
                  <a:srgbClr val="1D1C1D"/>
                </a:solidFill>
                <a:effectLst/>
                <a:latin typeface="Slack-Lato"/>
              </a:rPr>
              <a:t>"A photo of two people standing in front of a white drawing board in the middle. On the left is a female with blond curly hair, wearing a red top and black pants. On the right is a bald male with a beard, wearing a grey polo. </a:t>
            </a:r>
            <a:r>
              <a:rPr lang="en-GB" b="0" i="0" dirty="0">
                <a:solidFill>
                  <a:srgbClr val="FF0000"/>
                </a:solidFill>
                <a:effectLst/>
                <a:latin typeface="Slack-Lato"/>
              </a:rPr>
              <a:t>The female holds a pen in her hand and she is showing schematics on the white board.</a:t>
            </a:r>
            <a:r>
              <a:rPr lang="en-GB" b="0" i="0" dirty="0">
                <a:solidFill>
                  <a:srgbClr val="1D1C1D"/>
                </a:solidFill>
                <a:effectLst/>
                <a:latin typeface="Slack-Lato"/>
              </a:rPr>
              <a:t> --</a:t>
            </a:r>
            <a:r>
              <a:rPr lang="en-GB" b="0" i="0" dirty="0" err="1">
                <a:solidFill>
                  <a:srgbClr val="1D1C1D"/>
                </a:solidFill>
                <a:effectLst/>
                <a:latin typeface="Slack-Lato"/>
              </a:rPr>
              <a:t>ar</a:t>
            </a:r>
            <a:r>
              <a:rPr lang="en-GB" b="0" i="0" dirty="0">
                <a:solidFill>
                  <a:srgbClr val="1D1C1D"/>
                </a:solidFill>
                <a:effectLst/>
                <a:latin typeface="Slack-Lato"/>
              </a:rPr>
              <a:t> 16:9 --quality 2"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75282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4773404" y="10861985"/>
            <a:ext cx="15022370" cy="10792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599" dirty="0"/>
              <a:t>Turning a </a:t>
            </a:r>
            <a:r>
              <a:rPr lang="en-US" sz="5599" b="1" dirty="0"/>
              <a:t>STOP</a:t>
            </a:r>
            <a:r>
              <a:rPr lang="en-US" sz="5599" dirty="0"/>
              <a:t> sign into a </a:t>
            </a:r>
            <a:r>
              <a:rPr lang="en-US" sz="5599" b="1" dirty="0"/>
              <a:t>45 MPH speed limit </a:t>
            </a:r>
          </a:p>
        </p:txBody>
      </p:sp>
      <p:pic>
        <p:nvPicPr>
          <p:cNvPr id="5" name="Picture 2" descr="ildergebnis für stop sign 45 m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404" y="2867239"/>
            <a:ext cx="15022371" cy="78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7ADF5E-03FF-0744-AB7F-CCB4AB6DAD93}"/>
              </a:ext>
            </a:extLst>
          </p:cNvPr>
          <p:cNvSpPr txBox="1"/>
          <p:nvPr/>
        </p:nvSpPr>
        <p:spPr>
          <a:xfrm>
            <a:off x="7394791" y="361097"/>
            <a:ext cx="9588231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A Disturbing Outcome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23292F-9E6C-5248-90E9-FCB104145089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92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7ADF5E-03FF-0744-AB7F-CCB4AB6DAD93}"/>
              </a:ext>
            </a:extLst>
          </p:cNvPr>
          <p:cNvSpPr txBox="1"/>
          <p:nvPr/>
        </p:nvSpPr>
        <p:spPr>
          <a:xfrm>
            <a:off x="6435023" y="361097"/>
            <a:ext cx="11507793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Things are improving but…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23292F-9E6C-5248-90E9-FCB104145089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878134-5188-9450-5D59-0A662B551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846" y="2448399"/>
            <a:ext cx="16386761" cy="67377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92B85-9683-9B7A-B1E8-A6B756C21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373" y="1896521"/>
            <a:ext cx="14611085" cy="10650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08BA95-EAC5-2561-B9C5-C67BBDFA9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373" y="2448398"/>
            <a:ext cx="15700524" cy="6455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B7394-783D-12F6-EB5E-E199DC440E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1901" y="1955795"/>
            <a:ext cx="16357045" cy="961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7ADF5E-03FF-0744-AB7F-CCB4AB6DAD93}"/>
              </a:ext>
            </a:extLst>
          </p:cNvPr>
          <p:cNvSpPr txBox="1"/>
          <p:nvPr/>
        </p:nvSpPr>
        <p:spPr>
          <a:xfrm>
            <a:off x="6435023" y="361097"/>
            <a:ext cx="11507793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Things are improving but…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23292F-9E6C-5248-90E9-FCB104145089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2" name="Picture 1" descr="Two people writing on a whiteboard&#10;&#10;Description automatically generated">
            <a:extLst>
              <a:ext uri="{FF2B5EF4-FFF2-40B4-BE49-F238E27FC236}">
                <a16:creationId xmlns:a16="http://schemas.microsoft.com/office/drawing/2014/main" id="{A60ED1AD-0602-CFAA-3543-666E5A72CC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13" y="2071779"/>
            <a:ext cx="9832514" cy="56036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14D3CA-3262-06C1-F684-F8B4EAAE64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18347" y="2017087"/>
            <a:ext cx="9825878" cy="5668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A9BB7-0872-357B-143F-EB0839B30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8347" y="2020872"/>
            <a:ext cx="9832515" cy="5607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F5B640-6AF1-0DFA-CE0C-6B6EC68CC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4984" y="2020872"/>
            <a:ext cx="9825878" cy="5603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1C24E1-07D2-F92B-DFB0-47667143A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895" y="7685861"/>
            <a:ext cx="17247044" cy="46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4961" y="9087630"/>
            <a:ext cx="184731" cy="1200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198" b="1" dirty="0"/>
          </a:p>
        </p:txBody>
      </p:sp>
      <p:sp>
        <p:nvSpPr>
          <p:cNvPr id="4" name="Rounded Rectangle 3"/>
          <p:cNvSpPr/>
          <p:nvPr/>
        </p:nvSpPr>
        <p:spPr>
          <a:xfrm>
            <a:off x="2266676" y="2559366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1. Large dataset of labelled data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61515" y="4847352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2. Good quality data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61507" y="7171499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3. Clear and measurable objectives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56342" y="9583450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4. </a:t>
            </a:r>
            <a:r>
              <a:rPr lang="en-US" sz="4799" b="1" dirty="0"/>
              <a:t>Lack of interpretability/lack of trust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266676" y="2559360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1. Large dataset of labelled data -&gt; </a:t>
            </a:r>
            <a:r>
              <a:rPr lang="en-US" sz="4799" b="1" dirty="0"/>
              <a:t>Labelling is expensive  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3020733" y="3467650"/>
            <a:ext cx="7409973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2261515" y="4847358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2. Good quality data -&gt; </a:t>
            </a:r>
            <a:r>
              <a:rPr lang="en-US" sz="4799" b="1" dirty="0"/>
              <a:t>Data is usually missing/Increased uncertainty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020733" y="5744083"/>
            <a:ext cx="4613714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262811" y="7171047"/>
            <a:ext cx="19827499" cy="18283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799" dirty="0"/>
              <a:t>3. Clear and measurable objectives -&gt; </a:t>
            </a:r>
            <a:r>
              <a:rPr lang="en-US" sz="4799" b="1" dirty="0"/>
              <a:t>Knowledge discovery/causality 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217908" y="8125152"/>
            <a:ext cx="7678844" cy="0"/>
          </a:xfrm>
          <a:prstGeom prst="line">
            <a:avLst/>
          </a:prstGeom>
          <a:ln w="412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27A90C4-E90F-E743-9C1E-2EA045C8BBA1}"/>
              </a:ext>
            </a:extLst>
          </p:cNvPr>
          <p:cNvSpPr txBox="1"/>
          <p:nvPr/>
        </p:nvSpPr>
        <p:spPr>
          <a:xfrm>
            <a:off x="5727332" y="361097"/>
            <a:ext cx="12923181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Obstacles to a wider adoption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94717A-8CE5-5041-A61A-88D7E0DBBBF3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B71F5D-6054-4016-BEBF-70762758D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256" y="3007195"/>
            <a:ext cx="13247318" cy="9560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FF8E22-C06C-3A48-BCE5-229BFACAECFA}"/>
              </a:ext>
            </a:extLst>
          </p:cNvPr>
          <p:cNvSpPr txBox="1"/>
          <p:nvPr/>
        </p:nvSpPr>
        <p:spPr>
          <a:xfrm>
            <a:off x="3750382" y="883609"/>
            <a:ext cx="16877084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Common Misconception in Businesses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9E30B3-46FA-894E-8563-9E59D5305F8C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0F5B58-BBC5-7973-C332-994F27AE413D}"/>
              </a:ext>
            </a:extLst>
          </p:cNvPr>
          <p:cNvSpPr/>
          <p:nvPr/>
        </p:nvSpPr>
        <p:spPr>
          <a:xfrm>
            <a:off x="12188825" y="7467600"/>
            <a:ext cx="6623749" cy="467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1630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9E4ECB-69DA-42EB-BA56-7BA97298F5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6C0970-8B4E-4EB4-ACCE-95E14733FEFC}"/>
              </a:ext>
            </a:extLst>
          </p:cNvPr>
          <p:cNvSpPr txBox="1"/>
          <p:nvPr/>
        </p:nvSpPr>
        <p:spPr>
          <a:xfrm>
            <a:off x="276447" y="270366"/>
            <a:ext cx="23816930" cy="120031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+mj-lt"/>
                <a:cs typeface="Lato Regular"/>
              </a:rPr>
              <a:t>Challenge #3 – Building trust</a:t>
            </a:r>
          </a:p>
        </p:txBody>
      </p:sp>
    </p:spTree>
    <p:extLst>
      <p:ext uri="{BB962C8B-B14F-4D97-AF65-F5344CB8AC3E}">
        <p14:creationId xmlns:p14="http://schemas.microsoft.com/office/powerpoint/2010/main" val="20504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F039448-BD6D-914D-B66C-E05BC1F7979E}"/>
              </a:ext>
            </a:extLst>
          </p:cNvPr>
          <p:cNvSpPr txBox="1">
            <a:spLocks/>
          </p:cNvSpPr>
          <p:nvPr/>
        </p:nvSpPr>
        <p:spPr>
          <a:xfrm>
            <a:off x="0" y="4820616"/>
            <a:ext cx="24377650" cy="3260699"/>
          </a:xfrm>
          <a:prstGeom prst="rect">
            <a:avLst/>
          </a:prstGeom>
        </p:spPr>
        <p:txBody>
          <a:bodyPr>
            <a:norm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6600" dirty="0">
              <a:latin typeface="+mn-lt"/>
            </a:endParaRPr>
          </a:p>
          <a:p>
            <a:pPr marL="0" indent="0" algn="ctr">
              <a:buNone/>
            </a:pPr>
            <a:r>
              <a:rPr lang="en-US" sz="9600" dirty="0">
                <a:solidFill>
                  <a:srgbClr val="FF0000"/>
                </a:solidFill>
                <a:latin typeface="+mn-lt"/>
              </a:rPr>
              <a:t>Data + Algorithms </a:t>
            </a:r>
            <a:r>
              <a:rPr lang="en-US" sz="96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en-US" sz="9600" dirty="0">
                <a:solidFill>
                  <a:srgbClr val="FF0000"/>
                </a:solidFill>
                <a:latin typeface="+mn-lt"/>
              </a:rPr>
              <a:t> Knowledge </a:t>
            </a:r>
            <a:r>
              <a:rPr lang="en-US" sz="96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en-US" sz="9600" dirty="0">
                <a:solidFill>
                  <a:srgbClr val="FF0000"/>
                </a:solidFill>
                <a:latin typeface="+mn-lt"/>
              </a:rPr>
              <a:t> Benefits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31B22F-F095-FD4A-9772-6FFBA8B7297D}"/>
              </a:ext>
            </a:extLst>
          </p:cNvPr>
          <p:cNvGrpSpPr/>
          <p:nvPr/>
        </p:nvGrpSpPr>
        <p:grpSpPr>
          <a:xfrm>
            <a:off x="798488" y="7407394"/>
            <a:ext cx="4422151" cy="3406040"/>
            <a:chOff x="798488" y="6644852"/>
            <a:chExt cx="4422151" cy="34060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F2A910-3D96-AB4B-A5F0-090FB4C1EF62}"/>
                </a:ext>
              </a:extLst>
            </p:cNvPr>
            <p:cNvSpPr txBox="1"/>
            <p:nvPr/>
          </p:nvSpPr>
          <p:spPr>
            <a:xfrm>
              <a:off x="798488" y="8481232"/>
              <a:ext cx="4422151" cy="156966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/>
                <a:t>Big Data / </a:t>
              </a:r>
            </a:p>
            <a:p>
              <a:pPr algn="ctr"/>
              <a:r>
                <a:rPr lang="en-US" sz="4800" i="1" dirty="0"/>
                <a:t>Data lake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BE60896-52A5-7245-AA51-DA3C9CA4A42E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H="1" flipV="1">
              <a:off x="2350272" y="6644852"/>
              <a:ext cx="659292" cy="1836380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840547-36B9-AA40-B214-70C652E959C8}"/>
              </a:ext>
            </a:extLst>
          </p:cNvPr>
          <p:cNvGrpSpPr/>
          <p:nvPr/>
        </p:nvGrpSpPr>
        <p:grpSpPr>
          <a:xfrm>
            <a:off x="5359835" y="7407393"/>
            <a:ext cx="5594645" cy="3406041"/>
            <a:chOff x="5359835" y="6644851"/>
            <a:chExt cx="5594645" cy="34060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AA33DD-6D26-7E49-8C10-E5717CE9EF7A}"/>
                </a:ext>
              </a:extLst>
            </p:cNvPr>
            <p:cNvSpPr txBox="1"/>
            <p:nvPr/>
          </p:nvSpPr>
          <p:spPr>
            <a:xfrm>
              <a:off x="5359835" y="8481232"/>
              <a:ext cx="5594645" cy="156966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/>
                <a:t>Machine Learning /</a:t>
              </a:r>
            </a:p>
            <a:p>
              <a:pPr algn="ctr"/>
              <a:r>
                <a:rPr lang="en-US" sz="4800" i="1" dirty="0"/>
                <a:t>“Narrow” A.I.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72492B2-E444-5642-BF5B-D59617FA66EB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H="1" flipV="1">
              <a:off x="7543800" y="6644851"/>
              <a:ext cx="613358" cy="1836381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726A41E-9B1A-5846-A970-6FDD144F2D0C}"/>
              </a:ext>
            </a:extLst>
          </p:cNvPr>
          <p:cNvSpPr txBox="1"/>
          <p:nvPr/>
        </p:nvSpPr>
        <p:spPr>
          <a:xfrm>
            <a:off x="6864212" y="883609"/>
            <a:ext cx="10649418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Involve the Stakeholders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A60A5C-A0B1-FD4F-AA95-36333BB63823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A48C20-24A3-CA40-87C7-1A1CBC933C0F}"/>
              </a:ext>
            </a:extLst>
          </p:cNvPr>
          <p:cNvGrpSpPr/>
          <p:nvPr/>
        </p:nvGrpSpPr>
        <p:grpSpPr>
          <a:xfrm>
            <a:off x="457201" y="3477678"/>
            <a:ext cx="9601198" cy="2793190"/>
            <a:chOff x="942867" y="3477678"/>
            <a:chExt cx="9115531" cy="2793190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67DDFD12-3559-474F-BF6E-648AA198FA77}"/>
                </a:ext>
              </a:extLst>
            </p:cNvPr>
            <p:cNvSpPr/>
            <p:nvPr/>
          </p:nvSpPr>
          <p:spPr>
            <a:xfrm rot="5400000">
              <a:off x="4724741" y="937210"/>
              <a:ext cx="1551784" cy="911553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3530F3-6FAA-6D4A-8DD5-BCA910FC223A}"/>
                </a:ext>
              </a:extLst>
            </p:cNvPr>
            <p:cNvSpPr txBox="1"/>
            <p:nvPr/>
          </p:nvSpPr>
          <p:spPr>
            <a:xfrm>
              <a:off x="1654067" y="3477678"/>
              <a:ext cx="769313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C00000"/>
                  </a:solidFill>
                </a:rPr>
                <a:t>Domain expertise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17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qph.ec.quoracdn.net/main-qimg-35a008710dfa496cc82ebee815945290-c">
            <a:extLst>
              <a:ext uri="{FF2B5EF4-FFF2-40B4-BE49-F238E27FC236}">
                <a16:creationId xmlns:a16="http://schemas.microsoft.com/office/drawing/2014/main" id="{E8A14667-581F-CD42-8B3C-B4068DC8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944" y="2241939"/>
            <a:ext cx="20096945" cy="1019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376A48-0167-A747-A5B5-131687B9593F}"/>
              </a:ext>
            </a:extLst>
          </p:cNvPr>
          <p:cNvSpPr txBox="1"/>
          <p:nvPr/>
        </p:nvSpPr>
        <p:spPr>
          <a:xfrm>
            <a:off x="3026750" y="361097"/>
            <a:ext cx="18324404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From AI/Machine Learning to Data Science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B32DC4-9C9A-F149-9E6F-FF7B22024180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8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C09D8BF-4630-4A11-AD63-0FB4DFEC4E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144289" y="11409748"/>
            <a:ext cx="5959475" cy="184626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199" b="1" dirty="0">
                <a:solidFill>
                  <a:schemeClr val="tx2"/>
                </a:solidFill>
                <a:latin typeface="+mn-lt"/>
              </a:rPr>
              <a:t>Pharma: Predict</a:t>
            </a:r>
            <a:r>
              <a:rPr lang="en-US" sz="3199" dirty="0">
                <a:solidFill>
                  <a:schemeClr val="tx2"/>
                </a:solidFill>
                <a:latin typeface="+mn-lt"/>
              </a:rPr>
              <a:t> adverse effects of tumor drugs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2769D-5F89-4BC1-B43F-682D7F90C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3" b="26923"/>
          <a:stretch/>
        </p:blipFill>
        <p:spPr>
          <a:xfrm>
            <a:off x="893329" y="1689557"/>
            <a:ext cx="4242973" cy="4242973"/>
          </a:xfrm>
          <a:prstGeom prst="ellipse">
            <a:avLst/>
          </a:prstGeom>
          <a:ln w="3810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47799D-7E31-4F7F-8863-0950E2050C39}"/>
              </a:ext>
            </a:extLst>
          </p:cNvPr>
          <p:cNvSpPr txBox="1"/>
          <p:nvPr/>
        </p:nvSpPr>
        <p:spPr>
          <a:xfrm>
            <a:off x="228600" y="5970960"/>
            <a:ext cx="5381187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solidFill>
                  <a:schemeClr val="tx2"/>
                </a:solidFill>
              </a:rPr>
              <a:t>Bühler</a:t>
            </a:r>
            <a:r>
              <a:rPr lang="en-US" sz="3199" b="1" dirty="0">
                <a:solidFill>
                  <a:schemeClr val="tx2"/>
                </a:solidFill>
              </a:rPr>
              <a:t>: Optimize</a:t>
            </a:r>
            <a:r>
              <a:rPr lang="en-US" sz="3199" dirty="0">
                <a:solidFill>
                  <a:schemeClr val="tx2"/>
                </a:solidFill>
              </a:rPr>
              <a:t> milling plant component settings to save energy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F44A1-6530-4BD7-9162-C41F55C73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16657"/>
          <a:stretch/>
        </p:blipFill>
        <p:spPr bwMode="auto">
          <a:xfrm>
            <a:off x="5198750" y="7192476"/>
            <a:ext cx="4242973" cy="4242973"/>
          </a:xfrm>
          <a:prstGeom prst="ellipse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E82E1D-1E2F-4F10-83E8-9E6B0D8711BA}"/>
              </a:ext>
            </a:extLst>
          </p:cNvPr>
          <p:cNvSpPr/>
          <p:nvPr/>
        </p:nvSpPr>
        <p:spPr>
          <a:xfrm>
            <a:off x="3970779" y="11411110"/>
            <a:ext cx="6698913" cy="107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solidFill>
                  <a:schemeClr val="tx2"/>
                </a:solidFill>
              </a:rPr>
              <a:t>Richemont: Allocate</a:t>
            </a:r>
            <a:r>
              <a:rPr lang="en-US" sz="3199" dirty="0">
                <a:solidFill>
                  <a:schemeClr val="tx2"/>
                </a:solidFill>
              </a:rPr>
              <a:t> luxury products to market based on demand</a:t>
            </a:r>
            <a:endParaRPr lang="en-GB" sz="3199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2DAE95-3AA2-41D8-93F0-DD88B4EB8F9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0" b="16710"/>
          <a:stretch/>
        </p:blipFill>
        <p:spPr>
          <a:xfrm>
            <a:off x="15044809" y="7201802"/>
            <a:ext cx="4242973" cy="4237518"/>
          </a:xfrm>
          <a:prstGeom prst="ellipse">
            <a:avLst/>
          </a:prstGeom>
          <a:ln w="381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629E51-0A86-4A4E-ACFD-139ACE445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1" b="26801"/>
          <a:stretch/>
        </p:blipFill>
        <p:spPr>
          <a:xfrm>
            <a:off x="10067338" y="3065361"/>
            <a:ext cx="4242973" cy="4237518"/>
          </a:xfrm>
          <a:prstGeom prst="ellipse">
            <a:avLst/>
          </a:prstGeom>
          <a:ln w="38100"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9849A53-251A-4EBC-8A42-A0E75E29968C}"/>
              </a:ext>
            </a:extLst>
          </p:cNvPr>
          <p:cNvSpPr/>
          <p:nvPr/>
        </p:nvSpPr>
        <p:spPr>
          <a:xfrm>
            <a:off x="9332836" y="7341308"/>
            <a:ext cx="5711972" cy="107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solidFill>
                  <a:schemeClr val="tx2"/>
                </a:solidFill>
              </a:rPr>
              <a:t>Adecco: Match</a:t>
            </a:r>
            <a:r>
              <a:rPr lang="en-US" sz="3199" dirty="0">
                <a:solidFill>
                  <a:schemeClr val="tx2"/>
                </a:solidFill>
              </a:rPr>
              <a:t> job offers to candidates based on skills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80217F-5E94-4CC3-A8CF-2D42560722F8}"/>
              </a:ext>
            </a:extLst>
          </p:cNvPr>
          <p:cNvSpPr/>
          <p:nvPr/>
        </p:nvSpPr>
        <p:spPr>
          <a:xfrm>
            <a:off x="18767863" y="5999364"/>
            <a:ext cx="5189944" cy="1076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solidFill>
                  <a:schemeClr val="tx2"/>
                </a:solidFill>
              </a:rPr>
              <a:t>Private bank: Detect </a:t>
            </a:r>
            <a:r>
              <a:rPr lang="en-US" sz="3199" dirty="0">
                <a:solidFill>
                  <a:schemeClr val="tx2"/>
                </a:solidFill>
              </a:rPr>
              <a:t>money laundering activities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109551-5727-4693-BBA2-ADDAC4185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514" y="1699539"/>
            <a:ext cx="4330896" cy="4275948"/>
          </a:xfrm>
          <a:prstGeom prst="ellipse">
            <a:avLst/>
          </a:prstGeom>
          <a:ln w="3810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F5AFAF-52F2-256E-883E-E16E0044303A}"/>
              </a:ext>
            </a:extLst>
          </p:cNvPr>
          <p:cNvSpPr txBox="1"/>
          <p:nvPr/>
        </p:nvSpPr>
        <p:spPr>
          <a:xfrm>
            <a:off x="5749042" y="883609"/>
            <a:ext cx="12879772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Use Cases from Swiss Industry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01AA7B-BA7C-344A-0779-066AB1E0E1EE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5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91697B7-384A-8C47-922C-5D7C2E128F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0" y="0"/>
            <a:ext cx="24377650" cy="12625047"/>
          </a:xfrm>
          <a:prstGeom prst="rect">
            <a:avLst/>
          </a:prstGeom>
          <a:gradFill flip="none" rotWithShape="0">
            <a:gsLst>
              <a:gs pos="0">
                <a:srgbClr val="002452">
                  <a:alpha val="50000"/>
                </a:srgbClr>
              </a:gs>
              <a:gs pos="96000">
                <a:srgbClr val="002452">
                  <a:alpha val="7600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58253" y="5511813"/>
            <a:ext cx="849937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0" b="1" dirty="0">
                <a:solidFill>
                  <a:schemeClr val="bg1"/>
                </a:solidFill>
                <a:latin typeface="+mj-lt"/>
                <a:ea typeface="Lato Bold" charset="0"/>
                <a:cs typeface="Lato Bold" charset="0"/>
              </a:rPr>
              <a:t>Thank you!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02884" y="4192858"/>
            <a:ext cx="9235455" cy="4917688"/>
            <a:chOff x="1558925" y="4192858"/>
            <a:chExt cx="9235455" cy="4917688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558925" y="9110546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558925" y="4192858"/>
              <a:ext cx="923545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67B8AFC-E005-3341-B1EE-020DDD1CF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"/>
            <a:ext cx="24377650" cy="1373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5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726A41E-9B1A-5846-A970-6FDD144F2D0C}"/>
              </a:ext>
            </a:extLst>
          </p:cNvPr>
          <p:cNvSpPr txBox="1"/>
          <p:nvPr/>
        </p:nvSpPr>
        <p:spPr>
          <a:xfrm>
            <a:off x="7426315" y="883609"/>
            <a:ext cx="9525200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What is Data Science?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A60A5C-A0B1-FD4F-AA95-36333BB63823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19" name="Picture 2" descr="Résultat de recherche d'images pour &quot;predictive model&quot;">
            <a:extLst>
              <a:ext uri="{FF2B5EF4-FFF2-40B4-BE49-F238E27FC236}">
                <a16:creationId xmlns:a16="http://schemas.microsoft.com/office/drawing/2014/main" id="{9419E010-4B24-F246-89E9-45D3EC3CA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544" y="3390900"/>
            <a:ext cx="15181356" cy="816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F039448-BD6D-914D-B66C-E05BC1F7979E}"/>
              </a:ext>
            </a:extLst>
          </p:cNvPr>
          <p:cNvSpPr txBox="1">
            <a:spLocks/>
          </p:cNvSpPr>
          <p:nvPr/>
        </p:nvSpPr>
        <p:spPr>
          <a:xfrm>
            <a:off x="0" y="4820616"/>
            <a:ext cx="24377650" cy="3260699"/>
          </a:xfrm>
          <a:prstGeom prst="rect">
            <a:avLst/>
          </a:prstGeom>
        </p:spPr>
        <p:txBody>
          <a:bodyPr>
            <a:norm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4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6600" dirty="0">
              <a:latin typeface="+mn-lt"/>
            </a:endParaRPr>
          </a:p>
          <a:p>
            <a:pPr marL="0" indent="0" algn="ctr">
              <a:buNone/>
            </a:pPr>
            <a:r>
              <a:rPr lang="en-US" sz="9600" dirty="0">
                <a:solidFill>
                  <a:srgbClr val="FF0000"/>
                </a:solidFill>
                <a:latin typeface="+mn-lt"/>
              </a:rPr>
              <a:t>Data + Algorithms </a:t>
            </a:r>
            <a:r>
              <a:rPr lang="en-US" sz="96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en-US" sz="9600" dirty="0">
                <a:solidFill>
                  <a:srgbClr val="FF0000"/>
                </a:solidFill>
                <a:latin typeface="+mn-lt"/>
              </a:rPr>
              <a:t> Knowledge </a:t>
            </a:r>
            <a:r>
              <a:rPr lang="en-US" sz="9600" dirty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en-US" sz="9600" dirty="0">
                <a:solidFill>
                  <a:srgbClr val="FF0000"/>
                </a:solidFill>
                <a:latin typeface="+mn-lt"/>
              </a:rPr>
              <a:t> Benefits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31B22F-F095-FD4A-9772-6FFBA8B7297D}"/>
              </a:ext>
            </a:extLst>
          </p:cNvPr>
          <p:cNvGrpSpPr/>
          <p:nvPr/>
        </p:nvGrpSpPr>
        <p:grpSpPr>
          <a:xfrm>
            <a:off x="798488" y="7407394"/>
            <a:ext cx="4422151" cy="3406040"/>
            <a:chOff x="798488" y="6644852"/>
            <a:chExt cx="4422151" cy="340604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F2A910-3D96-AB4B-A5F0-090FB4C1EF62}"/>
                </a:ext>
              </a:extLst>
            </p:cNvPr>
            <p:cNvSpPr txBox="1"/>
            <p:nvPr/>
          </p:nvSpPr>
          <p:spPr>
            <a:xfrm>
              <a:off x="798488" y="8481232"/>
              <a:ext cx="4422151" cy="156966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/>
                <a:t>Big Data / </a:t>
              </a:r>
            </a:p>
            <a:p>
              <a:pPr algn="ctr"/>
              <a:r>
                <a:rPr lang="en-US" sz="4800" i="1" dirty="0"/>
                <a:t>Data lake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BE60896-52A5-7245-AA51-DA3C9CA4A42E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H="1" flipV="1">
              <a:off x="2350272" y="6644852"/>
              <a:ext cx="659292" cy="1836380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840547-36B9-AA40-B214-70C652E959C8}"/>
              </a:ext>
            </a:extLst>
          </p:cNvPr>
          <p:cNvGrpSpPr/>
          <p:nvPr/>
        </p:nvGrpSpPr>
        <p:grpSpPr>
          <a:xfrm>
            <a:off x="5359835" y="7407393"/>
            <a:ext cx="5594645" cy="3406041"/>
            <a:chOff x="5359835" y="6644851"/>
            <a:chExt cx="5594645" cy="34060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AA33DD-6D26-7E49-8C10-E5717CE9EF7A}"/>
                </a:ext>
              </a:extLst>
            </p:cNvPr>
            <p:cNvSpPr txBox="1"/>
            <p:nvPr/>
          </p:nvSpPr>
          <p:spPr>
            <a:xfrm>
              <a:off x="5359835" y="8481232"/>
              <a:ext cx="5594645" cy="156966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800" i="1" dirty="0"/>
                <a:t>Machine Learning /</a:t>
              </a:r>
            </a:p>
            <a:p>
              <a:pPr algn="ctr"/>
              <a:r>
                <a:rPr lang="en-US" sz="4800" i="1" dirty="0"/>
                <a:t>“Dumb” A.I.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72492B2-E444-5642-BF5B-D59617FA66EB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H="1" flipV="1">
              <a:off x="7543800" y="6644851"/>
              <a:ext cx="613358" cy="1836381"/>
            </a:xfrm>
            <a:prstGeom prst="straightConnector1">
              <a:avLst/>
            </a:prstGeom>
            <a:ln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726A41E-9B1A-5846-A970-6FDD144F2D0C}"/>
              </a:ext>
            </a:extLst>
          </p:cNvPr>
          <p:cNvSpPr txBox="1"/>
          <p:nvPr/>
        </p:nvSpPr>
        <p:spPr>
          <a:xfrm>
            <a:off x="7426315" y="883609"/>
            <a:ext cx="9525200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What is Data Science?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6A60A5C-A0B1-FD4F-AA95-36333BB63823}"/>
              </a:ext>
            </a:extLst>
          </p:cNvPr>
          <p:cNvSpPr/>
          <p:nvPr/>
        </p:nvSpPr>
        <p:spPr>
          <a:xfrm>
            <a:off x="11432898" y="2327596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3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C541FB-7A36-451A-B20D-3A835DBC0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24384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82CEBE-E757-41D7-88F3-D4D616B147CF}"/>
              </a:ext>
            </a:extLst>
          </p:cNvPr>
          <p:cNvSpPr txBox="1"/>
          <p:nvPr/>
        </p:nvSpPr>
        <p:spPr>
          <a:xfrm>
            <a:off x="8471342" y="270366"/>
            <a:ext cx="15906308" cy="120031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+mj-lt"/>
                <a:cs typeface="Lato Regular"/>
              </a:rPr>
              <a:t>Challenge #1 – Getting the right data</a:t>
            </a:r>
          </a:p>
        </p:txBody>
      </p:sp>
    </p:spTree>
    <p:extLst>
      <p:ext uri="{BB962C8B-B14F-4D97-AF65-F5344CB8AC3E}">
        <p14:creationId xmlns:p14="http://schemas.microsoft.com/office/powerpoint/2010/main" val="7007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8284447" y="361097"/>
            <a:ext cx="7808832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What do you see?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2671EC67-E8AA-2447-A9F4-3B66D5FB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6101" y="2314721"/>
            <a:ext cx="15194797" cy="97767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66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6707996" y="361097"/>
            <a:ext cx="10961747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A fantastic source of data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2" name="SmarterCityDublin.m4v">
            <a:hlinkClick r:id="" action="ppaction://media"/>
            <a:extLst>
              <a:ext uri="{FF2B5EF4-FFF2-40B4-BE49-F238E27FC236}">
                <a16:creationId xmlns:a16="http://schemas.microsoft.com/office/drawing/2014/main" id="{2245A18B-5113-A64B-8B2E-F3DF1D14F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6253" y="2502278"/>
            <a:ext cx="16825232" cy="946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CC86-DFD6-1647-B546-4E35505F4B0B}"/>
              </a:ext>
            </a:extLst>
          </p:cNvPr>
          <p:cNvSpPr txBox="1"/>
          <p:nvPr/>
        </p:nvSpPr>
        <p:spPr>
          <a:xfrm>
            <a:off x="8152590" y="361097"/>
            <a:ext cx="8072559" cy="132342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tx2"/>
                </a:solidFill>
                <a:latin typeface="+mj-lt"/>
                <a:ea typeface="Lato" charset="0"/>
                <a:cs typeface="Lato" charset="0"/>
              </a:rPr>
              <a:t>Data is the new oil</a:t>
            </a:r>
            <a:endParaRPr lang="id-ID" sz="8000" b="1" dirty="0">
              <a:solidFill>
                <a:schemeClr val="tx2"/>
              </a:solidFill>
              <a:latin typeface="+mj-lt"/>
              <a:ea typeface="Lato" charset="0"/>
              <a:cs typeface="Lato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B5C3DC-7984-A144-9785-FCDBA4732EC6}"/>
              </a:ext>
            </a:extLst>
          </p:cNvPr>
          <p:cNvSpPr/>
          <p:nvPr/>
        </p:nvSpPr>
        <p:spPr>
          <a:xfrm>
            <a:off x="11432898" y="1805084"/>
            <a:ext cx="1553038" cy="914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Lato Ligh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475D6F-EDE2-CF45-802C-4484F72B7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077" y="2232662"/>
            <a:ext cx="10595583" cy="10180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EDB7A-9A3F-F042-A2FF-22ADBB1E4392}"/>
              </a:ext>
            </a:extLst>
          </p:cNvPr>
          <p:cNvSpPr txBox="1"/>
          <p:nvPr/>
        </p:nvSpPr>
        <p:spPr>
          <a:xfrm rot="16200000">
            <a:off x="14902760" y="9445010"/>
            <a:ext cx="4706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The Economist, May 2017</a:t>
            </a:r>
          </a:p>
        </p:txBody>
      </p:sp>
    </p:spTree>
    <p:extLst>
      <p:ext uri="{BB962C8B-B14F-4D97-AF65-F5344CB8AC3E}">
        <p14:creationId xmlns:p14="http://schemas.microsoft.com/office/powerpoint/2010/main" val="17820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theme/theme1.xml><?xml version="1.0" encoding="utf-8"?>
<a:theme xmlns:a="http://schemas.openxmlformats.org/drawingml/2006/main" name="Default Theme">
  <a:themeElements>
    <a:clrScheme name="Custom 2">
      <a:dk1>
        <a:srgbClr val="051D41"/>
      </a:dk1>
      <a:lt1>
        <a:sysClr val="window" lastClr="FFFFFF"/>
      </a:lt1>
      <a:dk2>
        <a:srgbClr val="051D41"/>
      </a:dk2>
      <a:lt2>
        <a:srgbClr val="FFFFFF"/>
      </a:lt2>
      <a:accent1>
        <a:srgbClr val="051D41"/>
      </a:accent1>
      <a:accent2>
        <a:srgbClr val="AC2131"/>
      </a:accent2>
      <a:accent3>
        <a:srgbClr val="9D9D9D"/>
      </a:accent3>
      <a:accent4>
        <a:srgbClr val="374A67"/>
      </a:accent4>
      <a:accent5>
        <a:srgbClr val="BD4D5A"/>
      </a:accent5>
      <a:accent6>
        <a:srgbClr val="B1B1B1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enutzerdefiniert 3">
    <a:dk1>
      <a:srgbClr val="000000"/>
    </a:dk1>
    <a:lt1>
      <a:srgbClr val="FFFFFF"/>
    </a:lt1>
    <a:dk2>
      <a:srgbClr val="BFB6AD"/>
    </a:dk2>
    <a:lt2>
      <a:srgbClr val="D3CEC7"/>
    </a:lt2>
    <a:accent1>
      <a:srgbClr val="005496"/>
    </a:accent1>
    <a:accent2>
      <a:srgbClr val="19A3DD"/>
    </a:accent2>
    <a:accent3>
      <a:srgbClr val="BFB6AD"/>
    </a:accent3>
    <a:accent4>
      <a:srgbClr val="00A3A6"/>
    </a:accent4>
    <a:accent5>
      <a:srgbClr val="647A84"/>
    </a:accent5>
    <a:accent6>
      <a:srgbClr val="00A94F"/>
    </a:accent6>
    <a:hlink>
      <a:srgbClr val="005496"/>
    </a:hlink>
    <a:folHlink>
      <a:srgbClr val="7A1D3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23177</TotalTime>
  <Words>1053</Words>
  <Application>Microsoft Macintosh PowerPoint</Application>
  <PresentationFormat>Custom</PresentationFormat>
  <Paragraphs>182</Paragraphs>
  <Slides>34</Slides>
  <Notes>30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 Unicode MS</vt:lpstr>
      <vt:lpstr>ＭＳ Ｐゴシック</vt:lpstr>
      <vt:lpstr>Arial</vt:lpstr>
      <vt:lpstr>Calibri</vt:lpstr>
      <vt:lpstr>Calibri Light</vt:lpstr>
      <vt:lpstr>Edwardian Script ITC</vt:lpstr>
      <vt:lpstr>Lato</vt:lpstr>
      <vt:lpstr>Lato Bold</vt:lpstr>
      <vt:lpstr>Lato Light</vt:lpstr>
      <vt:lpstr>Raleway Light</vt:lpstr>
      <vt:lpstr>Slack-Lato</vt:lpstr>
      <vt:lpstr>Wingdings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 1</dc:creator>
  <cp:lastModifiedBy>Eric Pierre Bouillet</cp:lastModifiedBy>
  <cp:revision>2114</cp:revision>
  <dcterms:created xsi:type="dcterms:W3CDTF">2014-11-12T21:47:38Z</dcterms:created>
  <dcterms:modified xsi:type="dcterms:W3CDTF">2025-09-08T07:17:55Z</dcterms:modified>
</cp:coreProperties>
</file>