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33"/>
  </p:notesMasterIdLst>
  <p:handoutMasterIdLst>
    <p:handoutMasterId r:id="rId34"/>
  </p:handoutMasterIdLst>
  <p:sldIdLst>
    <p:sldId id="256" r:id="rId5"/>
    <p:sldId id="259" r:id="rId6"/>
    <p:sldId id="257" r:id="rId7"/>
    <p:sldId id="262" r:id="rId8"/>
    <p:sldId id="267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60" r:id="rId17"/>
    <p:sldId id="271" r:id="rId18"/>
    <p:sldId id="272" r:id="rId19"/>
    <p:sldId id="273" r:id="rId20"/>
    <p:sldId id="261" r:id="rId21"/>
    <p:sldId id="274" r:id="rId22"/>
    <p:sldId id="275" r:id="rId23"/>
    <p:sldId id="276" r:id="rId24"/>
    <p:sldId id="277" r:id="rId25"/>
    <p:sldId id="278" r:id="rId26"/>
    <p:sldId id="280" r:id="rId27"/>
    <p:sldId id="279" r:id="rId28"/>
    <p:sldId id="281" r:id="rId29"/>
    <p:sldId id="282" r:id="rId30"/>
    <p:sldId id="283" r:id="rId31"/>
    <p:sldId id="258" r:id="rId32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3013C-0998-BCA0-C613-09BA874DAA3F}" v="1598" dt="2026-05-26T18:09:31.439"/>
    <p1510:client id="{5FB6D5C6-DB18-441D-A3D9-4A54CE7F6271}" v="126" dt="2026-05-27T10:09:38.953"/>
    <p1510:client id="{DD9BA53C-9B3B-FA4D-01C8-45053D4F1BC1}" v="97" dt="2026-05-26T23:45:44.758"/>
    <p1510:client id="{F3C3D535-4285-7D66-282D-372670951AE5}" v="197" dt="2026-05-26T23:42:17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28.05.26</a:t>
            </a:fld>
            <a:endParaRPr lang="fr-CH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28/05/2026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
Quatrième niveau
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app=desktop&amp;v=rK_DGtnweRc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FEE88832-94D3-8AFF-AEE5-1F1EFBBA41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7951" r="795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55A5C923-5A79-224D-A6A6-8267C64759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recycling of CMOS technology</a:t>
            </a:r>
            <a:endParaRPr lang="fr-FR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34F3CA74-E434-844A-9C90-0FE7EB8DBF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/>
              <a:t>Aspects of quantum science and sustainability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8A3154D-FCB0-A34B-BBBC-167C625558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DDA8F4B1-6343-DD38-DBB6-65284BB866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981200" cy="460375"/>
          </a:xfrm>
        </p:spPr>
        <p:txBody>
          <a:bodyPr/>
          <a:lstStyle/>
          <a:p>
            <a:r>
              <a:rPr lang="fr-FR" b="1"/>
              <a:t>Mohamed Khaled </a:t>
            </a:r>
            <a:r>
              <a:rPr lang="fr-FR" b="1" err="1"/>
              <a:t>Miraoui</a:t>
            </a:r>
            <a:br>
              <a:rPr lang="en-US"/>
            </a:br>
            <a:r>
              <a:rPr lang="en-US" b="1"/>
              <a:t>Sven Vibert</a:t>
            </a:r>
          </a:p>
        </p:txBody>
      </p:sp>
    </p:spTree>
    <p:extLst>
      <p:ext uri="{BB962C8B-B14F-4D97-AF65-F5344CB8AC3E}">
        <p14:creationId xmlns:p14="http://schemas.microsoft.com/office/powerpoint/2010/main" val="413527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B498EED-EB6E-FAFA-1A11-B4CF9F14C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17" y="1363894"/>
            <a:ext cx="3671466" cy="3139103"/>
          </a:xfrm>
          <a:prstGeom prst="rect">
            <a:avLst/>
          </a:prstGeom>
          <a:noFill/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E3E3A621-A804-D04C-5186-949A9E99C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044" y="198267"/>
            <a:ext cx="4320682" cy="1072753"/>
          </a:xfrm>
        </p:spPr>
        <p:txBody>
          <a:bodyPr anchor="t">
            <a:normAutofit/>
          </a:bodyPr>
          <a:lstStyle/>
          <a:p>
            <a:r>
              <a:rPr lang="en-US"/>
              <a:t>Rare earth and metal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C00772-71B4-A984-B5AB-65A2E86F55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The recycling of CMOS technology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50BA89-4CDB-502D-5AF2-E15D00857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195263"/>
            <a:ext cx="512762" cy="1635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E1E1CD7C-2161-7D43-862E-CE4C333CD873}" type="slidenum">
              <a:rPr lang="fr-FR" smtClean="0"/>
              <a:pPr>
                <a:spcAft>
                  <a:spcPts val="600"/>
                </a:spcAft>
              </a:pPr>
              <a:t>10</a:t>
            </a:fld>
            <a:endParaRPr lang="fr-FR"/>
          </a:p>
        </p:txBody>
      </p:sp>
      <p:pic>
        <p:nvPicPr>
          <p:cNvPr id="9" name="Image 8" descr="Figure 3">
            <a:extLst>
              <a:ext uri="{FF2B5EF4-FFF2-40B4-BE49-F238E27FC236}">
                <a16:creationId xmlns:a16="http://schemas.microsoft.com/office/drawing/2014/main" id="{6F88668D-5CB4-3CAB-8CE0-2DF4FF09E8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95" t="1944" b="-1944"/>
          <a:stretch>
            <a:fillRect/>
          </a:stretch>
        </p:blipFill>
        <p:spPr>
          <a:xfrm>
            <a:off x="4441278" y="1424527"/>
            <a:ext cx="4329090" cy="302423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174BCED-2E4D-6B89-0EE0-BA580FE5B977}"/>
              </a:ext>
            </a:extLst>
          </p:cNvPr>
          <p:cNvSpPr txBox="1"/>
          <p:nvPr/>
        </p:nvSpPr>
        <p:spPr>
          <a:xfrm>
            <a:off x="5250205" y="4489242"/>
            <a:ext cx="30708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/>
              <a:t>Figure 3 of </a:t>
            </a:r>
            <a:r>
              <a:rPr lang="en-US" sz="1050"/>
              <a:t>Processing the ores of rare-earth elements, </a:t>
            </a:r>
            <a:r>
              <a:rPr lang="fr-FR" sz="1050"/>
              <a:t>McNulty T.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1023310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18761A7-4C3A-7FFF-7E52-912296A31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Geopolitical dimension of Rare earth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B19BDE-07DF-D497-FEE8-F664DF76D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The recycling of CMOS technology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4D9BA5-3D28-3DAB-870A-6F4558436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4CF86B1-77B4-FAE2-B4A8-25EAEC47E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96" y="1203785"/>
            <a:ext cx="5192670" cy="326350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173ABE1-921B-D35B-CAD5-05156B5EAFC2}"/>
              </a:ext>
            </a:extLst>
          </p:cNvPr>
          <p:cNvSpPr txBox="1"/>
          <p:nvPr/>
        </p:nvSpPr>
        <p:spPr>
          <a:xfrm>
            <a:off x="1857396" y="4553067"/>
            <a:ext cx="54292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/>
              <a:t>Fig. 1 Global distribution of rare earth element production by country as of 2023 of (2)</a:t>
            </a:r>
          </a:p>
        </p:txBody>
      </p:sp>
    </p:spTree>
    <p:extLst>
      <p:ext uri="{BB962C8B-B14F-4D97-AF65-F5344CB8AC3E}">
        <p14:creationId xmlns:p14="http://schemas.microsoft.com/office/powerpoint/2010/main" val="1598639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42D4E39-6141-F597-6BB7-4B41249B4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recycled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88997F-C1E8-7223-1E31-42CC11D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The recycling of CMOS technology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6C4417-36B4-3FB4-34AB-3A2A9600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80F55D5-7E3C-6F47-5C09-D42ADD7257DC}"/>
              </a:ext>
            </a:extLst>
          </p:cNvPr>
          <p:cNvSpPr/>
          <p:nvPr/>
        </p:nvSpPr>
        <p:spPr>
          <a:xfrm>
            <a:off x="1417638" y="937260"/>
            <a:ext cx="1851660" cy="8839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/>
              <a:t>Mining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D5A8D53-DCFB-5EBB-1A42-3BF27FC20A12}"/>
              </a:ext>
            </a:extLst>
          </p:cNvPr>
          <p:cNvSpPr/>
          <p:nvPr/>
        </p:nvSpPr>
        <p:spPr>
          <a:xfrm>
            <a:off x="3659505" y="1760220"/>
            <a:ext cx="1851660" cy="8839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/>
              <a:t>Purification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2DA3BBCB-A597-80A9-C7C5-923059C911B4}"/>
              </a:ext>
            </a:extLst>
          </p:cNvPr>
          <p:cNvSpPr/>
          <p:nvPr/>
        </p:nvSpPr>
        <p:spPr>
          <a:xfrm>
            <a:off x="5874703" y="2834640"/>
            <a:ext cx="1851660" cy="8839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/>
              <a:t>Fabrication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67DCCE43-4825-50CA-4AA2-C6BC21AF454D}"/>
              </a:ext>
            </a:extLst>
          </p:cNvPr>
          <p:cNvSpPr/>
          <p:nvPr/>
        </p:nvSpPr>
        <p:spPr>
          <a:xfrm>
            <a:off x="3662362" y="4000500"/>
            <a:ext cx="1851660" cy="8839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/>
              <a:t>Use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3C1CFC9-C9D7-9743-FC69-63E922FFB57C}"/>
              </a:ext>
            </a:extLst>
          </p:cNvPr>
          <p:cNvSpPr/>
          <p:nvPr/>
        </p:nvSpPr>
        <p:spPr>
          <a:xfrm>
            <a:off x="1417638" y="2832973"/>
            <a:ext cx="1851660" cy="8839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/>
              <a:t>Recycled</a:t>
            </a:r>
          </a:p>
        </p:txBody>
      </p:sp>
      <p:cxnSp>
        <p:nvCxnSpPr>
          <p:cNvPr id="15" name="Connecteur : en arc 14">
            <a:extLst>
              <a:ext uri="{FF2B5EF4-FFF2-40B4-BE49-F238E27FC236}">
                <a16:creationId xmlns:a16="http://schemas.microsoft.com/office/drawing/2014/main" id="{F2A28297-5553-2244-8F2D-BA8EDB0F89D4}"/>
              </a:ext>
            </a:extLst>
          </p:cNvPr>
          <p:cNvCxnSpPr>
            <a:stCxn id="10" idx="3"/>
            <a:endCxn id="11" idx="0"/>
          </p:cNvCxnSpPr>
          <p:nvPr/>
        </p:nvCxnSpPr>
        <p:spPr>
          <a:xfrm>
            <a:off x="5511165" y="2202180"/>
            <a:ext cx="1289368" cy="632460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 : en arc 19">
            <a:extLst>
              <a:ext uri="{FF2B5EF4-FFF2-40B4-BE49-F238E27FC236}">
                <a16:creationId xmlns:a16="http://schemas.microsoft.com/office/drawing/2014/main" id="{55C8FCA1-618A-8B8F-7706-D5FA6AC04505}"/>
              </a:ext>
            </a:extLst>
          </p:cNvPr>
          <p:cNvCxnSpPr>
            <a:stCxn id="11" idx="2"/>
            <a:endCxn id="12" idx="3"/>
          </p:cNvCxnSpPr>
          <p:nvPr/>
        </p:nvCxnSpPr>
        <p:spPr>
          <a:xfrm rot="5400000">
            <a:off x="5795328" y="3437255"/>
            <a:ext cx="723900" cy="128651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 : en arc 21">
            <a:extLst>
              <a:ext uri="{FF2B5EF4-FFF2-40B4-BE49-F238E27FC236}">
                <a16:creationId xmlns:a16="http://schemas.microsoft.com/office/drawing/2014/main" id="{C59DDEC6-6C32-7435-AEE2-D790E233515D}"/>
              </a:ext>
            </a:extLst>
          </p:cNvPr>
          <p:cNvCxnSpPr>
            <a:stCxn id="12" idx="1"/>
            <a:endCxn id="13" idx="2"/>
          </p:cNvCxnSpPr>
          <p:nvPr/>
        </p:nvCxnSpPr>
        <p:spPr>
          <a:xfrm rot="10800000">
            <a:off x="2343468" y="3716894"/>
            <a:ext cx="1318894" cy="725567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 : en arc 25">
            <a:extLst>
              <a:ext uri="{FF2B5EF4-FFF2-40B4-BE49-F238E27FC236}">
                <a16:creationId xmlns:a16="http://schemas.microsoft.com/office/drawing/2014/main" id="{DE220468-9E77-BF9D-18BD-A7CBE43F4BAD}"/>
              </a:ext>
            </a:extLst>
          </p:cNvPr>
          <p:cNvCxnSpPr>
            <a:stCxn id="13" idx="0"/>
            <a:endCxn id="10" idx="1"/>
          </p:cNvCxnSpPr>
          <p:nvPr/>
        </p:nvCxnSpPr>
        <p:spPr>
          <a:xfrm rot="5400000" flipH="1" flipV="1">
            <a:off x="2686090" y="1859559"/>
            <a:ext cx="630793" cy="1316037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 : en arc 27">
            <a:extLst>
              <a:ext uri="{FF2B5EF4-FFF2-40B4-BE49-F238E27FC236}">
                <a16:creationId xmlns:a16="http://schemas.microsoft.com/office/drawing/2014/main" id="{A87D3ABE-2C82-C364-93A2-14322AA1D33D}"/>
              </a:ext>
            </a:extLst>
          </p:cNvPr>
          <p:cNvCxnSpPr>
            <a:stCxn id="9" idx="3"/>
            <a:endCxn id="10" idx="0"/>
          </p:cNvCxnSpPr>
          <p:nvPr/>
        </p:nvCxnSpPr>
        <p:spPr>
          <a:xfrm>
            <a:off x="3269298" y="1379220"/>
            <a:ext cx="1316037" cy="381000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235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CD9EBF-BCF5-73D3-61C3-381C3976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Industry sustainable strategies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37CBF7-0C33-FD05-FC55-06D7C1644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65096C-19F9-677E-21BA-09D989C04C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The recycling of CMOS technology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7DDB21-330C-3E56-E1C9-0FED89E8015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9" name="Espace réservé pour une image  8" descr="Intel">
            <a:extLst>
              <a:ext uri="{FF2B5EF4-FFF2-40B4-BE49-F238E27FC236}">
                <a16:creationId xmlns:a16="http://schemas.microsoft.com/office/drawing/2014/main" id="{E1612A55-6942-3B7E-CE7A-A07CC62E93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9948" r="29948"/>
          <a:stretch>
            <a:fillRect/>
          </a:stretch>
        </p:blipFill>
        <p:spPr>
          <a:xfrm>
            <a:off x="904875" y="0"/>
            <a:ext cx="36671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13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6A6AA343-3CFE-D643-9AD8-5F5EF1E89D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087098"/>
              </p:ext>
            </p:extLst>
          </p:nvPr>
        </p:nvGraphicFramePr>
        <p:xfrm>
          <a:off x="904875" y="1563687"/>
          <a:ext cx="7726360" cy="2107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272">
                  <a:extLst>
                    <a:ext uri="{9D8B030D-6E8A-4147-A177-3AD203B41FA5}">
                      <a16:colId xmlns:a16="http://schemas.microsoft.com/office/drawing/2014/main" val="2336830085"/>
                    </a:ext>
                  </a:extLst>
                </a:gridCol>
                <a:gridCol w="1545272">
                  <a:extLst>
                    <a:ext uri="{9D8B030D-6E8A-4147-A177-3AD203B41FA5}">
                      <a16:colId xmlns:a16="http://schemas.microsoft.com/office/drawing/2014/main" val="2809019025"/>
                    </a:ext>
                  </a:extLst>
                </a:gridCol>
                <a:gridCol w="1545272">
                  <a:extLst>
                    <a:ext uri="{9D8B030D-6E8A-4147-A177-3AD203B41FA5}">
                      <a16:colId xmlns:a16="http://schemas.microsoft.com/office/drawing/2014/main" val="2311151106"/>
                    </a:ext>
                  </a:extLst>
                </a:gridCol>
                <a:gridCol w="1545272">
                  <a:extLst>
                    <a:ext uri="{9D8B030D-6E8A-4147-A177-3AD203B41FA5}">
                      <a16:colId xmlns:a16="http://schemas.microsoft.com/office/drawing/2014/main" val="2777898680"/>
                    </a:ext>
                  </a:extLst>
                </a:gridCol>
                <a:gridCol w="1545272">
                  <a:extLst>
                    <a:ext uri="{9D8B030D-6E8A-4147-A177-3AD203B41FA5}">
                      <a16:colId xmlns:a16="http://schemas.microsoft.com/office/drawing/2014/main" val="1438491644"/>
                    </a:ext>
                  </a:extLst>
                </a:gridCol>
              </a:tblGrid>
              <a:tr h="129381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Intel Processor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835799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6-14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12-20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16-24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8534767"/>
                  </a:ext>
                </a:extLst>
              </a:tr>
              <a:tr h="40240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100-200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200-300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300-400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400-800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6126940"/>
                  </a:ext>
                </a:extLst>
              </a:tr>
            </a:tbl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id="{1960420C-DEFF-17B4-60D8-BC64CE0B3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Chip binning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7A025F-43FE-7DDC-801D-B6AED49F0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The recycling of CMOS technology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1A2714-9DC0-40F7-8706-BFCF542F3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9" name="Image 8" descr="Intel Core i9-14900 (up to 5.8 GHz)">
            <a:extLst>
              <a:ext uri="{FF2B5EF4-FFF2-40B4-BE49-F238E27FC236}">
                <a16:creationId xmlns:a16="http://schemas.microsoft.com/office/drawing/2014/main" id="{98CF8939-FA81-DF69-BA70-1B4DD2696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385" y="1630680"/>
            <a:ext cx="1108750" cy="1108750"/>
          </a:xfrm>
          <a:prstGeom prst="rect">
            <a:avLst/>
          </a:prstGeom>
        </p:spPr>
      </p:pic>
      <p:pic>
        <p:nvPicPr>
          <p:cNvPr id="10" name="Image 9" descr="Intel Core i7-14700 (up to 5.4 GHz)">
            <a:extLst>
              <a:ext uri="{FF2B5EF4-FFF2-40B4-BE49-F238E27FC236}">
                <a16:creationId xmlns:a16="http://schemas.microsoft.com/office/drawing/2014/main" id="{28C022EC-88EF-2B38-7585-B8016F482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332" y="1630680"/>
            <a:ext cx="1108750" cy="1108750"/>
          </a:xfrm>
          <a:prstGeom prst="rect">
            <a:avLst/>
          </a:prstGeom>
        </p:spPr>
      </p:pic>
      <p:pic>
        <p:nvPicPr>
          <p:cNvPr id="11" name="Image 10" descr="Intel Core i3-14100 (up to 4.7 GHz)">
            <a:extLst>
              <a:ext uri="{FF2B5EF4-FFF2-40B4-BE49-F238E27FC236}">
                <a16:creationId xmlns:a16="http://schemas.microsoft.com/office/drawing/2014/main" id="{E3B907C9-3964-2650-70AE-D2C505AEC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232" y="1610221"/>
            <a:ext cx="1149668" cy="1149668"/>
          </a:xfrm>
          <a:prstGeom prst="rect">
            <a:avLst/>
          </a:prstGeom>
        </p:spPr>
      </p:pic>
      <p:pic>
        <p:nvPicPr>
          <p:cNvPr id="12" name="Image 11" descr="Intel Core i5-12400F (2.5 GHz / 4.4 GHz)">
            <a:extLst>
              <a:ext uri="{FF2B5EF4-FFF2-40B4-BE49-F238E27FC236}">
                <a16:creationId xmlns:a16="http://schemas.microsoft.com/office/drawing/2014/main" id="{ACDAE396-E852-47A6-9242-8AF2AC56EE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6820" y="1589762"/>
            <a:ext cx="1149668" cy="1149668"/>
          </a:xfrm>
          <a:prstGeom prst="rect">
            <a:avLst/>
          </a:prstGeom>
        </p:spPr>
      </p:pic>
      <p:sp>
        <p:nvSpPr>
          <p:cNvPr id="14" name="Espace réservé du contenu 1">
            <a:extLst>
              <a:ext uri="{FF2B5EF4-FFF2-40B4-BE49-F238E27FC236}">
                <a16:creationId xmlns:a16="http://schemas.microsoft.com/office/drawing/2014/main" id="{3C05F22A-FF0C-4690-59F6-8279D239B7FB}"/>
              </a:ext>
            </a:extLst>
          </p:cNvPr>
          <p:cNvSpPr txBox="1">
            <a:spLocks/>
          </p:cNvSpPr>
          <p:nvPr/>
        </p:nvSpPr>
        <p:spPr>
          <a:xfrm>
            <a:off x="878472" y="397160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Same wafer</a:t>
            </a:r>
          </a:p>
          <a:p>
            <a:r>
              <a:rPr lang="en-US"/>
              <a:t>Same fabrication process</a:t>
            </a:r>
          </a:p>
          <a:p>
            <a:endParaRPr lang="en-US"/>
          </a:p>
        </p:txBody>
      </p:sp>
      <p:sp>
        <p:nvSpPr>
          <p:cNvPr id="15" name="Espace réservé du contenu 1">
            <a:extLst>
              <a:ext uri="{FF2B5EF4-FFF2-40B4-BE49-F238E27FC236}">
                <a16:creationId xmlns:a16="http://schemas.microsoft.com/office/drawing/2014/main" id="{2FFBF4BA-2D17-AC53-2211-6A9F7DEC2656}"/>
              </a:ext>
            </a:extLst>
          </p:cNvPr>
          <p:cNvSpPr txBox="1">
            <a:spLocks/>
          </p:cNvSpPr>
          <p:nvPr/>
        </p:nvSpPr>
        <p:spPr>
          <a:xfrm>
            <a:off x="794649" y="1137444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What is the difference ?         (the color gradient of the box ?)</a:t>
            </a:r>
          </a:p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A316A1-450A-FC3B-6D60-6839498E7016}"/>
              </a:ext>
            </a:extLst>
          </p:cNvPr>
          <p:cNvSpPr/>
          <p:nvPr/>
        </p:nvSpPr>
        <p:spPr>
          <a:xfrm>
            <a:off x="794649" y="3717922"/>
            <a:ext cx="7953111" cy="10836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51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AAE33D6-C8A4-EA8B-D071-71CEC5501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" y="1073265"/>
            <a:ext cx="7726363" cy="450988"/>
          </a:xfrm>
        </p:spPr>
        <p:txBody>
          <a:bodyPr/>
          <a:lstStyle/>
          <a:p>
            <a:r>
              <a:rPr lang="en-US"/>
              <a:t>Improve reliability, efficiency and lifespan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F8D07A7-C258-87CC-4FC2-F78107B60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4688205" cy="1072753"/>
          </a:xfrm>
        </p:spPr>
        <p:txBody>
          <a:bodyPr/>
          <a:lstStyle/>
          <a:p>
            <a:r>
              <a:rPr lang="en-US"/>
              <a:t>Silicon Lifecycle Management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D74EA7-AE0B-A9A1-7756-667B848F3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The recycling of CMOS technology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08A006-E630-393B-34E8-00D710DA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B9DA11-4AE5-F3B5-D39E-8414D6F6D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8" name="Graphique 7" descr="Processeur avec un remplissage uni">
            <a:extLst>
              <a:ext uri="{FF2B5EF4-FFF2-40B4-BE49-F238E27FC236}">
                <a16:creationId xmlns:a16="http://schemas.microsoft.com/office/drawing/2014/main" id="{F3B944F1-C880-1932-D93E-5B7372B0F36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928976" y="1938597"/>
            <a:ext cx="1268730" cy="1268730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24F9CD2-2DA4-3C32-CD09-D429869B4158}"/>
              </a:ext>
            </a:extLst>
          </p:cNvPr>
          <p:cNvSpPr/>
          <p:nvPr/>
        </p:nvSpPr>
        <p:spPr>
          <a:xfrm>
            <a:off x="4785360" y="1580694"/>
            <a:ext cx="1493520" cy="3581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Very complex</a:t>
            </a:r>
          </a:p>
        </p:txBody>
      </p:sp>
      <p:pic>
        <p:nvPicPr>
          <p:cNvPr id="11" name="Graphique 10" descr="Œil avec un remplissage uni">
            <a:extLst>
              <a:ext uri="{FF2B5EF4-FFF2-40B4-BE49-F238E27FC236}">
                <a16:creationId xmlns:a16="http://schemas.microsoft.com/office/drawing/2014/main" id="{FB8F2C3D-DFA7-4A68-A5C2-FD579A2F092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46017" y="3108251"/>
            <a:ext cx="651966" cy="651966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364E6CC4-2061-D80E-2615-12517A9E254F}"/>
              </a:ext>
            </a:extLst>
          </p:cNvPr>
          <p:cNvSpPr/>
          <p:nvPr/>
        </p:nvSpPr>
        <p:spPr>
          <a:xfrm>
            <a:off x="1369422" y="4269284"/>
            <a:ext cx="1493520" cy="3581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Fabrication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9A7970B7-AC35-9946-E188-B9C5DDB247E8}"/>
              </a:ext>
            </a:extLst>
          </p:cNvPr>
          <p:cNvSpPr/>
          <p:nvPr/>
        </p:nvSpPr>
        <p:spPr>
          <a:xfrm>
            <a:off x="3027707" y="4269284"/>
            <a:ext cx="1493520" cy="3581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Operation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B29BF508-C690-55B3-399B-B329C544CA7E}"/>
              </a:ext>
            </a:extLst>
          </p:cNvPr>
          <p:cNvSpPr/>
          <p:nvPr/>
        </p:nvSpPr>
        <p:spPr>
          <a:xfrm>
            <a:off x="4663440" y="4264204"/>
            <a:ext cx="1493520" cy="3581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Maintenance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DD28437D-E11E-CAD9-A90E-ABC5B7C3E7CD}"/>
              </a:ext>
            </a:extLst>
          </p:cNvPr>
          <p:cNvSpPr/>
          <p:nvPr/>
        </p:nvSpPr>
        <p:spPr>
          <a:xfrm>
            <a:off x="6370320" y="4269284"/>
            <a:ext cx="1493520" cy="3581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End-of-life 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B6A76DA1-148E-5DFA-57C1-71C05FAEB110}"/>
              </a:ext>
            </a:extLst>
          </p:cNvPr>
          <p:cNvCxnSpPr>
            <a:stCxn id="9" idx="2"/>
          </p:cNvCxnSpPr>
          <p:nvPr/>
        </p:nvCxnSpPr>
        <p:spPr>
          <a:xfrm flipH="1">
            <a:off x="4968240" y="1938834"/>
            <a:ext cx="563880" cy="278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FF70C14-9D07-1E5E-989C-7A4DD7CC73F6}"/>
              </a:ext>
            </a:extLst>
          </p:cNvPr>
          <p:cNvSpPr/>
          <p:nvPr/>
        </p:nvSpPr>
        <p:spPr>
          <a:xfrm>
            <a:off x="3825240" y="3602086"/>
            <a:ext cx="1493520" cy="3581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Monitoring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92CFECD-6475-55F5-D605-5A6AC28F037F}"/>
              </a:ext>
            </a:extLst>
          </p:cNvPr>
          <p:cNvCxnSpPr>
            <a:stCxn id="12" idx="0"/>
            <a:endCxn id="19" idx="2"/>
          </p:cNvCxnSpPr>
          <p:nvPr/>
        </p:nvCxnSpPr>
        <p:spPr>
          <a:xfrm flipV="1">
            <a:off x="2116182" y="3960226"/>
            <a:ext cx="2455818" cy="309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83D7F2D-A117-181D-EA4B-4CE78D86709E}"/>
              </a:ext>
            </a:extLst>
          </p:cNvPr>
          <p:cNvCxnSpPr>
            <a:stCxn id="13" idx="0"/>
            <a:endCxn id="19" idx="2"/>
          </p:cNvCxnSpPr>
          <p:nvPr/>
        </p:nvCxnSpPr>
        <p:spPr>
          <a:xfrm flipV="1">
            <a:off x="3774467" y="3960226"/>
            <a:ext cx="797533" cy="309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FF9150C4-A420-7D94-1107-6602871B3675}"/>
              </a:ext>
            </a:extLst>
          </p:cNvPr>
          <p:cNvCxnSpPr>
            <a:stCxn id="19" idx="2"/>
            <a:endCxn id="14" idx="0"/>
          </p:cNvCxnSpPr>
          <p:nvPr/>
        </p:nvCxnSpPr>
        <p:spPr>
          <a:xfrm>
            <a:off x="4572000" y="3960226"/>
            <a:ext cx="838200" cy="303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517AC183-B19B-CE4A-BD89-C0B4551287CE}"/>
              </a:ext>
            </a:extLst>
          </p:cNvPr>
          <p:cNvCxnSpPr>
            <a:stCxn id="19" idx="2"/>
            <a:endCxn id="15" idx="0"/>
          </p:cNvCxnSpPr>
          <p:nvPr/>
        </p:nvCxnSpPr>
        <p:spPr>
          <a:xfrm>
            <a:off x="4572000" y="3960226"/>
            <a:ext cx="2545080" cy="309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720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BD6EABC-8C81-0F61-F6B9-F8F5857DA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Stress test</a:t>
            </a:r>
          </a:p>
          <a:p>
            <a:pPr lvl="1"/>
            <a:r>
              <a:rPr lang="en-US" dirty="0"/>
              <a:t>Burn-in test</a:t>
            </a:r>
          </a:p>
          <a:p>
            <a:pPr lvl="1"/>
            <a:r>
              <a:rPr lang="en-US" dirty="0"/>
              <a:t>Stress to constant voltage</a:t>
            </a:r>
          </a:p>
          <a:p>
            <a:r>
              <a:rPr lang="en-US" dirty="0"/>
              <a:t>Systeme level testing </a:t>
            </a:r>
          </a:p>
          <a:p>
            <a:r>
              <a:rPr lang="en-US" dirty="0"/>
              <a:t>Sensors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Voltage</a:t>
            </a:r>
          </a:p>
          <a:p>
            <a:pPr lvl="1"/>
            <a:r>
              <a:rPr lang="en-US" dirty="0"/>
              <a:t>Timing</a:t>
            </a:r>
          </a:p>
          <a:p>
            <a:pPr lvl="1"/>
            <a:r>
              <a:rPr lang="en-US" dirty="0"/>
              <a:t>Power</a:t>
            </a:r>
          </a:p>
          <a:p>
            <a:r>
              <a:rPr lang="en-US" dirty="0"/>
              <a:t>Digital twins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B72225F-90B9-9003-6DEF-A8FCD0E4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4622346" cy="1072753"/>
          </a:xfrm>
        </p:spPr>
        <p:txBody>
          <a:bodyPr/>
          <a:lstStyle/>
          <a:p>
            <a:r>
              <a:rPr lang="en-US" dirty="0"/>
              <a:t>Monitoring and Stress tests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C3D587-0CE8-1A2B-397E-63F733E8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The recycling of CMOS technology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7C4CF9-69BC-BC3D-CFE3-BC62F605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177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47A6D3-2445-FADA-B26E-947E98934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299" y="1958163"/>
            <a:ext cx="3968748" cy="12215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000" kern="1200">
                <a:latin typeface="+mj-lt"/>
                <a:ea typeface="+mj-ea"/>
                <a:cs typeface="+mj-cs"/>
              </a:rPr>
              <a:t>How to actually recycle REEs, and Si?</a:t>
            </a:r>
            <a:endParaRPr lang="fr-FR">
              <a:ea typeface="+mj-ea"/>
              <a:cs typeface="+mj-cs"/>
            </a:endParaRPr>
          </a:p>
        </p:txBody>
      </p:sp>
      <p:pic>
        <p:nvPicPr>
          <p:cNvPr id="8" name="Espace réservé pour une image  7" descr="Une image contenant Visage humain, habits, Barbe humaine, personne&#10;&#10;Le contenu généré par l’IA peut être incorrect.">
            <a:extLst>
              <a:ext uri="{FF2B5EF4-FFF2-40B4-BE49-F238E27FC236}">
                <a16:creationId xmlns:a16="http://schemas.microsoft.com/office/drawing/2014/main" id="{EB950893-B18E-A6CE-2099-4358769D3B2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326" r="20328" b="2"/>
          <a:stretch>
            <a:fillRect/>
          </a:stretch>
        </p:blipFill>
        <p:spPr>
          <a:xfrm>
            <a:off x="1" y="1190"/>
            <a:ext cx="4571999" cy="5142310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C5189D-D6B7-DC01-EED5-E5FB7CA59D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60759" y="4767262"/>
            <a:ext cx="51435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  <a:defRPr/>
            </a:pPr>
            <a:fld id="{E1E1CD7C-2161-7D43-862E-CE4C333CD873}" type="slidenum">
              <a:rPr lang="en-US" sz="900" b="0">
                <a:solidFill>
                  <a:srgbClr val="FFFFFF"/>
                </a:solidFill>
                <a:latin typeface="Calibri" panose="020F0502020204030204"/>
              </a:rPr>
              <a:pPr algn="l" defTabSz="914400">
                <a:spcAft>
                  <a:spcPts val="600"/>
                </a:spcAft>
                <a:defRPr/>
              </a:pPr>
              <a:t>17</a:t>
            </a:fld>
            <a:endParaRPr lang="en-US" sz="900" b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14A39C-3068-DF2D-4FEF-75A767A76D0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23091" y="4767262"/>
            <a:ext cx="1894761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sz="800" dirty="0">
                <a:solidFill>
                  <a:srgbClr val="FFFFFF"/>
                </a:solidFill>
                <a:latin typeface="Calibri" panose="020F0502020204030204"/>
              </a:rPr>
              <a:t>The recycling of CMOS technology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60B131-8818-2BF7-8AE3-15A9547DCD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813299" y="4767262"/>
            <a:ext cx="3968751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+mn-ea"/>
                <a:cs typeface="+mn-cs"/>
              </a:rPr>
              <a:t>Speaker </a:t>
            </a:r>
          </a:p>
        </p:txBody>
      </p:sp>
    </p:spTree>
    <p:extLst>
      <p:ext uri="{BB962C8B-B14F-4D97-AF65-F5344CB8AC3E}">
        <p14:creationId xmlns:p14="http://schemas.microsoft.com/office/powerpoint/2010/main" val="3773504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0A620-6C12-5981-C15C-4468F8911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E6EEBB2-3498-F350-49C1-F54293CE4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74" y="983784"/>
            <a:ext cx="7726363" cy="3386772"/>
          </a:xfrm>
        </p:spPr>
        <p:txBody>
          <a:bodyPr vert="horz" lIns="18000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Rare-earth elements are essential in modern electronics and clean technologies.</a:t>
            </a:r>
            <a:endParaRPr lang="fr-FR"/>
          </a:p>
          <a:p>
            <a:r>
              <a:rPr lang="fr-FR">
                <a:latin typeface="Arial"/>
                <a:cs typeface="Arial"/>
              </a:rPr>
              <a:t>E-</a:t>
            </a:r>
            <a:r>
              <a:rPr lang="fr-FR" err="1">
                <a:latin typeface="Arial"/>
                <a:cs typeface="Arial"/>
              </a:rPr>
              <a:t>waste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is</a:t>
            </a:r>
            <a:r>
              <a:rPr lang="fr-FR">
                <a:latin typeface="Arial"/>
                <a:cs typeface="Arial"/>
              </a:rPr>
              <a:t> a </a:t>
            </a:r>
            <a:r>
              <a:rPr lang="fr-FR" err="1">
                <a:latin typeface="Arial"/>
                <a:cs typeface="Arial"/>
              </a:rPr>
              <a:t>secondary</a:t>
            </a:r>
            <a:r>
              <a:rPr lang="fr-FR">
                <a:latin typeface="Arial"/>
                <a:cs typeface="Arial"/>
              </a:rPr>
              <a:t> source of </a:t>
            </a:r>
            <a:r>
              <a:rPr lang="fr-FR" err="1">
                <a:latin typeface="Arial"/>
                <a:cs typeface="Arial"/>
              </a:rPr>
              <a:t>REEs</a:t>
            </a:r>
            <a:r>
              <a:rPr lang="fr-FR">
                <a:latin typeface="Arial"/>
                <a:cs typeface="Arial"/>
              </a:rPr>
              <a:t>, </a:t>
            </a:r>
            <a:r>
              <a:rPr lang="fr-FR" err="1">
                <a:latin typeface="Arial"/>
                <a:cs typeface="Arial"/>
              </a:rPr>
              <a:t>especially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from</a:t>
            </a:r>
            <a:r>
              <a:rPr lang="fr-FR">
                <a:latin typeface="Arial"/>
                <a:cs typeface="Arial"/>
              </a:rPr>
              <a:t> magnets, batteries, </a:t>
            </a:r>
            <a:r>
              <a:rPr lang="fr-FR" err="1">
                <a:latin typeface="Arial"/>
                <a:cs typeface="Arial"/>
              </a:rPr>
              <a:t>phosphors</a:t>
            </a:r>
            <a:r>
              <a:rPr lang="fr-FR">
                <a:latin typeface="Arial"/>
                <a:cs typeface="Arial"/>
              </a:rPr>
              <a:t>, LCDs, and </a:t>
            </a:r>
            <a:r>
              <a:rPr lang="fr-FR" err="1">
                <a:latin typeface="Arial"/>
                <a:cs typeface="Arial"/>
              </a:rPr>
              <a:t>PCBs</a:t>
            </a:r>
            <a:r>
              <a:rPr lang="fr-FR">
                <a:latin typeface="Arial"/>
                <a:cs typeface="Arial"/>
              </a:rPr>
              <a:t>. </a:t>
            </a:r>
          </a:p>
          <a:p>
            <a:r>
              <a:rPr lang="fr-FR" err="1">
                <a:latin typeface="Arial"/>
                <a:cs typeface="Arial"/>
              </a:rPr>
              <a:t>Recycling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reduces</a:t>
            </a:r>
            <a:r>
              <a:rPr lang="fr-FR">
                <a:latin typeface="Arial"/>
                <a:cs typeface="Arial"/>
              </a:rPr>
              <a:t> the </a:t>
            </a:r>
            <a:r>
              <a:rPr lang="fr-FR" err="1">
                <a:latin typeface="Arial"/>
                <a:cs typeface="Arial"/>
              </a:rPr>
              <a:t>dependancy</a:t>
            </a:r>
            <a:r>
              <a:rPr lang="fr-FR">
                <a:latin typeface="Arial"/>
                <a:cs typeface="Arial"/>
              </a:rPr>
              <a:t> on </a:t>
            </a:r>
            <a:r>
              <a:rPr lang="fr-FR" err="1">
                <a:latin typeface="Arial"/>
                <a:cs typeface="Arial"/>
              </a:rPr>
              <a:t>mining</a:t>
            </a:r>
            <a:r>
              <a:rPr lang="fr-FR">
                <a:latin typeface="Arial"/>
                <a:cs typeface="Arial"/>
              </a:rPr>
              <a:t> and purification, </a:t>
            </a:r>
            <a:r>
              <a:rPr lang="fr-FR" err="1">
                <a:latin typeface="Arial"/>
                <a:cs typeface="Arial"/>
              </a:rPr>
              <a:t>which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is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costly</a:t>
            </a:r>
            <a:r>
              <a:rPr lang="fr-FR">
                <a:latin typeface="Arial"/>
                <a:cs typeface="Arial"/>
              </a:rPr>
              <a:t> and </a:t>
            </a:r>
            <a:r>
              <a:rPr lang="fr-FR" err="1">
                <a:latin typeface="Arial"/>
                <a:cs typeface="Arial"/>
              </a:rPr>
              <a:t>bad</a:t>
            </a:r>
            <a:r>
              <a:rPr lang="fr-FR">
                <a:latin typeface="Arial"/>
                <a:cs typeface="Arial"/>
              </a:rPr>
              <a:t> for the </a:t>
            </a:r>
            <a:r>
              <a:rPr lang="fr-FR" err="1">
                <a:latin typeface="Arial"/>
                <a:cs typeface="Arial"/>
              </a:rPr>
              <a:t>environment</a:t>
            </a:r>
          </a:p>
          <a:p>
            <a:r>
              <a:rPr lang="fr-FR" err="1">
                <a:latin typeface="Arial"/>
                <a:cs typeface="Arial"/>
              </a:rPr>
              <a:t>Tipycal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materials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found</a:t>
            </a:r>
            <a:r>
              <a:rPr lang="fr-FR">
                <a:latin typeface="Arial"/>
                <a:cs typeface="Arial"/>
              </a:rPr>
              <a:t> :</a:t>
            </a:r>
            <a:endParaRPr lang="fr-FR"/>
          </a:p>
          <a:p>
            <a:pPr lvl="1">
              <a:buFont typeface="Courier New" pitchFamily="2" charset="2"/>
              <a:buChar char="o"/>
            </a:pPr>
            <a:r>
              <a:rPr lang="fr-FR" b="1" err="1">
                <a:latin typeface="Arial"/>
                <a:cs typeface="Arial"/>
              </a:rPr>
              <a:t>NdFeB</a:t>
            </a:r>
            <a:r>
              <a:rPr lang="fr-FR" b="1">
                <a:latin typeface="Arial"/>
                <a:cs typeface="Arial"/>
              </a:rPr>
              <a:t> magnets:</a:t>
            </a:r>
            <a:r>
              <a:rPr lang="fr-FR">
                <a:latin typeface="Arial"/>
                <a:cs typeface="Arial"/>
              </a:rPr>
              <a:t> hard drives, </a:t>
            </a:r>
            <a:r>
              <a:rPr lang="fr-FR" err="1">
                <a:latin typeface="Arial"/>
                <a:cs typeface="Arial"/>
              </a:rPr>
              <a:t>electric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motors</a:t>
            </a:r>
            <a:r>
              <a:rPr lang="fr-FR">
                <a:latin typeface="Arial"/>
                <a:cs typeface="Arial"/>
              </a:rPr>
              <a:t>, </a:t>
            </a:r>
            <a:r>
              <a:rPr lang="fr-FR" err="1">
                <a:latin typeface="Arial"/>
                <a:cs typeface="Arial"/>
              </a:rPr>
              <a:t>wind</a:t>
            </a:r>
            <a:r>
              <a:rPr lang="fr-FR">
                <a:latin typeface="Arial"/>
                <a:cs typeface="Arial"/>
              </a:rPr>
              <a:t> turbines ( Nd, Pr )</a:t>
            </a:r>
          </a:p>
          <a:p>
            <a:pPr lvl="1">
              <a:buFont typeface="Courier New" pitchFamily="2" charset="2"/>
              <a:buChar char="o"/>
            </a:pPr>
            <a:r>
              <a:rPr lang="fr-FR" b="1" err="1">
                <a:latin typeface="Arial"/>
                <a:cs typeface="Arial"/>
              </a:rPr>
              <a:t>phosphors</a:t>
            </a:r>
            <a:r>
              <a:rPr lang="fr-FR" b="1">
                <a:latin typeface="Arial"/>
                <a:cs typeface="Arial"/>
              </a:rPr>
              <a:t>: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lighting</a:t>
            </a:r>
            <a:r>
              <a:rPr lang="fr-FR">
                <a:latin typeface="Arial"/>
                <a:cs typeface="Arial"/>
              </a:rPr>
              <a:t> and displays ( Y, Eu, Tb )</a:t>
            </a:r>
            <a:endParaRPr lang="fr-FR"/>
          </a:p>
          <a:p>
            <a:pPr lvl="1">
              <a:buFont typeface="Courier New" pitchFamily="2" charset="2"/>
              <a:buChar char="o"/>
            </a:pPr>
            <a:r>
              <a:rPr lang="fr-FR" b="1" err="1">
                <a:latin typeface="Arial"/>
                <a:cs typeface="Arial"/>
              </a:rPr>
              <a:t>Printed</a:t>
            </a:r>
            <a:r>
              <a:rPr lang="fr-FR" b="1">
                <a:latin typeface="Arial"/>
                <a:cs typeface="Arial"/>
              </a:rPr>
              <a:t> circuit </a:t>
            </a:r>
            <a:r>
              <a:rPr lang="fr-FR" b="1" err="1">
                <a:latin typeface="Arial"/>
                <a:cs typeface="Arial"/>
              </a:rPr>
              <a:t>boards</a:t>
            </a:r>
            <a:r>
              <a:rPr lang="fr-FR" b="1">
                <a:latin typeface="Arial"/>
                <a:cs typeface="Arial"/>
              </a:rPr>
              <a:t>:</a:t>
            </a:r>
            <a:r>
              <a:rPr lang="fr-FR">
                <a:latin typeface="Arial"/>
                <a:cs typeface="Arial"/>
              </a:rPr>
              <a:t> mixed </a:t>
            </a:r>
            <a:r>
              <a:rPr lang="fr-FR" err="1">
                <a:latin typeface="Arial"/>
                <a:cs typeface="Arial"/>
              </a:rPr>
              <a:t>REEs</a:t>
            </a:r>
            <a:r>
              <a:rPr lang="fr-FR">
                <a:latin typeface="Arial"/>
                <a:cs typeface="Arial"/>
              </a:rPr>
              <a:t> + </a:t>
            </a:r>
            <a:r>
              <a:rPr lang="fr-FR" err="1">
                <a:latin typeface="Arial"/>
                <a:cs typeface="Arial"/>
              </a:rPr>
              <a:t>precious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metals</a:t>
            </a:r>
            <a:r>
              <a:rPr lang="fr-FR">
                <a:latin typeface="Arial"/>
                <a:cs typeface="Arial"/>
              </a:rPr>
              <a:t> ( Dy Au/Ag/Pd/Pt )</a:t>
            </a:r>
            <a:br>
              <a:rPr lang="fr-FR"/>
            </a:br>
            <a:br>
              <a:rPr lang="fr-FR"/>
            </a:br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3817BC9-3720-E626-BC1B-BB7E5D34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282311"/>
            <a:ext cx="3667125" cy="593702"/>
          </a:xfrm>
        </p:spPr>
        <p:txBody>
          <a:bodyPr/>
          <a:lstStyle/>
          <a:p>
            <a:r>
              <a:rPr lang="en-US">
                <a:latin typeface="Franklin Gothic Demi Cond"/>
                <a:ea typeface="Roboto Black"/>
                <a:cs typeface="Arial"/>
              </a:rPr>
              <a:t>Why recycle REEs ?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5F3213-1278-F435-DF2F-231B09830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23CBD2-0FA3-C7CF-25DC-5D2121B14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438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Une image contenant texte, Police, écriture manuscrite, diagramme&#10;&#10;Le contenu généré par l’IA peut être incorrect.">
            <a:extLst>
              <a:ext uri="{FF2B5EF4-FFF2-40B4-BE49-F238E27FC236}">
                <a16:creationId xmlns:a16="http://schemas.microsoft.com/office/drawing/2014/main" id="{E48D58E2-3215-A7B3-8233-441F56B2B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154" y="1358182"/>
            <a:ext cx="5012952" cy="2709477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C78D821-8536-6C26-B1F4-DD713619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78" y="542848"/>
            <a:ext cx="4642036" cy="1022327"/>
          </a:xfrm>
        </p:spPr>
        <p:txBody>
          <a:bodyPr/>
          <a:lstStyle/>
          <a:p>
            <a:r>
              <a:rPr lang="fr-FR">
                <a:latin typeface="Franklin Gothic Demi Cond"/>
                <a:ea typeface="Roboto Black"/>
                <a:cs typeface="Arial"/>
              </a:rPr>
              <a:t>The </a:t>
            </a:r>
            <a:r>
              <a:rPr lang="fr-FR" err="1">
                <a:latin typeface="Franklin Gothic Demi Cond"/>
                <a:ea typeface="Roboto Black"/>
                <a:cs typeface="Arial"/>
              </a:rPr>
              <a:t>general</a:t>
            </a:r>
            <a:r>
              <a:rPr lang="fr-FR">
                <a:latin typeface="Franklin Gothic Demi Cond"/>
                <a:ea typeface="Roboto Black"/>
                <a:cs typeface="Arial"/>
              </a:rPr>
              <a:t> </a:t>
            </a:r>
            <a:r>
              <a:rPr lang="fr-FR" err="1">
                <a:latin typeface="Franklin Gothic Demi Cond"/>
                <a:ea typeface="Roboto Black"/>
                <a:cs typeface="Arial"/>
              </a:rPr>
              <a:t>recycling</a:t>
            </a:r>
            <a:r>
              <a:rPr lang="fr-FR">
                <a:latin typeface="Franklin Gothic Demi Cond"/>
                <a:ea typeface="Roboto Black"/>
                <a:cs typeface="Arial"/>
              </a:rPr>
              <a:t> pipeline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4C6A8B-41DB-BDB3-8F2D-6EB259334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The recycling of CMOS technology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D8772F-8A5C-CD36-44C1-3BA97EBB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D2B539C-1AC3-1435-0091-47500E5FADDB}"/>
              </a:ext>
            </a:extLst>
          </p:cNvPr>
          <p:cNvSpPr txBox="1"/>
          <p:nvPr/>
        </p:nvSpPr>
        <p:spPr>
          <a:xfrm>
            <a:off x="5360304" y="1205865"/>
            <a:ext cx="3612722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700">
                <a:ea typeface="+mn-lt"/>
                <a:cs typeface="+mn-lt"/>
              </a:rPr>
              <a:t>First, e-</a:t>
            </a:r>
            <a:r>
              <a:rPr lang="fr-FR" sz="1700" err="1">
                <a:ea typeface="+mn-lt"/>
                <a:cs typeface="+mn-lt"/>
              </a:rPr>
              <a:t>waste</a:t>
            </a:r>
            <a:r>
              <a:rPr lang="fr-FR" sz="1700">
                <a:ea typeface="+mn-lt"/>
                <a:cs typeface="+mn-lt"/>
              </a:rPr>
              <a:t> </a:t>
            </a:r>
            <a:r>
              <a:rPr lang="fr-FR" sz="1700" err="1">
                <a:ea typeface="+mn-lt"/>
                <a:cs typeface="+mn-lt"/>
              </a:rPr>
              <a:t>is</a:t>
            </a:r>
            <a:r>
              <a:rPr lang="fr-FR" sz="1700">
                <a:ea typeface="+mn-lt"/>
                <a:cs typeface="+mn-lt"/>
              </a:rPr>
              <a:t> </a:t>
            </a:r>
            <a:r>
              <a:rPr lang="fr-FR" sz="1700" err="1">
                <a:ea typeface="+mn-lt"/>
                <a:cs typeface="+mn-lt"/>
              </a:rPr>
              <a:t>collected</a:t>
            </a:r>
            <a:r>
              <a:rPr lang="fr-FR" sz="1700">
                <a:ea typeface="+mn-lt"/>
                <a:cs typeface="+mn-lt"/>
              </a:rPr>
              <a:t> and </a:t>
            </a:r>
            <a:r>
              <a:rPr lang="fr-FR" sz="1700" err="1">
                <a:ea typeface="+mn-lt"/>
                <a:cs typeface="+mn-lt"/>
              </a:rPr>
              <a:t>sorted</a:t>
            </a:r>
            <a:r>
              <a:rPr lang="fr-FR" sz="1700">
                <a:ea typeface="+mn-lt"/>
                <a:cs typeface="+mn-lt"/>
              </a:rPr>
              <a:t>. </a:t>
            </a:r>
            <a:endParaRPr lang="fr-FR" sz="17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fr-FR" sz="1700">
                <a:ea typeface="+mn-lt"/>
                <a:cs typeface="+mn-lt"/>
              </a:rPr>
              <a:t>REE-</a:t>
            </a:r>
            <a:r>
              <a:rPr lang="fr-FR" sz="1700" err="1">
                <a:ea typeface="+mn-lt"/>
                <a:cs typeface="+mn-lt"/>
              </a:rPr>
              <a:t>rich</a:t>
            </a:r>
            <a:r>
              <a:rPr lang="fr-FR" sz="1700">
                <a:ea typeface="+mn-lt"/>
                <a:cs typeface="+mn-lt"/>
              </a:rPr>
              <a:t> components are </a:t>
            </a:r>
            <a:r>
              <a:rPr lang="fr-FR" sz="1700" err="1">
                <a:ea typeface="+mn-lt"/>
                <a:cs typeface="+mn-lt"/>
              </a:rPr>
              <a:t>dismantled</a:t>
            </a:r>
            <a:r>
              <a:rPr lang="fr-FR" sz="1700">
                <a:ea typeface="+mn-lt"/>
                <a:cs typeface="+mn-lt"/>
              </a:rPr>
              <a:t>: magnets, </a:t>
            </a:r>
            <a:r>
              <a:rPr lang="fr-FR" sz="1700" err="1">
                <a:ea typeface="+mn-lt"/>
                <a:cs typeface="+mn-lt"/>
              </a:rPr>
              <a:t>lamps</a:t>
            </a:r>
            <a:r>
              <a:rPr lang="fr-FR" sz="1700">
                <a:ea typeface="+mn-lt"/>
                <a:cs typeface="+mn-lt"/>
              </a:rPr>
              <a:t>, batteries, screens, </a:t>
            </a:r>
            <a:r>
              <a:rPr lang="fr-FR" sz="1700" err="1">
                <a:ea typeface="+mn-lt"/>
                <a:cs typeface="+mn-lt"/>
              </a:rPr>
              <a:t>boards</a:t>
            </a:r>
            <a:r>
              <a:rPr lang="fr-FR" sz="1700">
                <a:ea typeface="+mn-lt"/>
                <a:cs typeface="+mn-lt"/>
              </a:rPr>
              <a:t>. </a:t>
            </a:r>
            <a:endParaRPr lang="fr-FR" sz="17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fr-FR" sz="1700">
                <a:ea typeface="+mn-lt"/>
                <a:cs typeface="+mn-lt"/>
              </a:rPr>
              <a:t>Materials are </a:t>
            </a:r>
            <a:r>
              <a:rPr lang="fr-FR" sz="1700" err="1">
                <a:ea typeface="+mn-lt"/>
                <a:cs typeface="+mn-lt"/>
              </a:rPr>
              <a:t>crushed</a:t>
            </a:r>
            <a:r>
              <a:rPr lang="fr-FR" sz="1700">
                <a:ea typeface="+mn-lt"/>
                <a:cs typeface="+mn-lt"/>
              </a:rPr>
              <a:t> or </a:t>
            </a:r>
            <a:r>
              <a:rPr lang="fr-FR" sz="1700" err="1">
                <a:ea typeface="+mn-lt"/>
                <a:cs typeface="+mn-lt"/>
              </a:rPr>
              <a:t>milled</a:t>
            </a:r>
            <a:r>
              <a:rPr lang="fr-FR" sz="1700">
                <a:ea typeface="+mn-lt"/>
                <a:cs typeface="+mn-lt"/>
              </a:rPr>
              <a:t> to </a:t>
            </a:r>
            <a:r>
              <a:rPr lang="fr-FR" sz="1700" err="1">
                <a:ea typeface="+mn-lt"/>
                <a:cs typeface="+mn-lt"/>
              </a:rPr>
              <a:t>increase</a:t>
            </a:r>
            <a:r>
              <a:rPr lang="fr-FR" sz="1700">
                <a:ea typeface="+mn-lt"/>
                <a:cs typeface="+mn-lt"/>
              </a:rPr>
              <a:t> surface area. </a:t>
            </a:r>
            <a:endParaRPr lang="fr-FR" sz="17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fr-FR" sz="1700" err="1">
                <a:ea typeface="+mn-lt"/>
                <a:cs typeface="+mn-lt"/>
              </a:rPr>
              <a:t>REEs</a:t>
            </a:r>
            <a:r>
              <a:rPr lang="fr-FR" sz="1700">
                <a:ea typeface="+mn-lt"/>
                <a:cs typeface="+mn-lt"/>
              </a:rPr>
              <a:t> are </a:t>
            </a:r>
            <a:r>
              <a:rPr lang="fr-FR" sz="1700" err="1">
                <a:ea typeface="+mn-lt"/>
                <a:cs typeface="+mn-lt"/>
              </a:rPr>
              <a:t>extracted</a:t>
            </a:r>
            <a:r>
              <a:rPr lang="fr-FR" sz="1700">
                <a:ea typeface="+mn-lt"/>
                <a:cs typeface="+mn-lt"/>
              </a:rPr>
              <a:t> </a:t>
            </a:r>
            <a:r>
              <a:rPr lang="fr-FR" sz="1700" err="1">
                <a:ea typeface="+mn-lt"/>
                <a:cs typeface="+mn-lt"/>
              </a:rPr>
              <a:t>using</a:t>
            </a:r>
            <a:r>
              <a:rPr lang="fr-FR" sz="1700">
                <a:ea typeface="+mn-lt"/>
                <a:cs typeface="+mn-lt"/>
              </a:rPr>
              <a:t> </a:t>
            </a:r>
            <a:r>
              <a:rPr lang="fr-FR" sz="1700" err="1">
                <a:ea typeface="+mn-lt"/>
                <a:cs typeface="+mn-lt"/>
              </a:rPr>
              <a:t>chemical</a:t>
            </a:r>
            <a:r>
              <a:rPr lang="fr-FR" sz="1700">
                <a:ea typeface="+mn-lt"/>
                <a:cs typeface="+mn-lt"/>
              </a:rPr>
              <a:t>, thermal, </a:t>
            </a:r>
            <a:r>
              <a:rPr lang="fr-FR" sz="1700" err="1">
                <a:ea typeface="+mn-lt"/>
                <a:cs typeface="+mn-lt"/>
              </a:rPr>
              <a:t>biological</a:t>
            </a:r>
            <a:r>
              <a:rPr lang="fr-FR" sz="1700">
                <a:ea typeface="+mn-lt"/>
                <a:cs typeface="+mn-lt"/>
              </a:rPr>
              <a:t>, or </a:t>
            </a:r>
            <a:r>
              <a:rPr lang="fr-FR" sz="1700" err="1">
                <a:ea typeface="+mn-lt"/>
                <a:cs typeface="+mn-lt"/>
              </a:rPr>
              <a:t>electrochemical</a:t>
            </a:r>
            <a:r>
              <a:rPr lang="fr-FR" sz="1700">
                <a:ea typeface="+mn-lt"/>
                <a:cs typeface="+mn-lt"/>
              </a:rPr>
              <a:t> </a:t>
            </a:r>
            <a:r>
              <a:rPr lang="fr-FR" sz="1700" err="1">
                <a:ea typeface="+mn-lt"/>
                <a:cs typeface="+mn-lt"/>
              </a:rPr>
              <a:t>methods</a:t>
            </a:r>
            <a:r>
              <a:rPr lang="fr-FR" sz="1700">
                <a:ea typeface="+mn-lt"/>
                <a:cs typeface="+mn-lt"/>
              </a:rPr>
              <a:t>. </a:t>
            </a:r>
            <a:endParaRPr lang="fr-FR" sz="17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fr-FR" sz="1700">
                <a:ea typeface="+mn-lt"/>
                <a:cs typeface="+mn-lt"/>
              </a:rPr>
              <a:t>Final </a:t>
            </a:r>
            <a:r>
              <a:rPr lang="fr-FR" sz="1700" err="1">
                <a:ea typeface="+mn-lt"/>
                <a:cs typeface="+mn-lt"/>
              </a:rPr>
              <a:t>products</a:t>
            </a:r>
            <a:r>
              <a:rPr lang="fr-FR" sz="1700">
                <a:ea typeface="+mn-lt"/>
                <a:cs typeface="+mn-lt"/>
              </a:rPr>
              <a:t> are </a:t>
            </a:r>
            <a:r>
              <a:rPr lang="fr-FR" sz="1700" err="1">
                <a:ea typeface="+mn-lt"/>
                <a:cs typeface="+mn-lt"/>
              </a:rPr>
              <a:t>purified</a:t>
            </a:r>
            <a:r>
              <a:rPr lang="fr-FR" sz="1700">
                <a:ea typeface="+mn-lt"/>
                <a:cs typeface="+mn-lt"/>
              </a:rPr>
              <a:t> as rare-</a:t>
            </a:r>
            <a:r>
              <a:rPr lang="fr-FR" sz="1700" err="1">
                <a:ea typeface="+mn-lt"/>
                <a:cs typeface="+mn-lt"/>
              </a:rPr>
              <a:t>earth</a:t>
            </a:r>
            <a:r>
              <a:rPr lang="fr-FR" sz="1700">
                <a:ea typeface="+mn-lt"/>
                <a:cs typeface="+mn-lt"/>
              </a:rPr>
              <a:t> oxides, </a:t>
            </a:r>
            <a:r>
              <a:rPr lang="fr-FR" sz="1700" err="1">
                <a:ea typeface="+mn-lt"/>
                <a:cs typeface="+mn-lt"/>
              </a:rPr>
              <a:t>salts</a:t>
            </a:r>
            <a:r>
              <a:rPr lang="fr-FR" sz="1700">
                <a:ea typeface="+mn-lt"/>
                <a:cs typeface="+mn-lt"/>
              </a:rPr>
              <a:t>, or </a:t>
            </a:r>
            <a:r>
              <a:rPr lang="fr-FR" sz="1700" err="1">
                <a:ea typeface="+mn-lt"/>
                <a:cs typeface="+mn-lt"/>
              </a:rPr>
              <a:t>metals</a:t>
            </a:r>
            <a:r>
              <a:rPr lang="fr-FR" sz="1700">
                <a:ea typeface="+mn-lt"/>
                <a:cs typeface="+mn-lt"/>
              </a:rPr>
              <a:t>. </a:t>
            </a:r>
            <a:endParaRPr lang="fr-FR" sz="1700">
              <a:cs typeface="Arial"/>
            </a:endParaRPr>
          </a:p>
          <a:p>
            <a:pPr algn="l"/>
            <a:endParaRPr lang="fr-FR" sz="17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9551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946D408-A5FE-ABA8-1ECC-F9249EDE0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286342"/>
            <a:ext cx="7726363" cy="3386772"/>
          </a:xfrm>
        </p:spPr>
        <p:txBody>
          <a:bodyPr vert="horz" lIns="180000" tIns="45720" rIns="91440" bIns="45720" rtlCol="0" anchor="t">
            <a:noAutofit/>
          </a:bodyPr>
          <a:lstStyle/>
          <a:p>
            <a:r>
              <a:rPr lang="en-US" b="1">
                <a:latin typeface="Arial"/>
                <a:cs typeface="Arial"/>
              </a:rPr>
              <a:t>What is the cost of making a silicon chip and why should we recycle?</a:t>
            </a:r>
            <a:endParaRPr lang="fr-FR">
              <a:latin typeface="Arial"/>
              <a:cs typeface="Arial"/>
            </a:endParaRPr>
          </a:p>
          <a:p>
            <a:r>
              <a:rPr lang="en-US" b="1">
                <a:latin typeface="Arial"/>
                <a:cs typeface="Arial"/>
              </a:rPr>
              <a:t>Industry sustainable strategies</a:t>
            </a:r>
            <a:endParaRPr lang="en-US" b="1" dirty="0">
              <a:latin typeface="Arial"/>
              <a:cs typeface="Arial"/>
            </a:endParaRPr>
          </a:p>
          <a:p>
            <a:r>
              <a:rPr lang="en-US" b="1">
                <a:latin typeface="Arial"/>
                <a:cs typeface="Arial"/>
              </a:rPr>
              <a:t>How to actually recycle ?</a:t>
            </a:r>
          </a:p>
          <a:p>
            <a:pPr lvl="1">
              <a:buFont typeface="Arial" pitchFamily="2" charset="2"/>
              <a:buChar char="•"/>
            </a:pPr>
            <a:r>
              <a:rPr lang="en-US" sz="1800" b="1">
                <a:latin typeface="Arial"/>
                <a:cs typeface="Arial"/>
              </a:rPr>
              <a:t>Rare earth elements </a:t>
            </a:r>
            <a:endParaRPr lang="en-US" sz="1800" b="1" dirty="0">
              <a:latin typeface="Arial"/>
              <a:cs typeface="Arial"/>
            </a:endParaRPr>
          </a:p>
          <a:p>
            <a:pPr lvl="1">
              <a:buFont typeface="Arial" pitchFamily="2" charset="2"/>
              <a:buChar char="•"/>
            </a:pPr>
            <a:r>
              <a:rPr lang="en-US" sz="1800" b="1">
                <a:latin typeface="Arial"/>
                <a:cs typeface="Arial"/>
              </a:rPr>
              <a:t>Silicon </a:t>
            </a:r>
            <a:endParaRPr lang="en-US" sz="1800" b="1" dirty="0">
              <a:latin typeface="Arial"/>
              <a:cs typeface="Arial"/>
            </a:endParaRPr>
          </a:p>
          <a:p>
            <a:pPr lvl="1">
              <a:buFont typeface="Arial" pitchFamily="2" charset="2"/>
              <a:buChar char="•"/>
            </a:pPr>
            <a:r>
              <a:rPr lang="en-US" sz="1800" b="1">
                <a:latin typeface="Arial"/>
                <a:cs typeface="Arial"/>
              </a:rPr>
              <a:t>Main challenges encountered </a:t>
            </a:r>
            <a:endParaRPr lang="en-US" sz="1800" b="1" dirty="0">
              <a:latin typeface="Arial"/>
              <a:cs typeface="Arial"/>
            </a:endParaRP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>
                <a:latin typeface="Arial"/>
                <a:cs typeface="Arial"/>
              </a:rPr>
              <a:t>Conclusion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FFCF7C6-F977-0001-B84C-9DEDF7E59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A96C6D-776C-655A-3F42-CC53B6FD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The recycling of CMOS technology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6082A1-947E-244F-D9AE-3312F0A7E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302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EB70466-CAA6-5FA9-0F99-F0655E9B1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096098"/>
            <a:ext cx="7717704" cy="3629226"/>
          </a:xfrm>
        </p:spPr>
        <p:txBody>
          <a:bodyPr vert="horz" lIns="180000" tIns="45720" rIns="91440" bIns="45720" rtlCol="0" anchor="t">
            <a:normAutofit/>
          </a:bodyPr>
          <a:lstStyle/>
          <a:p>
            <a:r>
              <a:rPr lang="fr-FR" b="1" err="1">
                <a:latin typeface="Arial"/>
                <a:cs typeface="Arial"/>
              </a:rPr>
              <a:t>Hydrometallurgy</a:t>
            </a:r>
            <a:r>
              <a:rPr lang="fr-FR" b="1">
                <a:latin typeface="Arial"/>
                <a:cs typeface="Arial"/>
              </a:rPr>
              <a:t> / </a:t>
            </a:r>
            <a:r>
              <a:rPr lang="fr-FR" b="1" err="1">
                <a:latin typeface="Arial"/>
                <a:cs typeface="Arial"/>
              </a:rPr>
              <a:t>acid</a:t>
            </a:r>
            <a:r>
              <a:rPr lang="fr-FR" b="1">
                <a:latin typeface="Arial"/>
                <a:cs typeface="Arial"/>
              </a:rPr>
              <a:t> </a:t>
            </a:r>
            <a:r>
              <a:rPr lang="fr-FR" b="1" err="1">
                <a:latin typeface="Arial"/>
                <a:cs typeface="Arial"/>
              </a:rPr>
              <a:t>leaching</a:t>
            </a:r>
            <a:r>
              <a:rPr lang="fr-FR">
                <a:latin typeface="Arial"/>
                <a:cs typeface="Arial"/>
              </a:rPr>
              <a:t> : Dissolves </a:t>
            </a:r>
            <a:r>
              <a:rPr lang="fr-FR" err="1">
                <a:latin typeface="Arial"/>
                <a:cs typeface="Arial"/>
              </a:rPr>
              <a:t>REEs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into</a:t>
            </a:r>
            <a:r>
              <a:rPr lang="fr-FR">
                <a:latin typeface="Arial"/>
                <a:cs typeface="Arial"/>
              </a:rPr>
              <a:t> solution </a:t>
            </a:r>
            <a:r>
              <a:rPr lang="fr-FR" err="1">
                <a:latin typeface="Arial"/>
                <a:cs typeface="Arial"/>
              </a:rPr>
              <a:t>using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acids</a:t>
            </a:r>
            <a:r>
              <a:rPr lang="fr-FR">
                <a:latin typeface="Arial"/>
                <a:cs typeface="Arial"/>
              </a:rPr>
              <a:t>. </a:t>
            </a:r>
            <a:r>
              <a:rPr lang="fr-FR" err="1">
                <a:latin typeface="Arial"/>
                <a:cs typeface="Arial"/>
              </a:rPr>
              <a:t>Targets</a:t>
            </a:r>
            <a:r>
              <a:rPr lang="fr-FR">
                <a:latin typeface="Arial"/>
                <a:cs typeface="Arial"/>
              </a:rPr>
              <a:t> magnets, </a:t>
            </a:r>
            <a:r>
              <a:rPr lang="fr-FR" err="1">
                <a:latin typeface="Arial"/>
                <a:cs typeface="Arial"/>
              </a:rPr>
              <a:t>phosphors</a:t>
            </a:r>
            <a:r>
              <a:rPr lang="fr-FR">
                <a:latin typeface="Arial"/>
                <a:cs typeface="Arial"/>
              </a:rPr>
              <a:t>, batteries, LCDs. </a:t>
            </a:r>
            <a:endParaRPr lang="fr-FR"/>
          </a:p>
          <a:p>
            <a:r>
              <a:rPr lang="fr-FR" b="1" err="1">
                <a:latin typeface="Arial"/>
                <a:cs typeface="Arial"/>
              </a:rPr>
              <a:t>Precipitation</a:t>
            </a:r>
            <a:r>
              <a:rPr lang="fr-FR">
                <a:latin typeface="Arial"/>
                <a:cs typeface="Arial"/>
              </a:rPr>
              <a:t> : </a:t>
            </a:r>
            <a:r>
              <a:rPr lang="fr-FR" err="1">
                <a:latin typeface="Arial"/>
                <a:cs typeface="Arial"/>
              </a:rPr>
              <a:t>Converts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dissolved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REEs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into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solid</a:t>
            </a:r>
            <a:r>
              <a:rPr lang="fr-FR">
                <a:latin typeface="Arial"/>
                <a:cs typeface="Arial"/>
              </a:rPr>
              <a:t> compounds, </a:t>
            </a:r>
            <a:r>
              <a:rPr lang="fr-FR" err="1">
                <a:latin typeface="Arial"/>
                <a:cs typeface="Arial"/>
              </a:rPr>
              <a:t>often</a:t>
            </a:r>
            <a:r>
              <a:rPr lang="fr-FR">
                <a:latin typeface="Arial"/>
                <a:cs typeface="Arial"/>
              </a:rPr>
              <a:t> oxalates, </a:t>
            </a:r>
            <a:r>
              <a:rPr lang="fr-FR" err="1">
                <a:latin typeface="Arial"/>
                <a:cs typeface="Arial"/>
              </a:rPr>
              <a:t>then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into</a:t>
            </a:r>
            <a:r>
              <a:rPr lang="fr-FR">
                <a:latin typeface="Arial"/>
                <a:cs typeface="Arial"/>
              </a:rPr>
              <a:t> rare-</a:t>
            </a:r>
            <a:r>
              <a:rPr lang="fr-FR" err="1">
                <a:latin typeface="Arial"/>
                <a:cs typeface="Arial"/>
              </a:rPr>
              <a:t>earth</a:t>
            </a:r>
            <a:r>
              <a:rPr lang="fr-FR">
                <a:latin typeface="Arial"/>
                <a:cs typeface="Arial"/>
              </a:rPr>
              <a:t> oxides. </a:t>
            </a:r>
          </a:p>
          <a:p>
            <a:r>
              <a:rPr lang="fr-FR" b="1" err="1">
                <a:latin typeface="Arial"/>
                <a:cs typeface="Arial"/>
              </a:rPr>
              <a:t>Pyrometallurgy</a:t>
            </a:r>
            <a:r>
              <a:rPr lang="fr-FR" b="1">
                <a:latin typeface="Arial"/>
                <a:cs typeface="Arial"/>
              </a:rPr>
              <a:t> : </a:t>
            </a:r>
            <a:r>
              <a:rPr lang="fr-FR">
                <a:latin typeface="Arial"/>
                <a:cs typeface="Arial"/>
              </a:rPr>
              <a:t>Uses high-</a:t>
            </a:r>
            <a:r>
              <a:rPr lang="fr-FR" err="1">
                <a:latin typeface="Arial"/>
                <a:cs typeface="Arial"/>
              </a:rPr>
              <a:t>temperature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smelting</a:t>
            </a:r>
            <a:r>
              <a:rPr lang="fr-FR">
                <a:latin typeface="Arial"/>
                <a:cs typeface="Arial"/>
              </a:rPr>
              <a:t>, </a:t>
            </a:r>
            <a:r>
              <a:rPr lang="fr-FR" err="1">
                <a:latin typeface="Arial"/>
                <a:cs typeface="Arial"/>
              </a:rPr>
              <a:t>roasting</a:t>
            </a:r>
            <a:r>
              <a:rPr lang="fr-FR">
                <a:latin typeface="Arial"/>
                <a:cs typeface="Arial"/>
              </a:rPr>
              <a:t>, or </a:t>
            </a:r>
            <a:r>
              <a:rPr lang="fr-FR" err="1">
                <a:latin typeface="Arial"/>
                <a:cs typeface="Arial"/>
              </a:rPr>
              <a:t>melting</a:t>
            </a:r>
            <a:r>
              <a:rPr lang="fr-FR">
                <a:latin typeface="Arial"/>
                <a:cs typeface="Arial"/>
              </a:rPr>
              <a:t>. </a:t>
            </a:r>
            <a:r>
              <a:rPr lang="fr-FR" err="1">
                <a:latin typeface="Arial"/>
                <a:cs typeface="Arial"/>
              </a:rPr>
              <a:t>Targets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PCBs</a:t>
            </a:r>
            <a:r>
              <a:rPr lang="fr-FR">
                <a:latin typeface="Arial"/>
                <a:cs typeface="Arial"/>
              </a:rPr>
              <a:t>, magnets, and batteries. </a:t>
            </a:r>
            <a:endParaRPr lang="fr-FR" b="1"/>
          </a:p>
          <a:p>
            <a:r>
              <a:rPr lang="fr-FR" b="1">
                <a:latin typeface="Arial"/>
                <a:cs typeface="Arial"/>
              </a:rPr>
              <a:t>Solvent extraction </a:t>
            </a:r>
            <a:r>
              <a:rPr lang="fr-FR">
                <a:latin typeface="Arial"/>
                <a:cs typeface="Arial"/>
              </a:rPr>
              <a:t>: </a:t>
            </a:r>
            <a:r>
              <a:rPr lang="fr-FR" err="1">
                <a:latin typeface="Arial"/>
                <a:cs typeface="Arial"/>
              </a:rPr>
              <a:t>Separates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specific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REEs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from</a:t>
            </a:r>
            <a:r>
              <a:rPr lang="fr-FR">
                <a:latin typeface="Arial"/>
                <a:cs typeface="Arial"/>
              </a:rPr>
              <a:t> mixed solutions </a:t>
            </a:r>
            <a:r>
              <a:rPr lang="fr-FR" err="1">
                <a:latin typeface="Arial"/>
                <a:cs typeface="Arial"/>
              </a:rPr>
              <a:t>using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organic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extractants</a:t>
            </a:r>
            <a:endParaRPr lang="fr-FR"/>
          </a:p>
          <a:p>
            <a:r>
              <a:rPr lang="fr-FR" b="1" err="1">
                <a:latin typeface="Arial"/>
                <a:cs typeface="Arial"/>
              </a:rPr>
              <a:t>Bioleaching</a:t>
            </a:r>
            <a:r>
              <a:rPr lang="fr-FR" b="1">
                <a:latin typeface="Arial"/>
                <a:cs typeface="Arial"/>
              </a:rPr>
              <a:t> </a:t>
            </a:r>
            <a:r>
              <a:rPr lang="fr-FR">
                <a:latin typeface="Arial"/>
                <a:cs typeface="Arial"/>
              </a:rPr>
              <a:t>: Uses </a:t>
            </a:r>
            <a:r>
              <a:rPr lang="fr-FR" err="1">
                <a:latin typeface="Arial"/>
                <a:cs typeface="Arial"/>
              </a:rPr>
              <a:t>microorganisms</a:t>
            </a:r>
            <a:r>
              <a:rPr lang="fr-FR">
                <a:latin typeface="Arial"/>
                <a:cs typeface="Arial"/>
              </a:rPr>
              <a:t> or </a:t>
            </a:r>
            <a:r>
              <a:rPr lang="fr-FR" err="1">
                <a:latin typeface="Arial"/>
                <a:cs typeface="Arial"/>
              </a:rPr>
              <a:t>organic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acids</a:t>
            </a:r>
            <a:r>
              <a:rPr lang="fr-FR">
                <a:latin typeface="Arial"/>
                <a:cs typeface="Arial"/>
              </a:rPr>
              <a:t> to dissolve </a:t>
            </a:r>
            <a:r>
              <a:rPr lang="fr-FR" err="1">
                <a:latin typeface="Arial"/>
                <a:cs typeface="Arial"/>
              </a:rPr>
              <a:t>metals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from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low</a:t>
            </a:r>
            <a:r>
              <a:rPr lang="fr-FR">
                <a:latin typeface="Arial"/>
                <a:cs typeface="Arial"/>
              </a:rPr>
              <a:t>-grade e-</a:t>
            </a:r>
            <a:r>
              <a:rPr lang="fr-FR" err="1">
                <a:latin typeface="Arial"/>
                <a:cs typeface="Arial"/>
              </a:rPr>
              <a:t>waste</a:t>
            </a:r>
            <a:r>
              <a:rPr lang="fr-FR">
                <a:latin typeface="Arial"/>
                <a:cs typeface="Arial"/>
              </a:rPr>
              <a:t>. </a:t>
            </a:r>
            <a:endParaRPr lang="fr-FR"/>
          </a:p>
          <a:p>
            <a:endParaRPr lang="fr-FR" b="1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8066F14-0F61-A0B7-73D0-B6BB5F602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1645"/>
            <a:ext cx="4706215" cy="622481"/>
          </a:xfrm>
        </p:spPr>
        <p:txBody>
          <a:bodyPr/>
          <a:lstStyle/>
          <a:p>
            <a:r>
              <a:rPr lang="fr-FR">
                <a:latin typeface="Franklin Gothic Demi Cond"/>
                <a:ea typeface="Roboto Black"/>
                <a:cs typeface="Arial"/>
              </a:rPr>
              <a:t>Main </a:t>
            </a:r>
            <a:r>
              <a:rPr lang="fr-FR" err="1">
                <a:latin typeface="Franklin Gothic Demi Cond"/>
                <a:ea typeface="Roboto Black"/>
                <a:cs typeface="Arial"/>
              </a:rPr>
              <a:t>recycling</a:t>
            </a:r>
            <a:r>
              <a:rPr lang="fr-FR">
                <a:latin typeface="Franklin Gothic Demi Cond"/>
                <a:ea typeface="Roboto Black"/>
                <a:cs typeface="Arial"/>
              </a:rPr>
              <a:t> techniques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2C0A18-1639-54BD-2931-D0366C5E6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The recycling of CMOS technology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FEF268-6B28-3625-FA83-4E7EE00D4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125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C8258C0A-1F19-6F10-1324-7584B74566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349767"/>
              </p:ext>
            </p:extLst>
          </p:nvPr>
        </p:nvGraphicFramePr>
        <p:xfrm>
          <a:off x="904754" y="1667343"/>
          <a:ext cx="7726365" cy="2581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455">
                  <a:extLst>
                    <a:ext uri="{9D8B030D-6E8A-4147-A177-3AD203B41FA5}">
                      <a16:colId xmlns:a16="http://schemas.microsoft.com/office/drawing/2014/main" val="1319939330"/>
                    </a:ext>
                  </a:extLst>
                </a:gridCol>
                <a:gridCol w="2575455">
                  <a:extLst>
                    <a:ext uri="{9D8B030D-6E8A-4147-A177-3AD203B41FA5}">
                      <a16:colId xmlns:a16="http://schemas.microsoft.com/office/drawing/2014/main" val="3381260157"/>
                    </a:ext>
                  </a:extLst>
                </a:gridCol>
                <a:gridCol w="2575455">
                  <a:extLst>
                    <a:ext uri="{9D8B030D-6E8A-4147-A177-3AD203B41FA5}">
                      <a16:colId xmlns:a16="http://schemas.microsoft.com/office/drawing/2014/main" val="4062871575"/>
                    </a:ext>
                  </a:extLst>
                </a:gridCol>
              </a:tblGrid>
              <a:tr h="51635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350" b="0" i="0" u="none" strike="noStrike" noProof="0">
                          <a:latin typeface="Arial"/>
                          <a:cs typeface="Arial"/>
                        </a:rPr>
                        <a:t>Method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350" b="0" i="0" u="none" strike="noStrike" noProof="0">
                          <a:latin typeface="Arial"/>
                          <a:cs typeface="Arial"/>
                        </a:rPr>
                        <a:t>Best </a:t>
                      </a:r>
                      <a:r>
                        <a:rPr lang="fr-FR" sz="1350" b="0" i="0" u="none" strike="noStrike" noProof="0" err="1">
                          <a:latin typeface="Arial"/>
                          <a:cs typeface="Arial"/>
                        </a:rPr>
                        <a:t>target</a:t>
                      </a:r>
                      <a:endParaRPr lang="fr-FR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350" b="0" i="0" u="none" strike="noStrike" noProof="0" err="1">
                          <a:latin typeface="Arial"/>
                          <a:cs typeface="Arial"/>
                        </a:rPr>
                        <a:t>Efficiency</a:t>
                      </a:r>
                      <a:r>
                        <a:rPr lang="fr-FR" sz="1350" b="0" i="0" u="none" strike="noStrike" noProof="0">
                          <a:latin typeface="Arial"/>
                          <a:cs typeface="Arial"/>
                        </a:rPr>
                        <a:t> 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175539"/>
                  </a:ext>
                </a:extLst>
              </a:tr>
              <a:tr h="51635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350" b="0" i="0" u="none" strike="noStrike" noProof="0">
                          <a:latin typeface="Arial"/>
                          <a:cs typeface="Arial"/>
                        </a:rPr>
                        <a:t>Acid </a:t>
                      </a:r>
                      <a:r>
                        <a:rPr lang="fr-FR" sz="1350" b="0" i="0" u="none" strike="noStrike" noProof="0" err="1">
                          <a:latin typeface="Arial"/>
                          <a:cs typeface="Arial"/>
                        </a:rPr>
                        <a:t>leaching</a:t>
                      </a:r>
                      <a:endParaRPr lang="fr-FR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350" b="0" i="0" u="none" strike="noStrike" noProof="0" err="1">
                          <a:latin typeface="Arial"/>
                          <a:cs typeface="Arial"/>
                        </a:rPr>
                        <a:t>NdFeB</a:t>
                      </a:r>
                      <a:r>
                        <a:rPr lang="fr-FR" sz="1350" b="0" i="0" u="none" strike="noStrike" noProof="0">
                          <a:latin typeface="Arial"/>
                          <a:cs typeface="Arial"/>
                        </a:rPr>
                        <a:t> magnets, </a:t>
                      </a:r>
                      <a:r>
                        <a:rPr lang="fr-FR" sz="1350" b="0" i="0" u="none" strike="noStrike" noProof="0" err="1">
                          <a:latin typeface="Arial"/>
                          <a:cs typeface="Arial"/>
                        </a:rPr>
                        <a:t>phosphors</a:t>
                      </a:r>
                      <a:r>
                        <a:rPr lang="fr-FR" sz="1350" b="0" i="0" u="none" strike="noStrike" noProof="0">
                          <a:latin typeface="Arial"/>
                          <a:cs typeface="Arial"/>
                        </a:rPr>
                        <a:t>, LCDs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350" b="0" i="0" u="none" strike="noStrike" noProof="0" err="1">
                          <a:latin typeface="Arial"/>
                          <a:cs typeface="Arial"/>
                        </a:rPr>
                        <a:t>Often</a:t>
                      </a:r>
                      <a:r>
                        <a:rPr lang="fr-FR" sz="1350" b="0" i="0" u="none" strike="noStrike" noProof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350" b="1" i="0" u="none" strike="noStrike" noProof="0">
                          <a:latin typeface="Arial"/>
                          <a:cs typeface="Arial"/>
                        </a:rPr>
                        <a:t>90–99%</a:t>
                      </a:r>
                      <a:r>
                        <a:rPr lang="fr-FR" sz="1350" b="0" i="0" u="none" strike="noStrike" noProof="0">
                          <a:latin typeface="Arial"/>
                          <a:cs typeface="Arial"/>
                        </a:rPr>
                        <a:t> for Nd, Dy, Y, Eu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70707"/>
                  </a:ext>
                </a:extLst>
              </a:tr>
              <a:tr h="51635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350" b="0" i="0" u="none" strike="noStrike" noProof="0" err="1">
                          <a:latin typeface="Arial"/>
                          <a:cs typeface="Arial"/>
                        </a:rPr>
                        <a:t>Precipitation</a:t>
                      </a:r>
                      <a:endParaRPr lang="fr-FR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350" b="0" i="0" u="none" strike="noStrike" noProof="0">
                          <a:latin typeface="Arial"/>
                          <a:cs typeface="Arial"/>
                        </a:rPr>
                        <a:t>REE-</a:t>
                      </a:r>
                      <a:r>
                        <a:rPr lang="fr-FR" sz="1350" b="0" i="0" u="none" strike="noStrike" noProof="0" err="1">
                          <a:latin typeface="Arial"/>
                          <a:cs typeface="Arial"/>
                        </a:rPr>
                        <a:t>rich</a:t>
                      </a:r>
                      <a:r>
                        <a:rPr lang="fr-FR" sz="1350" b="0" i="0" u="none" strike="noStrike" noProof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350" b="0" i="0" u="none" strike="noStrike" noProof="0" err="1">
                          <a:latin typeface="Arial"/>
                          <a:cs typeface="Arial"/>
                        </a:rPr>
                        <a:t>leachates</a:t>
                      </a:r>
                      <a:endParaRPr lang="fr-FR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/>
                        <a:t>Eu, Tb, Y up to 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135297"/>
                  </a:ext>
                </a:extLst>
              </a:tr>
              <a:tr h="51635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350" b="0" i="0" u="none" strike="noStrike" noProof="0" err="1">
                          <a:latin typeface="Arial"/>
                          <a:cs typeface="Arial"/>
                        </a:rPr>
                        <a:t>Bioleaching</a:t>
                      </a:r>
                      <a:endParaRPr lang="fr-FR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350" b="0" i="0" u="none" strike="noStrike" noProof="0" err="1">
                          <a:latin typeface="Arial"/>
                          <a:cs typeface="Arial"/>
                        </a:rPr>
                        <a:t>PCBs</a:t>
                      </a:r>
                      <a:r>
                        <a:rPr lang="fr-FR" sz="1350" b="0" i="0" u="none" strike="noStrike" noProof="0">
                          <a:latin typeface="Arial"/>
                          <a:cs typeface="Arial"/>
                        </a:rPr>
                        <a:t> / </a:t>
                      </a:r>
                      <a:r>
                        <a:rPr lang="fr-FR" sz="1350" b="0" i="0" u="none" strike="noStrike" noProof="0" err="1">
                          <a:latin typeface="Arial"/>
                          <a:cs typeface="Arial"/>
                        </a:rPr>
                        <a:t>low</a:t>
                      </a:r>
                      <a:r>
                        <a:rPr lang="fr-FR" sz="1350" b="0" i="0" u="none" strike="noStrike" noProof="0">
                          <a:latin typeface="Arial"/>
                          <a:cs typeface="Arial"/>
                        </a:rPr>
                        <a:t>-grade </a:t>
                      </a:r>
                      <a:r>
                        <a:rPr lang="fr-FR" sz="1350" b="0" i="0" u="none" strike="noStrike" noProof="0" err="1">
                          <a:latin typeface="Arial"/>
                          <a:cs typeface="Arial"/>
                        </a:rPr>
                        <a:t>waste</a:t>
                      </a:r>
                      <a:endParaRPr lang="fr-FR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350" b="0" i="0" u="none" strike="noStrike" noProof="0" err="1">
                          <a:latin typeface="Arial"/>
                          <a:cs typeface="Arial"/>
                        </a:rPr>
                        <a:t>Around</a:t>
                      </a:r>
                      <a:r>
                        <a:rPr lang="fr-FR" sz="1350" b="0" i="0" u="none" strike="noStrike" noProof="0">
                          <a:latin typeface="Arial"/>
                          <a:cs typeface="Arial"/>
                        </a:rPr>
                        <a:t> 40–70% for </a:t>
                      </a:r>
                      <a:r>
                        <a:rPr lang="fr-FR" sz="1350" b="0" i="0" u="none" strike="noStrike" noProof="0" err="1">
                          <a:latin typeface="Arial"/>
                          <a:cs typeface="Arial"/>
                        </a:rPr>
                        <a:t>several</a:t>
                      </a:r>
                      <a:r>
                        <a:rPr lang="fr-FR" sz="1350" b="0" i="0" u="none" strike="noStrike" noProof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350" b="0" i="0" u="none" strike="noStrike" noProof="0" err="1">
                          <a:latin typeface="Arial"/>
                          <a:cs typeface="Arial"/>
                        </a:rPr>
                        <a:t>REEs</a:t>
                      </a:r>
                      <a:endParaRPr lang="fr-FR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412838"/>
                  </a:ext>
                </a:extLst>
              </a:tr>
              <a:tr h="51635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350" b="0" i="0" u="none" strike="noStrike" noProof="0">
                          <a:latin typeface="Arial"/>
                          <a:cs typeface="Arial"/>
                        </a:rPr>
                        <a:t>Solvent extraction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350" b="0" i="0" u="none" strike="noStrike" noProof="0">
                          <a:latin typeface="Arial"/>
                          <a:cs typeface="Arial"/>
                        </a:rPr>
                        <a:t>Ni-MH batteries / mixed solutions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350" b="0" i="0" u="none" strike="noStrike" noProof="0">
                          <a:latin typeface="Arial"/>
                          <a:cs typeface="Arial"/>
                        </a:rPr>
                        <a:t>Ce </a:t>
                      </a:r>
                      <a:r>
                        <a:rPr lang="fr-FR" sz="1350" b="1" i="0" u="none" strike="noStrike" noProof="0">
                          <a:latin typeface="Arial"/>
                          <a:cs typeface="Arial"/>
                        </a:rPr>
                        <a:t>90.75%</a:t>
                      </a:r>
                      <a:r>
                        <a:rPr lang="fr-FR" sz="1350" b="0" i="0" u="none" strike="noStrike" noProof="0">
                          <a:latin typeface="Arial"/>
                          <a:cs typeface="Arial"/>
                        </a:rPr>
                        <a:t>, Nd </a:t>
                      </a:r>
                      <a:r>
                        <a:rPr lang="fr-FR" sz="1350" b="1" i="0" u="none" strike="noStrike" noProof="0">
                          <a:latin typeface="Arial"/>
                          <a:cs typeface="Arial"/>
                        </a:rPr>
                        <a:t>85.97%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645465"/>
                  </a:ext>
                </a:extLst>
              </a:tr>
            </a:tbl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id="{8ED39122-8C00-001A-AD8F-298259491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89862"/>
            <a:ext cx="7289425" cy="1013923"/>
          </a:xfrm>
        </p:spPr>
        <p:txBody>
          <a:bodyPr/>
          <a:lstStyle/>
          <a:p>
            <a:r>
              <a:rPr lang="fr-FR">
                <a:latin typeface="Franklin Gothic Demi Cond"/>
                <a:ea typeface="Roboto Black"/>
                <a:cs typeface="Arial"/>
              </a:rPr>
              <a:t>Some </a:t>
            </a:r>
            <a:r>
              <a:rPr lang="fr-FR" err="1">
                <a:latin typeface="Franklin Gothic Demi Cond"/>
                <a:ea typeface="Roboto Black"/>
                <a:cs typeface="Arial"/>
              </a:rPr>
              <a:t>metrics</a:t>
            </a:r>
            <a:r>
              <a:rPr lang="fr-FR">
                <a:latin typeface="Franklin Gothic Demi Cond"/>
                <a:ea typeface="Roboto Black"/>
                <a:cs typeface="Arial"/>
              </a:rPr>
              <a:t> on the </a:t>
            </a:r>
            <a:r>
              <a:rPr lang="fr-FR" err="1">
                <a:latin typeface="Franklin Gothic Demi Cond"/>
                <a:ea typeface="Roboto Black"/>
                <a:cs typeface="Arial"/>
              </a:rPr>
              <a:t>mentionned</a:t>
            </a:r>
            <a:r>
              <a:rPr lang="fr-FR">
                <a:latin typeface="Franklin Gothic Demi Cond"/>
                <a:ea typeface="Roboto Black"/>
                <a:cs typeface="Arial"/>
              </a:rPr>
              <a:t> techniques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B87FFC-5482-0AEA-F602-738D5C8C0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The recycling of CMOS technology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610267-B612-6F90-D9AF-C88D07F1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836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D62BB-D9E1-C531-D389-82E8B44D5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688BD25-DE75-5870-788F-3F366E108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188547"/>
            <a:ext cx="7717704" cy="3629226"/>
          </a:xfrm>
        </p:spPr>
        <p:txBody>
          <a:bodyPr vert="horz" lIns="180000" tIns="45720" rIns="91440" bIns="45720" rtlCol="0" anchor="t">
            <a:normAutofit/>
          </a:bodyPr>
          <a:lstStyle/>
          <a:p>
            <a:r>
              <a:rPr lang="fr-FR" dirty="0">
                <a:latin typeface="Arial"/>
                <a:cs typeface="Arial"/>
              </a:rPr>
              <a:t>Silicon </a:t>
            </a:r>
            <a:r>
              <a:rPr lang="fr-FR" dirty="0" err="1">
                <a:latin typeface="Arial"/>
                <a:cs typeface="Arial"/>
              </a:rPr>
              <a:t>is</a:t>
            </a:r>
            <a:r>
              <a:rPr lang="fr-FR" dirty="0">
                <a:latin typeface="Arial"/>
                <a:cs typeface="Arial"/>
              </a:rPr>
              <a:t> the dominant </a:t>
            </a:r>
            <a:r>
              <a:rPr lang="fr-FR" dirty="0" err="1">
                <a:latin typeface="Arial"/>
                <a:cs typeface="Arial"/>
              </a:rPr>
              <a:t>material</a:t>
            </a:r>
            <a:r>
              <a:rPr lang="fr-FR" dirty="0">
                <a:latin typeface="Arial"/>
                <a:cs typeface="Arial"/>
              </a:rPr>
              <a:t> in </a:t>
            </a:r>
            <a:r>
              <a:rPr lang="fr-FR" dirty="0" err="1">
                <a:latin typeface="Arial"/>
                <a:cs typeface="Arial"/>
              </a:rPr>
              <a:t>semiconductors</a:t>
            </a:r>
            <a:r>
              <a:rPr lang="fr-FR" dirty="0">
                <a:latin typeface="Arial"/>
                <a:cs typeface="Arial"/>
              </a:rPr>
              <a:t> and </a:t>
            </a:r>
            <a:r>
              <a:rPr lang="fr-FR" dirty="0" err="1">
                <a:latin typeface="Arial"/>
                <a:cs typeface="Arial"/>
              </a:rPr>
              <a:t>photovoltaic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devices</a:t>
            </a:r>
            <a:r>
              <a:rPr lang="fr-FR" dirty="0">
                <a:latin typeface="Arial"/>
                <a:cs typeface="Arial"/>
              </a:rPr>
              <a:t>. </a:t>
            </a:r>
            <a:endParaRPr lang="fr-FR" b="1" dirty="0">
              <a:latin typeface="Arial"/>
              <a:cs typeface="Arial"/>
            </a:endParaRPr>
          </a:p>
          <a:p>
            <a:r>
              <a:rPr lang="fr-FR" dirty="0">
                <a:latin typeface="Arial"/>
                <a:cs typeface="Arial"/>
              </a:rPr>
              <a:t>It </a:t>
            </a:r>
            <a:r>
              <a:rPr lang="fr-FR" dirty="0" err="1">
                <a:latin typeface="Arial"/>
                <a:cs typeface="Arial"/>
              </a:rPr>
              <a:t>is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used</a:t>
            </a:r>
            <a:r>
              <a:rPr lang="fr-FR" dirty="0">
                <a:latin typeface="Arial"/>
                <a:cs typeface="Arial"/>
              </a:rPr>
              <a:t> in about </a:t>
            </a:r>
            <a:r>
              <a:rPr lang="fr-FR" b="1" dirty="0">
                <a:latin typeface="Arial"/>
                <a:cs typeface="Arial"/>
              </a:rPr>
              <a:t>90% of wafers</a:t>
            </a:r>
            <a:r>
              <a:rPr lang="fr-FR" dirty="0">
                <a:latin typeface="Arial"/>
                <a:cs typeface="Arial"/>
              </a:rPr>
              <a:t> for PV panels and </a:t>
            </a:r>
            <a:r>
              <a:rPr lang="fr-FR" dirty="0" err="1">
                <a:latin typeface="Arial"/>
                <a:cs typeface="Arial"/>
              </a:rPr>
              <a:t>microelectronics</a:t>
            </a:r>
            <a:r>
              <a:rPr lang="fr-FR" dirty="0">
                <a:latin typeface="Arial"/>
                <a:cs typeface="Arial"/>
              </a:rPr>
              <a:t>. </a:t>
            </a:r>
          </a:p>
          <a:p>
            <a:r>
              <a:rPr lang="fr-FR" dirty="0" err="1">
                <a:latin typeface="Arial"/>
                <a:cs typeface="Arial"/>
              </a:rPr>
              <a:t>Producing</a:t>
            </a:r>
            <a:r>
              <a:rPr lang="fr-FR" dirty="0">
                <a:latin typeface="Arial"/>
                <a:cs typeface="Arial"/>
              </a:rPr>
              <a:t> high-</a:t>
            </a:r>
            <a:r>
              <a:rPr lang="fr-FR" dirty="0" err="1">
                <a:latin typeface="Arial"/>
                <a:cs typeface="Arial"/>
              </a:rPr>
              <a:t>purity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silicon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is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energy</a:t>
            </a:r>
            <a:r>
              <a:rPr lang="fr-FR" dirty="0">
                <a:latin typeface="Arial"/>
                <a:cs typeface="Arial"/>
              </a:rPr>
              <a:t>-intensive, </a:t>
            </a:r>
            <a:r>
              <a:rPr lang="fr-FR" dirty="0" err="1">
                <a:latin typeface="Arial"/>
                <a:cs typeface="Arial"/>
              </a:rPr>
              <a:t>so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recovering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it</a:t>
            </a:r>
            <a:r>
              <a:rPr lang="fr-FR" dirty="0">
                <a:latin typeface="Arial"/>
                <a:cs typeface="Arial"/>
              </a:rPr>
              <a:t> can </a:t>
            </a:r>
            <a:r>
              <a:rPr lang="fr-FR" dirty="0" err="1">
                <a:latin typeface="Arial"/>
                <a:cs typeface="Arial"/>
              </a:rPr>
              <a:t>save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energy</a:t>
            </a:r>
            <a:r>
              <a:rPr lang="fr-FR" dirty="0">
                <a:latin typeface="Arial"/>
                <a:cs typeface="Arial"/>
              </a:rPr>
              <a:t> and </a:t>
            </a:r>
            <a:r>
              <a:rPr lang="fr-FR" dirty="0" err="1">
                <a:latin typeface="Arial"/>
                <a:cs typeface="Arial"/>
              </a:rPr>
              <a:t>reduce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raw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material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demand</a:t>
            </a:r>
            <a:r>
              <a:rPr lang="fr-FR" dirty="0">
                <a:latin typeface="Arial"/>
                <a:cs typeface="Arial"/>
              </a:rPr>
              <a:t>.</a:t>
            </a:r>
          </a:p>
          <a:p>
            <a:r>
              <a:rPr lang="fr-FR" dirty="0">
                <a:latin typeface="Arial"/>
                <a:cs typeface="Arial"/>
              </a:rPr>
              <a:t>Main </a:t>
            </a:r>
            <a:r>
              <a:rPr lang="fr-FR" dirty="0" err="1">
                <a:latin typeface="Arial"/>
                <a:cs typeface="Arial"/>
              </a:rPr>
              <a:t>waste</a:t>
            </a:r>
            <a:r>
              <a:rPr lang="fr-FR" dirty="0">
                <a:latin typeface="Arial"/>
                <a:cs typeface="Arial"/>
              </a:rPr>
              <a:t> sources :</a:t>
            </a:r>
          </a:p>
          <a:p>
            <a:pPr lvl="1">
              <a:buFont typeface="Courier New" pitchFamily="2" charset="2"/>
              <a:buChar char="o"/>
            </a:pPr>
            <a:r>
              <a:rPr lang="fr-FR" dirty="0">
                <a:latin typeface="Arial"/>
                <a:cs typeface="Arial"/>
              </a:rPr>
              <a:t>Ingot top-</a:t>
            </a:r>
            <a:r>
              <a:rPr lang="fr-FR" dirty="0" err="1">
                <a:latin typeface="Arial"/>
                <a:cs typeface="Arial"/>
              </a:rPr>
              <a:t>cut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scraps</a:t>
            </a:r>
            <a:endParaRPr lang="fr-FR" dirty="0">
              <a:latin typeface="Arial"/>
              <a:cs typeface="Arial"/>
            </a:endParaRPr>
          </a:p>
          <a:p>
            <a:pPr lvl="1">
              <a:buFont typeface="Courier New" pitchFamily="2" charset="2"/>
              <a:buChar char="o"/>
            </a:pPr>
            <a:r>
              <a:rPr lang="fr-FR" dirty="0">
                <a:latin typeface="Arial"/>
                <a:cs typeface="Arial"/>
              </a:rPr>
              <a:t>Wafer-</a:t>
            </a:r>
            <a:r>
              <a:rPr lang="fr-FR" dirty="0" err="1">
                <a:latin typeface="Arial"/>
                <a:cs typeface="Arial"/>
              </a:rPr>
              <a:t>sawing</a:t>
            </a:r>
            <a:r>
              <a:rPr lang="fr-FR" dirty="0">
                <a:latin typeface="Arial"/>
                <a:cs typeface="Arial"/>
              </a:rPr>
              <a:t> slurry</a:t>
            </a:r>
            <a:endParaRPr lang="fr-FR" sz="1600" dirty="0"/>
          </a:p>
          <a:p>
            <a:pPr lvl="1"/>
            <a:r>
              <a:rPr lang="fr-FR" dirty="0" err="1">
                <a:latin typeface="Arial"/>
                <a:cs typeface="Arial"/>
              </a:rPr>
              <a:t>Damaged</a:t>
            </a:r>
            <a:r>
              <a:rPr lang="fr-FR" dirty="0">
                <a:latin typeface="Arial"/>
                <a:cs typeface="Arial"/>
              </a:rPr>
              <a:t> or </a:t>
            </a:r>
            <a:r>
              <a:rPr lang="fr-FR" dirty="0" err="1">
                <a:latin typeface="Arial"/>
                <a:cs typeface="Arial"/>
              </a:rPr>
              <a:t>rejected</a:t>
            </a:r>
            <a:r>
              <a:rPr lang="fr-FR" dirty="0">
                <a:latin typeface="Arial"/>
                <a:cs typeface="Arial"/>
              </a:rPr>
              <a:t> wafers</a:t>
            </a:r>
            <a:endParaRPr lang="fr-FR" dirty="0"/>
          </a:p>
          <a:p>
            <a:endParaRPr lang="fr-FR" b="1"/>
          </a:p>
          <a:p>
            <a:endParaRPr lang="fr-FR" b="1"/>
          </a:p>
          <a:p>
            <a:endParaRPr lang="fr-FR" b="1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09C83FF-7F80-3D1F-644A-49D9CD77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477395"/>
            <a:ext cx="4706215" cy="622481"/>
          </a:xfrm>
        </p:spPr>
        <p:txBody>
          <a:bodyPr/>
          <a:lstStyle/>
          <a:p>
            <a:r>
              <a:rPr lang="fr-FR">
                <a:latin typeface="Franklin Gothic Demi Cond"/>
                <a:ea typeface="Roboto Black"/>
                <a:cs typeface="Arial"/>
              </a:rPr>
              <a:t>Why recycle </a:t>
            </a:r>
            <a:r>
              <a:rPr lang="fr-FR" err="1">
                <a:latin typeface="Franklin Gothic Demi Cond"/>
                <a:ea typeface="Roboto Black"/>
                <a:cs typeface="Arial"/>
              </a:rPr>
              <a:t>silicon</a:t>
            </a:r>
            <a:r>
              <a:rPr lang="fr-FR">
                <a:latin typeface="Franklin Gothic Demi Cond"/>
                <a:ea typeface="Roboto Black"/>
                <a:cs typeface="Arial"/>
              </a:rPr>
              <a:t>?</a:t>
            </a:r>
          </a:p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1525D9-4EE0-6EBC-68D2-0E2C6E31B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The recycling of CMOS technology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BE29D1-C57D-2979-562F-6553131BB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440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1E850A3-1D98-B68A-A343-C16349633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022" y="1689755"/>
            <a:ext cx="7726363" cy="2890911"/>
          </a:xfrm>
        </p:spPr>
        <p:txBody>
          <a:bodyPr vert="horz" lIns="180000" tIns="45720" rIns="91440" bIns="45720" rtlCol="0" anchor="t">
            <a:normAutofit/>
          </a:bodyPr>
          <a:lstStyle/>
          <a:p>
            <a:r>
              <a:rPr lang="fr-FR" dirty="0">
                <a:latin typeface="Arial"/>
                <a:cs typeface="Arial"/>
              </a:rPr>
              <a:t>The first Silicon </a:t>
            </a:r>
            <a:r>
              <a:rPr lang="fr-FR" dirty="0" err="1">
                <a:latin typeface="Arial"/>
                <a:cs typeface="Arial"/>
              </a:rPr>
              <a:t>recycling</a:t>
            </a:r>
            <a:r>
              <a:rPr lang="fr-FR" dirty="0">
                <a:latin typeface="Arial"/>
                <a:cs typeface="Arial"/>
              </a:rPr>
              <a:t> pipeline </a:t>
            </a:r>
            <a:r>
              <a:rPr lang="fr-FR" dirty="0" err="1">
                <a:latin typeface="Arial"/>
                <a:cs typeface="Arial"/>
              </a:rPr>
              <a:t>goes</a:t>
            </a:r>
            <a:r>
              <a:rPr lang="fr-FR" dirty="0">
                <a:latin typeface="Arial"/>
                <a:cs typeface="Arial"/>
              </a:rPr>
              <a:t> as </a:t>
            </a:r>
            <a:r>
              <a:rPr lang="fr-FR" dirty="0" err="1">
                <a:latin typeface="Arial"/>
                <a:cs typeface="Arial"/>
              </a:rPr>
              <a:t>follows</a:t>
            </a:r>
            <a:r>
              <a:rPr lang="fr-FR" dirty="0">
                <a:latin typeface="Arial"/>
                <a:cs typeface="Arial"/>
              </a:rPr>
              <a:t> :</a:t>
            </a:r>
          </a:p>
          <a:p>
            <a:pPr marL="685800" lvl="1" indent="-342900">
              <a:buAutoNum type="arabicPeriod"/>
            </a:pPr>
            <a:r>
              <a:rPr lang="fr-FR" sz="1800" dirty="0" err="1">
                <a:latin typeface="Arial"/>
                <a:cs typeface="Arial"/>
              </a:rPr>
              <a:t>Disassembly</a:t>
            </a:r>
            <a:r>
              <a:rPr lang="fr-FR" sz="1800" dirty="0">
                <a:latin typeface="Arial"/>
                <a:cs typeface="Arial"/>
              </a:rPr>
              <a:t> : Solar panels and </a:t>
            </a:r>
            <a:r>
              <a:rPr lang="fr-FR" sz="1800" dirty="0" err="1">
                <a:latin typeface="Arial"/>
                <a:cs typeface="Arial"/>
              </a:rPr>
              <a:t>integrated</a:t>
            </a:r>
            <a:r>
              <a:rPr lang="fr-FR" sz="1800" dirty="0">
                <a:latin typeface="Arial"/>
                <a:cs typeface="Arial"/>
              </a:rPr>
              <a:t> Circuits are </a:t>
            </a:r>
            <a:r>
              <a:rPr lang="fr-FR" sz="1800" dirty="0" err="1">
                <a:latin typeface="Arial"/>
                <a:cs typeface="Arial"/>
              </a:rPr>
              <a:t>dismantled</a:t>
            </a:r>
            <a:r>
              <a:rPr lang="fr-FR" sz="1800" dirty="0">
                <a:latin typeface="Arial"/>
                <a:cs typeface="Arial"/>
              </a:rPr>
              <a:t>, chips and wafers are </a:t>
            </a:r>
            <a:r>
              <a:rPr lang="fr-FR" sz="1800" dirty="0" err="1">
                <a:latin typeface="Arial"/>
                <a:cs typeface="Arial"/>
              </a:rPr>
              <a:t>separated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err="1">
                <a:latin typeface="Arial"/>
                <a:cs typeface="Arial"/>
              </a:rPr>
              <a:t>from</a:t>
            </a:r>
            <a:r>
              <a:rPr lang="fr-FR" sz="1800" dirty="0">
                <a:latin typeface="Arial"/>
                <a:cs typeface="Arial"/>
              </a:rPr>
              <a:t> glass </a:t>
            </a:r>
            <a:r>
              <a:rPr lang="fr-FR" sz="1800" dirty="0" err="1">
                <a:latin typeface="Arial"/>
                <a:cs typeface="Arial"/>
              </a:rPr>
              <a:t>metals</a:t>
            </a:r>
            <a:r>
              <a:rPr lang="fr-FR" sz="1800" dirty="0">
                <a:latin typeface="Arial"/>
                <a:cs typeface="Arial"/>
              </a:rPr>
              <a:t> and packaging</a:t>
            </a:r>
            <a:endParaRPr lang="fr-FR" sz="1800" dirty="0"/>
          </a:p>
          <a:p>
            <a:pPr marL="685800" lvl="1" indent="-342900">
              <a:buAutoNum type="arabicPeriod"/>
            </a:pPr>
            <a:r>
              <a:rPr lang="fr-FR" sz="1800" dirty="0">
                <a:latin typeface="Arial"/>
                <a:cs typeface="Arial"/>
              </a:rPr>
              <a:t>High-</a:t>
            </a:r>
            <a:r>
              <a:rPr lang="fr-FR" sz="1800" dirty="0" err="1">
                <a:latin typeface="Arial"/>
                <a:cs typeface="Arial"/>
              </a:rPr>
              <a:t>temperature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err="1">
                <a:latin typeface="Arial"/>
                <a:cs typeface="Arial"/>
              </a:rPr>
              <a:t>roasting</a:t>
            </a:r>
            <a:r>
              <a:rPr lang="fr-FR" sz="1800" dirty="0">
                <a:latin typeface="Arial"/>
                <a:cs typeface="Arial"/>
              </a:rPr>
              <a:t> : the stacks </a:t>
            </a:r>
            <a:r>
              <a:rPr lang="fr-FR" sz="1800" dirty="0" err="1">
                <a:latin typeface="Arial"/>
                <a:cs typeface="Arial"/>
              </a:rPr>
              <a:t>is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err="1">
                <a:latin typeface="Arial"/>
                <a:cs typeface="Arial"/>
              </a:rPr>
              <a:t>heated</a:t>
            </a:r>
            <a:r>
              <a:rPr lang="fr-FR" sz="1800" dirty="0">
                <a:latin typeface="Arial"/>
                <a:cs typeface="Arial"/>
              </a:rPr>
              <a:t> to over 850 C, to help </a:t>
            </a:r>
            <a:r>
              <a:rPr lang="fr-FR" sz="1800" dirty="0" err="1">
                <a:latin typeface="Arial"/>
                <a:cs typeface="Arial"/>
              </a:rPr>
              <a:t>remove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err="1">
                <a:latin typeface="Arial"/>
                <a:cs typeface="Arial"/>
              </a:rPr>
              <a:t>sealing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err="1">
                <a:latin typeface="Arial"/>
                <a:cs typeface="Arial"/>
              </a:rPr>
              <a:t>materials</a:t>
            </a:r>
            <a:endParaRPr lang="fr-FR" sz="1800" dirty="0">
              <a:latin typeface="Arial"/>
              <a:cs typeface="Arial"/>
            </a:endParaRPr>
          </a:p>
          <a:p>
            <a:pPr marL="685800" lvl="1" indent="-342900">
              <a:buAutoNum type="arabicPeriod"/>
            </a:pPr>
            <a:r>
              <a:rPr lang="fr-FR" sz="1800" dirty="0">
                <a:latin typeface="Arial"/>
                <a:cs typeface="Arial"/>
              </a:rPr>
              <a:t>Granulation / </a:t>
            </a:r>
            <a:r>
              <a:rPr lang="fr-FR" sz="1800" dirty="0" err="1">
                <a:latin typeface="Arial"/>
                <a:cs typeface="Arial"/>
              </a:rPr>
              <a:t>crushing</a:t>
            </a:r>
            <a:r>
              <a:rPr lang="fr-FR" sz="1800" dirty="0">
                <a:latin typeface="Arial"/>
                <a:cs typeface="Arial"/>
              </a:rPr>
              <a:t> : The </a:t>
            </a:r>
            <a:r>
              <a:rPr lang="fr-FR" sz="1800" dirty="0" err="1">
                <a:latin typeface="Arial"/>
                <a:cs typeface="Arial"/>
              </a:rPr>
              <a:t>device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err="1">
                <a:latin typeface="Arial"/>
                <a:cs typeface="Arial"/>
              </a:rPr>
              <a:t>is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err="1">
                <a:latin typeface="Arial"/>
                <a:cs typeface="Arial"/>
              </a:rPr>
              <a:t>broken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err="1">
                <a:latin typeface="Arial"/>
                <a:cs typeface="Arial"/>
              </a:rPr>
              <a:t>into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err="1">
                <a:latin typeface="Arial"/>
                <a:cs typeface="Arial"/>
              </a:rPr>
              <a:t>smaller</a:t>
            </a:r>
            <a:r>
              <a:rPr lang="fr-FR" sz="1800" dirty="0">
                <a:latin typeface="Arial"/>
                <a:cs typeface="Arial"/>
              </a:rPr>
              <a:t> parts, </a:t>
            </a:r>
            <a:r>
              <a:rPr lang="fr-FR" sz="1800" dirty="0" err="1">
                <a:latin typeface="Arial"/>
                <a:cs typeface="Arial"/>
              </a:rPr>
              <a:t>facilitating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err="1">
                <a:latin typeface="Arial"/>
                <a:cs typeface="Arial"/>
              </a:rPr>
              <a:t>access</a:t>
            </a:r>
            <a:r>
              <a:rPr lang="fr-FR" sz="1800" dirty="0">
                <a:latin typeface="Arial"/>
                <a:cs typeface="Arial"/>
              </a:rPr>
              <a:t> to Silicon and </a:t>
            </a:r>
            <a:r>
              <a:rPr lang="fr-FR" sz="1800" dirty="0" err="1">
                <a:latin typeface="Arial"/>
                <a:cs typeface="Arial"/>
              </a:rPr>
              <a:t>other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err="1">
                <a:latin typeface="Arial"/>
                <a:cs typeface="Arial"/>
              </a:rPr>
              <a:t>valuable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err="1">
                <a:latin typeface="Arial"/>
                <a:cs typeface="Arial"/>
              </a:rPr>
              <a:t>materials</a:t>
            </a:r>
          </a:p>
          <a:p>
            <a:pPr>
              <a:buFont typeface="Wingdings"/>
              <a:buChar char="§"/>
            </a:pPr>
            <a:r>
              <a:rPr lang="fr-FR" dirty="0" err="1">
                <a:latin typeface="Arial"/>
                <a:cs typeface="Arial"/>
              </a:rPr>
              <a:t>After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these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pre-processing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steps</a:t>
            </a:r>
            <a:r>
              <a:rPr lang="fr-FR" dirty="0">
                <a:latin typeface="Arial"/>
                <a:cs typeface="Arial"/>
              </a:rPr>
              <a:t>, Silicon </a:t>
            </a:r>
            <a:r>
              <a:rPr lang="fr-FR" dirty="0" err="1">
                <a:latin typeface="Arial"/>
                <a:cs typeface="Arial"/>
              </a:rPr>
              <a:t>is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mainly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recovered</a:t>
            </a:r>
            <a:r>
              <a:rPr lang="fr-FR" dirty="0">
                <a:latin typeface="Arial"/>
                <a:cs typeface="Arial"/>
              </a:rPr>
              <a:t> via 2 techniques.</a:t>
            </a:r>
            <a:endParaRPr lang="en-US" dirty="0">
              <a:latin typeface="Arial"/>
              <a:cs typeface="Arial"/>
            </a:endParaRPr>
          </a:p>
          <a:p>
            <a:pPr marL="342900" lvl="1" indent="0">
              <a:buNone/>
            </a:pPr>
            <a:endParaRPr lang="fr-FR" sz="1800" dirty="0">
              <a:latin typeface="Arial"/>
              <a:cs typeface="Arial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3D7E8E6-74D9-118A-CB63-7E2134B6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458804"/>
            <a:ext cx="3667125" cy="627320"/>
          </a:xfrm>
        </p:spPr>
        <p:txBody>
          <a:bodyPr/>
          <a:lstStyle/>
          <a:p>
            <a:r>
              <a:rPr lang="fr-FR" dirty="0">
                <a:latin typeface="Franklin Gothic Demi Cond"/>
                <a:ea typeface="Roboto Black"/>
                <a:cs typeface="Arial"/>
              </a:rPr>
              <a:t>Silicon </a:t>
            </a:r>
            <a:r>
              <a:rPr lang="fr-FR" dirty="0" err="1">
                <a:latin typeface="Franklin Gothic Demi Cond"/>
                <a:ea typeface="Roboto Black"/>
                <a:cs typeface="Arial"/>
              </a:rPr>
              <a:t>Preprocessing</a:t>
            </a:r>
            <a:r>
              <a:rPr lang="fr-FR" dirty="0">
                <a:latin typeface="Franklin Gothic Demi Cond"/>
                <a:ea typeface="Roboto Black"/>
                <a:cs typeface="Arial"/>
              </a:rPr>
              <a:t> :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C65B16-CE9D-F339-7FAB-B30EA2FE1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The recycling of CMOS technology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E13CC9-763B-1AD2-017B-4C0DFEF33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705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EE9F943-4DDC-DD36-6683-8E1775B30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975379"/>
            <a:ext cx="7726363" cy="3756566"/>
          </a:xfrm>
        </p:spPr>
        <p:txBody>
          <a:bodyPr vert="horz" lIns="180000" tIns="45720" rIns="91440" bIns="45720" rtlCol="0" anchor="t">
            <a:normAutofit/>
          </a:bodyPr>
          <a:lstStyle/>
          <a:p>
            <a:r>
              <a:rPr lang="fr-FR" dirty="0">
                <a:latin typeface="Arial"/>
                <a:cs typeface="Arial"/>
              </a:rPr>
              <a:t>How </a:t>
            </a:r>
            <a:r>
              <a:rPr lang="fr-FR" dirty="0" err="1">
                <a:latin typeface="Arial"/>
                <a:cs typeface="Arial"/>
              </a:rPr>
              <a:t>it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works</a:t>
            </a:r>
            <a:r>
              <a:rPr lang="fr-FR" dirty="0">
                <a:latin typeface="Arial"/>
                <a:cs typeface="Arial"/>
              </a:rPr>
              <a:t> :</a:t>
            </a:r>
          </a:p>
          <a:p>
            <a:pPr lvl="1"/>
            <a:r>
              <a:rPr lang="fr-FR" sz="1800" dirty="0">
                <a:latin typeface="Arial"/>
                <a:cs typeface="Arial"/>
              </a:rPr>
              <a:t>Silicon </a:t>
            </a:r>
            <a:r>
              <a:rPr lang="fr-FR" sz="1800" dirty="0" err="1">
                <a:latin typeface="Arial"/>
                <a:cs typeface="Arial"/>
              </a:rPr>
              <a:t>containing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err="1">
                <a:latin typeface="Arial"/>
                <a:cs typeface="Arial"/>
              </a:rPr>
              <a:t>waste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err="1">
                <a:latin typeface="Arial"/>
                <a:cs typeface="Arial"/>
              </a:rPr>
              <a:t>is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err="1">
                <a:latin typeface="Arial"/>
                <a:cs typeface="Arial"/>
              </a:rPr>
              <a:t>placed</a:t>
            </a:r>
            <a:r>
              <a:rPr lang="fr-FR" sz="1800" dirty="0">
                <a:latin typeface="Arial"/>
                <a:cs typeface="Arial"/>
              </a:rPr>
              <a:t> in </a:t>
            </a:r>
            <a:r>
              <a:rPr lang="fr-FR" sz="1800" dirty="0" err="1">
                <a:latin typeface="Arial"/>
                <a:cs typeface="Arial"/>
              </a:rPr>
              <a:t>chemical</a:t>
            </a:r>
            <a:r>
              <a:rPr lang="fr-FR" sz="1800" dirty="0">
                <a:latin typeface="Arial"/>
                <a:cs typeface="Arial"/>
              </a:rPr>
              <a:t> baths</a:t>
            </a:r>
          </a:p>
          <a:p>
            <a:pPr lvl="1"/>
            <a:r>
              <a:rPr lang="fr-FR" sz="1800" dirty="0" err="1">
                <a:latin typeface="Arial"/>
                <a:cs typeface="Arial"/>
              </a:rPr>
              <a:t>Metals</a:t>
            </a:r>
            <a:r>
              <a:rPr lang="fr-FR" sz="1800" dirty="0">
                <a:latin typeface="Arial"/>
                <a:cs typeface="Arial"/>
              </a:rPr>
              <a:t> dissolve </a:t>
            </a:r>
            <a:r>
              <a:rPr lang="fr-FR" sz="1800" dirty="0" err="1">
                <a:latin typeface="Arial"/>
                <a:cs typeface="Arial"/>
              </a:rPr>
              <a:t>into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err="1">
                <a:latin typeface="Arial"/>
                <a:cs typeface="Arial"/>
              </a:rPr>
              <a:t>liquid</a:t>
            </a:r>
            <a:r>
              <a:rPr lang="fr-FR" sz="1800" dirty="0">
                <a:latin typeface="Arial"/>
                <a:cs typeface="Arial"/>
              </a:rPr>
              <a:t> solution</a:t>
            </a:r>
          </a:p>
          <a:p>
            <a:pPr lvl="1"/>
            <a:r>
              <a:rPr lang="fr-FR" sz="1800" dirty="0">
                <a:latin typeface="Arial"/>
                <a:cs typeface="Arial"/>
              </a:rPr>
              <a:t>Silicon </a:t>
            </a:r>
            <a:r>
              <a:rPr lang="fr-FR" sz="1800" dirty="0" err="1">
                <a:latin typeface="Arial"/>
                <a:cs typeface="Arial"/>
              </a:rPr>
              <a:t>remains</a:t>
            </a:r>
            <a:r>
              <a:rPr lang="fr-FR" sz="1800" dirty="0">
                <a:latin typeface="Arial"/>
                <a:cs typeface="Arial"/>
              </a:rPr>
              <a:t> as the </a:t>
            </a:r>
            <a:r>
              <a:rPr lang="fr-FR" sz="1800" dirty="0" err="1">
                <a:latin typeface="Arial"/>
                <a:cs typeface="Arial"/>
              </a:rPr>
              <a:t>valuable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err="1">
                <a:latin typeface="Arial"/>
                <a:cs typeface="Arial"/>
              </a:rPr>
              <a:t>solid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err="1">
                <a:latin typeface="Arial"/>
                <a:cs typeface="Arial"/>
              </a:rPr>
              <a:t>material</a:t>
            </a:r>
            <a:r>
              <a:rPr lang="fr-FR" sz="1800" dirty="0">
                <a:latin typeface="Arial"/>
                <a:cs typeface="Arial"/>
              </a:rPr>
              <a:t> to </a:t>
            </a:r>
            <a:r>
              <a:rPr lang="fr-FR" sz="1800" dirty="0" err="1">
                <a:latin typeface="Arial"/>
                <a:cs typeface="Arial"/>
              </a:rPr>
              <a:t>recover</a:t>
            </a:r>
          </a:p>
          <a:p>
            <a:pPr>
              <a:buFont typeface="Wingdings"/>
              <a:buChar char="§"/>
            </a:pPr>
            <a:r>
              <a:rPr lang="fr-FR" dirty="0">
                <a:latin typeface="Arial"/>
                <a:cs typeface="Arial"/>
              </a:rPr>
              <a:t>Comment </a:t>
            </a:r>
            <a:r>
              <a:rPr lang="fr-FR" dirty="0" err="1">
                <a:latin typeface="Arial"/>
                <a:cs typeface="Arial"/>
              </a:rPr>
              <a:t>reagents</a:t>
            </a:r>
            <a:r>
              <a:rPr lang="fr-FR" dirty="0">
                <a:latin typeface="Arial"/>
                <a:cs typeface="Arial"/>
              </a:rPr>
              <a:t> :</a:t>
            </a:r>
          </a:p>
          <a:p>
            <a:pPr marL="514350">
              <a:buFont typeface="Wingdings"/>
              <a:buChar char="§"/>
            </a:pPr>
            <a:r>
              <a:rPr lang="fr-FR" sz="1800" dirty="0">
                <a:latin typeface="Arial"/>
                <a:cs typeface="Arial"/>
              </a:rPr>
              <a:t>HF ( </a:t>
            </a:r>
            <a:r>
              <a:rPr lang="fr-FR" sz="1800" dirty="0" err="1">
                <a:latin typeface="Arial"/>
                <a:cs typeface="Arial"/>
              </a:rPr>
              <a:t>Hydrofluoric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err="1">
                <a:latin typeface="Arial"/>
                <a:cs typeface="Arial"/>
              </a:rPr>
              <a:t>acid</a:t>
            </a:r>
            <a:r>
              <a:rPr lang="fr-FR" sz="1800" dirty="0">
                <a:latin typeface="Arial"/>
                <a:cs typeface="Arial"/>
              </a:rPr>
              <a:t> ) : </a:t>
            </a:r>
            <a:r>
              <a:rPr lang="fr-FR" dirty="0">
                <a:latin typeface="Arial"/>
                <a:cs typeface="Arial"/>
              </a:rPr>
              <a:t>effective but </a:t>
            </a:r>
            <a:r>
              <a:rPr lang="fr-FR" dirty="0" err="1">
                <a:latin typeface="Arial"/>
                <a:cs typeface="Arial"/>
              </a:rPr>
              <a:t>very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toxic</a:t>
            </a:r>
            <a:r>
              <a:rPr lang="fr-FR" dirty="0">
                <a:latin typeface="Arial"/>
                <a:cs typeface="Arial"/>
              </a:rPr>
              <a:t> and </a:t>
            </a:r>
            <a:r>
              <a:rPr lang="fr-FR" dirty="0" err="1">
                <a:latin typeface="Arial"/>
                <a:cs typeface="Arial"/>
              </a:rPr>
              <a:t>environmentally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problematic</a:t>
            </a:r>
            <a:r>
              <a:rPr lang="fr-FR" dirty="0">
                <a:latin typeface="Arial"/>
                <a:cs typeface="Arial"/>
              </a:rPr>
              <a:t>. </a:t>
            </a:r>
          </a:p>
          <a:p>
            <a:pPr marL="514350">
              <a:buFont typeface="Wingdings"/>
              <a:buChar char="§"/>
            </a:pPr>
            <a:r>
              <a:rPr lang="fr-FR" dirty="0">
                <a:latin typeface="Arial"/>
                <a:cs typeface="Arial"/>
              </a:rPr>
              <a:t>KOH + HNO₃ double </a:t>
            </a:r>
            <a:r>
              <a:rPr lang="fr-FR" dirty="0" err="1">
                <a:latin typeface="Arial"/>
                <a:cs typeface="Arial"/>
              </a:rPr>
              <a:t>reagent</a:t>
            </a:r>
            <a:r>
              <a:rPr lang="fr-FR" dirty="0">
                <a:latin typeface="Arial"/>
                <a:cs typeface="Arial"/>
              </a:rPr>
              <a:t> process :</a:t>
            </a:r>
          </a:p>
          <a:p>
            <a:pPr lvl="2"/>
            <a:r>
              <a:rPr lang="fr-FR" sz="1800" dirty="0">
                <a:latin typeface="Arial"/>
                <a:cs typeface="Arial"/>
              </a:rPr>
              <a:t>KOH </a:t>
            </a:r>
            <a:r>
              <a:rPr lang="fr-FR" sz="1800" dirty="0" err="1">
                <a:latin typeface="Arial"/>
                <a:cs typeface="Arial"/>
              </a:rPr>
              <a:t>removes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err="1">
                <a:latin typeface="Arial"/>
                <a:cs typeface="Arial"/>
              </a:rPr>
              <a:t>Aluminum</a:t>
            </a:r>
            <a:r>
              <a:rPr lang="fr-FR" sz="1800" dirty="0">
                <a:latin typeface="Arial"/>
                <a:cs typeface="Arial"/>
              </a:rPr>
              <a:t> and Oxide </a:t>
            </a:r>
            <a:r>
              <a:rPr lang="fr-FR" sz="1800" dirty="0" err="1">
                <a:latin typeface="Arial"/>
                <a:cs typeface="Arial"/>
              </a:rPr>
              <a:t>layers</a:t>
            </a:r>
            <a:endParaRPr lang="fr-FR" sz="1800" dirty="0">
              <a:latin typeface="Arial"/>
              <a:cs typeface="Arial"/>
            </a:endParaRPr>
          </a:p>
          <a:p>
            <a:pPr lvl="2"/>
            <a:r>
              <a:rPr lang="fr-FR" sz="1800" dirty="0">
                <a:latin typeface="Arial"/>
                <a:cs typeface="Arial"/>
              </a:rPr>
              <a:t>HNO₃ </a:t>
            </a:r>
            <a:r>
              <a:rPr lang="fr-FR" sz="1800" dirty="0" err="1">
                <a:latin typeface="Arial"/>
                <a:cs typeface="Arial"/>
              </a:rPr>
              <a:t>removes</a:t>
            </a:r>
            <a:r>
              <a:rPr lang="fr-FR" sz="1800" dirty="0">
                <a:latin typeface="Arial"/>
                <a:cs typeface="Arial"/>
              </a:rPr>
              <a:t> silver and lead </a:t>
            </a:r>
            <a:r>
              <a:rPr lang="fr-FR" sz="1800" dirty="0" err="1">
                <a:latin typeface="Arial"/>
                <a:cs typeface="Arial"/>
              </a:rPr>
              <a:t>layers</a:t>
            </a:r>
            <a:r>
              <a:rPr lang="fr-FR" sz="1800" dirty="0">
                <a:latin typeface="Arial"/>
                <a:cs typeface="Arial"/>
              </a:rPr>
              <a:t> (Pb and Ag)</a:t>
            </a:r>
            <a:endParaRPr lang="fr-FR" dirty="0">
              <a:latin typeface="Arial"/>
              <a:cs typeface="Arial"/>
            </a:endParaRPr>
          </a:p>
          <a:p>
            <a:pPr marL="342900" lvl="1" indent="0">
              <a:buNone/>
            </a:pPr>
            <a:endParaRPr lang="fr-FR" dirty="0">
              <a:latin typeface="Arial"/>
              <a:cs typeface="Arial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BE8480A-F059-0764-3C4D-CFEA89765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8266"/>
            <a:ext cx="7491132" cy="1005519"/>
          </a:xfrm>
        </p:spPr>
        <p:txBody>
          <a:bodyPr>
            <a:normAutofit/>
          </a:bodyPr>
          <a:lstStyle/>
          <a:p>
            <a:r>
              <a:rPr lang="fr-FR" dirty="0">
                <a:latin typeface="Franklin Gothic Demi Cond"/>
                <a:ea typeface="Roboto Black"/>
                <a:cs typeface="Arial"/>
              </a:rPr>
              <a:t>First technique : </a:t>
            </a:r>
            <a:r>
              <a:rPr lang="fr-FR" dirty="0" err="1">
                <a:latin typeface="Franklin Gothic Demi Cond"/>
                <a:ea typeface="Roboto Black"/>
                <a:cs typeface="Arial"/>
              </a:rPr>
              <a:t>Hydrometallurgical</a:t>
            </a:r>
            <a:r>
              <a:rPr lang="fr-FR" dirty="0">
                <a:latin typeface="Franklin Gothic Demi Cond"/>
                <a:ea typeface="Roboto Black"/>
                <a:cs typeface="Arial"/>
              </a:rPr>
              <a:t> </a:t>
            </a:r>
            <a:r>
              <a:rPr lang="fr-FR" dirty="0" err="1">
                <a:latin typeface="Franklin Gothic Demi Cond"/>
                <a:ea typeface="Roboto Black"/>
                <a:cs typeface="Arial"/>
              </a:rPr>
              <a:t>leaching</a:t>
            </a:r>
            <a:r>
              <a:rPr lang="fr-FR" dirty="0">
                <a:latin typeface="Franklin Gothic Demi Cond"/>
                <a:ea typeface="Roboto Black"/>
                <a:cs typeface="Arial"/>
              </a:rPr>
              <a:t> 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FCC4CC-E289-7AFB-2554-FF29875E1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The recycling of CMOS technology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45B509-4E94-8FF7-68E6-1D2534BBD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810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7EA6354-FEE4-036E-623A-EBF7680CD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168681"/>
            <a:ext cx="7726363" cy="3781779"/>
          </a:xfrm>
        </p:spPr>
        <p:txBody>
          <a:bodyPr vert="horz" lIns="180000" tIns="45720" rIns="91440" bIns="45720" rtlCol="0" anchor="t">
            <a:normAutofit/>
          </a:bodyPr>
          <a:lstStyle/>
          <a:p>
            <a:r>
              <a:rPr lang="fr-FR" dirty="0">
                <a:latin typeface="Arial"/>
                <a:cs typeface="Arial"/>
              </a:rPr>
              <a:t>Main </a:t>
            </a:r>
            <a:r>
              <a:rPr lang="fr-FR" dirty="0" err="1">
                <a:latin typeface="Arial"/>
                <a:cs typeface="Arial"/>
              </a:rPr>
              <a:t>idea</a:t>
            </a:r>
            <a:r>
              <a:rPr lang="fr-FR" dirty="0">
                <a:latin typeface="Arial"/>
                <a:cs typeface="Arial"/>
              </a:rPr>
              <a:t> : use hot </a:t>
            </a:r>
            <a:r>
              <a:rPr lang="fr-FR" dirty="0" err="1">
                <a:latin typeface="Arial"/>
                <a:cs typeface="Arial"/>
              </a:rPr>
              <a:t>molten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salts</a:t>
            </a:r>
            <a:r>
              <a:rPr lang="fr-FR" dirty="0">
                <a:latin typeface="Arial"/>
                <a:cs typeface="Arial"/>
              </a:rPr>
              <a:t> to </a:t>
            </a:r>
            <a:r>
              <a:rPr lang="fr-FR" dirty="0" err="1">
                <a:latin typeface="Arial"/>
                <a:cs typeface="Arial"/>
              </a:rPr>
              <a:t>remove</a:t>
            </a:r>
            <a:r>
              <a:rPr lang="fr-FR" dirty="0">
                <a:latin typeface="Arial"/>
                <a:cs typeface="Arial"/>
              </a:rPr>
              <a:t> surface </a:t>
            </a:r>
            <a:r>
              <a:rPr lang="fr-FR" dirty="0" err="1">
                <a:latin typeface="Arial"/>
                <a:cs typeface="Arial"/>
              </a:rPr>
              <a:t>layers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from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silicon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cells</a:t>
            </a:r>
            <a:endParaRPr lang="fr-FR" dirty="0">
              <a:latin typeface="Arial"/>
              <a:cs typeface="Arial"/>
            </a:endParaRPr>
          </a:p>
          <a:p>
            <a:r>
              <a:rPr lang="fr-FR" dirty="0">
                <a:latin typeface="Arial"/>
                <a:cs typeface="Arial"/>
              </a:rPr>
              <a:t>Process : A mixture of NaOH and KOH </a:t>
            </a:r>
            <a:r>
              <a:rPr lang="fr-FR" dirty="0" err="1">
                <a:latin typeface="Arial"/>
                <a:cs typeface="Arial"/>
              </a:rPr>
              <a:t>is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heated</a:t>
            </a:r>
            <a:endParaRPr lang="fr-FR" dirty="0"/>
          </a:p>
          <a:p>
            <a:r>
              <a:rPr lang="fr-FR" dirty="0">
                <a:latin typeface="Arial"/>
                <a:cs typeface="Arial"/>
              </a:rPr>
              <a:t>It </a:t>
            </a:r>
            <a:r>
              <a:rPr lang="fr-FR" dirty="0" err="1">
                <a:latin typeface="Arial"/>
                <a:cs typeface="Arial"/>
              </a:rPr>
              <a:t>removes</a:t>
            </a:r>
            <a:r>
              <a:rPr lang="fr-FR" dirty="0">
                <a:latin typeface="Arial"/>
                <a:cs typeface="Arial"/>
              </a:rPr>
              <a:t> :</a:t>
            </a:r>
            <a:endParaRPr lang="fr-FR" dirty="0"/>
          </a:p>
          <a:p>
            <a:pPr lvl="1">
              <a:buFont typeface="Courier New" pitchFamily="2" charset="2"/>
              <a:buChar char="o"/>
            </a:pPr>
            <a:r>
              <a:rPr lang="fr-FR" sz="1800" dirty="0">
                <a:latin typeface="Arial"/>
                <a:cs typeface="Arial"/>
              </a:rPr>
              <a:t>Silver </a:t>
            </a:r>
            <a:r>
              <a:rPr lang="fr-FR" sz="1800" dirty="0" err="1">
                <a:latin typeface="Arial"/>
                <a:cs typeface="Arial"/>
              </a:rPr>
              <a:t>wires</a:t>
            </a:r>
            <a:endParaRPr lang="fr-FR" sz="1800" dirty="0"/>
          </a:p>
          <a:p>
            <a:pPr lvl="1">
              <a:buFont typeface="Courier New" pitchFamily="2" charset="2"/>
              <a:buChar char="o"/>
            </a:pPr>
            <a:r>
              <a:rPr lang="fr-FR" sz="1800" dirty="0" err="1">
                <a:latin typeface="Arial"/>
                <a:cs typeface="Arial"/>
              </a:rPr>
              <a:t>Aluminum</a:t>
            </a:r>
            <a:r>
              <a:rPr lang="fr-FR" sz="1800" dirty="0">
                <a:latin typeface="Arial"/>
                <a:cs typeface="Arial"/>
              </a:rPr>
              <a:t> back </a:t>
            </a:r>
            <a:r>
              <a:rPr lang="fr-FR" sz="1800" dirty="0" err="1">
                <a:latin typeface="Arial"/>
                <a:cs typeface="Arial"/>
              </a:rPr>
              <a:t>layers</a:t>
            </a:r>
            <a:endParaRPr lang="fr-FR" sz="1800" dirty="0"/>
          </a:p>
          <a:p>
            <a:pPr lvl="1">
              <a:buFont typeface="Courier New" pitchFamily="2" charset="2"/>
              <a:buChar char="o"/>
            </a:pPr>
            <a:r>
              <a:rPr lang="fr-FR" sz="1800" dirty="0">
                <a:latin typeface="Arial"/>
                <a:cs typeface="Arial"/>
              </a:rPr>
              <a:t>Silicon </a:t>
            </a:r>
            <a:r>
              <a:rPr lang="fr-FR" sz="1800" dirty="0" err="1">
                <a:latin typeface="Arial"/>
                <a:cs typeface="Arial"/>
              </a:rPr>
              <a:t>nitride</a:t>
            </a:r>
            <a:r>
              <a:rPr lang="fr-FR" sz="1800" dirty="0">
                <a:latin typeface="Arial"/>
                <a:cs typeface="Arial"/>
              </a:rPr>
              <a:t> anti-</a:t>
            </a:r>
            <a:r>
              <a:rPr lang="fr-FR" sz="1800" dirty="0" err="1">
                <a:latin typeface="Arial"/>
                <a:cs typeface="Arial"/>
              </a:rPr>
              <a:t>reflective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err="1">
                <a:latin typeface="Arial"/>
                <a:cs typeface="Arial"/>
              </a:rPr>
              <a:t>coating</a:t>
            </a:r>
            <a:endParaRPr lang="fr-FR" sz="1800" dirty="0" err="1"/>
          </a:p>
          <a:p>
            <a:pPr marL="342900" lvl="1" indent="0">
              <a:buNone/>
            </a:pPr>
            <a:endParaRPr lang="fr-FR" sz="1800" dirty="0"/>
          </a:p>
          <a:p>
            <a:r>
              <a:rPr lang="fr-FR" dirty="0">
                <a:latin typeface="Arial"/>
                <a:cs typeface="Arial"/>
              </a:rPr>
              <a:t>The Silicon wafer </a:t>
            </a:r>
            <a:r>
              <a:rPr lang="fr-FR" dirty="0" err="1">
                <a:latin typeface="Arial"/>
                <a:cs typeface="Arial"/>
              </a:rPr>
              <a:t>is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then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recovered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after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etching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4636CF5-6EB4-94F7-A920-BEC30FCDC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357951"/>
            <a:ext cx="6785161" cy="1072753"/>
          </a:xfrm>
        </p:spPr>
        <p:txBody>
          <a:bodyPr/>
          <a:lstStyle/>
          <a:p>
            <a:r>
              <a:rPr lang="fr-FR" dirty="0" err="1">
                <a:latin typeface="Franklin Gothic Demi Cond"/>
                <a:ea typeface="Roboto Black"/>
                <a:cs typeface="Arial"/>
              </a:rPr>
              <a:t>Second technique</a:t>
            </a:r>
            <a:r>
              <a:rPr lang="fr-FR" dirty="0">
                <a:latin typeface="Franklin Gothic Demi Cond"/>
                <a:ea typeface="Roboto Black"/>
                <a:cs typeface="Arial"/>
              </a:rPr>
              <a:t>: </a:t>
            </a:r>
            <a:r>
              <a:rPr lang="fr-FR" dirty="0" err="1">
                <a:latin typeface="Franklin Gothic Demi Cond"/>
                <a:ea typeface="Roboto Black"/>
                <a:cs typeface="Arial"/>
              </a:rPr>
              <a:t>molten</a:t>
            </a:r>
            <a:r>
              <a:rPr lang="fr-FR" dirty="0">
                <a:latin typeface="Franklin Gothic Demi Cond"/>
                <a:ea typeface="Roboto Black"/>
                <a:cs typeface="Arial"/>
              </a:rPr>
              <a:t> </a:t>
            </a:r>
            <a:r>
              <a:rPr lang="fr-FR" dirty="0" err="1">
                <a:latin typeface="Franklin Gothic Demi Cond"/>
                <a:ea typeface="Roboto Black"/>
                <a:cs typeface="Arial"/>
              </a:rPr>
              <a:t>salt</a:t>
            </a:r>
            <a:r>
              <a:rPr lang="fr-FR" dirty="0">
                <a:latin typeface="Franklin Gothic Demi Cond"/>
                <a:ea typeface="Roboto Black"/>
                <a:cs typeface="Arial"/>
              </a:rPr>
              <a:t> </a:t>
            </a:r>
            <a:r>
              <a:rPr lang="fr-FR" dirty="0" err="1">
                <a:latin typeface="Franklin Gothic Demi Cond"/>
                <a:ea typeface="Roboto Black"/>
                <a:cs typeface="Arial"/>
              </a:rPr>
              <a:t>etching</a:t>
            </a:r>
            <a:r>
              <a:rPr lang="fr-FR" dirty="0">
                <a:latin typeface="Franklin Gothic Demi Cond"/>
                <a:ea typeface="Roboto Black"/>
                <a:cs typeface="Arial"/>
              </a:rPr>
              <a:t> 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29B347-1FF3-066A-72E5-3934B1A2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The recycling of CMOS technology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BDA2BD-50C0-E5E2-9DB2-24799393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065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FCD2E1AD-62DA-7DDD-7FD6-46B17F53F7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847990"/>
              </p:ext>
            </p:extLst>
          </p:nvPr>
        </p:nvGraphicFramePr>
        <p:xfrm>
          <a:off x="798419" y="958102"/>
          <a:ext cx="7568788" cy="3858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197">
                  <a:extLst>
                    <a:ext uri="{9D8B030D-6E8A-4147-A177-3AD203B41FA5}">
                      <a16:colId xmlns:a16="http://schemas.microsoft.com/office/drawing/2014/main" val="2403320148"/>
                    </a:ext>
                  </a:extLst>
                </a:gridCol>
                <a:gridCol w="1892197">
                  <a:extLst>
                    <a:ext uri="{9D8B030D-6E8A-4147-A177-3AD203B41FA5}">
                      <a16:colId xmlns:a16="http://schemas.microsoft.com/office/drawing/2014/main" val="2342274972"/>
                    </a:ext>
                  </a:extLst>
                </a:gridCol>
                <a:gridCol w="1892197">
                  <a:extLst>
                    <a:ext uri="{9D8B030D-6E8A-4147-A177-3AD203B41FA5}">
                      <a16:colId xmlns:a16="http://schemas.microsoft.com/office/drawing/2014/main" val="1585218626"/>
                    </a:ext>
                  </a:extLst>
                </a:gridCol>
                <a:gridCol w="1892197">
                  <a:extLst>
                    <a:ext uri="{9D8B030D-6E8A-4147-A177-3AD203B41FA5}">
                      <a16:colId xmlns:a16="http://schemas.microsoft.com/office/drawing/2014/main" val="1857945560"/>
                    </a:ext>
                  </a:extLst>
                </a:gridCol>
              </a:tblGrid>
              <a:tr h="59674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350" b="0" i="0" u="none" strike="noStrike" noProof="0" dirty="0" err="1">
                          <a:latin typeface="Arial"/>
                          <a:cs typeface="Arial"/>
                        </a:rPr>
                        <a:t>Material</a:t>
                      </a:r>
                      <a:endParaRPr lang="fr-FR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350" b="0" i="0" u="none" strike="noStrike" noProof="0" dirty="0" err="1">
                          <a:latin typeface="Arial"/>
                          <a:cs typeface="Arial"/>
                        </a:rPr>
                        <a:t>Metric</a:t>
                      </a:r>
                      <a:endParaRPr lang="fr-FR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350" b="0" i="0" u="none" strike="noStrike" noProof="0" dirty="0" err="1">
                          <a:latin typeface="Arial"/>
                          <a:cs typeface="Arial"/>
                        </a:rPr>
                        <a:t>Reported</a:t>
                      </a:r>
                      <a:r>
                        <a:rPr lang="fr-FR" sz="1350" b="0" i="0" u="none" strike="noStrike" noProof="0" dirty="0">
                          <a:latin typeface="Arial"/>
                          <a:cs typeface="Arial"/>
                        </a:rPr>
                        <a:t> value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err="1"/>
                        <a:t>What</a:t>
                      </a:r>
                      <a:r>
                        <a:rPr lang="fr-FR" b="0" dirty="0"/>
                        <a:t> </a:t>
                      </a:r>
                      <a:r>
                        <a:rPr lang="fr-FR" b="0" err="1"/>
                        <a:t>is</a:t>
                      </a:r>
                      <a:r>
                        <a:rPr lang="fr-FR" b="0" dirty="0"/>
                        <a:t> </a:t>
                      </a:r>
                      <a:r>
                        <a:rPr lang="fr-FR" b="0" err="1"/>
                        <a:t>reported</a:t>
                      </a:r>
                      <a:endParaRPr lang="fr-FR" b="0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619121"/>
                  </a:ext>
                </a:extLst>
              </a:tr>
              <a:tr h="1099889">
                <a:tc>
                  <a:txBody>
                    <a:bodyPr/>
                    <a:lstStyle/>
                    <a:p>
                      <a:r>
                        <a:rPr lang="fr-FR"/>
                        <a:t>PV 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350" b="0" i="0" u="none" strike="noStrike" noProof="0" dirty="0" err="1">
                          <a:latin typeface="Arial"/>
                          <a:cs typeface="Arial"/>
                        </a:rPr>
                        <a:t>Projected</a:t>
                      </a:r>
                      <a:r>
                        <a:rPr lang="fr-FR" sz="1350" b="0" i="0" u="none" strike="noStrike" noProof="0" dirty="0">
                          <a:latin typeface="Arial"/>
                          <a:cs typeface="Arial"/>
                        </a:rPr>
                        <a:t> global end-of-life PV </a:t>
                      </a:r>
                      <a:r>
                        <a:rPr lang="fr-FR" sz="1350" b="0" i="0" u="none" strike="noStrike" noProof="0" dirty="0" err="1">
                          <a:latin typeface="Arial"/>
                          <a:cs typeface="Arial"/>
                        </a:rPr>
                        <a:t>waste</a:t>
                      </a:r>
                      <a:r>
                        <a:rPr lang="fr-FR" sz="1350" b="0" i="0" u="none" strike="noStrike" noProof="0" dirty="0">
                          <a:latin typeface="Arial"/>
                          <a:cs typeface="Arial"/>
                        </a:rPr>
                        <a:t> by 2050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350" b="0" i="0" u="none" strike="noStrike" noProof="0" dirty="0">
                          <a:latin typeface="Arial"/>
                          <a:cs typeface="Arial"/>
                        </a:rPr>
                        <a:t>60–78 </a:t>
                      </a:r>
                      <a:r>
                        <a:rPr lang="fr-FR" sz="1350" b="0" i="0" u="none" strike="noStrike" noProof="0" dirty="0" err="1">
                          <a:latin typeface="Arial"/>
                          <a:cs typeface="Arial"/>
                        </a:rPr>
                        <a:t>million</a:t>
                      </a:r>
                      <a:r>
                        <a:rPr lang="fr-FR" sz="1350" b="0" i="0" u="none" strike="noStrike" noProof="0" dirty="0">
                          <a:latin typeface="Arial"/>
                          <a:cs typeface="Arial"/>
                        </a:rPr>
                        <a:t> tonnes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350" b="0" i="0" u="none" strike="noStrike" noProof="0" dirty="0" err="1">
                          <a:latin typeface="Arial"/>
                          <a:cs typeface="Arial"/>
                        </a:rPr>
                        <a:t>Estimated</a:t>
                      </a:r>
                      <a:r>
                        <a:rPr lang="fr-FR" sz="1350" b="0" i="0" u="none" strike="noStrike" noProof="0" dirty="0">
                          <a:latin typeface="Arial"/>
                          <a:cs typeface="Arial"/>
                        </a:rPr>
                        <a:t> cumulative mass of </a:t>
                      </a:r>
                      <a:r>
                        <a:rPr lang="fr-FR" sz="1350" b="0" i="0" u="none" strike="noStrike" noProof="0" dirty="0" err="1">
                          <a:latin typeface="Arial"/>
                          <a:cs typeface="Arial"/>
                        </a:rPr>
                        <a:t>discarded</a:t>
                      </a:r>
                      <a:r>
                        <a:rPr lang="fr-FR" sz="1350" b="0" i="0" u="none" strike="noStrike" noProof="0" dirty="0">
                          <a:latin typeface="Arial"/>
                          <a:cs typeface="Arial"/>
                        </a:rPr>
                        <a:t> PV panels </a:t>
                      </a:r>
                      <a:r>
                        <a:rPr lang="fr-FR" sz="1350" b="0" i="0" u="none" strike="noStrike" noProof="0" dirty="0" err="1">
                          <a:latin typeface="Arial"/>
                          <a:cs typeface="Arial"/>
                        </a:rPr>
                        <a:t>worldwide</a:t>
                      </a:r>
                      <a:r>
                        <a:rPr lang="fr-FR" sz="1350" b="0" i="0" u="none" strike="noStrike" noProof="0" dirty="0">
                          <a:latin typeface="Arial"/>
                          <a:cs typeface="Arial"/>
                        </a:rPr>
                        <a:t> by 2050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786085"/>
                  </a:ext>
                </a:extLst>
              </a:tr>
              <a:tr h="1041382">
                <a:tc>
                  <a:txBody>
                    <a:bodyPr/>
                    <a:lstStyle/>
                    <a:p>
                      <a:r>
                        <a:rPr lang="fr-FR"/>
                        <a:t>PV 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350" b="0" i="0" u="none" strike="noStrike" noProof="0" dirty="0">
                          <a:latin typeface="Arial"/>
                          <a:cs typeface="Arial"/>
                        </a:rPr>
                        <a:t>Total </a:t>
                      </a:r>
                      <a:r>
                        <a:rPr lang="fr-FR" sz="1350" b="0" i="0" u="none" strike="noStrike" noProof="0" dirty="0" err="1">
                          <a:latin typeface="Arial"/>
                          <a:cs typeface="Arial"/>
                        </a:rPr>
                        <a:t>material</a:t>
                      </a:r>
                      <a:r>
                        <a:rPr lang="fr-FR" sz="1350" b="0" i="0" u="none" strike="noStrike" noProof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350" b="0" i="0" u="none" strike="noStrike" noProof="0" dirty="0" err="1">
                          <a:latin typeface="Arial"/>
                          <a:cs typeface="Arial"/>
                        </a:rPr>
                        <a:t>recovered</a:t>
                      </a:r>
                      <a:r>
                        <a:rPr lang="fr-FR" sz="1350" b="0" i="0" u="none" strike="noStrike" noProof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350" b="0" i="0" u="none" strike="noStrike" noProof="0" dirty="0" err="1">
                          <a:latin typeface="Arial"/>
                          <a:cs typeface="Arial"/>
                        </a:rPr>
                        <a:t>from</a:t>
                      </a:r>
                      <a:r>
                        <a:rPr lang="fr-FR" sz="1350" b="0" i="0" u="none" strike="noStrike" noProof="0" dirty="0">
                          <a:latin typeface="Arial"/>
                          <a:cs typeface="Arial"/>
                        </a:rPr>
                        <a:t> 1 ton of c-Si PV </a:t>
                      </a:r>
                      <a:r>
                        <a:rPr lang="fr-FR" sz="1350" b="0" i="0" u="none" strike="noStrike" noProof="0" dirty="0" err="1">
                          <a:latin typeface="Arial"/>
                          <a:cs typeface="Arial"/>
                        </a:rPr>
                        <a:t>waste</a:t>
                      </a:r>
                      <a:r>
                        <a:rPr lang="fr-FR" sz="1350" b="0" i="0" u="none" strike="noStrike" noProof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350" b="0" i="0" u="none" strike="noStrike" noProof="0" dirty="0" err="1">
                          <a:latin typeface="Arial"/>
                          <a:cs typeface="Arial"/>
                        </a:rPr>
                        <a:t>using</a:t>
                      </a:r>
                      <a:r>
                        <a:rPr lang="fr-FR" sz="1350" b="0" i="0" u="none" strike="noStrike" noProof="0" dirty="0">
                          <a:latin typeface="Arial"/>
                          <a:cs typeface="Arial"/>
                        </a:rPr>
                        <a:t> FRELP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350" b="0" i="0" u="none" strike="noStrike" noProof="0">
                          <a:latin typeface="Arial"/>
                          <a:cs typeface="Arial"/>
                        </a:rPr>
                        <a:t>908 kg / tonne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350" b="0" i="0" u="none" strike="noStrike" noProof="0" dirty="0">
                          <a:latin typeface="Arial"/>
                          <a:cs typeface="Arial"/>
                        </a:rPr>
                        <a:t>Mass of </a:t>
                      </a:r>
                      <a:r>
                        <a:rPr lang="fr-FR" sz="1350" b="0" i="0" u="none" strike="noStrike" noProof="0" dirty="0" err="1">
                          <a:latin typeface="Arial"/>
                          <a:cs typeface="Arial"/>
                        </a:rPr>
                        <a:t>recoverable</a:t>
                      </a:r>
                      <a:r>
                        <a:rPr lang="fr-FR" sz="1350" b="0" i="0" u="none" strike="noStrike" noProof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350" b="0" i="0" u="none" strike="noStrike" noProof="0" dirty="0" err="1">
                          <a:latin typeface="Arial"/>
                          <a:cs typeface="Arial"/>
                        </a:rPr>
                        <a:t>materials</a:t>
                      </a:r>
                      <a:r>
                        <a:rPr lang="fr-FR" sz="1350" b="0" i="0" u="none" strike="noStrike" noProof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350" b="0" i="0" u="none" strike="noStrike" noProof="0" dirty="0" err="1">
                          <a:latin typeface="Arial"/>
                          <a:cs typeface="Arial"/>
                        </a:rPr>
                        <a:t>from</a:t>
                      </a:r>
                      <a:r>
                        <a:rPr lang="fr-FR" sz="1350" b="0" i="0" u="none" strike="noStrike" noProof="0" dirty="0">
                          <a:latin typeface="Arial"/>
                          <a:cs typeface="Arial"/>
                        </a:rPr>
                        <a:t> PV modules: </a:t>
                      </a:r>
                      <a:r>
                        <a:rPr lang="fr-FR" sz="1350" b="0" i="0" u="none" strike="noStrike" noProof="0" dirty="0" err="1">
                          <a:latin typeface="Arial"/>
                          <a:cs typeface="Arial"/>
                        </a:rPr>
                        <a:t>mainly</a:t>
                      </a:r>
                      <a:r>
                        <a:rPr lang="fr-FR" sz="1350" b="0" i="0" u="none" strike="noStrike" noProof="0" dirty="0">
                          <a:latin typeface="Arial"/>
                          <a:cs typeface="Arial"/>
                        </a:rPr>
                        <a:t> glass, Al, Si, Cu, Ag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47612"/>
                  </a:ext>
                </a:extLst>
              </a:tr>
              <a:tr h="59674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350" b="0" i="0" u="none" strike="noStrike" noProof="0" dirty="0">
                          <a:latin typeface="Arial"/>
                          <a:cs typeface="Arial"/>
                        </a:rPr>
                        <a:t>Rare </a:t>
                      </a:r>
                      <a:r>
                        <a:rPr lang="fr-FR" sz="1350" b="0" i="0" u="none" strike="noStrike" noProof="0" dirty="0" err="1">
                          <a:latin typeface="Arial"/>
                          <a:cs typeface="Arial"/>
                        </a:rPr>
                        <a:t>earth</a:t>
                      </a:r>
                      <a:r>
                        <a:rPr lang="fr-FR" sz="1350" b="0" i="0" u="none" strike="noStrike" noProof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350" b="0" i="0" u="none" strike="noStrike" noProof="0" dirty="0" err="1">
                          <a:latin typeface="Arial"/>
                          <a:cs typeface="Arial"/>
                        </a:rPr>
                        <a:t>elements</a:t>
                      </a:r>
                      <a:endParaRPr lang="fr-FR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350" b="0" i="0" u="none" strike="noStrike" noProof="0" dirty="0"/>
                        <a:t>Current end-of-life REE </a:t>
                      </a:r>
                      <a:r>
                        <a:rPr lang="fr-FR" sz="1350" b="0" i="0" u="none" strike="noStrike" noProof="0" dirty="0" err="1"/>
                        <a:t>recycling</a:t>
                      </a:r>
                      <a:r>
                        <a:rPr lang="fr-FR" sz="1350" b="0" i="0" u="none" strike="noStrike" noProof="0" dirty="0"/>
                        <a:t> rate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350" b="0" i="0" u="none" strike="noStrike" noProof="0">
                          <a:latin typeface="Arial"/>
                          <a:cs typeface="Arial"/>
                        </a:rPr>
                        <a:t>&lt;1%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350" b="0" i="0" u="none" strike="noStrike" noProof="0" dirty="0" err="1">
                          <a:latin typeface="Arial"/>
                          <a:cs typeface="Arial"/>
                        </a:rPr>
                        <a:t>Approximate</a:t>
                      </a:r>
                      <a:r>
                        <a:rPr lang="fr-FR" sz="1350" b="0" i="0" u="none" strike="noStrike" noProof="0" dirty="0">
                          <a:latin typeface="Arial"/>
                          <a:cs typeface="Arial"/>
                        </a:rPr>
                        <a:t> global </a:t>
                      </a:r>
                      <a:r>
                        <a:rPr lang="fr-FR" sz="1350" b="0" i="0" u="none" strike="noStrike" noProof="0" dirty="0" err="1">
                          <a:latin typeface="Arial"/>
                          <a:cs typeface="Arial"/>
                        </a:rPr>
                        <a:t>recycling</a:t>
                      </a:r>
                      <a:r>
                        <a:rPr lang="fr-FR" sz="1350" b="0" i="0" u="none" strike="noStrike" noProof="0" dirty="0">
                          <a:latin typeface="Arial"/>
                          <a:cs typeface="Arial"/>
                        </a:rPr>
                        <a:t> rate of rare </a:t>
                      </a:r>
                      <a:r>
                        <a:rPr lang="fr-FR" sz="1350" b="0" i="0" u="none" strike="noStrike" noProof="0" dirty="0" err="1">
                          <a:latin typeface="Arial"/>
                          <a:cs typeface="Arial"/>
                        </a:rPr>
                        <a:t>earth</a:t>
                      </a:r>
                      <a:r>
                        <a:rPr lang="fr-FR" sz="1350" b="0" i="0" u="none" strike="noStrike" noProof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350" b="0" i="0" u="none" strike="noStrike" noProof="0" dirty="0" err="1">
                          <a:latin typeface="Arial"/>
                          <a:cs typeface="Arial"/>
                        </a:rPr>
                        <a:t>elements</a:t>
                      </a:r>
                      <a:r>
                        <a:rPr lang="fr-FR" sz="1350" b="0" i="0" u="none" strike="noStrike" noProof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350" b="0" i="0" u="none" strike="noStrike" noProof="0" dirty="0" err="1">
                          <a:latin typeface="Arial"/>
                          <a:cs typeface="Arial"/>
                        </a:rPr>
                        <a:t>from</a:t>
                      </a:r>
                      <a:r>
                        <a:rPr lang="fr-FR" sz="1350" b="0" i="0" u="none" strike="noStrike" noProof="0" dirty="0">
                          <a:latin typeface="Arial"/>
                          <a:cs typeface="Arial"/>
                        </a:rPr>
                        <a:t> end-of-life </a:t>
                      </a:r>
                      <a:r>
                        <a:rPr lang="fr-FR" sz="1350" b="0" i="0" u="none" strike="noStrike" noProof="0" dirty="0" err="1">
                          <a:latin typeface="Arial"/>
                          <a:cs typeface="Arial"/>
                        </a:rPr>
                        <a:t>products</a:t>
                      </a:r>
                      <a:r>
                        <a:rPr lang="fr-FR" sz="1350" b="0" i="0" u="none" strike="noStrike" noProof="0" dirty="0">
                          <a:latin typeface="Arial"/>
                          <a:cs typeface="Arial"/>
                        </a:rPr>
                        <a:t> ( </a:t>
                      </a:r>
                      <a:r>
                        <a:rPr lang="fr-FR" sz="1350" b="0" i="0" u="none" strike="noStrike" noProof="0" dirty="0" err="1">
                          <a:latin typeface="Arial"/>
                          <a:cs typeface="Arial"/>
                        </a:rPr>
                        <a:t>pretty</a:t>
                      </a:r>
                      <a:r>
                        <a:rPr lang="fr-FR" sz="1350" b="0" i="0" u="none" strike="noStrike" noProof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350" b="0" i="0" u="none" strike="noStrike" noProof="0" dirty="0" err="1">
                          <a:latin typeface="Arial"/>
                          <a:cs typeface="Arial"/>
                        </a:rPr>
                        <a:t>bad</a:t>
                      </a:r>
                      <a:r>
                        <a:rPr lang="fr-FR" sz="1350" b="0" i="0" u="none" strike="noStrike" noProof="0" dirty="0">
                          <a:latin typeface="Arial"/>
                          <a:cs typeface="Arial"/>
                        </a:rPr>
                        <a:t> for </a:t>
                      </a:r>
                      <a:r>
                        <a:rPr lang="fr-FR" sz="1350" b="0" i="0" u="none" strike="noStrike" noProof="0" dirty="0" err="1">
                          <a:latin typeface="Arial"/>
                          <a:cs typeface="Arial"/>
                        </a:rPr>
                        <a:t>now</a:t>
                      </a:r>
                      <a:r>
                        <a:rPr lang="fr-FR" sz="1350" b="0" i="0" u="none" strike="noStrike" noProof="0" dirty="0">
                          <a:latin typeface="Arial"/>
                          <a:cs typeface="Arial"/>
                        </a:rPr>
                        <a:t> 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002754"/>
                  </a:ext>
                </a:extLst>
              </a:tr>
            </a:tbl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id="{C5E8C3F6-AD83-F7D2-2599-D33E0EDCC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89862"/>
            <a:ext cx="7348257" cy="1013923"/>
          </a:xfrm>
        </p:spPr>
        <p:txBody>
          <a:bodyPr/>
          <a:lstStyle/>
          <a:p>
            <a:r>
              <a:rPr lang="fr-FR" b="0" dirty="0" err="1">
                <a:latin typeface="Franklin Gothic Demi Cond"/>
                <a:ea typeface="Roboto Black"/>
                <a:cs typeface="Arial"/>
              </a:rPr>
              <a:t>Recycling</a:t>
            </a:r>
            <a:r>
              <a:rPr lang="fr-FR" b="0" dirty="0">
                <a:latin typeface="Franklin Gothic Demi Cond"/>
                <a:ea typeface="Roboto Black"/>
                <a:cs typeface="Arial"/>
              </a:rPr>
              <a:t> Metrics: potential</a:t>
            </a:r>
            <a:r>
              <a:rPr lang="fr-FR" b="0">
                <a:latin typeface="Franklin Gothic Demi Cond"/>
                <a:ea typeface="Roboto Black"/>
                <a:cs typeface="Arial"/>
              </a:rPr>
              <a:t> vs current Reality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52866B-F734-3766-46D9-53ACE3495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The recycling of CMOS technology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1403E4-2F09-54F3-2E5B-B919F5DAC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109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EFE7937-EA4E-94FD-0953-2D817F556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73" y="1008997"/>
            <a:ext cx="7726363" cy="3983485"/>
          </a:xfrm>
        </p:spPr>
        <p:txBody>
          <a:bodyPr vert="horz" lIns="180000" tIns="45720" rIns="91440" bIns="45720" rtlCol="0" anchor="t">
            <a:normAutofit/>
          </a:bodyPr>
          <a:lstStyle/>
          <a:p>
            <a:r>
              <a:rPr lang="fr-FR" b="1" dirty="0">
                <a:latin typeface="Arial"/>
                <a:cs typeface="Arial"/>
              </a:rPr>
              <a:t>Low </a:t>
            </a:r>
            <a:r>
              <a:rPr lang="fr-FR" b="1" dirty="0" err="1">
                <a:latin typeface="Arial"/>
                <a:cs typeface="Arial"/>
              </a:rPr>
              <a:t>recycling</a:t>
            </a:r>
            <a:r>
              <a:rPr lang="fr-FR" b="1" dirty="0">
                <a:latin typeface="Arial"/>
                <a:cs typeface="Arial"/>
              </a:rPr>
              <a:t> rates: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most</a:t>
            </a:r>
            <a:r>
              <a:rPr lang="fr-FR" dirty="0">
                <a:latin typeface="Arial"/>
                <a:cs typeface="Arial"/>
              </a:rPr>
              <a:t> Si- and REE-</a:t>
            </a:r>
            <a:r>
              <a:rPr lang="fr-FR" dirty="0" err="1">
                <a:latin typeface="Arial"/>
                <a:cs typeface="Arial"/>
              </a:rPr>
              <a:t>containing</a:t>
            </a:r>
            <a:r>
              <a:rPr lang="fr-FR" dirty="0">
                <a:latin typeface="Arial"/>
                <a:cs typeface="Arial"/>
              </a:rPr>
              <a:t> e-</a:t>
            </a:r>
            <a:r>
              <a:rPr lang="fr-FR" dirty="0" err="1">
                <a:latin typeface="Arial"/>
                <a:cs typeface="Arial"/>
              </a:rPr>
              <a:t>waste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is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still</a:t>
            </a:r>
            <a:r>
              <a:rPr lang="fr-FR" dirty="0">
                <a:latin typeface="Arial"/>
                <a:cs typeface="Arial"/>
              </a:rPr>
              <a:t> not </a:t>
            </a:r>
            <a:r>
              <a:rPr lang="fr-FR" dirty="0" err="1">
                <a:latin typeface="Arial"/>
                <a:cs typeface="Arial"/>
              </a:rPr>
              <a:t>properly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recycled</a:t>
            </a:r>
            <a:r>
              <a:rPr lang="fr-FR" dirty="0">
                <a:latin typeface="Arial"/>
                <a:cs typeface="Arial"/>
              </a:rPr>
              <a:t>. </a:t>
            </a:r>
          </a:p>
          <a:p>
            <a:r>
              <a:rPr lang="fr-FR" b="1" dirty="0">
                <a:latin typeface="Arial"/>
                <a:cs typeface="Arial"/>
              </a:rPr>
              <a:t>Hard collection and </a:t>
            </a:r>
            <a:r>
              <a:rPr lang="fr-FR" b="1" dirty="0" err="1">
                <a:latin typeface="Arial"/>
                <a:cs typeface="Arial"/>
              </a:rPr>
              <a:t>sorting</a:t>
            </a:r>
            <a:r>
              <a:rPr lang="fr-FR" b="1" dirty="0">
                <a:latin typeface="Arial"/>
                <a:cs typeface="Arial"/>
              </a:rPr>
              <a:t>: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materials</a:t>
            </a:r>
            <a:r>
              <a:rPr lang="fr-FR" dirty="0">
                <a:latin typeface="Arial"/>
                <a:cs typeface="Arial"/>
              </a:rPr>
              <a:t> are </a:t>
            </a:r>
            <a:r>
              <a:rPr lang="fr-FR" dirty="0" err="1">
                <a:latin typeface="Arial"/>
                <a:cs typeface="Arial"/>
              </a:rPr>
              <a:t>dispersed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across</a:t>
            </a:r>
            <a:r>
              <a:rPr lang="fr-FR" dirty="0">
                <a:latin typeface="Arial"/>
                <a:cs typeface="Arial"/>
              </a:rPr>
              <a:t> chips, PV panels, magnets, batteries, </a:t>
            </a:r>
            <a:r>
              <a:rPr lang="fr-FR" dirty="0" err="1">
                <a:latin typeface="Arial"/>
                <a:cs typeface="Arial"/>
              </a:rPr>
              <a:t>PCBs</a:t>
            </a:r>
            <a:r>
              <a:rPr lang="fr-FR" dirty="0">
                <a:latin typeface="Arial"/>
                <a:cs typeface="Arial"/>
              </a:rPr>
              <a:t> and displays. </a:t>
            </a:r>
          </a:p>
          <a:p>
            <a:r>
              <a:rPr lang="fr-FR" b="1" dirty="0" err="1">
                <a:latin typeface="Arial"/>
                <a:cs typeface="Arial"/>
              </a:rPr>
              <a:t>Complex</a:t>
            </a:r>
            <a:r>
              <a:rPr lang="fr-FR" b="1" dirty="0">
                <a:latin typeface="Arial"/>
                <a:cs typeface="Arial"/>
              </a:rPr>
              <a:t> purification: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recycled</a:t>
            </a:r>
            <a:r>
              <a:rPr lang="fr-FR" dirty="0">
                <a:latin typeface="Arial"/>
                <a:cs typeface="Arial"/>
              </a:rPr>
              <a:t> Si </a:t>
            </a:r>
            <a:r>
              <a:rPr lang="fr-FR" dirty="0" err="1">
                <a:latin typeface="Arial"/>
                <a:cs typeface="Arial"/>
              </a:rPr>
              <a:t>needs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very</a:t>
            </a:r>
            <a:r>
              <a:rPr lang="fr-FR" dirty="0">
                <a:latin typeface="Arial"/>
                <a:cs typeface="Arial"/>
              </a:rPr>
              <a:t> high </a:t>
            </a:r>
            <a:r>
              <a:rPr lang="fr-FR" dirty="0" err="1">
                <a:latin typeface="Arial"/>
                <a:cs typeface="Arial"/>
              </a:rPr>
              <a:t>purity</a:t>
            </a:r>
            <a:r>
              <a:rPr lang="fr-FR" dirty="0">
                <a:latin typeface="Arial"/>
                <a:cs typeface="Arial"/>
              </a:rPr>
              <a:t>; </a:t>
            </a:r>
            <a:r>
              <a:rPr lang="fr-FR" dirty="0" err="1">
                <a:latin typeface="Arial"/>
                <a:cs typeface="Arial"/>
              </a:rPr>
              <a:t>REEs</a:t>
            </a:r>
            <a:r>
              <a:rPr lang="fr-FR" dirty="0">
                <a:latin typeface="Arial"/>
                <a:cs typeface="Arial"/>
              </a:rPr>
              <a:t> are hard to </a:t>
            </a:r>
            <a:r>
              <a:rPr lang="fr-FR" dirty="0" err="1">
                <a:latin typeface="Arial"/>
                <a:cs typeface="Arial"/>
              </a:rPr>
              <a:t>separate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from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each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other</a:t>
            </a:r>
            <a:r>
              <a:rPr lang="fr-FR" dirty="0">
                <a:latin typeface="Arial"/>
                <a:cs typeface="Arial"/>
              </a:rPr>
              <a:t>. </a:t>
            </a:r>
          </a:p>
          <a:p>
            <a:r>
              <a:rPr lang="fr-FR" b="1" dirty="0">
                <a:latin typeface="Arial"/>
                <a:cs typeface="Arial"/>
              </a:rPr>
              <a:t>High </a:t>
            </a:r>
            <a:r>
              <a:rPr lang="fr-FR" b="1" dirty="0" err="1">
                <a:latin typeface="Arial"/>
                <a:cs typeface="Arial"/>
              </a:rPr>
              <a:t>cost</a:t>
            </a:r>
            <a:r>
              <a:rPr lang="fr-FR" b="1" dirty="0">
                <a:latin typeface="Arial"/>
                <a:cs typeface="Arial"/>
              </a:rPr>
              <a:t>: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many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methods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remain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expensive</a:t>
            </a:r>
            <a:r>
              <a:rPr lang="fr-FR" dirty="0">
                <a:latin typeface="Arial"/>
                <a:cs typeface="Arial"/>
              </a:rPr>
              <a:t> or </a:t>
            </a:r>
            <a:r>
              <a:rPr lang="fr-FR" dirty="0" err="1">
                <a:latin typeface="Arial"/>
                <a:cs typeface="Arial"/>
              </a:rPr>
              <a:t>only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proven</a:t>
            </a:r>
            <a:r>
              <a:rPr lang="fr-FR" dirty="0">
                <a:latin typeface="Arial"/>
                <a:cs typeface="Arial"/>
              </a:rPr>
              <a:t> at </a:t>
            </a:r>
            <a:r>
              <a:rPr lang="fr-FR" dirty="0" err="1">
                <a:latin typeface="Arial"/>
                <a:cs typeface="Arial"/>
              </a:rPr>
              <a:t>lab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scale</a:t>
            </a:r>
            <a:r>
              <a:rPr lang="fr-FR" dirty="0">
                <a:latin typeface="Arial"/>
                <a:cs typeface="Arial"/>
              </a:rPr>
              <a:t>. </a:t>
            </a:r>
          </a:p>
          <a:p>
            <a:r>
              <a:rPr lang="fr-FR" b="1" dirty="0" err="1">
                <a:latin typeface="Arial"/>
                <a:cs typeface="Arial"/>
              </a:rPr>
              <a:t>Environmental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err="1">
                <a:latin typeface="Arial"/>
                <a:cs typeface="Arial"/>
              </a:rPr>
              <a:t>trade-offs</a:t>
            </a:r>
            <a:r>
              <a:rPr lang="fr-FR" b="1" dirty="0">
                <a:latin typeface="Arial"/>
                <a:cs typeface="Arial"/>
              </a:rPr>
              <a:t>: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recycling</a:t>
            </a:r>
            <a:r>
              <a:rPr lang="fr-FR" dirty="0">
                <a:latin typeface="Arial"/>
                <a:cs typeface="Arial"/>
              </a:rPr>
              <a:t> can </a:t>
            </a:r>
            <a:r>
              <a:rPr lang="fr-FR" dirty="0" err="1">
                <a:latin typeface="Arial"/>
                <a:cs typeface="Arial"/>
              </a:rPr>
              <a:t>still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require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acids</a:t>
            </a:r>
            <a:r>
              <a:rPr lang="fr-FR" dirty="0">
                <a:latin typeface="Arial"/>
                <a:cs typeface="Arial"/>
              </a:rPr>
              <a:t>, </a:t>
            </a:r>
            <a:r>
              <a:rPr lang="fr-FR" dirty="0" err="1">
                <a:latin typeface="Arial"/>
                <a:cs typeface="Arial"/>
              </a:rPr>
              <a:t>solvents</a:t>
            </a:r>
            <a:r>
              <a:rPr lang="fr-FR" dirty="0">
                <a:latin typeface="Arial"/>
                <a:cs typeface="Arial"/>
              </a:rPr>
              <a:t>, </a:t>
            </a:r>
            <a:r>
              <a:rPr lang="fr-FR" dirty="0" err="1">
                <a:latin typeface="Arial"/>
                <a:cs typeface="Arial"/>
              </a:rPr>
              <a:t>heat</a:t>
            </a:r>
            <a:r>
              <a:rPr lang="fr-FR" dirty="0">
                <a:latin typeface="Arial"/>
                <a:cs typeface="Arial"/>
              </a:rPr>
              <a:t> and </a:t>
            </a:r>
            <a:r>
              <a:rPr lang="fr-FR" dirty="0" err="1">
                <a:latin typeface="Arial"/>
                <a:cs typeface="Arial"/>
              </a:rPr>
              <a:t>energy</a:t>
            </a:r>
            <a:r>
              <a:rPr lang="fr-FR" dirty="0">
                <a:latin typeface="Arial"/>
                <a:cs typeface="Arial"/>
              </a:rPr>
              <a:t>. </a:t>
            </a:r>
          </a:p>
          <a:p>
            <a:r>
              <a:rPr lang="fr-FR" b="1" dirty="0">
                <a:latin typeface="Arial"/>
                <a:cs typeface="Arial"/>
              </a:rPr>
              <a:t>Limited </a:t>
            </a:r>
            <a:r>
              <a:rPr lang="fr-FR" b="1" dirty="0" err="1">
                <a:latin typeface="Arial"/>
                <a:cs typeface="Arial"/>
              </a:rPr>
              <a:t>industrial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err="1">
                <a:latin typeface="Arial"/>
                <a:cs typeface="Arial"/>
              </a:rPr>
              <a:t>scale</a:t>
            </a:r>
            <a:r>
              <a:rPr lang="fr-FR" b="1" dirty="0">
                <a:latin typeface="Arial"/>
                <a:cs typeface="Arial"/>
              </a:rPr>
              <a:t>:</a:t>
            </a:r>
            <a:r>
              <a:rPr lang="fr-FR" dirty="0">
                <a:latin typeface="Arial"/>
                <a:cs typeface="Arial"/>
              </a:rPr>
              <a:t> the full </a:t>
            </a:r>
            <a:r>
              <a:rPr lang="fr-FR" dirty="0" err="1">
                <a:latin typeface="Arial"/>
                <a:cs typeface="Arial"/>
              </a:rPr>
              <a:t>chain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from</a:t>
            </a:r>
            <a:r>
              <a:rPr lang="fr-FR" dirty="0">
                <a:latin typeface="Arial"/>
                <a:cs typeface="Arial"/>
              </a:rPr>
              <a:t> collection to high-</a:t>
            </a:r>
            <a:r>
              <a:rPr lang="fr-FR" dirty="0" err="1">
                <a:latin typeface="Arial"/>
                <a:cs typeface="Arial"/>
              </a:rPr>
              <a:t>purity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reuse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is</a:t>
            </a:r>
            <a:r>
              <a:rPr lang="fr-FR" dirty="0">
                <a:latin typeface="Arial"/>
                <a:cs typeface="Arial"/>
              </a:rPr>
              <a:t> not mature </a:t>
            </a:r>
            <a:r>
              <a:rPr lang="fr-FR" dirty="0" err="1">
                <a:latin typeface="Arial"/>
                <a:cs typeface="Arial"/>
              </a:rPr>
              <a:t>yet</a:t>
            </a:r>
            <a:r>
              <a:rPr lang="fr-FR" dirty="0">
                <a:latin typeface="Arial"/>
                <a:cs typeface="Arial"/>
              </a:rPr>
              <a:t>. 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450208F-7EDA-1F93-C37D-239F9A7EF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81458"/>
            <a:ext cx="6390154" cy="1022327"/>
          </a:xfrm>
        </p:spPr>
        <p:txBody>
          <a:bodyPr/>
          <a:lstStyle/>
          <a:p>
            <a:r>
              <a:rPr lang="fr-FR" dirty="0">
                <a:latin typeface="Franklin Gothic Demi Cond"/>
                <a:ea typeface="Roboto Black"/>
                <a:cs typeface="Arial"/>
              </a:rPr>
              <a:t>Main challenges in </a:t>
            </a:r>
            <a:r>
              <a:rPr lang="fr-FR" dirty="0" err="1">
                <a:latin typeface="Franklin Gothic Demi Cond"/>
                <a:ea typeface="Roboto Black"/>
                <a:cs typeface="Arial"/>
              </a:rPr>
              <a:t>recycling</a:t>
            </a:r>
            <a:r>
              <a:rPr lang="fr-FR" dirty="0">
                <a:latin typeface="Franklin Gothic Demi Cond"/>
                <a:ea typeface="Roboto Black"/>
                <a:cs typeface="Arial"/>
              </a:rPr>
              <a:t> 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0FDD15-C96C-598D-5CA1-133FE4D56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The recycling of CMOS technology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13D2C2-8E71-84E1-DA34-13958AF4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525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B68F6ED-620A-3EA0-BC13-AA8772822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(1) Silicon Lifecycle and Recycling in the Semiconductor Industry, Vivi Haapamäki</a:t>
            </a:r>
          </a:p>
          <a:p>
            <a:r>
              <a:rPr lang="en-US"/>
              <a:t>(2) Rare earth element recycling: a review on sustainable solutions and impacts on semiconductor and chip industries, </a:t>
            </a:r>
            <a:r>
              <a:rPr lang="en-US" err="1"/>
              <a:t>Abdulhammed</a:t>
            </a:r>
            <a:r>
              <a:rPr lang="en-US"/>
              <a:t> K. Hamzat</a:t>
            </a:r>
          </a:p>
          <a:p>
            <a:r>
              <a:rPr lang="en-US"/>
              <a:t>(3) Circularity in Intel’s Semiconductor Manufacturing: Recovery and Reuse, Kathleen </a:t>
            </a:r>
            <a:r>
              <a:rPr lang="en-US" err="1"/>
              <a:t>Fiehrer</a:t>
            </a:r>
            <a:endParaRPr lang="en-US"/>
          </a:p>
          <a:p>
            <a:r>
              <a:rPr lang="en-US"/>
              <a:t>(4) </a:t>
            </a:r>
            <a:r>
              <a:rPr lang="en-US">
                <a:hlinkClick r:id="rId2"/>
              </a:rPr>
              <a:t>Semiconductor Design for Sustainability, Linking Design to Manufacturing for a Sustainable </a:t>
            </a:r>
            <a:r>
              <a:rPr lang="en-US" err="1">
                <a:hlinkClick r:id="rId2"/>
              </a:rPr>
              <a:t>Semicon</a:t>
            </a:r>
            <a:r>
              <a:rPr lang="en-US"/>
              <a:t>, </a:t>
            </a:r>
            <a:r>
              <a:rPr lang="fr-FR"/>
              <a:t>Michael Munsey</a:t>
            </a:r>
            <a:endParaRPr lang="en-US"/>
          </a:p>
          <a:p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904141C-38B7-9EAB-F4E2-73F5D354E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A4C6CB-4AD1-4F36-6732-FE6B82F0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The recycling of CMOS technology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7B0CE4-C661-AB0E-8F88-84A8F7EFA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444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6F21C7-56BC-A74B-BA53-D2D4021D1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cost of making a silicon chip and why should we recycle ?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E3DCC4-356B-A340-9BF5-39AD9E375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80124D-0355-C54B-9126-82BC6AB6B36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The recycling of CMOS technology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253E77-58BB-5342-B218-CB0FEF98A9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9" name="Espace réservé pour une image  8" descr="Final MSHA Silica Dust Rule">
            <a:extLst>
              <a:ext uri="{FF2B5EF4-FFF2-40B4-BE49-F238E27FC236}">
                <a16:creationId xmlns:a16="http://schemas.microsoft.com/office/drawing/2014/main" id="{0030C342-D35F-CDB2-A1A4-147B8FFCC0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6829" r="26829"/>
          <a:stretch>
            <a:fillRect/>
          </a:stretch>
        </p:blipFill>
        <p:spPr>
          <a:xfrm>
            <a:off x="904875" y="0"/>
            <a:ext cx="36671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70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46E0CFF-9C24-23EB-DEF3-2FD7EEF4E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cycle of silicon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D9FDDC-8D1F-50D9-D514-DFF0EF2D7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The recycling of CMOS technology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E35504-B892-6E5A-0263-2E7FF5A31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384BB7B-B498-DED8-6ADD-4F18A0605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673" y="560896"/>
            <a:ext cx="5088087" cy="458260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3B71CA0-E89B-C236-DD40-7531ED9E9638}"/>
              </a:ext>
            </a:extLst>
          </p:cNvPr>
          <p:cNvSpPr txBox="1"/>
          <p:nvPr/>
        </p:nvSpPr>
        <p:spPr>
          <a:xfrm>
            <a:off x="1633537" y="1333567"/>
            <a:ext cx="2209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SiO2 + 2C → Si + 2CO</a:t>
            </a:r>
            <a:endParaRPr lang="fr-FR" b="1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590D9FF-19AE-BC92-CB1A-639AF3553C8E}"/>
              </a:ext>
            </a:extLst>
          </p:cNvPr>
          <p:cNvSpPr txBox="1"/>
          <p:nvPr/>
        </p:nvSpPr>
        <p:spPr>
          <a:xfrm>
            <a:off x="904875" y="4582604"/>
            <a:ext cx="30708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/>
              <a:t>Figure 2 Silicon Production Process Flow Diagram of (1)</a:t>
            </a:r>
          </a:p>
        </p:txBody>
      </p:sp>
      <p:pic>
        <p:nvPicPr>
          <p:cNvPr id="11" name="Image 10" descr="http://large.stanford.edu/courses/2024/ph240/glad2/images/f1big.jpg">
            <a:extLst>
              <a:ext uri="{FF2B5EF4-FFF2-40B4-BE49-F238E27FC236}">
                <a16:creationId xmlns:a16="http://schemas.microsoft.com/office/drawing/2014/main" id="{0A3402A8-6BB5-726C-52DB-0D3D6190E2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615"/>
          <a:stretch>
            <a:fillRect/>
          </a:stretch>
        </p:blipFill>
        <p:spPr>
          <a:xfrm>
            <a:off x="5494972" y="3902075"/>
            <a:ext cx="2894902" cy="12846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5EA656-C3BA-4E43-2B94-74558BE4401A}"/>
              </a:ext>
            </a:extLst>
          </p:cNvPr>
          <p:cNvSpPr/>
          <p:nvPr/>
        </p:nvSpPr>
        <p:spPr>
          <a:xfrm>
            <a:off x="904875" y="1097280"/>
            <a:ext cx="7726363" cy="4089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22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33043-6C6F-0EB1-7A9F-298714705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FCC115B-EDE4-78EB-4575-F6788DAAF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cycle of silicon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751770-7C3A-0B46-8B21-AFFF9C613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The recycling of CMOS technology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C5AA0E-2B75-28C4-89C6-874CE5BD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FA468A4-18FD-D108-C9ED-9B41E99C9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673" y="560896"/>
            <a:ext cx="5088087" cy="458260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469F782-9CF8-A70E-3B54-CBC4924A72B4}"/>
              </a:ext>
            </a:extLst>
          </p:cNvPr>
          <p:cNvSpPr txBox="1"/>
          <p:nvPr/>
        </p:nvSpPr>
        <p:spPr>
          <a:xfrm>
            <a:off x="1633537" y="1333567"/>
            <a:ext cx="2209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SiO2 + 2C → Si + 2CO</a:t>
            </a:r>
            <a:endParaRPr lang="fr-FR" b="1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DC9A098-2C22-E2D0-FF69-0EA8597308F2}"/>
              </a:ext>
            </a:extLst>
          </p:cNvPr>
          <p:cNvSpPr txBox="1"/>
          <p:nvPr/>
        </p:nvSpPr>
        <p:spPr>
          <a:xfrm>
            <a:off x="904875" y="4582604"/>
            <a:ext cx="30708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/>
              <a:t>Figure 2 Silicon Production Process Flow Diagram of (1)</a:t>
            </a:r>
          </a:p>
        </p:txBody>
      </p:sp>
      <p:pic>
        <p:nvPicPr>
          <p:cNvPr id="11" name="Image 10" descr="http://large.stanford.edu/courses/2024/ph240/glad2/images/f1big.jpg">
            <a:extLst>
              <a:ext uri="{FF2B5EF4-FFF2-40B4-BE49-F238E27FC236}">
                <a16:creationId xmlns:a16="http://schemas.microsoft.com/office/drawing/2014/main" id="{6703F053-9A60-2980-F578-7B41C1AD5A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615"/>
          <a:stretch>
            <a:fillRect/>
          </a:stretch>
        </p:blipFill>
        <p:spPr>
          <a:xfrm>
            <a:off x="5494972" y="3902075"/>
            <a:ext cx="2894902" cy="12846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4F391A-2CBA-18E3-86D8-97C4CFF44012}"/>
              </a:ext>
            </a:extLst>
          </p:cNvPr>
          <p:cNvSpPr/>
          <p:nvPr/>
        </p:nvSpPr>
        <p:spPr>
          <a:xfrm>
            <a:off x="754126" y="1912620"/>
            <a:ext cx="7726363" cy="4089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EBAB3A-ABC5-A0C8-FB14-CE96EDE2D0E0}"/>
              </a:ext>
            </a:extLst>
          </p:cNvPr>
          <p:cNvSpPr/>
          <p:nvPr/>
        </p:nvSpPr>
        <p:spPr>
          <a:xfrm>
            <a:off x="2644608" y="1738407"/>
            <a:ext cx="2662254" cy="2844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17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F3269-6528-D7AB-F391-2C5A96A3A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180FBEB-DA83-2467-4871-3825037D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cycle of silicon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80AB4A-B3C4-BF64-B9B5-95BBA11CD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The recycling of CMOS technology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0DF793-F8CB-AE55-0131-E9FF31D9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6E7E250-ACBC-DD95-A49E-160E692BD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673" y="560896"/>
            <a:ext cx="5088087" cy="458260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D73C55A-7524-4B6E-63E1-81D97AB61285}"/>
              </a:ext>
            </a:extLst>
          </p:cNvPr>
          <p:cNvSpPr txBox="1"/>
          <p:nvPr/>
        </p:nvSpPr>
        <p:spPr>
          <a:xfrm>
            <a:off x="1633537" y="1333567"/>
            <a:ext cx="2209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SiO2 + 2C → Si + 2CO</a:t>
            </a:r>
            <a:endParaRPr lang="fr-FR" b="1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7555F8F-2988-AF7C-5D47-EAA714091545}"/>
              </a:ext>
            </a:extLst>
          </p:cNvPr>
          <p:cNvSpPr txBox="1"/>
          <p:nvPr/>
        </p:nvSpPr>
        <p:spPr>
          <a:xfrm>
            <a:off x="904875" y="4582604"/>
            <a:ext cx="30708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/>
              <a:t>Figure 2 Silicon Production Process Flow Diagram of (1)</a:t>
            </a:r>
          </a:p>
        </p:txBody>
      </p:sp>
      <p:pic>
        <p:nvPicPr>
          <p:cNvPr id="11" name="Image 10" descr="http://large.stanford.edu/courses/2024/ph240/glad2/images/f1big.jpg">
            <a:extLst>
              <a:ext uri="{FF2B5EF4-FFF2-40B4-BE49-F238E27FC236}">
                <a16:creationId xmlns:a16="http://schemas.microsoft.com/office/drawing/2014/main" id="{E721AF78-43D7-7DEF-A162-6ED4012100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615"/>
          <a:stretch>
            <a:fillRect/>
          </a:stretch>
        </p:blipFill>
        <p:spPr>
          <a:xfrm>
            <a:off x="5494972" y="3902075"/>
            <a:ext cx="2894902" cy="12846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FA70C23-2184-B2BF-D21F-F84CCB35915E}"/>
              </a:ext>
            </a:extLst>
          </p:cNvPr>
          <p:cNvSpPr/>
          <p:nvPr/>
        </p:nvSpPr>
        <p:spPr>
          <a:xfrm>
            <a:off x="904876" y="2369820"/>
            <a:ext cx="7845566" cy="4089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90E90D4-6AFF-6FD6-C77D-478953451C79}"/>
              </a:ext>
            </a:extLst>
          </p:cNvPr>
          <p:cNvSpPr txBox="1"/>
          <p:nvPr/>
        </p:nvSpPr>
        <p:spPr>
          <a:xfrm>
            <a:off x="5052060" y="1998979"/>
            <a:ext cx="6477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98%</a:t>
            </a:r>
          </a:p>
        </p:txBody>
      </p:sp>
    </p:spTree>
    <p:extLst>
      <p:ext uri="{BB962C8B-B14F-4D97-AF65-F5344CB8AC3E}">
        <p14:creationId xmlns:p14="http://schemas.microsoft.com/office/powerpoint/2010/main" val="235113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64477-A48F-670C-EE8E-E3A74B161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9C51A8A-DCE0-7AF9-1EC9-CCF067A4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cycle of silicon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12042B-C16E-88F8-A4ED-F460A1F1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The recycling of CMOS technology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A8817D-3E5D-83E4-72F4-A340F6412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09ACCB-364A-EB75-EB71-393D53723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673" y="560896"/>
            <a:ext cx="5088087" cy="458260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7B86A3D-4B9B-903E-6802-DCFCBA24D7B9}"/>
              </a:ext>
            </a:extLst>
          </p:cNvPr>
          <p:cNvSpPr txBox="1"/>
          <p:nvPr/>
        </p:nvSpPr>
        <p:spPr>
          <a:xfrm>
            <a:off x="1633537" y="1333567"/>
            <a:ext cx="2209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SiO2 + 2C → Si + 2CO</a:t>
            </a:r>
            <a:endParaRPr lang="fr-FR" b="1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79E280C-B57A-6924-6B14-1E52BF6D5A79}"/>
              </a:ext>
            </a:extLst>
          </p:cNvPr>
          <p:cNvSpPr txBox="1"/>
          <p:nvPr/>
        </p:nvSpPr>
        <p:spPr>
          <a:xfrm>
            <a:off x="904875" y="4582604"/>
            <a:ext cx="30708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/>
              <a:t>Figure 2 Silicon Production Process Flow Diagram of (1)</a:t>
            </a:r>
          </a:p>
        </p:txBody>
      </p:sp>
      <p:pic>
        <p:nvPicPr>
          <p:cNvPr id="11" name="Image 10" descr="http://large.stanford.edu/courses/2024/ph240/glad2/images/f1big.jpg">
            <a:extLst>
              <a:ext uri="{FF2B5EF4-FFF2-40B4-BE49-F238E27FC236}">
                <a16:creationId xmlns:a16="http://schemas.microsoft.com/office/drawing/2014/main" id="{3A4C15C5-8E9C-9A8B-251E-F1DCD51194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615"/>
          <a:stretch>
            <a:fillRect/>
          </a:stretch>
        </p:blipFill>
        <p:spPr>
          <a:xfrm>
            <a:off x="5494972" y="3902075"/>
            <a:ext cx="2894902" cy="12846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0C9216-D903-32EF-7954-A5A2598E429E}"/>
              </a:ext>
            </a:extLst>
          </p:cNvPr>
          <p:cNvSpPr/>
          <p:nvPr/>
        </p:nvSpPr>
        <p:spPr>
          <a:xfrm>
            <a:off x="904875" y="3902075"/>
            <a:ext cx="7726363" cy="4089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10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066C3-99EF-2ED2-53CF-BCBFD5EB8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8B69BA7-D96C-389D-8435-0AE81BEC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cycle of silicon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5EF3F1-76A0-E04D-1AD9-A933EE772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The recycling of CMOS technology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5001B1-3D6F-2F5B-FBE0-0CC5B72E3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E5CB02B-CC88-1F57-41EE-CEA2D39E2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673" y="560896"/>
            <a:ext cx="5088087" cy="458260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D053A87-EC78-388C-A112-5E893C7BC46A}"/>
              </a:ext>
            </a:extLst>
          </p:cNvPr>
          <p:cNvSpPr txBox="1"/>
          <p:nvPr/>
        </p:nvSpPr>
        <p:spPr>
          <a:xfrm>
            <a:off x="1633537" y="1333567"/>
            <a:ext cx="2209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SiO2 + 2C → Si + 2CO</a:t>
            </a:r>
            <a:endParaRPr lang="fr-FR" b="1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3C8937D-31B8-5880-4CB9-B490F4DC1528}"/>
              </a:ext>
            </a:extLst>
          </p:cNvPr>
          <p:cNvSpPr txBox="1"/>
          <p:nvPr/>
        </p:nvSpPr>
        <p:spPr>
          <a:xfrm>
            <a:off x="904875" y="4582604"/>
            <a:ext cx="30708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/>
              <a:t>Figure 2 Silicon Production Process Flow Diagram of (1)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572D3A-5552-C436-4DFD-764396B1F774}"/>
              </a:ext>
            </a:extLst>
          </p:cNvPr>
          <p:cNvSpPr/>
          <p:nvPr/>
        </p:nvSpPr>
        <p:spPr>
          <a:xfrm>
            <a:off x="708818" y="4465320"/>
            <a:ext cx="7726363" cy="4168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91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DD329-55CD-1C02-14FC-8370F0EA9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1129906-43A3-01C1-20BE-886FF1E5C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cycle of silicon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4CB4E5-1188-D92C-C39E-D90D5FD42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The recycling of CMOS technology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29CC67-50BA-0402-3867-CB892FB92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7AFEDA5-F9F3-42A3-8348-166D62A25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673" y="560896"/>
            <a:ext cx="5088087" cy="458260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41A5620-0633-BB62-373A-F75AF0048242}"/>
              </a:ext>
            </a:extLst>
          </p:cNvPr>
          <p:cNvSpPr txBox="1"/>
          <p:nvPr/>
        </p:nvSpPr>
        <p:spPr>
          <a:xfrm>
            <a:off x="1633537" y="1333567"/>
            <a:ext cx="2209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SiO2 + 2C → Si + 2CO</a:t>
            </a:r>
            <a:endParaRPr lang="fr-FR" b="1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26E7098-7CAF-71F3-D1E8-CFE1386C4433}"/>
              </a:ext>
            </a:extLst>
          </p:cNvPr>
          <p:cNvSpPr txBox="1"/>
          <p:nvPr/>
        </p:nvSpPr>
        <p:spPr>
          <a:xfrm>
            <a:off x="904875" y="4582604"/>
            <a:ext cx="30708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/>
              <a:t>Figure 2 Silicon Production Process Flow Diagram of (1) page 11</a:t>
            </a:r>
          </a:p>
        </p:txBody>
      </p:sp>
      <p:pic>
        <p:nvPicPr>
          <p:cNvPr id="11" name="Image 10" descr="http://large.stanford.edu/courses/2024/ph240/glad2/images/f1big.jpg">
            <a:extLst>
              <a:ext uri="{FF2B5EF4-FFF2-40B4-BE49-F238E27FC236}">
                <a16:creationId xmlns:a16="http://schemas.microsoft.com/office/drawing/2014/main" id="{CC3E50FA-3959-5105-03FB-2F6322EA0A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615"/>
          <a:stretch>
            <a:fillRect/>
          </a:stretch>
        </p:blipFill>
        <p:spPr>
          <a:xfrm>
            <a:off x="5494972" y="3902075"/>
            <a:ext cx="2894902" cy="12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92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8A6C70-7FF5-480A-B09B-7D0A19B2F431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F8CE09B-89B1-4B5D-BED2-87C84F077711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8</TotalTime>
  <Words>1362</Words>
  <Application>Microsoft Macintosh PowerPoint</Application>
  <PresentationFormat>On-screen Show (16:9)</PresentationFormat>
  <Paragraphs>242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Courier New</vt:lpstr>
      <vt:lpstr>Franklin Gothic Demi Cond</vt:lpstr>
      <vt:lpstr>Wingdings</vt:lpstr>
      <vt:lpstr>Thème Office</vt:lpstr>
      <vt:lpstr>The recycling of CMOS technology</vt:lpstr>
      <vt:lpstr>Summary</vt:lpstr>
      <vt:lpstr>What is the cost of making a silicon chip and why should we recycle ?</vt:lpstr>
      <vt:lpstr>Life cycle of silicon</vt:lpstr>
      <vt:lpstr>Life cycle of silicon</vt:lpstr>
      <vt:lpstr>Life cycle of silicon</vt:lpstr>
      <vt:lpstr>Life cycle of silicon</vt:lpstr>
      <vt:lpstr>Life cycle of silicon</vt:lpstr>
      <vt:lpstr>Life cycle of silicon</vt:lpstr>
      <vt:lpstr>Rare earth and metal</vt:lpstr>
      <vt:lpstr>Geopolitical dimension of Rare earth</vt:lpstr>
      <vt:lpstr>Why recycled</vt:lpstr>
      <vt:lpstr>Industry sustainable strategies</vt:lpstr>
      <vt:lpstr>Chip binning</vt:lpstr>
      <vt:lpstr>Silicon Lifecycle Management</vt:lpstr>
      <vt:lpstr>Monitoring and Stress tests</vt:lpstr>
      <vt:lpstr>How to actually recycle REEs, and Si?</vt:lpstr>
      <vt:lpstr>Why recycle REEs ?</vt:lpstr>
      <vt:lpstr>The general recycling pipeline</vt:lpstr>
      <vt:lpstr>Main recycling techniques</vt:lpstr>
      <vt:lpstr>Some metrics on the mentionned techniques</vt:lpstr>
      <vt:lpstr>Why recycle silicon? </vt:lpstr>
      <vt:lpstr>Silicon Preprocessing :</vt:lpstr>
      <vt:lpstr>First technique : Hydrometallurgical leaching </vt:lpstr>
      <vt:lpstr>Second technique: molten salt etching </vt:lpstr>
      <vt:lpstr>Recycling Metrics: potential vs current Reality</vt:lpstr>
      <vt:lpstr>Main challenges in recycling 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Nicolas Macris</cp:lastModifiedBy>
  <cp:revision>2</cp:revision>
  <dcterms:created xsi:type="dcterms:W3CDTF">2019-04-02T06:24:35Z</dcterms:created>
  <dcterms:modified xsi:type="dcterms:W3CDTF">2026-05-28T15:49:54Z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