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80" r:id="rId3"/>
    <p:sldId id="285" r:id="rId4"/>
    <p:sldId id="284" r:id="rId5"/>
    <p:sldId id="281" r:id="rId6"/>
    <p:sldId id="282" r:id="rId7"/>
    <p:sldId id="283"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8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810"/>
    <a:srgbClr val="EA580C"/>
    <a:srgbClr val="1B1C15"/>
    <a:srgbClr val="0809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0"/>
    <p:restoredTop sz="94626"/>
  </p:normalViewPr>
  <p:slideViewPr>
    <p:cSldViewPr snapToGrid="0">
      <p:cViewPr varScale="1">
        <p:scale>
          <a:sx n="121" d="100"/>
          <a:sy n="121" d="100"/>
        </p:scale>
        <p:origin x="68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23643-3AAC-4D82-A69C-1B68DF0ADFD9}" type="doc">
      <dgm:prSet loTypeId="urn:microsoft.com/office/officeart/2024/layout/BulletTimelineInverted" loCatId="process" qsTypeId="urn:microsoft.com/office/officeart/2005/8/quickstyle/simple1" qsCatId="simple" csTypeId="urn:microsoft.com/office/officeart/2005/8/colors/accent1_2" csCatId="accent1" phldr="1"/>
      <dgm:spPr/>
      <dgm:t>
        <a:bodyPr/>
        <a:lstStyle/>
        <a:p>
          <a:endParaRPr lang="en-AU"/>
        </a:p>
      </dgm:t>
    </dgm:pt>
    <dgm:pt modelId="{085F71D5-5209-4C2F-8435-B0F9BADD467B}">
      <dgm:prSet custT="1"/>
      <dgm:spPr/>
      <dgm:t>
        <a:bodyPr/>
        <a:lstStyle/>
        <a:p>
          <a:pPr>
            <a:defRPr b="1"/>
          </a:pPr>
          <a:r>
            <a:rPr lang="en-AU" sz="1100" b="0" noProof="0">
              <a:solidFill>
                <a:schemeClr val="bg1"/>
              </a:solidFill>
            </a:rPr>
            <a:t>2014 | USA — DARPA/</a:t>
          </a:r>
          <a:r>
            <a:rPr lang="en-AU" sz="1100" b="0" noProof="0" err="1">
              <a:solidFill>
                <a:schemeClr val="bg1"/>
              </a:solidFill>
            </a:rPr>
            <a:t>AOSense</a:t>
          </a:r>
          <a:br>
            <a:rPr lang="en-AU" sz="1100" b="0" noProof="0">
              <a:solidFill>
                <a:schemeClr val="bg1"/>
              </a:solidFill>
            </a:rPr>
          </a:br>
          <a:r>
            <a:rPr lang="en-AU" sz="1100" b="0" noProof="0">
              <a:solidFill>
                <a:schemeClr val="bg1"/>
              </a:solidFill>
            </a:rPr>
            <a:t>Cold-atom IMUs for GPS-denied navigation</a:t>
          </a:r>
        </a:p>
      </dgm:t>
    </dgm:pt>
    <dgm:pt modelId="{D8FCEBD3-2135-4963-A4D4-EA34CE94ED4F}" type="parTrans" cxnId="{F05A3D83-17DB-4BDD-89B0-3AD36EB23216}">
      <dgm:prSet/>
      <dgm:spPr/>
      <dgm:t>
        <a:bodyPr/>
        <a:lstStyle/>
        <a:p>
          <a:endParaRPr lang="en-AU" sz="3200"/>
        </a:p>
      </dgm:t>
    </dgm:pt>
    <dgm:pt modelId="{9B140940-3C9B-4A22-BCD0-7C588A41AC3D}" type="sibTrans" cxnId="{F05A3D83-17DB-4BDD-89B0-3AD36EB23216}">
      <dgm:prSet/>
      <dgm:spPr/>
      <dgm:t>
        <a:bodyPr/>
        <a:lstStyle/>
        <a:p>
          <a:endParaRPr lang="en-AU" sz="3200"/>
        </a:p>
      </dgm:t>
    </dgm:pt>
    <dgm:pt modelId="{608623A3-0E2F-45EF-825D-26D6BC1EB49D}">
      <dgm:prSet custT="1"/>
      <dgm:spPr/>
      <dgm:t>
        <a:bodyPr/>
        <a:lstStyle/>
        <a:p>
          <a:pPr>
            <a:defRPr b="1"/>
          </a:pPr>
          <a:r>
            <a:rPr lang="en-AU" sz="1100" b="0" noProof="0">
              <a:solidFill>
                <a:schemeClr val="bg1"/>
              </a:solidFill>
            </a:rPr>
            <a:t>2017 | France — </a:t>
          </a:r>
          <a:r>
            <a:rPr lang="en-AU" sz="1100" b="0" noProof="0" err="1">
              <a:solidFill>
                <a:schemeClr val="bg1"/>
              </a:solidFill>
            </a:rPr>
            <a:t>iXBlue</a:t>
          </a:r>
          <a:r>
            <a:rPr lang="en-AU" sz="1100" b="0" noProof="0">
              <a:solidFill>
                <a:schemeClr val="bg1"/>
              </a:solidFill>
            </a:rPr>
            <a:t>/LP2N</a:t>
          </a:r>
          <a:br>
            <a:rPr lang="en-AU" sz="1100" b="0" noProof="0">
              <a:solidFill>
                <a:schemeClr val="bg1"/>
              </a:solidFill>
            </a:rPr>
          </a:br>
          <a:r>
            <a:rPr lang="en-AU" sz="1100" b="0" noProof="0" err="1">
              <a:solidFill>
                <a:schemeClr val="bg1"/>
              </a:solidFill>
            </a:rPr>
            <a:t>iQNav</a:t>
          </a:r>
          <a:r>
            <a:rPr lang="en-AU" sz="1100" b="0" noProof="0">
              <a:solidFill>
                <a:schemeClr val="bg1"/>
              </a:solidFill>
            </a:rPr>
            <a:t>/</a:t>
          </a:r>
          <a:r>
            <a:rPr lang="en-AU" sz="1100" b="0" noProof="0" err="1">
              <a:solidFill>
                <a:schemeClr val="bg1"/>
              </a:solidFill>
            </a:rPr>
            <a:t>iXAtom</a:t>
          </a:r>
          <a:r>
            <a:rPr lang="en-AU" sz="1100" b="0" noProof="0">
              <a:solidFill>
                <a:schemeClr val="bg1"/>
              </a:solidFill>
            </a:rPr>
            <a:t>: cold atoms for inertial guidance</a:t>
          </a:r>
        </a:p>
      </dgm:t>
    </dgm:pt>
    <dgm:pt modelId="{9FF66C92-A1B3-4CB0-864A-6A815B625132}" type="parTrans" cxnId="{E0FE422C-4D68-4BC8-B038-769DE5810FFE}">
      <dgm:prSet/>
      <dgm:spPr/>
      <dgm:t>
        <a:bodyPr/>
        <a:lstStyle/>
        <a:p>
          <a:endParaRPr lang="en-AU" sz="3200"/>
        </a:p>
      </dgm:t>
    </dgm:pt>
    <dgm:pt modelId="{E8669216-C838-40C4-8F0E-F680AA7824E5}" type="sibTrans" cxnId="{E0FE422C-4D68-4BC8-B038-769DE5810FFE}">
      <dgm:prSet/>
      <dgm:spPr/>
      <dgm:t>
        <a:bodyPr/>
        <a:lstStyle/>
        <a:p>
          <a:endParaRPr lang="en-AU" sz="3200"/>
        </a:p>
      </dgm:t>
    </dgm:pt>
    <dgm:pt modelId="{916B5891-BBC3-40C4-82F2-7F48B760307F}">
      <dgm:prSet custT="1"/>
      <dgm:spPr/>
      <dgm:t>
        <a:bodyPr/>
        <a:lstStyle/>
        <a:p>
          <a:pPr>
            <a:defRPr b="1"/>
          </a:pPr>
          <a:r>
            <a:rPr lang="en-AU" sz="1100" b="0" noProof="0">
              <a:solidFill>
                <a:schemeClr val="bg1"/>
              </a:solidFill>
            </a:rPr>
            <a:t>2018 | France — </a:t>
          </a:r>
          <a:r>
            <a:rPr lang="en-AU" sz="1100" b="0" noProof="0" err="1">
              <a:solidFill>
                <a:schemeClr val="bg1"/>
              </a:solidFill>
            </a:rPr>
            <a:t>Cheiney</a:t>
          </a:r>
          <a:r>
            <a:rPr lang="en-AU" sz="1100" b="0" noProof="0">
              <a:solidFill>
                <a:schemeClr val="bg1"/>
              </a:solidFill>
            </a:rPr>
            <a:t> et al.</a:t>
          </a:r>
          <a:br>
            <a:rPr lang="en-AU" sz="1100" b="0" noProof="0">
              <a:solidFill>
                <a:schemeClr val="bg1"/>
              </a:solidFill>
            </a:rPr>
          </a:br>
          <a:r>
            <a:rPr lang="en-AU" sz="1100" b="0" noProof="0">
              <a:solidFill>
                <a:schemeClr val="bg1"/>
              </a:solidFill>
            </a:rPr>
            <a:t>Hybrid quantum accelerometer + Kalman filter</a:t>
          </a:r>
        </a:p>
      </dgm:t>
    </dgm:pt>
    <dgm:pt modelId="{2107FB7E-C373-4F48-B3ED-A625403D786E}" type="parTrans" cxnId="{B0979D82-17E7-4288-B6EA-7276805EF7B7}">
      <dgm:prSet/>
      <dgm:spPr/>
      <dgm:t>
        <a:bodyPr/>
        <a:lstStyle/>
        <a:p>
          <a:endParaRPr lang="en-AU" sz="3200"/>
        </a:p>
      </dgm:t>
    </dgm:pt>
    <dgm:pt modelId="{B04347DE-42F5-41FA-8E22-98F85F753D04}" type="sibTrans" cxnId="{B0979D82-17E7-4288-B6EA-7276805EF7B7}">
      <dgm:prSet/>
      <dgm:spPr/>
      <dgm:t>
        <a:bodyPr/>
        <a:lstStyle/>
        <a:p>
          <a:endParaRPr lang="en-AU" sz="3200"/>
        </a:p>
      </dgm:t>
    </dgm:pt>
    <dgm:pt modelId="{33D049E0-F6BA-4EC9-8365-9115DED037FA}">
      <dgm:prSet custT="1"/>
      <dgm:spPr/>
      <dgm:t>
        <a:bodyPr/>
        <a:lstStyle/>
        <a:p>
          <a:pPr>
            <a:defRPr b="1"/>
          </a:pPr>
          <a:r>
            <a:rPr lang="en-AU" sz="1100" b="0" noProof="0">
              <a:solidFill>
                <a:schemeClr val="bg1"/>
              </a:solidFill>
            </a:rPr>
            <a:t>2018 | UK — Imperial + M Squared</a:t>
          </a:r>
          <a:br>
            <a:rPr lang="en-AU" sz="1100" b="0" noProof="0">
              <a:solidFill>
                <a:schemeClr val="bg1"/>
              </a:solidFill>
            </a:rPr>
          </a:br>
          <a:r>
            <a:rPr lang="en-AU" sz="1100" b="0" noProof="0">
              <a:solidFill>
                <a:schemeClr val="bg1"/>
              </a:solidFill>
            </a:rPr>
            <a:t>Transportable quantum accelerometer for navigation</a:t>
          </a:r>
        </a:p>
      </dgm:t>
    </dgm:pt>
    <dgm:pt modelId="{E11A7FB1-8FF8-4427-9BC7-5D4707D84BEE}" type="parTrans" cxnId="{84F7EF32-65A7-4FB9-972E-C696959E812F}">
      <dgm:prSet/>
      <dgm:spPr/>
      <dgm:t>
        <a:bodyPr/>
        <a:lstStyle/>
        <a:p>
          <a:endParaRPr lang="en-AU"/>
        </a:p>
      </dgm:t>
    </dgm:pt>
    <dgm:pt modelId="{39A773E8-8322-4B46-91E7-08CDB0C3A025}" type="sibTrans" cxnId="{84F7EF32-65A7-4FB9-972E-C696959E812F}">
      <dgm:prSet/>
      <dgm:spPr/>
      <dgm:t>
        <a:bodyPr/>
        <a:lstStyle/>
        <a:p>
          <a:endParaRPr lang="en-AU"/>
        </a:p>
      </dgm:t>
    </dgm:pt>
    <dgm:pt modelId="{6FC74232-598D-4EE8-8E27-09E0EFD7FC9A}">
      <dgm:prSet custT="1"/>
      <dgm:spPr/>
      <dgm:t>
        <a:bodyPr/>
        <a:lstStyle/>
        <a:p>
          <a:pPr>
            <a:defRPr b="1"/>
          </a:pPr>
          <a:r>
            <a:rPr lang="en-AU" sz="1100" b="0" noProof="0">
              <a:solidFill>
                <a:schemeClr val="bg1"/>
              </a:solidFill>
            </a:rPr>
            <a:t>2023 | UK — Imperial + Royal Navy</a:t>
          </a:r>
          <a:br>
            <a:rPr lang="en-AU" sz="1100" b="0" noProof="0">
              <a:solidFill>
                <a:schemeClr val="bg1"/>
              </a:solidFill>
            </a:rPr>
          </a:br>
          <a:r>
            <a:rPr lang="en-AU" sz="1100" b="0" noProof="0">
              <a:solidFill>
                <a:schemeClr val="bg1"/>
              </a:solidFill>
            </a:rPr>
            <a:t>Prototype tested aboard XV Patrick Blackett</a:t>
          </a:r>
        </a:p>
      </dgm:t>
    </dgm:pt>
    <dgm:pt modelId="{43333E19-852F-4F19-9600-EDCF7A0D577B}" type="parTrans" cxnId="{33C7176E-95C0-4B53-BD8A-A5C63269DFB8}">
      <dgm:prSet/>
      <dgm:spPr/>
      <dgm:t>
        <a:bodyPr/>
        <a:lstStyle/>
        <a:p>
          <a:endParaRPr lang="en-AU"/>
        </a:p>
      </dgm:t>
    </dgm:pt>
    <dgm:pt modelId="{62AA90CC-42B4-4F28-99A9-E4EAF8E3E1F3}" type="sibTrans" cxnId="{33C7176E-95C0-4B53-BD8A-A5C63269DFB8}">
      <dgm:prSet/>
      <dgm:spPr/>
      <dgm:t>
        <a:bodyPr/>
        <a:lstStyle/>
        <a:p>
          <a:endParaRPr lang="en-AU"/>
        </a:p>
      </dgm:t>
    </dgm:pt>
    <dgm:pt modelId="{3B8A1E6E-7982-4C07-9F26-8B7D9A6B61D9}">
      <dgm:prSet custT="1"/>
      <dgm:spPr/>
      <dgm:t>
        <a:bodyPr/>
        <a:lstStyle/>
        <a:p>
          <a:pPr>
            <a:defRPr b="1"/>
          </a:pPr>
          <a:r>
            <a:rPr lang="en-AU" sz="1100" b="0" noProof="0">
              <a:solidFill>
                <a:schemeClr val="bg1"/>
              </a:solidFill>
            </a:rPr>
            <a:t>2024 | UK — </a:t>
          </a:r>
          <a:r>
            <a:rPr lang="en-AU" sz="1100" b="0" noProof="0" err="1">
              <a:solidFill>
                <a:schemeClr val="bg1"/>
              </a:solidFill>
            </a:rPr>
            <a:t>Infleqtion</a:t>
          </a:r>
          <a:br>
            <a:rPr lang="en-AU" sz="1100" b="0" noProof="0">
              <a:solidFill>
                <a:schemeClr val="bg1"/>
              </a:solidFill>
            </a:rPr>
          </a:br>
          <a:r>
            <a:rPr lang="en-AU" sz="1100" b="0" noProof="0">
              <a:solidFill>
                <a:schemeClr val="bg1"/>
              </a:solidFill>
            </a:rPr>
            <a:t>Oxford Technology Park expansion / industrial scale-up</a:t>
          </a:r>
        </a:p>
      </dgm:t>
    </dgm:pt>
    <dgm:pt modelId="{CA202C21-83B2-48F4-89EC-F44E01D5914E}" type="parTrans" cxnId="{364EA418-F9EF-4F2F-9D64-4B0FF44231AE}">
      <dgm:prSet/>
      <dgm:spPr/>
      <dgm:t>
        <a:bodyPr/>
        <a:lstStyle/>
        <a:p>
          <a:endParaRPr lang="en-AU"/>
        </a:p>
      </dgm:t>
    </dgm:pt>
    <dgm:pt modelId="{76A8E274-0298-4BC7-AE16-4EB3CD14718A}" type="sibTrans" cxnId="{364EA418-F9EF-4F2F-9D64-4B0FF44231AE}">
      <dgm:prSet/>
      <dgm:spPr/>
      <dgm:t>
        <a:bodyPr/>
        <a:lstStyle/>
        <a:p>
          <a:endParaRPr lang="en-AU"/>
        </a:p>
      </dgm:t>
    </dgm:pt>
    <dgm:pt modelId="{F0627016-14E8-494C-AF29-A290A764FBF2}">
      <dgm:prSet custT="1"/>
      <dgm:spPr/>
      <dgm:t>
        <a:bodyPr/>
        <a:lstStyle/>
        <a:p>
          <a:pPr>
            <a:defRPr b="1"/>
          </a:pPr>
          <a:r>
            <a:rPr lang="en-AU" sz="1100" b="0" noProof="0">
              <a:solidFill>
                <a:schemeClr val="bg1"/>
              </a:solidFill>
            </a:rPr>
            <a:t>2025 | China — CSSAI</a:t>
          </a:r>
          <a:br>
            <a:rPr lang="en-AU" sz="1100" b="0" noProof="0">
              <a:solidFill>
                <a:schemeClr val="bg1"/>
              </a:solidFill>
            </a:rPr>
          </a:br>
          <a:r>
            <a:rPr lang="en-AU" sz="1100" b="0" noProof="0">
              <a:solidFill>
                <a:schemeClr val="bg1"/>
              </a:solidFill>
            </a:rPr>
            <a:t>Cold-atom gyroscope demonstrated in space</a:t>
          </a:r>
        </a:p>
      </dgm:t>
    </dgm:pt>
    <dgm:pt modelId="{B43418E0-C304-4D51-8405-109D0667C680}" type="parTrans" cxnId="{47202DE1-0472-47A1-B074-74E85BBE186D}">
      <dgm:prSet/>
      <dgm:spPr/>
      <dgm:t>
        <a:bodyPr/>
        <a:lstStyle/>
        <a:p>
          <a:endParaRPr lang="en-AU"/>
        </a:p>
      </dgm:t>
    </dgm:pt>
    <dgm:pt modelId="{A2871C01-37E2-4E6A-B383-AC6A656CF408}" type="sibTrans" cxnId="{47202DE1-0472-47A1-B074-74E85BBE186D}">
      <dgm:prSet/>
      <dgm:spPr/>
      <dgm:t>
        <a:bodyPr/>
        <a:lstStyle/>
        <a:p>
          <a:endParaRPr lang="en-AU"/>
        </a:p>
      </dgm:t>
    </dgm:pt>
    <dgm:pt modelId="{68B55BFE-1D98-49F1-8A90-F9BE1CFB18B5}" type="pres">
      <dgm:prSet presAssocID="{2F823643-3AAC-4D82-A69C-1B68DF0ADFD9}" presName="root" presStyleCnt="0">
        <dgm:presLayoutVars>
          <dgm:dir/>
          <dgm:animLvl val="lvl"/>
        </dgm:presLayoutVars>
      </dgm:prSet>
      <dgm:spPr/>
    </dgm:pt>
    <dgm:pt modelId="{98B3D750-6A2F-42F1-A15D-A8B5327A51A7}" type="pres">
      <dgm:prSet presAssocID="{2F823643-3AAC-4D82-A69C-1B68DF0ADFD9}" presName="divider" presStyleCnt="0"/>
      <dgm:spPr/>
    </dgm:pt>
    <dgm:pt modelId="{5B023B18-78A0-4207-9B7B-2223DA89C647}" type="pres">
      <dgm:prSet presAssocID="{2F823643-3AAC-4D82-A69C-1B68DF0ADFD9}" presName="rectBar" presStyleLbl="dkBgShp" presStyleIdx="0" presStyleCnt="9"/>
      <dgm:spPr>
        <a:gradFill rotWithShape="0">
          <a:gsLst>
            <a:gs pos="0">
              <a:schemeClr val="accent1">
                <a:tint val="76000"/>
              </a:schemeClr>
            </a:gs>
            <a:gs pos="100000">
              <a:schemeClr val="accent1">
                <a:tint val="76000"/>
              </a:schemeClr>
            </a:gs>
          </a:gsLst>
          <a:lin ang="0" scaled="0"/>
        </a:gradFill>
        <a:ln>
          <a:noFill/>
        </a:ln>
        <a:effectLst/>
      </dgm:spPr>
    </dgm:pt>
    <dgm:pt modelId="{C50CF837-F7F5-4ABC-B234-C9254DE0FFDB}" type="pres">
      <dgm:prSet presAssocID="{2F823643-3AAC-4D82-A69C-1B68DF0ADFD9}" presName="chevronArrow" presStyleLbl="dkBgShp" presStyleIdx="1" presStyleCnt="9"/>
      <dgm:spPr>
        <a:gradFill rotWithShape="0">
          <a:gsLst>
            <a:gs pos="0">
              <a:schemeClr val="accent1">
                <a:tint val="76000"/>
              </a:schemeClr>
            </a:gs>
            <a:gs pos="100000">
              <a:schemeClr val="accent1">
                <a:tint val="76000"/>
              </a:schemeClr>
            </a:gs>
          </a:gsLst>
          <a:lin ang="0" scaled="0"/>
        </a:gradFill>
        <a:ln>
          <a:noFill/>
        </a:ln>
        <a:effectLst/>
      </dgm:spPr>
    </dgm:pt>
    <dgm:pt modelId="{075A5D3F-D3EC-4F45-A3DA-A5C5A59CD5A8}" type="pres">
      <dgm:prSet presAssocID="{2F823643-3AAC-4D82-A69C-1B68DF0ADFD9}" presName="nodes" presStyleCnt="0">
        <dgm:presLayoutVars>
          <dgm:chMax/>
          <dgm:chPref/>
          <dgm:animLvl val="lvl"/>
        </dgm:presLayoutVars>
      </dgm:prSet>
      <dgm:spPr/>
    </dgm:pt>
    <dgm:pt modelId="{5F10A0F4-A820-476F-AC0B-53D9EE3374FC}" type="pres">
      <dgm:prSet presAssocID="{085F71D5-5209-4C2F-8435-B0F9BADD467B}" presName="composite" presStyleCnt="0"/>
      <dgm:spPr/>
    </dgm:pt>
    <dgm:pt modelId="{C1A5F481-C496-4457-829C-28D48582F137}" type="pres">
      <dgm:prSet presAssocID="{085F71D5-5209-4C2F-8435-B0F9BADD467B}" presName="DropPinPlaceHolder" presStyleCnt="0"/>
      <dgm:spPr/>
    </dgm:pt>
    <dgm:pt modelId="{6692C83A-491B-4E62-84D9-C2E03E481119}" type="pres">
      <dgm:prSet presAssocID="{085F71D5-5209-4C2F-8435-B0F9BADD467B}" presName="DropPin" presStyleLbl="alignNode1" presStyleIdx="0" presStyleCnt="7"/>
      <dgm:spPr/>
    </dgm:pt>
    <dgm:pt modelId="{2071D34D-DE8B-4B1B-900E-668B871225DF}" type="pres">
      <dgm:prSet presAssocID="{085F71D5-5209-4C2F-8435-B0F9BADD467B}" presName="Ellipse" presStyleLbl="fgAcc1" presStyleIdx="0" presStyleCnt="7"/>
      <dgm:spPr/>
    </dgm:pt>
    <dgm:pt modelId="{6452B4F3-6D4F-4E89-90AA-E8AB78B092DF}" type="pres">
      <dgm:prSet presAssocID="{085F71D5-5209-4C2F-8435-B0F9BADD467B}" presName="L2TextContainer" presStyleLbl="revTx" presStyleIdx="0" presStyleCnt="14">
        <dgm:presLayoutVars>
          <dgm:bulletEnabled val="1"/>
        </dgm:presLayoutVars>
      </dgm:prSet>
      <dgm:spPr/>
    </dgm:pt>
    <dgm:pt modelId="{0AB9977B-7EF4-45BA-981D-2BA6CCF93E39}" type="pres">
      <dgm:prSet presAssocID="{085F71D5-5209-4C2F-8435-B0F9BADD467B}" presName="L1TextContainer" presStyleLbl="revTx" presStyleIdx="1" presStyleCnt="14">
        <dgm:presLayoutVars>
          <dgm:chMax val="1"/>
          <dgm:chPref val="1"/>
          <dgm:bulletEnabled val="1"/>
        </dgm:presLayoutVars>
      </dgm:prSet>
      <dgm:spPr/>
    </dgm:pt>
    <dgm:pt modelId="{C7DE51E0-7478-4DDB-BCB4-AB4E7F0BF003}" type="pres">
      <dgm:prSet presAssocID="{085F71D5-5209-4C2F-8435-B0F9BADD467B}" presName="ConnectLine" presStyleLbl="dkBgShp" presStyleIdx="2" presStyleCnt="9"/>
      <dgm:spPr/>
    </dgm:pt>
    <dgm:pt modelId="{8B94589C-4A6E-4B48-98F5-9759D2BF605A}" type="pres">
      <dgm:prSet presAssocID="{085F71D5-5209-4C2F-8435-B0F9BADD467B}" presName="ConnectorPoint" presStyleCnt="0"/>
      <dgm:spPr/>
    </dgm:pt>
    <dgm:pt modelId="{468FA5DE-FA8A-40D9-85BA-D3D482860501}" type="pres">
      <dgm:prSet presAssocID="{085F71D5-5209-4C2F-8435-B0F9BADD467B}" presName="Bullet" presStyleLbl="lnNode1" presStyleIdx="0" presStyleCnt="7"/>
      <dgm:spPr/>
    </dgm:pt>
    <dgm:pt modelId="{B2DE55E7-D2DC-475D-9C3C-3204881E2B86}" type="pres">
      <dgm:prSet presAssocID="{085F71D5-5209-4C2F-8435-B0F9BADD467B}" presName="EmptyPlaceHolder" presStyleCnt="0"/>
      <dgm:spPr/>
    </dgm:pt>
    <dgm:pt modelId="{36065406-3513-478D-8B45-243334268B73}" type="pres">
      <dgm:prSet presAssocID="{9B140940-3C9B-4A22-BCD0-7C588A41AC3D}" presName="spaceBetweenRectangles" presStyleCnt="0"/>
      <dgm:spPr/>
    </dgm:pt>
    <dgm:pt modelId="{A5FA0B19-C5F1-4BC9-A1DF-A656EE7DD73B}" type="pres">
      <dgm:prSet presAssocID="{608623A3-0E2F-45EF-825D-26D6BC1EB49D}" presName="composite" presStyleCnt="0"/>
      <dgm:spPr/>
    </dgm:pt>
    <dgm:pt modelId="{101C867E-8BB7-4C86-BA7C-20CEB69058B0}" type="pres">
      <dgm:prSet presAssocID="{608623A3-0E2F-45EF-825D-26D6BC1EB49D}" presName="DropPinPlaceHolder" presStyleCnt="0"/>
      <dgm:spPr/>
    </dgm:pt>
    <dgm:pt modelId="{03AA500B-7DCF-4FE9-AE4A-FA69D624DFC2}" type="pres">
      <dgm:prSet presAssocID="{608623A3-0E2F-45EF-825D-26D6BC1EB49D}" presName="DropPin" presStyleLbl="alignNode1" presStyleIdx="1" presStyleCnt="7"/>
      <dgm:spPr/>
    </dgm:pt>
    <dgm:pt modelId="{F0388FAA-8367-4135-9152-E6043AF94EED}" type="pres">
      <dgm:prSet presAssocID="{608623A3-0E2F-45EF-825D-26D6BC1EB49D}" presName="Ellipse" presStyleLbl="fgAcc1" presStyleIdx="1" presStyleCnt="7"/>
      <dgm:spPr/>
    </dgm:pt>
    <dgm:pt modelId="{EC780798-A852-4C4E-BCEB-7615C8F430D1}" type="pres">
      <dgm:prSet presAssocID="{608623A3-0E2F-45EF-825D-26D6BC1EB49D}" presName="L2TextContainer" presStyleLbl="revTx" presStyleIdx="2" presStyleCnt="14">
        <dgm:presLayoutVars>
          <dgm:bulletEnabled val="1"/>
        </dgm:presLayoutVars>
      </dgm:prSet>
      <dgm:spPr/>
    </dgm:pt>
    <dgm:pt modelId="{B329FD6F-E70C-4E70-9332-57174246E47F}" type="pres">
      <dgm:prSet presAssocID="{608623A3-0E2F-45EF-825D-26D6BC1EB49D}" presName="L1TextContainer" presStyleLbl="revTx" presStyleIdx="3" presStyleCnt="14">
        <dgm:presLayoutVars>
          <dgm:chMax val="1"/>
          <dgm:chPref val="1"/>
          <dgm:bulletEnabled val="1"/>
        </dgm:presLayoutVars>
      </dgm:prSet>
      <dgm:spPr/>
    </dgm:pt>
    <dgm:pt modelId="{FD089165-5B9F-4A33-AD31-BD82A0E43DD3}" type="pres">
      <dgm:prSet presAssocID="{608623A3-0E2F-45EF-825D-26D6BC1EB49D}" presName="ConnectLine" presStyleLbl="dkBgShp" presStyleIdx="3" presStyleCnt="9"/>
      <dgm:spPr/>
    </dgm:pt>
    <dgm:pt modelId="{CB655D74-19D6-4618-A9FB-E56855854742}" type="pres">
      <dgm:prSet presAssocID="{608623A3-0E2F-45EF-825D-26D6BC1EB49D}" presName="ConnectorPoint" presStyleCnt="0"/>
      <dgm:spPr/>
    </dgm:pt>
    <dgm:pt modelId="{A8529977-3791-47C9-B8B0-AF12C0662300}" type="pres">
      <dgm:prSet presAssocID="{608623A3-0E2F-45EF-825D-26D6BC1EB49D}" presName="Bullet" presStyleLbl="lnNode1" presStyleIdx="1" presStyleCnt="7"/>
      <dgm:spPr/>
    </dgm:pt>
    <dgm:pt modelId="{461FD1D2-DA92-4C91-9237-1ABC41A2C141}" type="pres">
      <dgm:prSet presAssocID="{608623A3-0E2F-45EF-825D-26D6BC1EB49D}" presName="EmptyPlaceHolder" presStyleCnt="0"/>
      <dgm:spPr/>
    </dgm:pt>
    <dgm:pt modelId="{99E71A3F-66F6-4BA8-A4AB-B59D8C00850C}" type="pres">
      <dgm:prSet presAssocID="{E8669216-C838-40C4-8F0E-F680AA7824E5}" presName="spaceBetweenRectangles" presStyleCnt="0"/>
      <dgm:spPr/>
    </dgm:pt>
    <dgm:pt modelId="{23849463-86A6-43B0-8B60-5FB03BD18C0F}" type="pres">
      <dgm:prSet presAssocID="{916B5891-BBC3-40C4-82F2-7F48B760307F}" presName="composite" presStyleCnt="0"/>
      <dgm:spPr/>
    </dgm:pt>
    <dgm:pt modelId="{DA7BC3E1-4C9E-4245-BA81-16A48BAC943F}" type="pres">
      <dgm:prSet presAssocID="{916B5891-BBC3-40C4-82F2-7F48B760307F}" presName="DropPinPlaceHolder" presStyleCnt="0"/>
      <dgm:spPr/>
    </dgm:pt>
    <dgm:pt modelId="{916A258B-702B-4A48-A15C-4A378F4E5837}" type="pres">
      <dgm:prSet presAssocID="{916B5891-BBC3-40C4-82F2-7F48B760307F}" presName="DropPin" presStyleLbl="alignNode1" presStyleIdx="2" presStyleCnt="7"/>
      <dgm:spPr/>
    </dgm:pt>
    <dgm:pt modelId="{A4A02505-F9DA-4C60-903D-A5BC5856DAC5}" type="pres">
      <dgm:prSet presAssocID="{916B5891-BBC3-40C4-82F2-7F48B760307F}" presName="Ellipse" presStyleLbl="fgAcc1" presStyleIdx="2" presStyleCnt="7"/>
      <dgm:spPr/>
    </dgm:pt>
    <dgm:pt modelId="{8BD31E86-F7E3-4736-A821-615B14F965B4}" type="pres">
      <dgm:prSet presAssocID="{916B5891-BBC3-40C4-82F2-7F48B760307F}" presName="L2TextContainer" presStyleLbl="revTx" presStyleIdx="4" presStyleCnt="14">
        <dgm:presLayoutVars>
          <dgm:bulletEnabled val="1"/>
        </dgm:presLayoutVars>
      </dgm:prSet>
      <dgm:spPr/>
    </dgm:pt>
    <dgm:pt modelId="{E3560190-5760-49DF-8D01-37873BDE6CA0}" type="pres">
      <dgm:prSet presAssocID="{916B5891-BBC3-40C4-82F2-7F48B760307F}" presName="L1TextContainer" presStyleLbl="revTx" presStyleIdx="5" presStyleCnt="14">
        <dgm:presLayoutVars>
          <dgm:chMax val="1"/>
          <dgm:chPref val="1"/>
          <dgm:bulletEnabled val="1"/>
        </dgm:presLayoutVars>
      </dgm:prSet>
      <dgm:spPr/>
    </dgm:pt>
    <dgm:pt modelId="{49538FC0-D48A-4969-8A6B-C64DD9B6C4B5}" type="pres">
      <dgm:prSet presAssocID="{916B5891-BBC3-40C4-82F2-7F48B760307F}" presName="ConnectLine" presStyleLbl="dkBgShp" presStyleIdx="4" presStyleCnt="9"/>
      <dgm:spPr/>
    </dgm:pt>
    <dgm:pt modelId="{818BBF48-215B-4A5A-A690-EB072271B7CF}" type="pres">
      <dgm:prSet presAssocID="{916B5891-BBC3-40C4-82F2-7F48B760307F}" presName="ConnectorPoint" presStyleCnt="0"/>
      <dgm:spPr/>
    </dgm:pt>
    <dgm:pt modelId="{BF903AC3-D807-4B81-B3C9-D9B72FF829B3}" type="pres">
      <dgm:prSet presAssocID="{916B5891-BBC3-40C4-82F2-7F48B760307F}" presName="Bullet" presStyleLbl="lnNode1" presStyleIdx="2" presStyleCnt="7"/>
      <dgm:spPr/>
    </dgm:pt>
    <dgm:pt modelId="{E9EA309D-9D40-487B-A220-AACB4623A959}" type="pres">
      <dgm:prSet presAssocID="{916B5891-BBC3-40C4-82F2-7F48B760307F}" presName="EmptyPlaceHolder" presStyleCnt="0"/>
      <dgm:spPr/>
    </dgm:pt>
    <dgm:pt modelId="{00720D1C-FAD9-473C-B69F-3A9CF5823715}" type="pres">
      <dgm:prSet presAssocID="{B04347DE-42F5-41FA-8E22-98F85F753D04}" presName="spaceBetweenRectangles" presStyleCnt="0"/>
      <dgm:spPr/>
    </dgm:pt>
    <dgm:pt modelId="{076F36AC-E41D-40A1-B18E-6F1B0EAF7ADC}" type="pres">
      <dgm:prSet presAssocID="{33D049E0-F6BA-4EC9-8365-9115DED037FA}" presName="composite" presStyleCnt="0"/>
      <dgm:spPr/>
    </dgm:pt>
    <dgm:pt modelId="{489D57AA-9638-4C14-8008-48AE0C6EB803}" type="pres">
      <dgm:prSet presAssocID="{33D049E0-F6BA-4EC9-8365-9115DED037FA}" presName="DropPinPlaceHolder" presStyleCnt="0"/>
      <dgm:spPr/>
    </dgm:pt>
    <dgm:pt modelId="{12FE05CF-6820-419D-97DC-2238989B18E1}" type="pres">
      <dgm:prSet presAssocID="{33D049E0-F6BA-4EC9-8365-9115DED037FA}" presName="DropPin" presStyleLbl="alignNode1" presStyleIdx="3" presStyleCnt="7"/>
      <dgm:spPr/>
    </dgm:pt>
    <dgm:pt modelId="{9AD64821-2505-4B70-80A7-1A83D985E5A4}" type="pres">
      <dgm:prSet presAssocID="{33D049E0-F6BA-4EC9-8365-9115DED037FA}" presName="Ellipse" presStyleLbl="fgAcc1" presStyleIdx="3" presStyleCnt="7"/>
      <dgm:spPr/>
    </dgm:pt>
    <dgm:pt modelId="{73E89ADF-6AA2-4DEF-A34C-F1B6C9DBDA68}" type="pres">
      <dgm:prSet presAssocID="{33D049E0-F6BA-4EC9-8365-9115DED037FA}" presName="L2TextContainer" presStyleLbl="revTx" presStyleIdx="6" presStyleCnt="14">
        <dgm:presLayoutVars>
          <dgm:bulletEnabled val="1"/>
        </dgm:presLayoutVars>
      </dgm:prSet>
      <dgm:spPr/>
    </dgm:pt>
    <dgm:pt modelId="{A46D622B-92A1-4E20-9231-8A961DEAAED3}" type="pres">
      <dgm:prSet presAssocID="{33D049E0-F6BA-4EC9-8365-9115DED037FA}" presName="L1TextContainer" presStyleLbl="revTx" presStyleIdx="7" presStyleCnt="14">
        <dgm:presLayoutVars>
          <dgm:chMax val="1"/>
          <dgm:chPref val="1"/>
          <dgm:bulletEnabled val="1"/>
        </dgm:presLayoutVars>
      </dgm:prSet>
      <dgm:spPr/>
    </dgm:pt>
    <dgm:pt modelId="{0D29783F-D7C0-4E8E-9833-754923F52A2A}" type="pres">
      <dgm:prSet presAssocID="{33D049E0-F6BA-4EC9-8365-9115DED037FA}" presName="ConnectLine" presStyleLbl="dkBgShp" presStyleIdx="5" presStyleCnt="9"/>
      <dgm:spPr/>
    </dgm:pt>
    <dgm:pt modelId="{757CCA75-2F29-482B-A77F-2EF9E340C30C}" type="pres">
      <dgm:prSet presAssocID="{33D049E0-F6BA-4EC9-8365-9115DED037FA}" presName="ConnectorPoint" presStyleCnt="0"/>
      <dgm:spPr/>
    </dgm:pt>
    <dgm:pt modelId="{D792BE3A-E020-4687-AC73-2D48FDBDE6B6}" type="pres">
      <dgm:prSet presAssocID="{33D049E0-F6BA-4EC9-8365-9115DED037FA}" presName="Bullet" presStyleLbl="lnNode1" presStyleIdx="3" presStyleCnt="7"/>
      <dgm:spPr/>
    </dgm:pt>
    <dgm:pt modelId="{88CD2DE7-A78E-4133-91E8-882BC86DECFB}" type="pres">
      <dgm:prSet presAssocID="{33D049E0-F6BA-4EC9-8365-9115DED037FA}" presName="EmptyPlaceHolder" presStyleCnt="0"/>
      <dgm:spPr/>
    </dgm:pt>
    <dgm:pt modelId="{44AD6D81-E267-46ED-A2C2-2CF8349C7D70}" type="pres">
      <dgm:prSet presAssocID="{39A773E8-8322-4B46-91E7-08CDB0C3A025}" presName="spaceBetweenRectangles" presStyleCnt="0"/>
      <dgm:spPr/>
    </dgm:pt>
    <dgm:pt modelId="{3D25775B-B691-47DE-9FE3-F84648170813}" type="pres">
      <dgm:prSet presAssocID="{6FC74232-598D-4EE8-8E27-09E0EFD7FC9A}" presName="composite" presStyleCnt="0"/>
      <dgm:spPr/>
    </dgm:pt>
    <dgm:pt modelId="{E83B7DE6-7663-4AA0-BACC-7AA127355FAB}" type="pres">
      <dgm:prSet presAssocID="{6FC74232-598D-4EE8-8E27-09E0EFD7FC9A}" presName="DropPinPlaceHolder" presStyleCnt="0"/>
      <dgm:spPr/>
    </dgm:pt>
    <dgm:pt modelId="{57EDE9EC-A265-4C10-9058-8741CDE24700}" type="pres">
      <dgm:prSet presAssocID="{6FC74232-598D-4EE8-8E27-09E0EFD7FC9A}" presName="DropPin" presStyleLbl="alignNode1" presStyleIdx="4" presStyleCnt="7"/>
      <dgm:spPr/>
    </dgm:pt>
    <dgm:pt modelId="{A66DA4F4-D750-4B3E-9A85-9213845C5D78}" type="pres">
      <dgm:prSet presAssocID="{6FC74232-598D-4EE8-8E27-09E0EFD7FC9A}" presName="Ellipse" presStyleLbl="fgAcc1" presStyleIdx="4" presStyleCnt="7"/>
      <dgm:spPr/>
    </dgm:pt>
    <dgm:pt modelId="{DF1265B1-5DC2-4FB4-B4C3-3F161EB567FA}" type="pres">
      <dgm:prSet presAssocID="{6FC74232-598D-4EE8-8E27-09E0EFD7FC9A}" presName="L2TextContainer" presStyleLbl="revTx" presStyleIdx="8" presStyleCnt="14">
        <dgm:presLayoutVars>
          <dgm:bulletEnabled val="1"/>
        </dgm:presLayoutVars>
      </dgm:prSet>
      <dgm:spPr/>
    </dgm:pt>
    <dgm:pt modelId="{3352D1EB-2B3F-414F-AA53-5F13E4BDDE9B}" type="pres">
      <dgm:prSet presAssocID="{6FC74232-598D-4EE8-8E27-09E0EFD7FC9A}" presName="L1TextContainer" presStyleLbl="revTx" presStyleIdx="9" presStyleCnt="14">
        <dgm:presLayoutVars>
          <dgm:chMax val="1"/>
          <dgm:chPref val="1"/>
          <dgm:bulletEnabled val="1"/>
        </dgm:presLayoutVars>
      </dgm:prSet>
      <dgm:spPr/>
    </dgm:pt>
    <dgm:pt modelId="{454CA4B7-290A-4287-A378-320AE8A4734A}" type="pres">
      <dgm:prSet presAssocID="{6FC74232-598D-4EE8-8E27-09E0EFD7FC9A}" presName="ConnectLine" presStyleLbl="dkBgShp" presStyleIdx="6" presStyleCnt="9"/>
      <dgm:spPr/>
    </dgm:pt>
    <dgm:pt modelId="{422596D1-875C-44BD-9E39-45B2D56DCD06}" type="pres">
      <dgm:prSet presAssocID="{6FC74232-598D-4EE8-8E27-09E0EFD7FC9A}" presName="ConnectorPoint" presStyleCnt="0"/>
      <dgm:spPr/>
    </dgm:pt>
    <dgm:pt modelId="{A29ECC36-A36C-4B57-84F3-912A0B69A4DC}" type="pres">
      <dgm:prSet presAssocID="{6FC74232-598D-4EE8-8E27-09E0EFD7FC9A}" presName="Bullet" presStyleLbl="lnNode1" presStyleIdx="4" presStyleCnt="7"/>
      <dgm:spPr/>
    </dgm:pt>
    <dgm:pt modelId="{4C2F2671-33CB-4E53-9707-68088203C8FC}" type="pres">
      <dgm:prSet presAssocID="{6FC74232-598D-4EE8-8E27-09E0EFD7FC9A}" presName="EmptyPlaceHolder" presStyleCnt="0"/>
      <dgm:spPr/>
    </dgm:pt>
    <dgm:pt modelId="{3C0B59E4-B1F9-49F6-A073-B34DD0A6A3DF}" type="pres">
      <dgm:prSet presAssocID="{62AA90CC-42B4-4F28-99A9-E4EAF8E3E1F3}" presName="spaceBetweenRectangles" presStyleCnt="0"/>
      <dgm:spPr/>
    </dgm:pt>
    <dgm:pt modelId="{223D56AD-B4D7-4841-A644-D3A1CA04EB84}" type="pres">
      <dgm:prSet presAssocID="{3B8A1E6E-7982-4C07-9F26-8B7D9A6B61D9}" presName="composite" presStyleCnt="0"/>
      <dgm:spPr/>
    </dgm:pt>
    <dgm:pt modelId="{534F713F-3ACA-405C-9F82-DD136529EAE4}" type="pres">
      <dgm:prSet presAssocID="{3B8A1E6E-7982-4C07-9F26-8B7D9A6B61D9}" presName="DropPinPlaceHolder" presStyleCnt="0"/>
      <dgm:spPr/>
    </dgm:pt>
    <dgm:pt modelId="{8B0079F9-3AD7-492A-A107-C3365D02B07B}" type="pres">
      <dgm:prSet presAssocID="{3B8A1E6E-7982-4C07-9F26-8B7D9A6B61D9}" presName="DropPin" presStyleLbl="alignNode1" presStyleIdx="5" presStyleCnt="7"/>
      <dgm:spPr/>
    </dgm:pt>
    <dgm:pt modelId="{531D9CF8-0C43-4F63-902F-9A2AB3D8CDF3}" type="pres">
      <dgm:prSet presAssocID="{3B8A1E6E-7982-4C07-9F26-8B7D9A6B61D9}" presName="Ellipse" presStyleLbl="fgAcc1" presStyleIdx="5" presStyleCnt="7"/>
      <dgm:spPr/>
    </dgm:pt>
    <dgm:pt modelId="{B58F3389-34F4-4BDC-992A-7AFD0EBC5580}" type="pres">
      <dgm:prSet presAssocID="{3B8A1E6E-7982-4C07-9F26-8B7D9A6B61D9}" presName="L2TextContainer" presStyleLbl="revTx" presStyleIdx="10" presStyleCnt="14">
        <dgm:presLayoutVars>
          <dgm:bulletEnabled val="1"/>
        </dgm:presLayoutVars>
      </dgm:prSet>
      <dgm:spPr/>
    </dgm:pt>
    <dgm:pt modelId="{C97D9359-8F33-4D2C-AB8F-49FC60EB99EE}" type="pres">
      <dgm:prSet presAssocID="{3B8A1E6E-7982-4C07-9F26-8B7D9A6B61D9}" presName="L1TextContainer" presStyleLbl="revTx" presStyleIdx="11" presStyleCnt="14">
        <dgm:presLayoutVars>
          <dgm:chMax val="1"/>
          <dgm:chPref val="1"/>
          <dgm:bulletEnabled val="1"/>
        </dgm:presLayoutVars>
      </dgm:prSet>
      <dgm:spPr/>
    </dgm:pt>
    <dgm:pt modelId="{64826C83-466A-41C5-80E4-9594575162BD}" type="pres">
      <dgm:prSet presAssocID="{3B8A1E6E-7982-4C07-9F26-8B7D9A6B61D9}" presName="ConnectLine" presStyleLbl="dkBgShp" presStyleIdx="7" presStyleCnt="9"/>
      <dgm:spPr/>
    </dgm:pt>
    <dgm:pt modelId="{4894132E-618A-41E6-88A6-1A1432A930C9}" type="pres">
      <dgm:prSet presAssocID="{3B8A1E6E-7982-4C07-9F26-8B7D9A6B61D9}" presName="ConnectorPoint" presStyleCnt="0"/>
      <dgm:spPr/>
    </dgm:pt>
    <dgm:pt modelId="{4E9C7D6E-8B71-4B2C-B58A-56EEA088A0A9}" type="pres">
      <dgm:prSet presAssocID="{3B8A1E6E-7982-4C07-9F26-8B7D9A6B61D9}" presName="Bullet" presStyleLbl="lnNode1" presStyleIdx="5" presStyleCnt="7"/>
      <dgm:spPr/>
    </dgm:pt>
    <dgm:pt modelId="{4DDAB99F-09F1-44C6-A005-982172F43247}" type="pres">
      <dgm:prSet presAssocID="{3B8A1E6E-7982-4C07-9F26-8B7D9A6B61D9}" presName="EmptyPlaceHolder" presStyleCnt="0"/>
      <dgm:spPr/>
    </dgm:pt>
    <dgm:pt modelId="{EC472B11-74E1-4307-89ED-37D0007F442C}" type="pres">
      <dgm:prSet presAssocID="{76A8E274-0298-4BC7-AE16-4EB3CD14718A}" presName="spaceBetweenRectangles" presStyleCnt="0"/>
      <dgm:spPr/>
    </dgm:pt>
    <dgm:pt modelId="{804A5269-8691-4AF8-B6B4-ACEE4946EBE8}" type="pres">
      <dgm:prSet presAssocID="{F0627016-14E8-494C-AF29-A290A764FBF2}" presName="composite" presStyleCnt="0"/>
      <dgm:spPr/>
    </dgm:pt>
    <dgm:pt modelId="{553F641A-7015-479D-A757-68407446524F}" type="pres">
      <dgm:prSet presAssocID="{F0627016-14E8-494C-AF29-A290A764FBF2}" presName="DropPinPlaceHolder" presStyleCnt="0"/>
      <dgm:spPr/>
    </dgm:pt>
    <dgm:pt modelId="{9B199941-A423-4CB9-A046-BFC69CCF0153}" type="pres">
      <dgm:prSet presAssocID="{F0627016-14E8-494C-AF29-A290A764FBF2}" presName="DropPin" presStyleLbl="alignNode1" presStyleIdx="6" presStyleCnt="7"/>
      <dgm:spPr/>
    </dgm:pt>
    <dgm:pt modelId="{FEAFC73A-D3E8-4D19-8252-E197C774DB21}" type="pres">
      <dgm:prSet presAssocID="{F0627016-14E8-494C-AF29-A290A764FBF2}" presName="Ellipse" presStyleLbl="fgAcc1" presStyleIdx="6" presStyleCnt="7"/>
      <dgm:spPr/>
    </dgm:pt>
    <dgm:pt modelId="{D7B07E16-A8A7-42E6-9C30-F4A03B3A4FFD}" type="pres">
      <dgm:prSet presAssocID="{F0627016-14E8-494C-AF29-A290A764FBF2}" presName="L2TextContainer" presStyleLbl="revTx" presStyleIdx="12" presStyleCnt="14">
        <dgm:presLayoutVars>
          <dgm:bulletEnabled val="1"/>
        </dgm:presLayoutVars>
      </dgm:prSet>
      <dgm:spPr/>
    </dgm:pt>
    <dgm:pt modelId="{5EA479BC-6A67-485F-86CA-F838675D31FD}" type="pres">
      <dgm:prSet presAssocID="{F0627016-14E8-494C-AF29-A290A764FBF2}" presName="L1TextContainer" presStyleLbl="revTx" presStyleIdx="13" presStyleCnt="14">
        <dgm:presLayoutVars>
          <dgm:chMax val="1"/>
          <dgm:chPref val="1"/>
          <dgm:bulletEnabled val="1"/>
        </dgm:presLayoutVars>
      </dgm:prSet>
      <dgm:spPr/>
    </dgm:pt>
    <dgm:pt modelId="{60E6C027-50C7-4850-B925-1C857130069D}" type="pres">
      <dgm:prSet presAssocID="{F0627016-14E8-494C-AF29-A290A764FBF2}" presName="ConnectLine" presStyleLbl="dkBgShp" presStyleIdx="8" presStyleCnt="9"/>
      <dgm:spPr/>
    </dgm:pt>
    <dgm:pt modelId="{D02E4F50-49B7-4786-9B8F-87CC5E012311}" type="pres">
      <dgm:prSet presAssocID="{F0627016-14E8-494C-AF29-A290A764FBF2}" presName="ConnectorPoint" presStyleCnt="0"/>
      <dgm:spPr/>
    </dgm:pt>
    <dgm:pt modelId="{D378DF73-76D6-48A6-8986-8E0E6167240E}" type="pres">
      <dgm:prSet presAssocID="{F0627016-14E8-494C-AF29-A290A764FBF2}" presName="Bullet" presStyleLbl="lnNode1" presStyleIdx="6" presStyleCnt="7"/>
      <dgm:spPr/>
    </dgm:pt>
    <dgm:pt modelId="{461CAAAE-3A82-44C9-820F-DDA09E7DB8AC}" type="pres">
      <dgm:prSet presAssocID="{F0627016-14E8-494C-AF29-A290A764FBF2}" presName="EmptyPlaceHolder" presStyleCnt="0"/>
      <dgm:spPr/>
    </dgm:pt>
  </dgm:ptLst>
  <dgm:cxnLst>
    <dgm:cxn modelId="{8D0B8412-F389-49CB-9536-31C50D6AFC87}" type="presOf" srcId="{6FC74232-598D-4EE8-8E27-09E0EFD7FC9A}" destId="{3352D1EB-2B3F-414F-AA53-5F13E4BDDE9B}" srcOrd="0" destOrd="0" presId="urn:microsoft.com/office/officeart/2024/layout/BulletTimelineInverted"/>
    <dgm:cxn modelId="{364EA418-F9EF-4F2F-9D64-4B0FF44231AE}" srcId="{2F823643-3AAC-4D82-A69C-1B68DF0ADFD9}" destId="{3B8A1E6E-7982-4C07-9F26-8B7D9A6B61D9}" srcOrd="5" destOrd="0" parTransId="{CA202C21-83B2-48F4-89EC-F44E01D5914E}" sibTransId="{76A8E274-0298-4BC7-AE16-4EB3CD14718A}"/>
    <dgm:cxn modelId="{9D61A324-C61C-4D0A-B09A-ECB1023AD990}" type="presOf" srcId="{F0627016-14E8-494C-AF29-A290A764FBF2}" destId="{5EA479BC-6A67-485F-86CA-F838675D31FD}" srcOrd="0" destOrd="0" presId="urn:microsoft.com/office/officeart/2024/layout/BulletTimelineInverted"/>
    <dgm:cxn modelId="{E0FE422C-4D68-4BC8-B038-769DE5810FFE}" srcId="{2F823643-3AAC-4D82-A69C-1B68DF0ADFD9}" destId="{608623A3-0E2F-45EF-825D-26D6BC1EB49D}" srcOrd="1" destOrd="0" parTransId="{9FF66C92-A1B3-4CB0-864A-6A815B625132}" sibTransId="{E8669216-C838-40C4-8F0E-F680AA7824E5}"/>
    <dgm:cxn modelId="{84F7EF32-65A7-4FB9-972E-C696959E812F}" srcId="{2F823643-3AAC-4D82-A69C-1B68DF0ADFD9}" destId="{33D049E0-F6BA-4EC9-8365-9115DED037FA}" srcOrd="3" destOrd="0" parTransId="{E11A7FB1-8FF8-4427-9BC7-5D4707D84BEE}" sibTransId="{39A773E8-8322-4B46-91E7-08CDB0C3A025}"/>
    <dgm:cxn modelId="{33C7176E-95C0-4B53-BD8A-A5C63269DFB8}" srcId="{2F823643-3AAC-4D82-A69C-1B68DF0ADFD9}" destId="{6FC74232-598D-4EE8-8E27-09E0EFD7FC9A}" srcOrd="4" destOrd="0" parTransId="{43333E19-852F-4F19-9600-EDCF7A0D577B}" sibTransId="{62AA90CC-42B4-4F28-99A9-E4EAF8E3E1F3}"/>
    <dgm:cxn modelId="{98606A80-AE5F-42EA-A210-83B7A8B935A9}" type="presOf" srcId="{916B5891-BBC3-40C4-82F2-7F48B760307F}" destId="{E3560190-5760-49DF-8D01-37873BDE6CA0}" srcOrd="0" destOrd="0" presId="urn:microsoft.com/office/officeart/2024/layout/BulletTimelineInverted"/>
    <dgm:cxn modelId="{B0979D82-17E7-4288-B6EA-7276805EF7B7}" srcId="{2F823643-3AAC-4D82-A69C-1B68DF0ADFD9}" destId="{916B5891-BBC3-40C4-82F2-7F48B760307F}" srcOrd="2" destOrd="0" parTransId="{2107FB7E-C373-4F48-B3ED-A625403D786E}" sibTransId="{B04347DE-42F5-41FA-8E22-98F85F753D04}"/>
    <dgm:cxn modelId="{F05A3D83-17DB-4BDD-89B0-3AD36EB23216}" srcId="{2F823643-3AAC-4D82-A69C-1B68DF0ADFD9}" destId="{085F71D5-5209-4C2F-8435-B0F9BADD467B}" srcOrd="0" destOrd="0" parTransId="{D8FCEBD3-2135-4963-A4D4-EA34CE94ED4F}" sibTransId="{9B140940-3C9B-4A22-BCD0-7C588A41AC3D}"/>
    <dgm:cxn modelId="{A8720DB2-83ED-43C9-95CB-7AF6405975A2}" type="presOf" srcId="{2F823643-3AAC-4D82-A69C-1B68DF0ADFD9}" destId="{68B55BFE-1D98-49F1-8A90-F9BE1CFB18B5}" srcOrd="0" destOrd="0" presId="urn:microsoft.com/office/officeart/2024/layout/BulletTimelineInverted"/>
    <dgm:cxn modelId="{C79749BA-ABCA-461C-AF22-FE5F127A9EDC}" type="presOf" srcId="{3B8A1E6E-7982-4C07-9F26-8B7D9A6B61D9}" destId="{C97D9359-8F33-4D2C-AB8F-49FC60EB99EE}" srcOrd="0" destOrd="0" presId="urn:microsoft.com/office/officeart/2024/layout/BulletTimelineInverted"/>
    <dgm:cxn modelId="{600AD8C3-B3FB-4A9F-88E5-A2066E2A6DEB}" type="presOf" srcId="{33D049E0-F6BA-4EC9-8365-9115DED037FA}" destId="{A46D622B-92A1-4E20-9231-8A961DEAAED3}" srcOrd="0" destOrd="0" presId="urn:microsoft.com/office/officeart/2024/layout/BulletTimelineInverted"/>
    <dgm:cxn modelId="{259611C6-BE6D-4FB8-B0B4-5476918BEF5B}" type="presOf" srcId="{085F71D5-5209-4C2F-8435-B0F9BADD467B}" destId="{0AB9977B-7EF4-45BA-981D-2BA6CCF93E39}" srcOrd="0" destOrd="0" presId="urn:microsoft.com/office/officeart/2024/layout/BulletTimelineInverted"/>
    <dgm:cxn modelId="{8FD711D4-4534-4E03-B33B-4C7A10EA5826}" type="presOf" srcId="{608623A3-0E2F-45EF-825D-26D6BC1EB49D}" destId="{B329FD6F-E70C-4E70-9332-57174246E47F}" srcOrd="0" destOrd="0" presId="urn:microsoft.com/office/officeart/2024/layout/BulletTimelineInverted"/>
    <dgm:cxn modelId="{47202DE1-0472-47A1-B074-74E85BBE186D}" srcId="{2F823643-3AAC-4D82-A69C-1B68DF0ADFD9}" destId="{F0627016-14E8-494C-AF29-A290A764FBF2}" srcOrd="6" destOrd="0" parTransId="{B43418E0-C304-4D51-8405-109D0667C680}" sibTransId="{A2871C01-37E2-4E6A-B383-AC6A656CF408}"/>
    <dgm:cxn modelId="{4FD76393-D673-4B84-9581-73F0D47FBF5B}" type="presParOf" srcId="{68B55BFE-1D98-49F1-8A90-F9BE1CFB18B5}" destId="{98B3D750-6A2F-42F1-A15D-A8B5327A51A7}" srcOrd="0" destOrd="0" presId="urn:microsoft.com/office/officeart/2024/layout/BulletTimelineInverted"/>
    <dgm:cxn modelId="{743C29FC-1C1C-4B52-8AA6-AFA6432535D3}" type="presParOf" srcId="{98B3D750-6A2F-42F1-A15D-A8B5327A51A7}" destId="{5B023B18-78A0-4207-9B7B-2223DA89C647}" srcOrd="0" destOrd="0" presId="urn:microsoft.com/office/officeart/2024/layout/BulletTimelineInverted"/>
    <dgm:cxn modelId="{F1FD12B4-848A-4856-A3A5-AF2A51808FE8}" type="presParOf" srcId="{98B3D750-6A2F-42F1-A15D-A8B5327A51A7}" destId="{C50CF837-F7F5-4ABC-B234-C9254DE0FFDB}" srcOrd="1" destOrd="0" presId="urn:microsoft.com/office/officeart/2024/layout/BulletTimelineInverted"/>
    <dgm:cxn modelId="{4DB378BE-9A55-48A3-833A-04AB510680DC}" type="presParOf" srcId="{68B55BFE-1D98-49F1-8A90-F9BE1CFB18B5}" destId="{075A5D3F-D3EC-4F45-A3DA-A5C5A59CD5A8}" srcOrd="1" destOrd="0" presId="urn:microsoft.com/office/officeart/2024/layout/BulletTimelineInverted"/>
    <dgm:cxn modelId="{AEBD6216-130F-4B5A-8724-1125A00458F0}" type="presParOf" srcId="{075A5D3F-D3EC-4F45-A3DA-A5C5A59CD5A8}" destId="{5F10A0F4-A820-476F-AC0B-53D9EE3374FC}" srcOrd="0" destOrd="0" presId="urn:microsoft.com/office/officeart/2024/layout/BulletTimelineInverted"/>
    <dgm:cxn modelId="{0045EC41-C0CC-467E-956F-5F2A6295C628}" type="presParOf" srcId="{5F10A0F4-A820-476F-AC0B-53D9EE3374FC}" destId="{C1A5F481-C496-4457-829C-28D48582F137}" srcOrd="0" destOrd="0" presId="urn:microsoft.com/office/officeart/2024/layout/BulletTimelineInverted"/>
    <dgm:cxn modelId="{3998D804-EA5F-4B17-B23A-F5D11A7A8654}" type="presParOf" srcId="{C1A5F481-C496-4457-829C-28D48582F137}" destId="{6692C83A-491B-4E62-84D9-C2E03E481119}" srcOrd="0" destOrd="0" presId="urn:microsoft.com/office/officeart/2024/layout/BulletTimelineInverted"/>
    <dgm:cxn modelId="{680200D1-D60E-4B0C-B0DF-82767CA09E64}" type="presParOf" srcId="{C1A5F481-C496-4457-829C-28D48582F137}" destId="{2071D34D-DE8B-4B1B-900E-668B871225DF}" srcOrd="1" destOrd="0" presId="urn:microsoft.com/office/officeart/2024/layout/BulletTimelineInverted"/>
    <dgm:cxn modelId="{900D3991-8A31-4C69-8C3B-017B7712669D}" type="presParOf" srcId="{5F10A0F4-A820-476F-AC0B-53D9EE3374FC}" destId="{6452B4F3-6D4F-4E89-90AA-E8AB78B092DF}" srcOrd="1" destOrd="0" presId="urn:microsoft.com/office/officeart/2024/layout/BulletTimelineInverted"/>
    <dgm:cxn modelId="{BBD689CF-B550-42C1-8975-8DFA3A662AC8}" type="presParOf" srcId="{5F10A0F4-A820-476F-AC0B-53D9EE3374FC}" destId="{0AB9977B-7EF4-45BA-981D-2BA6CCF93E39}" srcOrd="2" destOrd="0" presId="urn:microsoft.com/office/officeart/2024/layout/BulletTimelineInverted"/>
    <dgm:cxn modelId="{4FC43E1F-9693-4546-A00E-EBA4EDEEC7C8}" type="presParOf" srcId="{5F10A0F4-A820-476F-AC0B-53D9EE3374FC}" destId="{C7DE51E0-7478-4DDB-BCB4-AB4E7F0BF003}" srcOrd="3" destOrd="0" presId="urn:microsoft.com/office/officeart/2024/layout/BulletTimelineInverted"/>
    <dgm:cxn modelId="{0A92E127-2ADB-470C-A37F-4E6E387B2F0B}" type="presParOf" srcId="{5F10A0F4-A820-476F-AC0B-53D9EE3374FC}" destId="{8B94589C-4A6E-4B48-98F5-9759D2BF605A}" srcOrd="4" destOrd="0" presId="urn:microsoft.com/office/officeart/2024/layout/BulletTimelineInverted"/>
    <dgm:cxn modelId="{85559F73-2A72-49AF-81B7-A15F89F7E26A}" type="presParOf" srcId="{8B94589C-4A6E-4B48-98F5-9759D2BF605A}" destId="{468FA5DE-FA8A-40D9-85BA-D3D482860501}" srcOrd="0" destOrd="0" presId="urn:microsoft.com/office/officeart/2024/layout/BulletTimelineInverted"/>
    <dgm:cxn modelId="{1EFC7793-F944-40EC-8278-BE30798419BD}" type="presParOf" srcId="{5F10A0F4-A820-476F-AC0B-53D9EE3374FC}" destId="{B2DE55E7-D2DC-475D-9C3C-3204881E2B86}" srcOrd="5" destOrd="0" presId="urn:microsoft.com/office/officeart/2024/layout/BulletTimelineInverted"/>
    <dgm:cxn modelId="{2F37558C-321B-4951-A77C-081460A51282}" type="presParOf" srcId="{075A5D3F-D3EC-4F45-A3DA-A5C5A59CD5A8}" destId="{36065406-3513-478D-8B45-243334268B73}" srcOrd="1" destOrd="0" presId="urn:microsoft.com/office/officeart/2024/layout/BulletTimelineInverted"/>
    <dgm:cxn modelId="{7CFBA9F4-076F-4FB2-8E4B-4DEA09135161}" type="presParOf" srcId="{075A5D3F-D3EC-4F45-A3DA-A5C5A59CD5A8}" destId="{A5FA0B19-C5F1-4BC9-A1DF-A656EE7DD73B}" srcOrd="2" destOrd="0" presId="urn:microsoft.com/office/officeart/2024/layout/BulletTimelineInverted"/>
    <dgm:cxn modelId="{395A3732-4A26-4BE9-82DC-0A5A4284D303}" type="presParOf" srcId="{A5FA0B19-C5F1-4BC9-A1DF-A656EE7DD73B}" destId="{101C867E-8BB7-4C86-BA7C-20CEB69058B0}" srcOrd="0" destOrd="0" presId="urn:microsoft.com/office/officeart/2024/layout/BulletTimelineInverted"/>
    <dgm:cxn modelId="{63B362E5-D5BB-4D98-ABA0-165E22729CE6}" type="presParOf" srcId="{101C867E-8BB7-4C86-BA7C-20CEB69058B0}" destId="{03AA500B-7DCF-4FE9-AE4A-FA69D624DFC2}" srcOrd="0" destOrd="0" presId="urn:microsoft.com/office/officeart/2024/layout/BulletTimelineInverted"/>
    <dgm:cxn modelId="{78F123F9-C7AE-4CEA-8669-3474826957DD}" type="presParOf" srcId="{101C867E-8BB7-4C86-BA7C-20CEB69058B0}" destId="{F0388FAA-8367-4135-9152-E6043AF94EED}" srcOrd="1" destOrd="0" presId="urn:microsoft.com/office/officeart/2024/layout/BulletTimelineInverted"/>
    <dgm:cxn modelId="{DC5EBE1A-2143-4986-BE61-474F640AD048}" type="presParOf" srcId="{A5FA0B19-C5F1-4BC9-A1DF-A656EE7DD73B}" destId="{EC780798-A852-4C4E-BCEB-7615C8F430D1}" srcOrd="1" destOrd="0" presId="urn:microsoft.com/office/officeart/2024/layout/BulletTimelineInverted"/>
    <dgm:cxn modelId="{6348C4F3-0FCE-4C6D-89BB-0CA68E6352AE}" type="presParOf" srcId="{A5FA0B19-C5F1-4BC9-A1DF-A656EE7DD73B}" destId="{B329FD6F-E70C-4E70-9332-57174246E47F}" srcOrd="2" destOrd="0" presId="urn:microsoft.com/office/officeart/2024/layout/BulletTimelineInverted"/>
    <dgm:cxn modelId="{C0827949-49F3-4693-9A13-501586F5FD73}" type="presParOf" srcId="{A5FA0B19-C5F1-4BC9-A1DF-A656EE7DD73B}" destId="{FD089165-5B9F-4A33-AD31-BD82A0E43DD3}" srcOrd="3" destOrd="0" presId="urn:microsoft.com/office/officeart/2024/layout/BulletTimelineInverted"/>
    <dgm:cxn modelId="{96887DAF-90A3-4CF2-B1E1-92D94BC75C36}" type="presParOf" srcId="{A5FA0B19-C5F1-4BC9-A1DF-A656EE7DD73B}" destId="{CB655D74-19D6-4618-A9FB-E56855854742}" srcOrd="4" destOrd="0" presId="urn:microsoft.com/office/officeart/2024/layout/BulletTimelineInverted"/>
    <dgm:cxn modelId="{82EF6DEC-9CD7-4B2C-96D3-87EBE86F97BA}" type="presParOf" srcId="{CB655D74-19D6-4618-A9FB-E56855854742}" destId="{A8529977-3791-47C9-B8B0-AF12C0662300}" srcOrd="0" destOrd="0" presId="urn:microsoft.com/office/officeart/2024/layout/BulletTimelineInverted"/>
    <dgm:cxn modelId="{2B6DA4A6-EF33-496F-91DE-88FC2444E501}" type="presParOf" srcId="{A5FA0B19-C5F1-4BC9-A1DF-A656EE7DD73B}" destId="{461FD1D2-DA92-4C91-9237-1ABC41A2C141}" srcOrd="5" destOrd="0" presId="urn:microsoft.com/office/officeart/2024/layout/BulletTimelineInverted"/>
    <dgm:cxn modelId="{8BED0FF5-25C2-4BF3-967D-09E237489676}" type="presParOf" srcId="{075A5D3F-D3EC-4F45-A3DA-A5C5A59CD5A8}" destId="{99E71A3F-66F6-4BA8-A4AB-B59D8C00850C}" srcOrd="3" destOrd="0" presId="urn:microsoft.com/office/officeart/2024/layout/BulletTimelineInverted"/>
    <dgm:cxn modelId="{94B12F8C-723D-40D8-B149-EF2F2116E3C6}" type="presParOf" srcId="{075A5D3F-D3EC-4F45-A3DA-A5C5A59CD5A8}" destId="{23849463-86A6-43B0-8B60-5FB03BD18C0F}" srcOrd="4" destOrd="0" presId="urn:microsoft.com/office/officeart/2024/layout/BulletTimelineInverted"/>
    <dgm:cxn modelId="{56523BF3-FD62-4C22-A1CF-E883A26D09F6}" type="presParOf" srcId="{23849463-86A6-43B0-8B60-5FB03BD18C0F}" destId="{DA7BC3E1-4C9E-4245-BA81-16A48BAC943F}" srcOrd="0" destOrd="0" presId="urn:microsoft.com/office/officeart/2024/layout/BulletTimelineInverted"/>
    <dgm:cxn modelId="{C8F43B5C-15F1-49FB-BF89-ACECA31ED482}" type="presParOf" srcId="{DA7BC3E1-4C9E-4245-BA81-16A48BAC943F}" destId="{916A258B-702B-4A48-A15C-4A378F4E5837}" srcOrd="0" destOrd="0" presId="urn:microsoft.com/office/officeart/2024/layout/BulletTimelineInverted"/>
    <dgm:cxn modelId="{5F8768DF-DA25-4B6F-B353-788BA61D79C0}" type="presParOf" srcId="{DA7BC3E1-4C9E-4245-BA81-16A48BAC943F}" destId="{A4A02505-F9DA-4C60-903D-A5BC5856DAC5}" srcOrd="1" destOrd="0" presId="urn:microsoft.com/office/officeart/2024/layout/BulletTimelineInverted"/>
    <dgm:cxn modelId="{824058B4-8BD5-455F-BE36-DB9FAD83776F}" type="presParOf" srcId="{23849463-86A6-43B0-8B60-5FB03BD18C0F}" destId="{8BD31E86-F7E3-4736-A821-615B14F965B4}" srcOrd="1" destOrd="0" presId="urn:microsoft.com/office/officeart/2024/layout/BulletTimelineInverted"/>
    <dgm:cxn modelId="{5725377D-18AD-4D77-A445-B3B191DAA553}" type="presParOf" srcId="{23849463-86A6-43B0-8B60-5FB03BD18C0F}" destId="{E3560190-5760-49DF-8D01-37873BDE6CA0}" srcOrd="2" destOrd="0" presId="urn:microsoft.com/office/officeart/2024/layout/BulletTimelineInverted"/>
    <dgm:cxn modelId="{D5E21BCC-83B1-4F67-BBF4-B71F3206523F}" type="presParOf" srcId="{23849463-86A6-43B0-8B60-5FB03BD18C0F}" destId="{49538FC0-D48A-4969-8A6B-C64DD9B6C4B5}" srcOrd="3" destOrd="0" presId="urn:microsoft.com/office/officeart/2024/layout/BulletTimelineInverted"/>
    <dgm:cxn modelId="{CA0CB583-8B74-4C66-A512-D2E2B7FF2E96}" type="presParOf" srcId="{23849463-86A6-43B0-8B60-5FB03BD18C0F}" destId="{818BBF48-215B-4A5A-A690-EB072271B7CF}" srcOrd="4" destOrd="0" presId="urn:microsoft.com/office/officeart/2024/layout/BulletTimelineInverted"/>
    <dgm:cxn modelId="{A9620826-E82C-4126-8DDA-C987DFE173AF}" type="presParOf" srcId="{818BBF48-215B-4A5A-A690-EB072271B7CF}" destId="{BF903AC3-D807-4B81-B3C9-D9B72FF829B3}" srcOrd="0" destOrd="0" presId="urn:microsoft.com/office/officeart/2024/layout/BulletTimelineInverted"/>
    <dgm:cxn modelId="{15148BDF-F32B-40DC-83B3-8F2063946A21}" type="presParOf" srcId="{23849463-86A6-43B0-8B60-5FB03BD18C0F}" destId="{E9EA309D-9D40-487B-A220-AACB4623A959}" srcOrd="5" destOrd="0" presId="urn:microsoft.com/office/officeart/2024/layout/BulletTimelineInverted"/>
    <dgm:cxn modelId="{70C9759D-480C-4F27-8294-E2A06E84A27C}" type="presParOf" srcId="{075A5D3F-D3EC-4F45-A3DA-A5C5A59CD5A8}" destId="{00720D1C-FAD9-473C-B69F-3A9CF5823715}" srcOrd="5" destOrd="0" presId="urn:microsoft.com/office/officeart/2024/layout/BulletTimelineInverted"/>
    <dgm:cxn modelId="{FEB3D89C-5B36-4852-B704-25607C1C12E9}" type="presParOf" srcId="{075A5D3F-D3EC-4F45-A3DA-A5C5A59CD5A8}" destId="{076F36AC-E41D-40A1-B18E-6F1B0EAF7ADC}" srcOrd="6" destOrd="0" presId="urn:microsoft.com/office/officeart/2024/layout/BulletTimelineInverted"/>
    <dgm:cxn modelId="{6A21FEBE-3AF5-4B2E-A5E3-E613A1EAE8E8}" type="presParOf" srcId="{076F36AC-E41D-40A1-B18E-6F1B0EAF7ADC}" destId="{489D57AA-9638-4C14-8008-48AE0C6EB803}" srcOrd="0" destOrd="0" presId="urn:microsoft.com/office/officeart/2024/layout/BulletTimelineInverted"/>
    <dgm:cxn modelId="{899B6974-AB49-473E-B09D-13237D70CF93}" type="presParOf" srcId="{489D57AA-9638-4C14-8008-48AE0C6EB803}" destId="{12FE05CF-6820-419D-97DC-2238989B18E1}" srcOrd="0" destOrd="0" presId="urn:microsoft.com/office/officeart/2024/layout/BulletTimelineInverted"/>
    <dgm:cxn modelId="{7D09F2E6-00CE-43EA-96D3-8B75A57055B4}" type="presParOf" srcId="{489D57AA-9638-4C14-8008-48AE0C6EB803}" destId="{9AD64821-2505-4B70-80A7-1A83D985E5A4}" srcOrd="1" destOrd="0" presId="urn:microsoft.com/office/officeart/2024/layout/BulletTimelineInverted"/>
    <dgm:cxn modelId="{4D73ACEA-E710-4AF7-9AC0-B61508898EFE}" type="presParOf" srcId="{076F36AC-E41D-40A1-B18E-6F1B0EAF7ADC}" destId="{73E89ADF-6AA2-4DEF-A34C-F1B6C9DBDA68}" srcOrd="1" destOrd="0" presId="urn:microsoft.com/office/officeart/2024/layout/BulletTimelineInverted"/>
    <dgm:cxn modelId="{60C0FA0D-47EB-4A29-B7BB-4FEC586E4479}" type="presParOf" srcId="{076F36AC-E41D-40A1-B18E-6F1B0EAF7ADC}" destId="{A46D622B-92A1-4E20-9231-8A961DEAAED3}" srcOrd="2" destOrd="0" presId="urn:microsoft.com/office/officeart/2024/layout/BulletTimelineInverted"/>
    <dgm:cxn modelId="{8C64F813-E812-4C12-8676-6FCA4CFE5433}" type="presParOf" srcId="{076F36AC-E41D-40A1-B18E-6F1B0EAF7ADC}" destId="{0D29783F-D7C0-4E8E-9833-754923F52A2A}" srcOrd="3" destOrd="0" presId="urn:microsoft.com/office/officeart/2024/layout/BulletTimelineInverted"/>
    <dgm:cxn modelId="{257239FE-EA6F-4D76-85D5-B78EC785066E}" type="presParOf" srcId="{076F36AC-E41D-40A1-B18E-6F1B0EAF7ADC}" destId="{757CCA75-2F29-482B-A77F-2EF9E340C30C}" srcOrd="4" destOrd="0" presId="urn:microsoft.com/office/officeart/2024/layout/BulletTimelineInverted"/>
    <dgm:cxn modelId="{FBFDAC28-1F47-4D17-A01D-1E868D4EB3DC}" type="presParOf" srcId="{757CCA75-2F29-482B-A77F-2EF9E340C30C}" destId="{D792BE3A-E020-4687-AC73-2D48FDBDE6B6}" srcOrd="0" destOrd="0" presId="urn:microsoft.com/office/officeart/2024/layout/BulletTimelineInverted"/>
    <dgm:cxn modelId="{3FC73216-168F-4DBC-87AA-3D7B5779AB7E}" type="presParOf" srcId="{076F36AC-E41D-40A1-B18E-6F1B0EAF7ADC}" destId="{88CD2DE7-A78E-4133-91E8-882BC86DECFB}" srcOrd="5" destOrd="0" presId="urn:microsoft.com/office/officeart/2024/layout/BulletTimelineInverted"/>
    <dgm:cxn modelId="{03FD971A-11AA-46F9-AD0B-8D2FACF61028}" type="presParOf" srcId="{075A5D3F-D3EC-4F45-A3DA-A5C5A59CD5A8}" destId="{44AD6D81-E267-46ED-A2C2-2CF8349C7D70}" srcOrd="7" destOrd="0" presId="urn:microsoft.com/office/officeart/2024/layout/BulletTimelineInverted"/>
    <dgm:cxn modelId="{C7DA2C16-8AA4-4816-9631-AC9F89C1E125}" type="presParOf" srcId="{075A5D3F-D3EC-4F45-A3DA-A5C5A59CD5A8}" destId="{3D25775B-B691-47DE-9FE3-F84648170813}" srcOrd="8" destOrd="0" presId="urn:microsoft.com/office/officeart/2024/layout/BulletTimelineInverted"/>
    <dgm:cxn modelId="{A9E21C65-7ED7-429D-B0B2-B0B2E09ED65A}" type="presParOf" srcId="{3D25775B-B691-47DE-9FE3-F84648170813}" destId="{E83B7DE6-7663-4AA0-BACC-7AA127355FAB}" srcOrd="0" destOrd="0" presId="urn:microsoft.com/office/officeart/2024/layout/BulletTimelineInverted"/>
    <dgm:cxn modelId="{CB573F43-773D-4115-964B-D6DC8CF21344}" type="presParOf" srcId="{E83B7DE6-7663-4AA0-BACC-7AA127355FAB}" destId="{57EDE9EC-A265-4C10-9058-8741CDE24700}" srcOrd="0" destOrd="0" presId="urn:microsoft.com/office/officeart/2024/layout/BulletTimelineInverted"/>
    <dgm:cxn modelId="{3CF3FEF4-7BC3-4620-A104-EDAEA8E92523}" type="presParOf" srcId="{E83B7DE6-7663-4AA0-BACC-7AA127355FAB}" destId="{A66DA4F4-D750-4B3E-9A85-9213845C5D78}" srcOrd="1" destOrd="0" presId="urn:microsoft.com/office/officeart/2024/layout/BulletTimelineInverted"/>
    <dgm:cxn modelId="{9E128B9F-B546-4614-91E0-BF1260AF71CD}" type="presParOf" srcId="{3D25775B-B691-47DE-9FE3-F84648170813}" destId="{DF1265B1-5DC2-4FB4-B4C3-3F161EB567FA}" srcOrd="1" destOrd="0" presId="urn:microsoft.com/office/officeart/2024/layout/BulletTimelineInverted"/>
    <dgm:cxn modelId="{EF234B51-94D7-446D-AF2B-6E4FE4AD3738}" type="presParOf" srcId="{3D25775B-B691-47DE-9FE3-F84648170813}" destId="{3352D1EB-2B3F-414F-AA53-5F13E4BDDE9B}" srcOrd="2" destOrd="0" presId="urn:microsoft.com/office/officeart/2024/layout/BulletTimelineInverted"/>
    <dgm:cxn modelId="{4BB33092-F8A7-47C1-BA1B-A2736904A06F}" type="presParOf" srcId="{3D25775B-B691-47DE-9FE3-F84648170813}" destId="{454CA4B7-290A-4287-A378-320AE8A4734A}" srcOrd="3" destOrd="0" presId="urn:microsoft.com/office/officeart/2024/layout/BulletTimelineInverted"/>
    <dgm:cxn modelId="{7537EC38-A32B-4E96-93DC-809864B6D495}" type="presParOf" srcId="{3D25775B-B691-47DE-9FE3-F84648170813}" destId="{422596D1-875C-44BD-9E39-45B2D56DCD06}" srcOrd="4" destOrd="0" presId="urn:microsoft.com/office/officeart/2024/layout/BulletTimelineInverted"/>
    <dgm:cxn modelId="{42C85D61-D9D7-4F6A-AF7A-85DE85378D96}" type="presParOf" srcId="{422596D1-875C-44BD-9E39-45B2D56DCD06}" destId="{A29ECC36-A36C-4B57-84F3-912A0B69A4DC}" srcOrd="0" destOrd="0" presId="urn:microsoft.com/office/officeart/2024/layout/BulletTimelineInverted"/>
    <dgm:cxn modelId="{C0B4E279-94D7-4E9F-8F55-22AFC450DFA7}" type="presParOf" srcId="{3D25775B-B691-47DE-9FE3-F84648170813}" destId="{4C2F2671-33CB-4E53-9707-68088203C8FC}" srcOrd="5" destOrd="0" presId="urn:microsoft.com/office/officeart/2024/layout/BulletTimelineInverted"/>
    <dgm:cxn modelId="{47D43518-FB80-4553-A004-5F5C60C51CAB}" type="presParOf" srcId="{075A5D3F-D3EC-4F45-A3DA-A5C5A59CD5A8}" destId="{3C0B59E4-B1F9-49F6-A073-B34DD0A6A3DF}" srcOrd="9" destOrd="0" presId="urn:microsoft.com/office/officeart/2024/layout/BulletTimelineInverted"/>
    <dgm:cxn modelId="{80B30476-1620-42A8-BD00-93483674D75C}" type="presParOf" srcId="{075A5D3F-D3EC-4F45-A3DA-A5C5A59CD5A8}" destId="{223D56AD-B4D7-4841-A644-D3A1CA04EB84}" srcOrd="10" destOrd="0" presId="urn:microsoft.com/office/officeart/2024/layout/BulletTimelineInverted"/>
    <dgm:cxn modelId="{26EA82E5-C4DD-4209-B17A-3F80FD1FCA8E}" type="presParOf" srcId="{223D56AD-B4D7-4841-A644-D3A1CA04EB84}" destId="{534F713F-3ACA-405C-9F82-DD136529EAE4}" srcOrd="0" destOrd="0" presId="urn:microsoft.com/office/officeart/2024/layout/BulletTimelineInverted"/>
    <dgm:cxn modelId="{9EB56943-3697-4F96-AE56-0758B0A2F4F6}" type="presParOf" srcId="{534F713F-3ACA-405C-9F82-DD136529EAE4}" destId="{8B0079F9-3AD7-492A-A107-C3365D02B07B}" srcOrd="0" destOrd="0" presId="urn:microsoft.com/office/officeart/2024/layout/BulletTimelineInverted"/>
    <dgm:cxn modelId="{E1F86189-E58B-48D2-A2E9-31FBF77220B7}" type="presParOf" srcId="{534F713F-3ACA-405C-9F82-DD136529EAE4}" destId="{531D9CF8-0C43-4F63-902F-9A2AB3D8CDF3}" srcOrd="1" destOrd="0" presId="urn:microsoft.com/office/officeart/2024/layout/BulletTimelineInverted"/>
    <dgm:cxn modelId="{0594E9C4-6165-4FBA-9140-EA3F2A11B2DC}" type="presParOf" srcId="{223D56AD-B4D7-4841-A644-D3A1CA04EB84}" destId="{B58F3389-34F4-4BDC-992A-7AFD0EBC5580}" srcOrd="1" destOrd="0" presId="urn:microsoft.com/office/officeart/2024/layout/BulletTimelineInverted"/>
    <dgm:cxn modelId="{0D5F6280-8A90-49B9-AD84-4A1778DC5C06}" type="presParOf" srcId="{223D56AD-B4D7-4841-A644-D3A1CA04EB84}" destId="{C97D9359-8F33-4D2C-AB8F-49FC60EB99EE}" srcOrd="2" destOrd="0" presId="urn:microsoft.com/office/officeart/2024/layout/BulletTimelineInverted"/>
    <dgm:cxn modelId="{3D468DE1-4A37-4446-9E69-9EA4DEE1699D}" type="presParOf" srcId="{223D56AD-B4D7-4841-A644-D3A1CA04EB84}" destId="{64826C83-466A-41C5-80E4-9594575162BD}" srcOrd="3" destOrd="0" presId="urn:microsoft.com/office/officeart/2024/layout/BulletTimelineInverted"/>
    <dgm:cxn modelId="{BEA67916-3318-45CE-B54B-8049A4624EBC}" type="presParOf" srcId="{223D56AD-B4D7-4841-A644-D3A1CA04EB84}" destId="{4894132E-618A-41E6-88A6-1A1432A930C9}" srcOrd="4" destOrd="0" presId="urn:microsoft.com/office/officeart/2024/layout/BulletTimelineInverted"/>
    <dgm:cxn modelId="{1431CA84-2E84-49DE-90B9-E56F610619CF}" type="presParOf" srcId="{4894132E-618A-41E6-88A6-1A1432A930C9}" destId="{4E9C7D6E-8B71-4B2C-B58A-56EEA088A0A9}" srcOrd="0" destOrd="0" presId="urn:microsoft.com/office/officeart/2024/layout/BulletTimelineInverted"/>
    <dgm:cxn modelId="{EB4651A2-4ED0-41B0-85A6-10A3B26765A9}" type="presParOf" srcId="{223D56AD-B4D7-4841-A644-D3A1CA04EB84}" destId="{4DDAB99F-09F1-44C6-A005-982172F43247}" srcOrd="5" destOrd="0" presId="urn:microsoft.com/office/officeart/2024/layout/BulletTimelineInverted"/>
    <dgm:cxn modelId="{2C75F45E-F3CC-4795-8833-9B4FFB35782D}" type="presParOf" srcId="{075A5D3F-D3EC-4F45-A3DA-A5C5A59CD5A8}" destId="{EC472B11-74E1-4307-89ED-37D0007F442C}" srcOrd="11" destOrd="0" presId="urn:microsoft.com/office/officeart/2024/layout/BulletTimelineInverted"/>
    <dgm:cxn modelId="{39233F1E-9BAD-4A1D-8E9F-262F0DFB7584}" type="presParOf" srcId="{075A5D3F-D3EC-4F45-A3DA-A5C5A59CD5A8}" destId="{804A5269-8691-4AF8-B6B4-ACEE4946EBE8}" srcOrd="12" destOrd="0" presId="urn:microsoft.com/office/officeart/2024/layout/BulletTimelineInverted"/>
    <dgm:cxn modelId="{D103F881-F3D7-4C27-B0BD-E6C749D6A212}" type="presParOf" srcId="{804A5269-8691-4AF8-B6B4-ACEE4946EBE8}" destId="{553F641A-7015-479D-A757-68407446524F}" srcOrd="0" destOrd="0" presId="urn:microsoft.com/office/officeart/2024/layout/BulletTimelineInverted"/>
    <dgm:cxn modelId="{F60996B8-B7BB-444C-B624-2AC82533253E}" type="presParOf" srcId="{553F641A-7015-479D-A757-68407446524F}" destId="{9B199941-A423-4CB9-A046-BFC69CCF0153}" srcOrd="0" destOrd="0" presId="urn:microsoft.com/office/officeart/2024/layout/BulletTimelineInverted"/>
    <dgm:cxn modelId="{A810B937-44C1-4E14-A1FE-6AA6E07E818B}" type="presParOf" srcId="{553F641A-7015-479D-A757-68407446524F}" destId="{FEAFC73A-D3E8-4D19-8252-E197C774DB21}" srcOrd="1" destOrd="0" presId="urn:microsoft.com/office/officeart/2024/layout/BulletTimelineInverted"/>
    <dgm:cxn modelId="{E8D0D8C2-997B-419F-A819-7BD6A39E7841}" type="presParOf" srcId="{804A5269-8691-4AF8-B6B4-ACEE4946EBE8}" destId="{D7B07E16-A8A7-42E6-9C30-F4A03B3A4FFD}" srcOrd="1" destOrd="0" presId="urn:microsoft.com/office/officeart/2024/layout/BulletTimelineInverted"/>
    <dgm:cxn modelId="{BF952FBA-1097-457F-AAAB-B70F004CD297}" type="presParOf" srcId="{804A5269-8691-4AF8-B6B4-ACEE4946EBE8}" destId="{5EA479BC-6A67-485F-86CA-F838675D31FD}" srcOrd="2" destOrd="0" presId="urn:microsoft.com/office/officeart/2024/layout/BulletTimelineInverted"/>
    <dgm:cxn modelId="{38DCB87C-F951-413E-8A0D-E9AB05F52BD4}" type="presParOf" srcId="{804A5269-8691-4AF8-B6B4-ACEE4946EBE8}" destId="{60E6C027-50C7-4850-B925-1C857130069D}" srcOrd="3" destOrd="0" presId="urn:microsoft.com/office/officeart/2024/layout/BulletTimelineInverted"/>
    <dgm:cxn modelId="{E6359B04-45E1-41D4-89A4-EF4C994314B6}" type="presParOf" srcId="{804A5269-8691-4AF8-B6B4-ACEE4946EBE8}" destId="{D02E4F50-49B7-4786-9B8F-87CC5E012311}" srcOrd="4" destOrd="0" presId="urn:microsoft.com/office/officeart/2024/layout/BulletTimelineInverted"/>
    <dgm:cxn modelId="{1AADB270-8A45-4F7B-BEBE-D23D0A2BD02F}" type="presParOf" srcId="{D02E4F50-49B7-4786-9B8F-87CC5E012311}" destId="{D378DF73-76D6-48A6-8986-8E0E6167240E}" srcOrd="0" destOrd="0" presId="urn:microsoft.com/office/officeart/2024/layout/BulletTimelineInverted"/>
    <dgm:cxn modelId="{E053AF45-E6B8-46C7-9A36-932DD6A31AD7}" type="presParOf" srcId="{804A5269-8691-4AF8-B6B4-ACEE4946EBE8}" destId="{461CAAAE-3A82-44C9-820F-DDA09E7DB8AC}" srcOrd="5" destOrd="0" presId="urn:microsoft.com/office/officeart/2024/layout/BulletTimelineInvert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23B18-78A0-4207-9B7B-2223DA89C647}">
      <dsp:nvSpPr>
        <dsp:cNvPr id="0" name=""/>
        <dsp:cNvSpPr/>
      </dsp:nvSpPr>
      <dsp:spPr>
        <a:xfrm>
          <a:off x="0" y="1038285"/>
          <a:ext cx="9896735" cy="20975"/>
        </a:xfrm>
        <a:prstGeom prst="rect">
          <a:avLst/>
        </a:prstGeom>
        <a:gradFill rotWithShape="0">
          <a:gsLst>
            <a:gs pos="0">
              <a:schemeClr val="accent1">
                <a:tint val="76000"/>
              </a:schemeClr>
            </a:gs>
            <a:gs pos="100000">
              <a:schemeClr val="accent1">
                <a:tint val="76000"/>
              </a:schemeClr>
            </a:gs>
          </a:gsLst>
          <a:lin ang="0" scaled="0"/>
        </a:gradFill>
        <a:ln>
          <a:noFill/>
        </a:ln>
        <a:effectLst/>
      </dsp:spPr>
      <dsp:style>
        <a:lnRef idx="0">
          <a:scrgbClr r="0" g="0" b="0"/>
        </a:lnRef>
        <a:fillRef idx="1">
          <a:scrgbClr r="0" g="0" b="0"/>
        </a:fillRef>
        <a:effectRef idx="0">
          <a:scrgbClr r="0" g="0" b="0"/>
        </a:effectRef>
        <a:fontRef idx="minor"/>
      </dsp:style>
    </dsp:sp>
    <dsp:sp modelId="{C50CF837-F7F5-4ABC-B234-C9254DE0FFDB}">
      <dsp:nvSpPr>
        <dsp:cNvPr id="0" name=""/>
        <dsp:cNvSpPr/>
      </dsp:nvSpPr>
      <dsp:spPr>
        <a:xfrm>
          <a:off x="9810628" y="964871"/>
          <a:ext cx="125852" cy="167803"/>
        </a:xfrm>
        <a:prstGeom prst="chevron">
          <a:avLst>
            <a:gd name="adj" fmla="val 75000"/>
          </a:avLst>
        </a:prstGeom>
        <a:gradFill rotWithShape="0">
          <a:gsLst>
            <a:gs pos="0">
              <a:schemeClr val="accent1">
                <a:tint val="76000"/>
              </a:schemeClr>
            </a:gs>
            <a:gs pos="100000">
              <a:schemeClr val="accent1">
                <a:tint val="76000"/>
              </a:schemeClr>
            </a:gs>
          </a:gsLst>
          <a:lin ang="0" scaled="0"/>
        </a:gradFill>
        <a:ln>
          <a:noFill/>
        </a:ln>
        <a:effectLst/>
      </dsp:spPr>
      <dsp:style>
        <a:lnRef idx="0">
          <a:scrgbClr r="0" g="0" b="0"/>
        </a:lnRef>
        <a:fillRef idx="1">
          <a:scrgbClr r="0" g="0" b="0"/>
        </a:fillRef>
        <a:effectRef idx="0">
          <a:scrgbClr r="0" g="0" b="0"/>
        </a:effectRef>
        <a:fontRef idx="minor"/>
      </dsp:style>
    </dsp:sp>
    <dsp:sp modelId="{6452B4F3-6D4F-4E89-90AA-E8AB78B092DF}">
      <dsp:nvSpPr>
        <dsp:cNvPr id="0" name=""/>
        <dsp:cNvSpPr/>
      </dsp:nvSpPr>
      <dsp:spPr>
        <a:xfrm>
          <a:off x="268485" y="527359"/>
          <a:ext cx="2061819" cy="462415"/>
        </a:xfrm>
        <a:prstGeom prst="rect">
          <a:avLst/>
        </a:prstGeom>
        <a:noFill/>
        <a:ln>
          <a:noFill/>
        </a:ln>
        <a:effectLst/>
      </dsp:spPr>
      <dsp:style>
        <a:lnRef idx="0">
          <a:scrgbClr r="0" g="0" b="0"/>
        </a:lnRef>
        <a:fillRef idx="0">
          <a:scrgbClr r="0" g="0" b="0"/>
        </a:fillRef>
        <a:effectRef idx="0">
          <a:scrgbClr r="0" g="0" b="0"/>
        </a:effectRef>
        <a:fontRef idx="minor"/>
      </dsp:style>
    </dsp:sp>
    <dsp:sp modelId="{0AB9977B-7EF4-45BA-981D-2BA6CCF93E39}">
      <dsp:nvSpPr>
        <dsp:cNvPr id="0" name=""/>
        <dsp:cNvSpPr/>
      </dsp:nvSpPr>
      <dsp:spPr>
        <a:xfrm>
          <a:off x="268485" y="288179"/>
          <a:ext cx="2061819" cy="239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defRPr b="1"/>
          </a:pPr>
          <a:r>
            <a:rPr lang="en-AU" sz="1100" b="0" kern="1200" noProof="0">
              <a:solidFill>
                <a:schemeClr val="bg1"/>
              </a:solidFill>
            </a:rPr>
            <a:t>2014 | USA — DARPA/</a:t>
          </a:r>
          <a:r>
            <a:rPr lang="en-AU" sz="1100" b="0" kern="1200" noProof="0" err="1">
              <a:solidFill>
                <a:schemeClr val="bg1"/>
              </a:solidFill>
            </a:rPr>
            <a:t>AOSense</a:t>
          </a:r>
          <a:br>
            <a:rPr lang="en-AU" sz="1100" b="0" kern="1200" noProof="0">
              <a:solidFill>
                <a:schemeClr val="bg1"/>
              </a:solidFill>
            </a:rPr>
          </a:br>
          <a:r>
            <a:rPr lang="en-AU" sz="1100" b="0" kern="1200" noProof="0">
              <a:solidFill>
                <a:schemeClr val="bg1"/>
              </a:solidFill>
            </a:rPr>
            <a:t>Cold-atom IMUs for GPS-denied navigation</a:t>
          </a:r>
        </a:p>
      </dsp:txBody>
      <dsp:txXfrm>
        <a:off x="268485" y="288179"/>
        <a:ext cx="2061819" cy="239180"/>
      </dsp:txXfrm>
    </dsp:sp>
    <dsp:sp modelId="{C7DE51E0-7478-4DDB-BCB4-AB4E7F0BF003}">
      <dsp:nvSpPr>
        <dsp:cNvPr id="0" name=""/>
        <dsp:cNvSpPr/>
      </dsp:nvSpPr>
      <dsp:spPr>
        <a:xfrm>
          <a:off x="125852" y="272234"/>
          <a:ext cx="16780" cy="7813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780798-A852-4C4E-BCEB-7615C8F430D1}">
      <dsp:nvSpPr>
        <dsp:cNvPr id="0" name=""/>
        <dsp:cNvSpPr/>
      </dsp:nvSpPr>
      <dsp:spPr>
        <a:xfrm>
          <a:off x="1510546" y="1444567"/>
          <a:ext cx="2061819" cy="384345"/>
        </a:xfrm>
        <a:prstGeom prst="rect">
          <a:avLst/>
        </a:prstGeom>
        <a:noFill/>
        <a:ln>
          <a:noFill/>
        </a:ln>
        <a:effectLst/>
      </dsp:spPr>
      <dsp:style>
        <a:lnRef idx="0">
          <a:scrgbClr r="0" g="0" b="0"/>
        </a:lnRef>
        <a:fillRef idx="0">
          <a:scrgbClr r="0" g="0" b="0"/>
        </a:fillRef>
        <a:effectRef idx="0">
          <a:scrgbClr r="0" g="0" b="0"/>
        </a:effectRef>
        <a:fontRef idx="minor"/>
      </dsp:style>
    </dsp:sp>
    <dsp:sp modelId="{B329FD6F-E70C-4E70-9332-57174246E47F}">
      <dsp:nvSpPr>
        <dsp:cNvPr id="0" name=""/>
        <dsp:cNvSpPr/>
      </dsp:nvSpPr>
      <dsp:spPr>
        <a:xfrm>
          <a:off x="1510546" y="1191062"/>
          <a:ext cx="2061819" cy="253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defRPr b="1"/>
          </a:pPr>
          <a:r>
            <a:rPr lang="en-AU" sz="1100" b="0" kern="1200" noProof="0">
              <a:solidFill>
                <a:schemeClr val="bg1"/>
              </a:solidFill>
            </a:rPr>
            <a:t>2017 | France — </a:t>
          </a:r>
          <a:r>
            <a:rPr lang="en-AU" sz="1100" b="0" kern="1200" noProof="0" err="1">
              <a:solidFill>
                <a:schemeClr val="bg1"/>
              </a:solidFill>
            </a:rPr>
            <a:t>iXBlue</a:t>
          </a:r>
          <a:r>
            <a:rPr lang="en-AU" sz="1100" b="0" kern="1200" noProof="0">
              <a:solidFill>
                <a:schemeClr val="bg1"/>
              </a:solidFill>
            </a:rPr>
            <a:t>/LP2N</a:t>
          </a:r>
          <a:br>
            <a:rPr lang="en-AU" sz="1100" b="0" kern="1200" noProof="0">
              <a:solidFill>
                <a:schemeClr val="bg1"/>
              </a:solidFill>
            </a:rPr>
          </a:br>
          <a:r>
            <a:rPr lang="en-AU" sz="1100" b="0" kern="1200" noProof="0" err="1">
              <a:solidFill>
                <a:schemeClr val="bg1"/>
              </a:solidFill>
            </a:rPr>
            <a:t>iQNav</a:t>
          </a:r>
          <a:r>
            <a:rPr lang="en-AU" sz="1100" b="0" kern="1200" noProof="0">
              <a:solidFill>
                <a:schemeClr val="bg1"/>
              </a:solidFill>
            </a:rPr>
            <a:t>/</a:t>
          </a:r>
          <a:r>
            <a:rPr lang="en-AU" sz="1100" b="0" kern="1200" noProof="0" err="1">
              <a:solidFill>
                <a:schemeClr val="bg1"/>
              </a:solidFill>
            </a:rPr>
            <a:t>iXAtom</a:t>
          </a:r>
          <a:r>
            <a:rPr lang="en-AU" sz="1100" b="0" kern="1200" noProof="0">
              <a:solidFill>
                <a:schemeClr val="bg1"/>
              </a:solidFill>
            </a:rPr>
            <a:t>: cold atoms for inertial guidance</a:t>
          </a:r>
        </a:p>
      </dsp:txBody>
      <dsp:txXfrm>
        <a:off x="1510546" y="1191062"/>
        <a:ext cx="2061819" cy="253504"/>
      </dsp:txXfrm>
    </dsp:sp>
    <dsp:sp modelId="{FD089165-5B9F-4A33-AD31-BD82A0E43DD3}">
      <dsp:nvSpPr>
        <dsp:cNvPr id="0" name=""/>
        <dsp:cNvSpPr/>
      </dsp:nvSpPr>
      <dsp:spPr>
        <a:xfrm>
          <a:off x="1367912" y="1043866"/>
          <a:ext cx="16780" cy="8014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8FA5DE-FA8A-40D9-85BA-D3D482860501}">
      <dsp:nvSpPr>
        <dsp:cNvPr id="0" name=""/>
        <dsp:cNvSpPr/>
      </dsp:nvSpPr>
      <dsp:spPr>
        <a:xfrm>
          <a:off x="90613" y="230776"/>
          <a:ext cx="87257" cy="829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29977-3791-47C9-B8B0-AF12C0662300}">
      <dsp:nvSpPr>
        <dsp:cNvPr id="0" name=""/>
        <dsp:cNvSpPr/>
      </dsp:nvSpPr>
      <dsp:spPr>
        <a:xfrm>
          <a:off x="1332674" y="1802744"/>
          <a:ext cx="87257" cy="85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31E86-F7E3-4736-A821-615B14F965B4}">
      <dsp:nvSpPr>
        <dsp:cNvPr id="0" name=""/>
        <dsp:cNvSpPr/>
      </dsp:nvSpPr>
      <dsp:spPr>
        <a:xfrm>
          <a:off x="2752606" y="527359"/>
          <a:ext cx="2061819" cy="462415"/>
        </a:xfrm>
        <a:prstGeom prst="rect">
          <a:avLst/>
        </a:prstGeom>
        <a:noFill/>
        <a:ln>
          <a:noFill/>
        </a:ln>
        <a:effectLst/>
      </dsp:spPr>
      <dsp:style>
        <a:lnRef idx="0">
          <a:scrgbClr r="0" g="0" b="0"/>
        </a:lnRef>
        <a:fillRef idx="0">
          <a:scrgbClr r="0" g="0" b="0"/>
        </a:fillRef>
        <a:effectRef idx="0">
          <a:scrgbClr r="0" g="0" b="0"/>
        </a:effectRef>
        <a:fontRef idx="minor"/>
      </dsp:style>
    </dsp:sp>
    <dsp:sp modelId="{E3560190-5760-49DF-8D01-37873BDE6CA0}">
      <dsp:nvSpPr>
        <dsp:cNvPr id="0" name=""/>
        <dsp:cNvSpPr/>
      </dsp:nvSpPr>
      <dsp:spPr>
        <a:xfrm>
          <a:off x="2752606" y="288179"/>
          <a:ext cx="2061819" cy="239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defRPr b="1"/>
          </a:pPr>
          <a:r>
            <a:rPr lang="en-AU" sz="1100" b="0" kern="1200" noProof="0">
              <a:solidFill>
                <a:schemeClr val="bg1"/>
              </a:solidFill>
            </a:rPr>
            <a:t>2018 | France — </a:t>
          </a:r>
          <a:r>
            <a:rPr lang="en-AU" sz="1100" b="0" kern="1200" noProof="0" err="1">
              <a:solidFill>
                <a:schemeClr val="bg1"/>
              </a:solidFill>
            </a:rPr>
            <a:t>Cheiney</a:t>
          </a:r>
          <a:r>
            <a:rPr lang="en-AU" sz="1100" b="0" kern="1200" noProof="0">
              <a:solidFill>
                <a:schemeClr val="bg1"/>
              </a:solidFill>
            </a:rPr>
            <a:t> et al.</a:t>
          </a:r>
          <a:br>
            <a:rPr lang="en-AU" sz="1100" b="0" kern="1200" noProof="0">
              <a:solidFill>
                <a:schemeClr val="bg1"/>
              </a:solidFill>
            </a:rPr>
          </a:br>
          <a:r>
            <a:rPr lang="en-AU" sz="1100" b="0" kern="1200" noProof="0">
              <a:solidFill>
                <a:schemeClr val="bg1"/>
              </a:solidFill>
            </a:rPr>
            <a:t>Hybrid quantum accelerometer + Kalman filter</a:t>
          </a:r>
        </a:p>
      </dsp:txBody>
      <dsp:txXfrm>
        <a:off x="2752606" y="288179"/>
        <a:ext cx="2061819" cy="239180"/>
      </dsp:txXfrm>
    </dsp:sp>
    <dsp:sp modelId="{49538FC0-D48A-4969-8A6B-C64DD9B6C4B5}">
      <dsp:nvSpPr>
        <dsp:cNvPr id="0" name=""/>
        <dsp:cNvSpPr/>
      </dsp:nvSpPr>
      <dsp:spPr>
        <a:xfrm>
          <a:off x="2609973" y="272234"/>
          <a:ext cx="16780" cy="7813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E89ADF-6AA2-4DEF-A34C-F1B6C9DBDA68}">
      <dsp:nvSpPr>
        <dsp:cNvPr id="0" name=""/>
        <dsp:cNvSpPr/>
      </dsp:nvSpPr>
      <dsp:spPr>
        <a:xfrm>
          <a:off x="3994666" y="1444567"/>
          <a:ext cx="2061819" cy="384345"/>
        </a:xfrm>
        <a:prstGeom prst="rect">
          <a:avLst/>
        </a:prstGeom>
        <a:noFill/>
        <a:ln>
          <a:noFill/>
        </a:ln>
        <a:effectLst/>
      </dsp:spPr>
      <dsp:style>
        <a:lnRef idx="0">
          <a:scrgbClr r="0" g="0" b="0"/>
        </a:lnRef>
        <a:fillRef idx="0">
          <a:scrgbClr r="0" g="0" b="0"/>
        </a:fillRef>
        <a:effectRef idx="0">
          <a:scrgbClr r="0" g="0" b="0"/>
        </a:effectRef>
        <a:fontRef idx="minor"/>
      </dsp:style>
    </dsp:sp>
    <dsp:sp modelId="{A46D622B-92A1-4E20-9231-8A961DEAAED3}">
      <dsp:nvSpPr>
        <dsp:cNvPr id="0" name=""/>
        <dsp:cNvSpPr/>
      </dsp:nvSpPr>
      <dsp:spPr>
        <a:xfrm>
          <a:off x="3994666" y="1191062"/>
          <a:ext cx="2061819" cy="253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defRPr b="1"/>
          </a:pPr>
          <a:r>
            <a:rPr lang="en-AU" sz="1100" b="0" kern="1200" noProof="0">
              <a:solidFill>
                <a:schemeClr val="bg1"/>
              </a:solidFill>
            </a:rPr>
            <a:t>2018 | UK — Imperial + M Squared</a:t>
          </a:r>
          <a:br>
            <a:rPr lang="en-AU" sz="1100" b="0" kern="1200" noProof="0">
              <a:solidFill>
                <a:schemeClr val="bg1"/>
              </a:solidFill>
            </a:rPr>
          </a:br>
          <a:r>
            <a:rPr lang="en-AU" sz="1100" b="0" kern="1200" noProof="0">
              <a:solidFill>
                <a:schemeClr val="bg1"/>
              </a:solidFill>
            </a:rPr>
            <a:t>Transportable quantum accelerometer for navigation</a:t>
          </a:r>
        </a:p>
      </dsp:txBody>
      <dsp:txXfrm>
        <a:off x="3994666" y="1191062"/>
        <a:ext cx="2061819" cy="253504"/>
      </dsp:txXfrm>
    </dsp:sp>
    <dsp:sp modelId="{0D29783F-D7C0-4E8E-9833-754923F52A2A}">
      <dsp:nvSpPr>
        <dsp:cNvPr id="0" name=""/>
        <dsp:cNvSpPr/>
      </dsp:nvSpPr>
      <dsp:spPr>
        <a:xfrm>
          <a:off x="3852033" y="1043866"/>
          <a:ext cx="16780" cy="8014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03AC3-D807-4B81-B3C9-D9B72FF829B3}">
      <dsp:nvSpPr>
        <dsp:cNvPr id="0" name=""/>
        <dsp:cNvSpPr/>
      </dsp:nvSpPr>
      <dsp:spPr>
        <a:xfrm>
          <a:off x="2574734" y="230776"/>
          <a:ext cx="87257" cy="829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92BE3A-E020-4687-AC73-2D48FDBDE6B6}">
      <dsp:nvSpPr>
        <dsp:cNvPr id="0" name=""/>
        <dsp:cNvSpPr/>
      </dsp:nvSpPr>
      <dsp:spPr>
        <a:xfrm>
          <a:off x="3816794" y="1802744"/>
          <a:ext cx="87257" cy="85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265B1-5DC2-4FB4-B4C3-3F161EB567FA}">
      <dsp:nvSpPr>
        <dsp:cNvPr id="0" name=""/>
        <dsp:cNvSpPr/>
      </dsp:nvSpPr>
      <dsp:spPr>
        <a:xfrm>
          <a:off x="5236726" y="527359"/>
          <a:ext cx="2061819" cy="462415"/>
        </a:xfrm>
        <a:prstGeom prst="rect">
          <a:avLst/>
        </a:prstGeom>
        <a:noFill/>
        <a:ln>
          <a:noFill/>
        </a:ln>
        <a:effectLst/>
      </dsp:spPr>
      <dsp:style>
        <a:lnRef idx="0">
          <a:scrgbClr r="0" g="0" b="0"/>
        </a:lnRef>
        <a:fillRef idx="0">
          <a:scrgbClr r="0" g="0" b="0"/>
        </a:fillRef>
        <a:effectRef idx="0">
          <a:scrgbClr r="0" g="0" b="0"/>
        </a:effectRef>
        <a:fontRef idx="minor"/>
      </dsp:style>
    </dsp:sp>
    <dsp:sp modelId="{3352D1EB-2B3F-414F-AA53-5F13E4BDDE9B}">
      <dsp:nvSpPr>
        <dsp:cNvPr id="0" name=""/>
        <dsp:cNvSpPr/>
      </dsp:nvSpPr>
      <dsp:spPr>
        <a:xfrm>
          <a:off x="5236726" y="288179"/>
          <a:ext cx="2061819" cy="239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defRPr b="1"/>
          </a:pPr>
          <a:r>
            <a:rPr lang="en-AU" sz="1100" b="0" kern="1200" noProof="0">
              <a:solidFill>
                <a:schemeClr val="bg1"/>
              </a:solidFill>
            </a:rPr>
            <a:t>2023 | UK — Imperial + Royal Navy</a:t>
          </a:r>
          <a:br>
            <a:rPr lang="en-AU" sz="1100" b="0" kern="1200" noProof="0">
              <a:solidFill>
                <a:schemeClr val="bg1"/>
              </a:solidFill>
            </a:rPr>
          </a:br>
          <a:r>
            <a:rPr lang="en-AU" sz="1100" b="0" kern="1200" noProof="0">
              <a:solidFill>
                <a:schemeClr val="bg1"/>
              </a:solidFill>
            </a:rPr>
            <a:t>Prototype tested aboard XV Patrick Blackett</a:t>
          </a:r>
        </a:p>
      </dsp:txBody>
      <dsp:txXfrm>
        <a:off x="5236726" y="288179"/>
        <a:ext cx="2061819" cy="239180"/>
      </dsp:txXfrm>
    </dsp:sp>
    <dsp:sp modelId="{454CA4B7-290A-4287-A378-320AE8A4734A}">
      <dsp:nvSpPr>
        <dsp:cNvPr id="0" name=""/>
        <dsp:cNvSpPr/>
      </dsp:nvSpPr>
      <dsp:spPr>
        <a:xfrm>
          <a:off x="5094093" y="272234"/>
          <a:ext cx="16780" cy="7813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8F3389-34F4-4BDC-992A-7AFD0EBC5580}">
      <dsp:nvSpPr>
        <dsp:cNvPr id="0" name=""/>
        <dsp:cNvSpPr/>
      </dsp:nvSpPr>
      <dsp:spPr>
        <a:xfrm>
          <a:off x="6478786" y="1444567"/>
          <a:ext cx="2061819" cy="384345"/>
        </a:xfrm>
        <a:prstGeom prst="rect">
          <a:avLst/>
        </a:prstGeom>
        <a:noFill/>
        <a:ln>
          <a:noFill/>
        </a:ln>
        <a:effectLst/>
      </dsp:spPr>
      <dsp:style>
        <a:lnRef idx="0">
          <a:scrgbClr r="0" g="0" b="0"/>
        </a:lnRef>
        <a:fillRef idx="0">
          <a:scrgbClr r="0" g="0" b="0"/>
        </a:fillRef>
        <a:effectRef idx="0">
          <a:scrgbClr r="0" g="0" b="0"/>
        </a:effectRef>
        <a:fontRef idx="minor"/>
      </dsp:style>
    </dsp:sp>
    <dsp:sp modelId="{C97D9359-8F33-4D2C-AB8F-49FC60EB99EE}">
      <dsp:nvSpPr>
        <dsp:cNvPr id="0" name=""/>
        <dsp:cNvSpPr/>
      </dsp:nvSpPr>
      <dsp:spPr>
        <a:xfrm>
          <a:off x="6478786" y="1191062"/>
          <a:ext cx="2061819" cy="253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defRPr b="1"/>
          </a:pPr>
          <a:r>
            <a:rPr lang="en-AU" sz="1100" b="0" kern="1200" noProof="0">
              <a:solidFill>
                <a:schemeClr val="bg1"/>
              </a:solidFill>
            </a:rPr>
            <a:t>2024 | UK — </a:t>
          </a:r>
          <a:r>
            <a:rPr lang="en-AU" sz="1100" b="0" kern="1200" noProof="0" err="1">
              <a:solidFill>
                <a:schemeClr val="bg1"/>
              </a:solidFill>
            </a:rPr>
            <a:t>Infleqtion</a:t>
          </a:r>
          <a:br>
            <a:rPr lang="en-AU" sz="1100" b="0" kern="1200" noProof="0">
              <a:solidFill>
                <a:schemeClr val="bg1"/>
              </a:solidFill>
            </a:rPr>
          </a:br>
          <a:r>
            <a:rPr lang="en-AU" sz="1100" b="0" kern="1200" noProof="0">
              <a:solidFill>
                <a:schemeClr val="bg1"/>
              </a:solidFill>
            </a:rPr>
            <a:t>Oxford Technology Park expansion / industrial scale-up</a:t>
          </a:r>
        </a:p>
      </dsp:txBody>
      <dsp:txXfrm>
        <a:off x="6478786" y="1191062"/>
        <a:ext cx="2061819" cy="253504"/>
      </dsp:txXfrm>
    </dsp:sp>
    <dsp:sp modelId="{64826C83-466A-41C5-80E4-9594575162BD}">
      <dsp:nvSpPr>
        <dsp:cNvPr id="0" name=""/>
        <dsp:cNvSpPr/>
      </dsp:nvSpPr>
      <dsp:spPr>
        <a:xfrm>
          <a:off x="6336153" y="1043866"/>
          <a:ext cx="16780" cy="8014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ECC36-A36C-4B57-84F3-912A0B69A4DC}">
      <dsp:nvSpPr>
        <dsp:cNvPr id="0" name=""/>
        <dsp:cNvSpPr/>
      </dsp:nvSpPr>
      <dsp:spPr>
        <a:xfrm>
          <a:off x="5058854" y="230776"/>
          <a:ext cx="87257" cy="829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C7D6E-8B71-4B2C-B58A-56EEA088A0A9}">
      <dsp:nvSpPr>
        <dsp:cNvPr id="0" name=""/>
        <dsp:cNvSpPr/>
      </dsp:nvSpPr>
      <dsp:spPr>
        <a:xfrm>
          <a:off x="6300914" y="1802744"/>
          <a:ext cx="87257" cy="85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B07E16-A8A7-42E6-9C30-F4A03B3A4FFD}">
      <dsp:nvSpPr>
        <dsp:cNvPr id="0" name=""/>
        <dsp:cNvSpPr/>
      </dsp:nvSpPr>
      <dsp:spPr>
        <a:xfrm>
          <a:off x="7720846" y="527359"/>
          <a:ext cx="2061819" cy="462415"/>
        </a:xfrm>
        <a:prstGeom prst="rect">
          <a:avLst/>
        </a:prstGeom>
        <a:noFill/>
        <a:ln>
          <a:noFill/>
        </a:ln>
        <a:effectLst/>
      </dsp:spPr>
      <dsp:style>
        <a:lnRef idx="0">
          <a:scrgbClr r="0" g="0" b="0"/>
        </a:lnRef>
        <a:fillRef idx="0">
          <a:scrgbClr r="0" g="0" b="0"/>
        </a:fillRef>
        <a:effectRef idx="0">
          <a:scrgbClr r="0" g="0" b="0"/>
        </a:effectRef>
        <a:fontRef idx="minor"/>
      </dsp:style>
    </dsp:sp>
    <dsp:sp modelId="{5EA479BC-6A67-485F-86CA-F838675D31FD}">
      <dsp:nvSpPr>
        <dsp:cNvPr id="0" name=""/>
        <dsp:cNvSpPr/>
      </dsp:nvSpPr>
      <dsp:spPr>
        <a:xfrm>
          <a:off x="7720846" y="288179"/>
          <a:ext cx="2061819" cy="239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defRPr b="1"/>
          </a:pPr>
          <a:r>
            <a:rPr lang="en-AU" sz="1100" b="0" kern="1200" noProof="0">
              <a:solidFill>
                <a:schemeClr val="bg1"/>
              </a:solidFill>
            </a:rPr>
            <a:t>2025 | China — CSSAI</a:t>
          </a:r>
          <a:br>
            <a:rPr lang="en-AU" sz="1100" b="0" kern="1200" noProof="0">
              <a:solidFill>
                <a:schemeClr val="bg1"/>
              </a:solidFill>
            </a:rPr>
          </a:br>
          <a:r>
            <a:rPr lang="en-AU" sz="1100" b="0" kern="1200" noProof="0">
              <a:solidFill>
                <a:schemeClr val="bg1"/>
              </a:solidFill>
            </a:rPr>
            <a:t>Cold-atom gyroscope demonstrated in space</a:t>
          </a:r>
        </a:p>
      </dsp:txBody>
      <dsp:txXfrm>
        <a:off x="7720846" y="288179"/>
        <a:ext cx="2061819" cy="239180"/>
      </dsp:txXfrm>
    </dsp:sp>
    <dsp:sp modelId="{60E6C027-50C7-4850-B925-1C857130069D}">
      <dsp:nvSpPr>
        <dsp:cNvPr id="0" name=""/>
        <dsp:cNvSpPr/>
      </dsp:nvSpPr>
      <dsp:spPr>
        <a:xfrm>
          <a:off x="7578213" y="272234"/>
          <a:ext cx="16780" cy="7813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8DF73-76D6-48A6-8986-8E0E6167240E}">
      <dsp:nvSpPr>
        <dsp:cNvPr id="0" name=""/>
        <dsp:cNvSpPr/>
      </dsp:nvSpPr>
      <dsp:spPr>
        <a:xfrm>
          <a:off x="7542974" y="230776"/>
          <a:ext cx="87257" cy="829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24/layout/BulletTimelineInverted">
  <dgm:title val=""/>
  <dgm:desc val=""/>
  <dgm:catLst>
    <dgm:cat type="process" pri="7451"/>
    <dgm:cat type="timeline" pri="101"/>
  </dgm:catLst>
  <dgm:sampData>
    <dgm:dataModel>
      <dgm:ptLst>
        <dgm:pt modelId="0" type="doc"/>
        <dgm:pt modelId="10">
          <dgm:prSet phldrT="Add an event" phldr="1"/>
        </dgm:pt>
        <dgm:pt modelId="11">
          <dgm:prSet phldrT="Write a description of the significance of this event" phldr="1"/>
        </dgm:pt>
        <dgm:pt modelId="20">
          <dgm:prSet phldrT="Add an event" phldr="1"/>
        </dgm:pt>
        <dgm:pt modelId="21">
          <dgm:prSet phldrT="Write a description of the significance of this event" phldr="1"/>
        </dgm:pt>
        <dgm:pt modelId="30">
          <dgm:prSet phldrT="Add an event" phldr="1"/>
        </dgm:pt>
        <dgm:pt modelId="31">
          <dgm:prSet phldrT="Write a description of the significance of this event" phldr="1"/>
        </dgm:pt>
        <dgm:pt modelId="40">
          <dgm:prSet phldrT="Add an event" phldr="1"/>
        </dgm:pt>
        <dgm:pt modelId="41">
          <dgm:prSet phldrT="Write a description of the significance of this event" phldr="1"/>
        </dgm:pt>
        <dgm:pt modelId="50">
          <dgm:prSet phldrT="Add an event" phldr="1"/>
        </dgm:pt>
        <dgm:pt modelId="51">
          <dgm:prSet phldrT="Write a description of the significance of this event" phldr="1"/>
        </dgm:pt>
      </dgm:ptLst>
      <dgm:cxnLst>
        <dgm:cxn modelId="100" srcId="0" destId="10" srcOrd="0" destOrd="0"/>
        <dgm:cxn modelId="12" srcId="10" destId="11" srcOrd="0" destOrd="0"/>
        <dgm:cxn modelId="101" srcId="0" destId="20" srcOrd="1" destOrd="0"/>
        <dgm:cxn modelId="22" srcId="20" destId="21" srcOrd="0" destOrd="0"/>
        <dgm:cxn modelId="102" srcId="0" destId="30" srcOrd="2" destOrd="0"/>
        <dgm:cxn modelId="32" srcId="30" destId="31" srcOrd="0" destOrd="0"/>
        <dgm:cxn modelId="103" srcId="0" destId="40" srcOrd="3" destOrd="0"/>
        <dgm:cxn modelId="42" srcId="40" destId="41" srcOrd="0" destOrd="0"/>
        <dgm:cxn modelId="104" srcId="0" destId="50" srcOrd="4" destOrd="0"/>
        <dgm:cxn modelId="52" srcId="50" destId="5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dir/>
      <dgm:animLvl val="lvl"/>
    </dgm:varLst>
    <dgm:alg type="composite"/>
    <dgm:shape xmlns:r="http://schemas.openxmlformats.org/officeDocument/2006/relationships" r:blip="">
      <dgm:adjLst/>
    </dgm:shape>
    <dgm:constrLst>
      <dgm:constr type="w" for="ch" forName="divider" refType="w"/>
      <dgm:constr type="h" for="ch" forName="divider" refType="h" fact="0.1"/>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dgm:alg type="composite"/>
      <dgm:shape xmlns:r="http://schemas.openxmlformats.org/officeDocument/2006/relationships" r:blip="">
        <dgm:adjLst/>
      </dgm:shape>
      <dgm:presOf/>
      <dgm:choose name="DividerDirection">
        <dgm:if name="DividerLTR" func="var" arg="dir" op="equ" val="norm">
          <dgm:constrLst>
            <dgm:constr type="w" for="ch" forName="rectBar" refType="w" fact="0.996"/>
            <dgm:constr type="h" for="ch" forName="rectBar" refType="h" fact="0.1"/>
            <dgm:constr type="l" for="ch" forName="rectBar"/>
            <dgm:constr type="ctrY" for="ch" forName="rectBar" refType="h" fact="0.5"/>
            <dgm:constr type="w" for="ch" forName="chevronArrow" refType="h" fact="0.6"/>
            <dgm:constr type="h" for="ch" forName="chevronArrow" refType="h" fact="0.8"/>
            <dgm:constr type="r" for="ch" forName="chevronArrow" refType="w"/>
            <dgm:constr type="ctrY" for="ch" forName="chevronArrow" refType="h" fact="0.5"/>
          </dgm:constrLst>
        </dgm:if>
        <dgm:else name="DividerRTL">
          <dgm:constrLst>
            <dgm:constr type="w" for="ch" forName="rectBar" refType="w" fact="0.996"/>
            <dgm:constr type="h" for="ch" forName="rectBar" refType="h" fact="0.1"/>
            <dgm:constr type="r" for="ch" forName="rectBar" refType="w"/>
            <dgm:constr type="ctrY" for="ch" forName="rectBar" refType="h" fact="0.5"/>
            <dgm:constr type="w" for="ch" forName="chevronArrow" refType="h" fact="0.6"/>
            <dgm:constr type="h" for="ch" forName="chevronArrow" refType="h" fact="0.8"/>
            <dgm:constr type="l" for="ch" forName="chevronArrow"/>
            <dgm:constr type="ctrY" for="ch" forName="chevronArrow" refType="h" fact="0.5"/>
          </dgm:constrLst>
        </dgm:else>
      </dgm:choose>
      <dgm:ruleLst/>
      <dgm:layoutNode name="rectBar" styleLbl="dkBgShp">
        <dgm:alg type="sp"/>
        <dgm:shape xmlns:r="http://schemas.openxmlformats.org/officeDocument/2006/relationships" type="rect" r:blip="" zOrderOff="-1">
          <dgm:adjLst/>
          <dgm:extLst>
            <a:ext uri="{B698B0E9-8C71-41B9-8309-B3DCBF30829C}">
              <dgm1612:spPr xmlns:dgm1612="http://schemas.microsoft.com/office/drawing/2016/12/diagram">
                <a:gradFill rotWithShape="0">
                  <a:gsLst>
                    <a:gs pos="0">
                      <a:schemeClr val="accent1">
                        <a:tint val="76000"/>
                      </a:schemeClr>
                    </a:gs>
                    <a:gs pos="100000">
                      <a:schemeClr val="accent1">
                        <a:tint val="76000"/>
                      </a:schemeClr>
                    </a:gs>
                  </a:gsLst>
                  <a:lin ang="0" scaled="0"/>
                </a:gradFill>
              </dgm1612:spPr>
            </a:ext>
          </dgm:extLst>
        </dgm:shape>
        <dgm:presOf/>
        <dgm:constrLst/>
        <dgm:ruleLst/>
      </dgm:layoutNode>
      <dgm:layoutNode name="chevronArrow" styleLbl="dkBgShp">
        <dgm:alg type="sp"/>
        <dgm:choose name="ChevronDir">
          <dgm:if name="ChevronLTR" func="var" arg="dir" op="equ" val="norm">
            <dgm:shape xmlns:r="http://schemas.openxmlformats.org/officeDocument/2006/relationships" type="chevron" r:blip="" zOrderOff="-1">
              <dgm:adjLst>
                <dgm:adj idx="1" val="0.75"/>
              </dgm:adjLst>
              <dgm:extLst>
                <a:ext uri="{B698B0E9-8C71-41B9-8309-B3DCBF30829C}">
                  <dgm1612:spPr xmlns:dgm1612="http://schemas.microsoft.com/office/drawing/2016/12/diagram">
                    <a:gradFill rotWithShape="0">
                      <a:gsLst>
                        <a:gs pos="0">
                          <a:schemeClr val="accent1">
                            <a:tint val="76000"/>
                          </a:schemeClr>
                        </a:gs>
                        <a:gs pos="100000">
                          <a:schemeClr val="accent1">
                            <a:tint val="76000"/>
                          </a:schemeClr>
                        </a:gs>
                      </a:gsLst>
                      <a:lin ang="0" scaled="0"/>
                    </a:gradFill>
                  </dgm1612:spPr>
                </a:ext>
              </dgm:extLst>
            </dgm:shape>
          </dgm:if>
          <dgm:else name="ChevronRTL">
            <dgm:shape xmlns:r="http://schemas.openxmlformats.org/officeDocument/2006/relationships" rot="180" type="chevron" r:blip="" zOrderOff="-1">
              <dgm:adjLst>
                <dgm:adj idx="1" val="0.75"/>
              </dgm:adjLst>
              <dgm:extLst>
                <a:ext uri="{B698B0E9-8C71-41B9-8309-B3DCBF30829C}">
                  <dgm1612:spPr xmlns:dgm1612="http://schemas.microsoft.com/office/drawing/2016/12/diagram">
                    <a:gradFill rotWithShape="0">
                      <a:gsLst>
                        <a:gs pos="0">
                          <a:schemeClr val="accent1">
                            <a:tint val="76000"/>
                          </a:schemeClr>
                        </a:gs>
                        <a:gs pos="100000">
                          <a:schemeClr val="accent1">
                            <a:tint val="76000"/>
                          </a:schemeClr>
                        </a:gs>
                      </a:gsLst>
                      <a:lin ang="0" scaled="0"/>
                    </a:gradFill>
                  </dgm1612:spPr>
                </a:ext>
              </dgm:extLst>
            </dgm:shape>
          </dgm:else>
        </dgm:choose>
        <dgm:presOf/>
        <dgm:constrLst/>
        <dgm:ruleLst/>
      </dgm:layoutNode>
    </dgm:layoutNode>
    <dgm:layoutNode name="nodes">
      <dgm:varLst>
        <dgm:chMax/>
        <dgm:chPref/>
        <dgm:animLvl val="lvl"/>
      </dgm:varLst>
      <dgm:choose name="Name1">
        <dgm:if name="Name2" func="var" arg="dir" op="equ" val="norm">
          <dgm:alg type="lin">
            <dgm:param type="fallback" val="1D"/>
          </dgm:alg>
        </dgm:if>
        <dgm:else name="Name3">
          <dgm:alg type="lin">
            <dgm:param type="linDir" val="fromR"/>
            <dgm:param type="fallback" val="1D"/>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325"/>
                        <dgm:constr type="h" for="ch" forName="ConnectorPoint1" refType="h" refFor="ch" refForName="DropPinPlaceHolder1" fact="0.325"/>
                        <dgm:constr type="ctrX" for="ch" forName="ConnectorPoint1" refType="ctrX" refFor="ch" refForName="ConnectLine1"/>
                        <dgm:constr type="ctrY" for="ch" forName="ConnectorPoint1" refType="t" refFor="ch" refForName="DropPinPlaceHolder1"/>
                        <dgm:constr type="w" for="ch" forName="DropPinPlaceHolder1" refType="h" fact="0.16"/>
                        <dgm:constr type="h" for="ch" forName="DropPinPlaceHolder1" refType="h" fact="0.16"/>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6"/>
                        <dgm:constr type="b" for="ch" forName="L2TextContainer1" refType="h" fact="0.45"/>
                        <dgm:constr type="w" for="ch" forName="L1TextContainer1" refType="w" fact="0.83"/>
                        <dgm:constr type="l" for="ch" forName="L1TextContainer1" refType="r" refFor="ch" refForName="DropPinPlaceHolder1"/>
                        <dgm:constr type="t" for="ch" forName="L1TextContainer1" refType="h" fact="0.01"/>
                        <dgm:constr type="b" for="ch" forName="L1TextContainer1" refType="h" fact="0.16"/>
                        <dgm:constr type="w" for="ch" forName="ConnectLine1" refType="h" fact="0.01"/>
                        <dgm:constr type="ctrX" for="ch" forName="ConnectLine1" refType="ctrX" refFor="ch" refForName="DropPinPlaceHolder1"/>
                        <dgm:constr type="b" for="ch" forName="ConnectLine1" refType="h" fact="0.49"/>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325"/>
                        <dgm:constr type="h" for="ch" forName="ConnectorPoint1" refType="h" refFor="ch" refForName="DropPinPlaceHolder1" fact="0.325"/>
                        <dgm:constr type="ctrX" for="ch" forName="ConnectorPoint1" refType="ctrX" refFor="ch" refForName="ConnectLine1"/>
                        <dgm:constr type="ctrY" for="ch" forName="ConnectorPoint1" refType="b" refFor="ch" refForName="DropPinPlaceHolder1"/>
                        <dgm:constr type="w" for="ch" forName="DropPinPlaceHolder1" refType="h" fact="0.16"/>
                        <dgm:constr type="h" for="ch" forName="DropPinPlaceHolder1" refType="h" fact="0.16"/>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755"/>
                        <dgm:constr type="t" for="ch" forName="L1TextContainer1" refType="h" fact="0.6"/>
                        <dgm:constr type="w" for="ch" forName="L2TextContainer1" refType="w" fact="0.83"/>
                        <dgm:constr type="l" for="ch" forName="L2TextContainer1" refType="r" refFor="ch" refForName="DropPinPlaceHolder1"/>
                        <dgm:constr type="b" for="ch" forName="L2TextContainer1" refType="h" fact="0.99"/>
                        <dgm:constr type="t" for="ch" forName="L2TextContainer1" refType="h" fact="0.755"/>
                        <dgm:constr type="w" for="ch" forName="ConnectLine1" refType="h" fact="0.01"/>
                        <dgm:constr type="ctrX" for="ch" forName="ConnectLine1" refType="ctrX" refFor="ch" refForName="DropPinPlaceHolder1"/>
                        <dgm:constr type="t" for="ch" forName="ConnectLine1" refType="h" fact="0.51"/>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L1TextContainer1" refType="w" fact="0.83"/>
                        <dgm:constr type="l" for="ch" forName="L1TextContainer1" refType="w" fact="0"/>
                        <dgm:constr type="t" for="ch" forName="L1TextContainer1" refType="h" fact="0.01"/>
                        <dgm:constr type="b" for="ch" forName="L1TextContainer1" refType="h" fact="0.16"/>
                        <dgm:constr type="w" for="ch" forName="L2TextContainer1" refType="w" fact="0.83"/>
                        <dgm:constr type="l" for="ch" forName="L2TextContainer1" refType="w" fact="0"/>
                        <dgm:constr type="t" for="ch" forName="L2TextContainer1" refType="h" fact="0.16"/>
                        <dgm:constr type="b" for="ch" forName="L2TextContainer1" refType="h" fact="0.45"/>
                        <dgm:constr type="w" for="ch" forName="DropPinPlaceHolder1" refType="h" fact="0.16"/>
                        <dgm:constr type="h" for="ch" forName="DropPinPlaceHolder1" refType="h" fact="0.16"/>
                        <dgm:constr type="t" for="ch" forName="DropPinPlaceHolder1" refType="h" fact="0"/>
                        <dgm:constr type="r" for="ch" forName="DropPinPlaceHolder1" refType="w"/>
                        <dgm:constr type="w" for="ch" forName="ConnectLine1" refType="h" fact="0.01"/>
                        <dgm:constr type="ctrX" for="ch" forName="ConnectLine1" refType="ctrX" refFor="ch" refForName="DropPinPlaceHolder1"/>
                        <dgm:constr type="b" for="ch" forName="ConnectLine1" refType="h" fact="0.49"/>
                        <dgm:constr type="t" for="ch" forName="ConnectLine1" refType="b" refFor="ch" refForName="DropPinPlaceHolder1" fact="0"/>
                        <dgm:constr type="w" for="ch" forName="ConnectorPoint1" refType="h" refFor="ch" refForName="DropPinPlaceHolder1" fact="0.325"/>
                        <dgm:constr type="h" for="ch" forName="ConnectorPoint1" refType="h" refFor="ch" refForName="DropPinPlaceHolder1" fact="0.325"/>
                        <dgm:constr type="ctrX" for="ch" forName="ConnectorPoint1" refType="ctrX" refFor="ch" refForName="ConnectLine1"/>
                        <dgm:constr type="ctrY" for="ch" forName="ConnectorPoint1" refType="t"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L1TextContainer1" refType="w" fact="0.83"/>
                        <dgm:constr type="l" for="ch" forName="L1TextContainer1" refType="w" fact="0"/>
                        <dgm:constr type="b" for="ch" forName="L1TextContainer1" refType="h" fact="0.755"/>
                        <dgm:constr type="t" for="ch" forName="L1TextContainer1" refType="h" fact="0.6"/>
                        <dgm:constr type="w" for="ch" forName="L2TextContainer1" refType="w" fact="0.83"/>
                        <dgm:constr type="l" for="ch" forName="L2TextContainer1" refType="w" fact="0"/>
                        <dgm:constr type="b" for="ch" forName="L2TextContainer1" refType="h" fact="0.99"/>
                        <dgm:constr type="t" for="ch" forName="L2TextContainer1" refType="h" fact="0.755"/>
                        <dgm:constr type="w" for="ch" forName="DropPinPlaceHolder1" refType="h" fact="0.16"/>
                        <dgm:constr type="h" for="ch" forName="DropPinPlaceHolder1" refType="h" fact="0.16"/>
                        <dgm:constr type="b" for="ch" forName="DropPinPlaceHolder1" refType="h"/>
                        <dgm:constr type="r" for="ch" forName="DropPinPlaceHolder1" refType="w"/>
                        <dgm:constr type="w" for="ch" forName="ConnectLine1" refType="h" fact="0.01"/>
                        <dgm:constr type="ctrX" for="ch" forName="ConnectLine1" refType="ctrX" refFor="ch" refForName="DropPinPlaceHolder1"/>
                        <dgm:constr type="t" for="ch" forName="ConnectLine1" refType="h" fact="0.51"/>
                        <dgm:constr type="b" for="ch" forName="ConnectLine1" refType="b" refFor="ch" refForName="DropPinPlaceHolder1"/>
                        <dgm:constr type="w" for="ch" forName="ConnectorPoint1" refType="h" refFor="ch" refForName="DropPinPlaceHolder1" fact="0.325"/>
                        <dgm:constr type="h" for="ch" forName="ConnectorPoint1" refType="h" refFor="ch" refForName="DropPinPlaceHolder1" fact="0.325"/>
                        <dgm:constr type="ctrX" for="ch" forName="ConnectorPoint1" refType="ctrX" refFor="ch" refForName="ConnectLine1"/>
                        <dgm:constr type="ctrY" for="ch" forName="ConnectorPoint1" refType="b"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DropPinPlaceHolder1">
                <dgm:alg type="composite"/>
                <dgm:shape xmlns:r="http://schemas.openxmlformats.org/officeDocument/2006/relationships" r:blip="">
                  <dgm:adjLst/>
                </dgm:shape>
                <dgm:constrLst>
                  <dgm:constr type="w" for="ch" forName="DropPin1" refType="w" fact="0"/>
                  <dgm:constr type="h" for="ch" forName="DropPin1" refType="h" fact="0"/>
                  <dgm:constr type="ctrX" for="ch" forName="DropPin1" refType="w" fact="0"/>
                  <dgm:constr type="ctrY" for="ch" forName="DropPin1" refType="h" fact="0"/>
                  <dgm:constr type="w" for="ch" forName="Ellipse1" refType="w" refFor="ch" refForName="DropPin1" fact="0"/>
                  <dgm:constr type="h" for="ch" forName="Ellipse1" refType="w" refFor="ch" refForName="DropPin1" fact="0"/>
                  <dgm:constr type="ctrX" for="ch" forName="Ellipse1" refType="ctrX" refFor="ch" refForName="DropPin1" fact="0"/>
                  <dgm:constr type="ctrY" for="ch" forName="Ellipse1" refType="ctrY" refFor="ch" refForName="DropPin1" fact="0"/>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1" styleLbl="dkBgShp">
                <dgm:alg type="sp"/>
                <dgm:shape xmlns:r="http://schemas.openxmlformats.org/officeDocument/2006/relationships" type="rect" r:blip="">
                  <dgm:adjLst/>
                </dgm:shape>
                <dgm:presOf/>
                <dgm:constrLst/>
              </dgm:layoutNode>
              <dgm:layoutNode name="ConnectorPoint1" moveWith="ConnectLine1">
                <dgm:alg type="composite"/>
                <dgm:shape xmlns:r="http://schemas.openxmlformats.org/officeDocument/2006/relationships" r:blip="">
                  <dgm:adjLst/>
                </dgm:shape>
                <dgm:presOf/>
                <dgm:constrLst>
                  <dgm:constr type="w" for="ch" forName="Bullet1" refType="w"/>
                  <dgm:constr type="h" for="ch" forName="Bullet1" refType="w"/>
                  <dgm:constr type="ctrX" for="ch" forName="Bullet1" refType="w" fact="0.5"/>
                  <dgm:constr type="ctrY" for="ch" forName="Bullet1" refType="h" fact="0.5"/>
                </dgm:constrLst>
                <dgm:layoutNode name="Bullet1" styleLbl="lnNode1">
                  <dgm:alg type="sp"/>
                  <dgm:shape xmlns:r="http://schemas.openxmlformats.org/officeDocument/2006/relationships" type="ellipse" r:blip="" zOrderOff="10">
                    <dgm:adjLst/>
                  </dgm:shape>
                  <dgm:presOf/>
                  <dgm:constrLst/>
                </dgm:layoutNode>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325"/>
                        <dgm:constr type="h" for="ch" forName="ConnectorPoint" refType="h" refFor="ch" refForName="DropPinPlaceHolder" fact="0.325"/>
                        <dgm:constr type="ctrX" for="ch" forName="ConnectorPoint" refType="ctrX" refFor="ch" refForName="ConnectLine"/>
                        <dgm:constr type="ctrY" for="ch" forName="ConnectorPoint" refType="t" refFor="ch" refForName="DropPinPlaceHolder"/>
                        <dgm:constr type="w" for="ch" forName="DropPinPlaceHolder" refType="h" fact="0.16"/>
                        <dgm:constr type="h" for="ch" forName="DropPinPlaceHolder" refType="h" fact="0.16"/>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6"/>
                        <dgm:constr type="b" for="ch" forName="L2TextContainer" refType="h" fact="0.45"/>
                        <dgm:constr type="w" for="ch" forName="L1TextContainer" refType="w" fact="0.83"/>
                        <dgm:constr type="l" for="ch" forName="L1TextContainer" refType="r" refFor="ch" refForName="DropPinPlaceHolder"/>
                        <dgm:constr type="t" for="ch" forName="L1TextContainer" refType="h" fact="0.01"/>
                        <dgm:constr type="b" for="ch" forName="L1TextContainer" refType="h" fact="0.16"/>
                        <dgm:constr type="w" for="ch" forName="ConnectLine" refType="h" fact="0.01"/>
                        <dgm:constr type="ctrX" for="ch" forName="ConnectLine" refType="ctrX" refFor="ch" refForName="DropPinPlaceHolder"/>
                        <dgm:constr type="b" for="ch" forName="ConnectLine" refType="h" fact="0.49"/>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325"/>
                        <dgm:constr type="h" for="ch" forName="ConnectorPoint" refType="h" refFor="ch" refForName="DropPinPlaceHolder" fact="0.325"/>
                        <dgm:constr type="ctrX" for="ch" forName="ConnectorPoint" refType="ctrX" refFor="ch" refForName="ConnectLine"/>
                        <dgm:constr type="ctrY" for="ch" forName="ConnectorPoint" refType="b" refFor="ch" refForName="DropPinPlaceHolder"/>
                        <dgm:constr type="w" for="ch" forName="DropPinPlaceHolder" refType="h" fact="0.16"/>
                        <dgm:constr type="h" for="ch" forName="DropPinPlaceHolder" refType="h" fact="0.16"/>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755"/>
                        <dgm:constr type="t" for="ch" forName="L1TextContainer" refType="h" fact="0.6"/>
                        <dgm:constr type="w" for="ch" forName="L2TextContainer" refType="w" fact="0.83"/>
                        <dgm:constr type="l" for="ch" forName="L2TextContainer" refType="r" refFor="ch" refForName="DropPinPlaceHolder"/>
                        <dgm:constr type="b" for="ch" forName="L2TextContainer" refType="h" fact="0.99"/>
                        <dgm:constr type="t" for="ch" forName="L2TextContainer" refType="h" fact="0.755"/>
                        <dgm:constr type="w" for="ch" forName="ConnectLine" refType="h" fact="0.01"/>
                        <dgm:constr type="ctrX" for="ch" forName="ConnectLine" refType="ctrX" refFor="ch" refForName="DropPinPlaceHolder"/>
                        <dgm:constr type="t" for="ch" forName="ConnectLine" refType="h" fact="0.51"/>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L1TextContainer" refType="w" fact="0.83"/>
                        <dgm:constr type="l" for="ch" forName="L1TextContainer" refType="w" fact="0"/>
                        <dgm:constr type="t" for="ch" forName="L1TextContainer" refType="h" fact="0.01"/>
                        <dgm:constr type="b" for="ch" forName="L1TextContainer" refType="h" fact="0.16"/>
                        <dgm:constr type="w" for="ch" forName="L2TextContainer" refType="w" fact="0.83"/>
                        <dgm:constr type="l" for="ch" forName="L2TextContainer" refType="w" fact="0"/>
                        <dgm:constr type="t" for="ch" forName="L2TextContainer" refType="h" fact="0.16"/>
                        <dgm:constr type="b" for="ch" forName="L2TextContainer" refType="h" fact="0.45"/>
                        <dgm:constr type="w" for="ch" forName="DropPinPlaceHolder" refType="h" fact="0.16"/>
                        <dgm:constr type="h" for="ch" forName="DropPinPlaceHolder" refType="h" fact="0.16"/>
                        <dgm:constr type="t" for="ch" forName="DropPinPlaceHolder" refType="h" fact="0"/>
                        <dgm:constr type="r" for="ch" forName="DropPinPlaceHolder" refType="w"/>
                        <dgm:constr type="w" for="ch" forName="ConnectLine" refType="h" fact="0.01"/>
                        <dgm:constr type="ctrX" for="ch" forName="ConnectLine" refType="ctrX" refFor="ch" refForName="DropPinPlaceHolder"/>
                        <dgm:constr type="b" for="ch" forName="ConnectLine" refType="h" fact="0.49"/>
                        <dgm:constr type="t" for="ch" forName="ConnectLine" refType="b" refFor="ch" refForName="DropPinPlaceHolder" fact="0"/>
                        <dgm:constr type="w" for="ch" forName="ConnectorPoint" refType="h" refFor="ch" refForName="DropPinPlaceHolder" fact="0.325"/>
                        <dgm:constr type="h" for="ch" forName="ConnectorPoint" refType="h" refFor="ch" refForName="DropPinPlaceHolder" fact="0.325"/>
                        <dgm:constr type="ctrX" for="ch" forName="ConnectorPoint" refType="ctrX" refFor="ch" refForName="ConnectLine"/>
                        <dgm:constr type="ctrY" for="ch" forName="ConnectorPoint" refType="t"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L1TextContainer" refType="w" fact="0.83"/>
                        <dgm:constr type="l" for="ch" forName="L1TextContainer" refType="w" fact="0"/>
                        <dgm:constr type="b" for="ch" forName="L1TextContainer" refType="h" fact="0.755"/>
                        <dgm:constr type="t" for="ch" forName="L1TextContainer" refType="h" fact="0.6"/>
                        <dgm:constr type="w" for="ch" forName="L2TextContainer" refType="w" fact="0.83"/>
                        <dgm:constr type="l" for="ch" forName="L2TextContainer" refType="w" fact="0"/>
                        <dgm:constr type="b" for="ch" forName="L2TextContainer" refType="h" fact="0.99"/>
                        <dgm:constr type="t" for="ch" forName="L2TextContainer" refType="h" fact="0.755"/>
                        <dgm:constr type="w" for="ch" forName="DropPinPlaceHolder" refType="h" fact="0.16"/>
                        <dgm:constr type="h" for="ch" forName="DropPinPlaceHolder" refType="h" fact="0.16"/>
                        <dgm:constr type="b" for="ch" forName="DropPinPlaceHolder" refType="h"/>
                        <dgm:constr type="r" for="ch" forName="DropPinPlaceHolder" refType="w"/>
                        <dgm:constr type="w" for="ch" forName="ConnectLine" refType="h" fact="0.01"/>
                        <dgm:constr type="ctrX" for="ch" forName="ConnectLine" refType="ctrX" refFor="ch" refForName="DropPinPlaceHolder"/>
                        <dgm:constr type="t" for="ch" forName="ConnectLine" refType="h" fact="0.51"/>
                        <dgm:constr type="b" for="ch" forName="ConnectLine" refType="b" refFor="ch" refForName="DropPinPlaceHolder"/>
                        <dgm:constr type="w" for="ch" forName="ConnectorPoint" refType="h" refFor="ch" refForName="DropPinPlaceHolder" fact="0.325"/>
                        <dgm:constr type="h" for="ch" forName="ConnectorPoint" refType="h" refFor="ch" refForName="DropPinPlaceHolder" fact="0.325"/>
                        <dgm:constr type="ctrX" for="ch" forName="ConnectorPoint" refType="ctrX" refFor="ch" refForName="ConnectLine"/>
                        <dgm:constr type="ctrY" for="ch" forName="ConnectorPoint" refType="b"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DropPinPlaceHolder">
                <dgm:alg type="composite"/>
                <dgm:shape xmlns:r="http://schemas.openxmlformats.org/officeDocument/2006/relationships" r:blip="">
                  <dgm:adjLst/>
                </dgm:shape>
                <dgm:constrLst>
                  <dgm:constr type="w" for="ch" forName="DropPin" refType="w" fact="0"/>
                  <dgm:constr type="h" for="ch" forName="DropPin" refType="h" fact="0"/>
                  <dgm:constr type="ctrX" for="ch" forName="DropPin" refType="w" fact="0"/>
                  <dgm:constr type="ctrY" for="ch" forName="DropPin" refType="h" fact="0"/>
                  <dgm:constr type="w" for="ch" forName="Ellipse" refType="w" refFor="ch" refForName="DropPin" fact="0"/>
                  <dgm:constr type="h" for="ch" forName="Ellipse" refType="w" refFor="ch" refForName="DropPin" fact="0"/>
                  <dgm:constr type="ctrX" for="ch" forName="Ellipse" refType="ctrX" refFor="ch" refForName="DropPin" fact="0"/>
                  <dgm:constr type="ctrY" for="ch" forName="Ellipse" refType="ctrY" refFor="ch" refForName="DropPin" fact="0"/>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 styleLbl="dkBgShp">
                <dgm:alg type="sp"/>
                <dgm:shape xmlns:r="http://schemas.openxmlformats.org/officeDocument/2006/relationships" type="rect" r:blip="">
                  <dgm:adjLst/>
                </dgm:shape>
                <dgm:presOf/>
                <dgm:constrLst/>
              </dgm:layoutNode>
              <dgm:layoutNode name="ConnectorPoint" moveWith="ConnectLine">
                <dgm:alg type="composite"/>
                <dgm:shape xmlns:r="http://schemas.openxmlformats.org/officeDocument/2006/relationships" r:blip="">
                  <dgm:adjLst/>
                </dgm:shape>
                <dgm:presOf/>
                <dgm:constrLst>
                  <dgm:constr type="w" for="ch" forName="Bullet" refType="w"/>
                  <dgm:constr type="h" for="ch" forName="Bullet" refType="w"/>
                  <dgm:constr type="ctrX" for="ch" forName="Bullet" refType="w" fact="0.5"/>
                  <dgm:constr type="ctrY" for="ch" forName="Bullet" refType="h" fact="0.5"/>
                </dgm:constrLst>
                <dgm:layoutNode name="Bullet" styleLbl="lnNode1">
                  <dgm:alg type="sp"/>
                  <dgm:shape xmlns:r="http://schemas.openxmlformats.org/officeDocument/2006/relationships" type="ellipse" r:blip="" zOrderOff="10">
                    <dgm:adjLst/>
                  </dgm:shape>
                  <dgm:presOf/>
                  <dgm:constrLst/>
                </dgm:layoutNode>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1754F-F4C5-4B0B-B563-C0B6AC24AE64}" type="datetimeFigureOut">
              <a:rPr lang="en-AU" smtClean="0"/>
              <a:t>27/5/2026</a:t>
            </a:fld>
            <a:endParaRPr lang="en-AU"/>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AU"/>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03846-1739-4174-AF09-9B2735E1B029}" type="slidenum">
              <a:rPr lang="en-AU" smtClean="0"/>
              <a:t>‹#›</a:t>
            </a:fld>
            <a:endParaRPr lang="en-AU"/>
          </a:p>
        </p:txBody>
      </p:sp>
    </p:spTree>
    <p:extLst>
      <p:ext uri="{BB962C8B-B14F-4D97-AF65-F5344CB8AC3E}">
        <p14:creationId xmlns:p14="http://schemas.microsoft.com/office/powerpoint/2010/main" val="2407237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502B4-1730-A067-635D-F5F13DC413C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593EF6E-33AC-4851-8607-84D2AFEE0F5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83A2EB3-4D9C-1298-DE0E-D661FD2C2804}"/>
              </a:ext>
            </a:extLst>
          </p:cNvPr>
          <p:cNvSpPr>
            <a:spLocks noGrp="1"/>
          </p:cNvSpPr>
          <p:nvPr>
            <p:ph type="body" idx="1"/>
          </p:nvPr>
        </p:nvSpPr>
        <p:spPr/>
        <p:txBody>
          <a:bodyPr/>
          <a:lstStyle/>
          <a:p>
            <a:endParaRPr lang="en-AU"/>
          </a:p>
        </p:txBody>
      </p:sp>
      <p:sp>
        <p:nvSpPr>
          <p:cNvPr id="4" name="Segnaposto numero diapositiva 3">
            <a:extLst>
              <a:ext uri="{FF2B5EF4-FFF2-40B4-BE49-F238E27FC236}">
                <a16:creationId xmlns:a16="http://schemas.microsoft.com/office/drawing/2014/main" id="{2F1F6383-F71A-5ED3-2F9F-05FEC16EED27}"/>
              </a:ext>
            </a:extLst>
          </p:cNvPr>
          <p:cNvSpPr>
            <a:spLocks noGrp="1"/>
          </p:cNvSpPr>
          <p:nvPr>
            <p:ph type="sldNum" sz="quarter" idx="5"/>
          </p:nvPr>
        </p:nvSpPr>
        <p:spPr/>
        <p:txBody>
          <a:bodyPr/>
          <a:lstStyle/>
          <a:p>
            <a:fld id="{DBC03846-1739-4174-AF09-9B2735E1B029}" type="slidenum">
              <a:rPr lang="en-AU" smtClean="0"/>
              <a:t>3</a:t>
            </a:fld>
            <a:endParaRPr lang="en-AU"/>
          </a:p>
        </p:txBody>
      </p:sp>
    </p:spTree>
    <p:extLst>
      <p:ext uri="{BB962C8B-B14F-4D97-AF65-F5344CB8AC3E}">
        <p14:creationId xmlns:p14="http://schemas.microsoft.com/office/powerpoint/2010/main" val="835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AU"/>
          </a:p>
        </p:txBody>
      </p:sp>
      <p:sp>
        <p:nvSpPr>
          <p:cNvPr id="4" name="Segnaposto numero diapositiva 3"/>
          <p:cNvSpPr>
            <a:spLocks noGrp="1"/>
          </p:cNvSpPr>
          <p:nvPr>
            <p:ph type="sldNum" sz="quarter" idx="5"/>
          </p:nvPr>
        </p:nvSpPr>
        <p:spPr/>
        <p:txBody>
          <a:bodyPr/>
          <a:lstStyle/>
          <a:p>
            <a:fld id="{DBC03846-1739-4174-AF09-9B2735E1B029}" type="slidenum">
              <a:rPr lang="en-AU" smtClean="0"/>
              <a:t>4</a:t>
            </a:fld>
            <a:endParaRPr lang="en-AU"/>
          </a:p>
        </p:txBody>
      </p:sp>
    </p:spTree>
    <p:extLst>
      <p:ext uri="{BB962C8B-B14F-4D97-AF65-F5344CB8AC3E}">
        <p14:creationId xmlns:p14="http://schemas.microsoft.com/office/powerpoint/2010/main" val="297565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AU"/>
          </a:p>
        </p:txBody>
      </p:sp>
      <p:sp>
        <p:nvSpPr>
          <p:cNvPr id="4" name="Segnaposto numero diapositiva 3"/>
          <p:cNvSpPr>
            <a:spLocks noGrp="1"/>
          </p:cNvSpPr>
          <p:nvPr>
            <p:ph type="sldNum" sz="quarter" idx="5"/>
          </p:nvPr>
        </p:nvSpPr>
        <p:spPr/>
        <p:txBody>
          <a:bodyPr/>
          <a:lstStyle/>
          <a:p>
            <a:fld id="{DBC03846-1739-4174-AF09-9B2735E1B029}" type="slidenum">
              <a:rPr lang="en-AU" smtClean="0"/>
              <a:t>6</a:t>
            </a:fld>
            <a:endParaRPr lang="en-AU"/>
          </a:p>
        </p:txBody>
      </p:sp>
    </p:spTree>
    <p:extLst>
      <p:ext uri="{BB962C8B-B14F-4D97-AF65-F5344CB8AC3E}">
        <p14:creationId xmlns:p14="http://schemas.microsoft.com/office/powerpoint/2010/main" val="165734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AU"/>
          </a:p>
        </p:txBody>
      </p:sp>
      <p:sp>
        <p:nvSpPr>
          <p:cNvPr id="4" name="Segnaposto numero diapositiva 3"/>
          <p:cNvSpPr>
            <a:spLocks noGrp="1"/>
          </p:cNvSpPr>
          <p:nvPr>
            <p:ph type="sldNum" sz="quarter" idx="5"/>
          </p:nvPr>
        </p:nvSpPr>
        <p:spPr/>
        <p:txBody>
          <a:bodyPr/>
          <a:lstStyle/>
          <a:p>
            <a:fld id="{DBC03846-1739-4174-AF09-9B2735E1B029}" type="slidenum">
              <a:rPr lang="en-AU" smtClean="0"/>
              <a:t>7</a:t>
            </a:fld>
            <a:endParaRPr lang="en-AU"/>
          </a:p>
        </p:txBody>
      </p:sp>
    </p:spTree>
    <p:extLst>
      <p:ext uri="{BB962C8B-B14F-4D97-AF65-F5344CB8AC3E}">
        <p14:creationId xmlns:p14="http://schemas.microsoft.com/office/powerpoint/2010/main" val="409666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5/27/26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5/27/26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5/27/26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1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1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1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sv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title.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40000"/>
                </a:srgbClr>
              </a:gs>
              <a:gs pos="100000">
                <a:srgbClr val="000000">
                  <a:alpha val="92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a:p>
        </p:txBody>
      </p:sp>
      <p:sp>
        <p:nvSpPr>
          <p:cNvPr id="4" name="Rounded Rectangle 3"/>
          <p:cNvSpPr/>
          <p:nvPr/>
        </p:nvSpPr>
        <p:spPr>
          <a:xfrm>
            <a:off x="609447" y="1143000"/>
            <a:ext cx="10972800" cy="4572000"/>
          </a:xfrm>
          <a:prstGeom prst="roundRect">
            <a:avLst>
              <a:gd name="adj" fmla="val 1200"/>
            </a:avLst>
          </a:prstGeom>
          <a:solidFill>
            <a:srgbClr val="060A14">
              <a:alpha val="7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a:p>
        </p:txBody>
      </p:sp>
      <p:sp>
        <p:nvSpPr>
          <p:cNvPr id="5" name="TextBox 4"/>
          <p:cNvSpPr txBox="1"/>
          <p:nvPr/>
        </p:nvSpPr>
        <p:spPr>
          <a:xfrm>
            <a:off x="609447" y="1645920"/>
            <a:ext cx="10972800" cy="395173"/>
          </a:xfrm>
          <a:prstGeom prst="rect">
            <a:avLst/>
          </a:prstGeom>
          <a:noFill/>
        </p:spPr>
        <p:txBody>
          <a:bodyPr wrap="square" lIns="164592" tIns="91440" rIns="164592" bIns="91440" anchor="t">
            <a:spAutoFit/>
          </a:bodyPr>
          <a:lstStyle/>
          <a:p>
            <a:pPr>
              <a:lnSpc>
                <a:spcPct val="115000"/>
              </a:lnSpc>
            </a:pPr>
            <a:r>
              <a:rPr lang="en-AU" sz="1300" b="1" spc="400" noProof="0">
                <a:solidFill>
                  <a:srgbClr val="6FE0FF"/>
                </a:solidFill>
                <a:latin typeface="Helvetica Neue"/>
              </a:rPr>
              <a:t>AN INTERACTIVE FORESIGHT GAME · ROMAIN DUFOUR</a:t>
            </a:r>
            <a:r>
              <a:rPr lang="en-AU" sz="1300" b="1" spc="400">
                <a:solidFill>
                  <a:srgbClr val="6FE0FF"/>
                </a:solidFill>
                <a:latin typeface="Helvetica Neue"/>
              </a:rPr>
              <a:t> · ELEONORA GIULIANI</a:t>
            </a:r>
            <a:endParaRPr lang="en-AU" sz="1300" b="1" spc="400" noProof="0">
              <a:solidFill>
                <a:srgbClr val="6FE0FF"/>
              </a:solidFill>
              <a:latin typeface="Helvetica Neue"/>
            </a:endParaRPr>
          </a:p>
        </p:txBody>
      </p:sp>
      <p:sp>
        <p:nvSpPr>
          <p:cNvPr id="6" name="TextBox 5"/>
          <p:cNvSpPr txBox="1"/>
          <p:nvPr/>
        </p:nvSpPr>
        <p:spPr>
          <a:xfrm>
            <a:off x="609447" y="2103120"/>
            <a:ext cx="10972800" cy="1463040"/>
          </a:xfrm>
          <a:prstGeom prst="rect">
            <a:avLst/>
          </a:prstGeom>
          <a:noFill/>
        </p:spPr>
        <p:txBody>
          <a:bodyPr wrap="square" lIns="164592" tIns="91440" rIns="164592" bIns="91440" anchor="t">
            <a:spAutoFit/>
          </a:bodyPr>
          <a:lstStyle/>
          <a:p>
            <a:pPr algn="ctr">
              <a:lnSpc>
                <a:spcPct val="115000"/>
              </a:lnSpc>
            </a:pPr>
            <a:r>
              <a:rPr lang="en-AU" sz="7200" b="1" spc="300" noProof="0">
                <a:solidFill>
                  <a:srgbClr val="E9ECF2"/>
                </a:solidFill>
                <a:latin typeface="Helvetica Neue"/>
              </a:rPr>
              <a:t>QUANTUM HORIZONS</a:t>
            </a:r>
          </a:p>
        </p:txBody>
      </p:sp>
      <p:sp>
        <p:nvSpPr>
          <p:cNvPr id="7" name="TextBox 6"/>
          <p:cNvSpPr txBox="1"/>
          <p:nvPr/>
        </p:nvSpPr>
        <p:spPr>
          <a:xfrm>
            <a:off x="609447" y="3657600"/>
            <a:ext cx="10972800" cy="548640"/>
          </a:xfrm>
          <a:prstGeom prst="rect">
            <a:avLst/>
          </a:prstGeom>
          <a:noFill/>
        </p:spPr>
        <p:txBody>
          <a:bodyPr wrap="square" lIns="164592" tIns="91440" rIns="164592" bIns="91440" anchor="t">
            <a:spAutoFit/>
          </a:bodyPr>
          <a:lstStyle/>
          <a:p>
            <a:pPr algn="ctr">
              <a:lnSpc>
                <a:spcPct val="115000"/>
              </a:lnSpc>
            </a:pPr>
            <a:r>
              <a:rPr lang="en-AU" sz="2200" b="0" noProof="0">
                <a:solidFill>
                  <a:srgbClr val="B4BCCC"/>
                </a:solidFill>
                <a:latin typeface="Helvetica Neue"/>
              </a:rPr>
              <a:t>You decide the geopolitics of Quantum GPS — live.</a:t>
            </a:r>
          </a:p>
        </p:txBody>
      </p:sp>
      <p:cxnSp>
        <p:nvCxnSpPr>
          <p:cNvPr id="8" name="Connector 7"/>
          <p:cNvCxnSpPr/>
          <p:nvPr/>
        </p:nvCxnSpPr>
        <p:spPr>
          <a:xfrm>
            <a:off x="4261104" y="4663440"/>
            <a:ext cx="3657600" cy="0"/>
          </a:xfrm>
          <a:prstGeom prst="line">
            <a:avLst/>
          </a:prstGeom>
          <a:ln w="31750">
            <a:solidFill>
              <a:srgbClr val="6FE0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9447" y="4846320"/>
            <a:ext cx="10972800" cy="548640"/>
          </a:xfrm>
          <a:prstGeom prst="rect">
            <a:avLst/>
          </a:prstGeom>
          <a:noFill/>
        </p:spPr>
        <p:txBody>
          <a:bodyPr wrap="square" lIns="164592" tIns="91440" rIns="164592" bIns="91440" anchor="t">
            <a:spAutoFit/>
          </a:bodyPr>
          <a:lstStyle/>
          <a:p>
            <a:pPr algn="ctr">
              <a:lnSpc>
                <a:spcPct val="115000"/>
              </a:lnSpc>
            </a:pPr>
            <a:r>
              <a:rPr lang="en-AU" sz="1300" b="1" spc="500" noProof="0">
                <a:solidFill>
                  <a:srgbClr val="6FE0FF"/>
                </a:solidFill>
                <a:latin typeface="Helvetica Neue"/>
              </a:rPr>
              <a:t>3 DECISIONS    ·    8 POSSIBLE FUTURES    ·    VOTE WITH YOUR HAND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1-funding.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45000"/>
                </a:srgbClr>
              </a:gs>
              <a:gs pos="100000">
                <a:srgbClr val="000000">
                  <a:alpha val="92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 y="320040"/>
            <a:ext cx="10972800" cy="365760"/>
          </a:xfrm>
          <a:prstGeom prst="rect">
            <a:avLst/>
          </a:prstGeom>
          <a:noFill/>
        </p:spPr>
        <p:txBody>
          <a:bodyPr wrap="square" lIns="164592" tIns="91440" rIns="164592" bIns="91440" anchor="t">
            <a:spAutoFit/>
          </a:bodyPr>
          <a:lstStyle/>
          <a:p>
            <a:pPr algn="l">
              <a:lnSpc>
                <a:spcPct val="115000"/>
              </a:lnSpc>
            </a:pPr>
            <a:r>
              <a:rPr sz="1100" b="1" spc="400">
                <a:solidFill>
                  <a:srgbClr val="6FE0FF"/>
                </a:solidFill>
                <a:latin typeface="Helvetica Neue"/>
              </a:rPr>
              <a:t>ROUND 1 OF 3 · 2030 · FUNDING</a:t>
            </a:r>
          </a:p>
        </p:txBody>
      </p:sp>
      <p:sp>
        <p:nvSpPr>
          <p:cNvPr id="5" name="TextBox 4"/>
          <p:cNvSpPr txBox="1"/>
          <p:nvPr/>
        </p:nvSpPr>
        <p:spPr>
          <a:xfrm>
            <a:off x="502920" y="960120"/>
            <a:ext cx="5943600" cy="1554480"/>
          </a:xfrm>
          <a:prstGeom prst="rect">
            <a:avLst/>
          </a:prstGeom>
          <a:noFill/>
        </p:spPr>
        <p:txBody>
          <a:bodyPr wrap="square" lIns="164592" tIns="91440" rIns="164592" bIns="91440" anchor="t">
            <a:spAutoFit/>
          </a:bodyPr>
          <a:lstStyle/>
          <a:p>
            <a:pPr algn="l">
              <a:lnSpc>
                <a:spcPct val="110000"/>
              </a:lnSpc>
            </a:pPr>
            <a:r>
              <a:rPr sz="3400" b="1">
                <a:solidFill>
                  <a:srgbClr val="E9ECF2"/>
                </a:solidFill>
                <a:latin typeface="Helvetica Neue"/>
              </a:rPr>
              <a:t>Who pays to scale this up?</a:t>
            </a:r>
          </a:p>
        </p:txBody>
      </p:sp>
      <p:sp>
        <p:nvSpPr>
          <p:cNvPr id="6" name="Rounded Rectangle 5"/>
          <p:cNvSpPr/>
          <p:nvPr/>
        </p:nvSpPr>
        <p:spPr>
          <a:xfrm>
            <a:off x="502920" y="2606040"/>
            <a:ext cx="5943600" cy="1325880"/>
          </a:xfrm>
          <a:prstGeom prst="roundRect">
            <a:avLst>
              <a:gd name="adj" fmla="val 1200"/>
            </a:avLst>
          </a:prstGeom>
          <a:solidFill>
            <a:srgbClr val="060A14">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822960" y="2743200"/>
            <a:ext cx="5303520" cy="1051560"/>
          </a:xfrm>
          <a:prstGeom prst="rect">
            <a:avLst/>
          </a:prstGeom>
          <a:noFill/>
        </p:spPr>
        <p:txBody>
          <a:bodyPr wrap="square" lIns="164592" tIns="91440" rIns="164592" bIns="91440" anchor="ctr">
            <a:spAutoFit/>
          </a:bodyPr>
          <a:lstStyle/>
          <a:p>
            <a:pPr algn="l">
              <a:lnSpc>
                <a:spcPct val="140000"/>
              </a:lnSpc>
            </a:pPr>
            <a:r>
              <a:rPr sz="1500" b="0">
                <a:solidFill>
                  <a:srgbClr val="B4BCCC"/>
                </a:solidFill>
                <a:latin typeface="Helvetica Neue"/>
              </a:rPr>
              <a:t>Five billion euros are on the table to produce this chip in millions. Whoever pays gets it first. Two options. You vote.</a:t>
            </a:r>
          </a:p>
        </p:txBody>
      </p:sp>
      <p:sp>
        <p:nvSpPr>
          <p:cNvPr id="8" name="Rounded Rectangle 7"/>
          <p:cNvSpPr/>
          <p:nvPr/>
        </p:nvSpPr>
        <p:spPr>
          <a:xfrm>
            <a:off x="502920" y="4114800"/>
            <a:ext cx="5943600" cy="2377440"/>
          </a:xfrm>
          <a:prstGeom prst="roundRect">
            <a:avLst>
              <a:gd name="adj" fmla="val 1200"/>
            </a:avLst>
          </a:prstGeom>
          <a:solidFill>
            <a:srgbClr val="060A14">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822960" y="4297680"/>
            <a:ext cx="5303520" cy="320040"/>
          </a:xfrm>
          <a:prstGeom prst="rect">
            <a:avLst/>
          </a:prstGeom>
          <a:noFill/>
        </p:spPr>
        <p:txBody>
          <a:bodyPr wrap="square" lIns="164592" tIns="91440" rIns="164592" bIns="91440" anchor="t">
            <a:spAutoFit/>
          </a:bodyPr>
          <a:lstStyle/>
          <a:p>
            <a:pPr algn="l">
              <a:lnSpc>
                <a:spcPct val="115000"/>
              </a:lnSpc>
            </a:pPr>
            <a:r>
              <a:rPr sz="1000" b="1" spc="400">
                <a:solidFill>
                  <a:srgbClr val="6FE0FF"/>
                </a:solidFill>
                <a:latin typeface="Helvetica Neue"/>
              </a:rPr>
              <a:t>STAKEHOLDER VOICE</a:t>
            </a:r>
          </a:p>
        </p:txBody>
      </p:sp>
      <p:sp>
        <p:nvSpPr>
          <p:cNvPr id="10" name="TextBox 9"/>
          <p:cNvSpPr txBox="1"/>
          <p:nvPr/>
        </p:nvSpPr>
        <p:spPr>
          <a:xfrm>
            <a:off x="822960" y="4663440"/>
            <a:ext cx="5303520" cy="1371600"/>
          </a:xfrm>
          <a:prstGeom prst="rect">
            <a:avLst/>
          </a:prstGeom>
          <a:noFill/>
        </p:spPr>
        <p:txBody>
          <a:bodyPr wrap="square" lIns="164592" tIns="91440" rIns="164592" bIns="91440" anchor="t">
            <a:spAutoFit/>
          </a:bodyPr>
          <a:lstStyle/>
          <a:p>
            <a:pPr algn="l">
              <a:lnSpc>
                <a:spcPct val="135000"/>
              </a:lnSpc>
            </a:pPr>
            <a:r>
              <a:rPr sz="1500" b="0">
                <a:solidFill>
                  <a:srgbClr val="E9ECF2"/>
                </a:solidFill>
                <a:latin typeface="Helvetica Neue"/>
              </a:rPr>
              <a:t>“If defense money doesn't move now, every commercial chip on the 2032 market is Chinese.”</a:t>
            </a:r>
          </a:p>
        </p:txBody>
      </p:sp>
      <p:sp>
        <p:nvSpPr>
          <p:cNvPr id="11" name="TextBox 10"/>
          <p:cNvSpPr txBox="1"/>
          <p:nvPr/>
        </p:nvSpPr>
        <p:spPr>
          <a:xfrm>
            <a:off x="822960" y="6035040"/>
            <a:ext cx="5303520" cy="365760"/>
          </a:xfrm>
          <a:prstGeom prst="rect">
            <a:avLst/>
          </a:prstGeom>
          <a:noFill/>
        </p:spPr>
        <p:txBody>
          <a:bodyPr wrap="square" lIns="164592" tIns="91440" rIns="164592" bIns="91440" anchor="t">
            <a:spAutoFit/>
          </a:bodyPr>
          <a:lstStyle/>
          <a:p>
            <a:pPr algn="l">
              <a:lnSpc>
                <a:spcPct val="115000"/>
              </a:lnSpc>
            </a:pPr>
            <a:r>
              <a:rPr sz="1200" b="0" i="1">
                <a:solidFill>
                  <a:srgbClr val="F5C26B"/>
                </a:solidFill>
                <a:latin typeface="Helvetica Neue"/>
              </a:rPr>
              <a:t>Marc Delaroche, Defense Lobbyist</a:t>
            </a:r>
          </a:p>
        </p:txBody>
      </p:sp>
      <p:sp>
        <p:nvSpPr>
          <p:cNvPr id="12" name="Rounded Rectangle 11">
            <a:hlinkClick r:id="rId3" action="ppaction://hlinksldjump"/>
          </p:cNvPr>
          <p:cNvSpPr/>
          <p:nvPr/>
        </p:nvSpPr>
        <p:spPr>
          <a:xfrm>
            <a:off x="6720840" y="960120"/>
            <a:ext cx="5029200" cy="2743200"/>
          </a:xfrm>
          <a:prstGeom prst="roundRect">
            <a:avLst>
              <a:gd name="adj" fmla="val 1200"/>
            </a:avLst>
          </a:prstGeom>
          <a:solidFill>
            <a:srgbClr val="0A102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a:hlinkClick r:id="rId3" action="ppaction://hlinksldjump"/>
          </p:cNvPr>
          <p:cNvSpPr txBox="1"/>
          <p:nvPr/>
        </p:nvSpPr>
        <p:spPr>
          <a:xfrm>
            <a:off x="7086600" y="1161288"/>
            <a:ext cx="4297680" cy="411480"/>
          </a:xfrm>
          <a:prstGeom prst="rect">
            <a:avLst/>
          </a:prstGeom>
          <a:noFill/>
        </p:spPr>
        <p:txBody>
          <a:bodyPr wrap="square" lIns="164592" tIns="91440" rIns="164592" bIns="91440" anchor="t">
            <a:spAutoFit/>
          </a:bodyPr>
          <a:lstStyle/>
          <a:p>
            <a:pPr algn="l">
              <a:lnSpc>
                <a:spcPct val="115000"/>
              </a:lnSpc>
            </a:pPr>
            <a:r>
              <a:rPr sz="1300" b="1" spc="400">
                <a:solidFill>
                  <a:srgbClr val="6FE0FF"/>
                </a:solidFill>
                <a:latin typeface="Helvetica Neue"/>
              </a:rPr>
              <a:t>OPTION A</a:t>
            </a:r>
          </a:p>
        </p:txBody>
      </p:sp>
      <p:sp>
        <p:nvSpPr>
          <p:cNvPr id="14" name="TextBox 13">
            <a:hlinkClick r:id="rId3" action="ppaction://hlinksldjump"/>
          </p:cNvPr>
          <p:cNvSpPr txBox="1"/>
          <p:nvPr/>
        </p:nvSpPr>
        <p:spPr>
          <a:xfrm>
            <a:off x="7086600" y="1508760"/>
            <a:ext cx="4297680" cy="594360"/>
          </a:xfrm>
          <a:prstGeom prst="rect">
            <a:avLst/>
          </a:prstGeom>
          <a:noFill/>
        </p:spPr>
        <p:txBody>
          <a:bodyPr wrap="square" lIns="164592" tIns="91440" rIns="164592" bIns="91440" anchor="t">
            <a:spAutoFit/>
          </a:bodyPr>
          <a:lstStyle/>
          <a:p>
            <a:pPr algn="l">
              <a:lnSpc>
                <a:spcPct val="115000"/>
              </a:lnSpc>
            </a:pPr>
            <a:r>
              <a:rPr sz="2200" b="1">
                <a:solidFill>
                  <a:srgbClr val="E9ECF2"/>
                </a:solidFill>
                <a:latin typeface="Helvetica Neue"/>
              </a:rPr>
              <a:t>Defense &amp; Industry</a:t>
            </a:r>
          </a:p>
        </p:txBody>
      </p:sp>
      <p:sp>
        <p:nvSpPr>
          <p:cNvPr id="15" name="TextBox 14">
            <a:hlinkClick r:id="rId3" action="ppaction://hlinksldjump"/>
          </p:cNvPr>
          <p:cNvSpPr txBox="1"/>
          <p:nvPr/>
        </p:nvSpPr>
        <p:spPr>
          <a:xfrm>
            <a:off x="7086600" y="2148840"/>
            <a:ext cx="4297680" cy="1371600"/>
          </a:xfrm>
          <a:prstGeom prst="rect">
            <a:avLst/>
          </a:prstGeom>
          <a:noFill/>
        </p:spPr>
        <p:txBody>
          <a:bodyPr wrap="square" lIns="164592" tIns="91440" rIns="164592" bIns="91440" anchor="t">
            <a:spAutoFit/>
          </a:bodyPr>
          <a:lstStyle/>
          <a:p>
            <a:pPr algn="l">
              <a:lnSpc>
                <a:spcPct val="140000"/>
              </a:lnSpc>
            </a:pPr>
            <a:r>
              <a:rPr sz="1300" b="0">
                <a:solidFill>
                  <a:srgbClr val="B4BCCC"/>
                </a:solidFill>
                <a:latin typeface="Helvetica Neue"/>
              </a:rPr>
              <a:t>Defence agencies and major defence companies pool the money behind closed doors. The first chips go to submarines and missile systems. Civilian uses wait five years.</a:t>
            </a:r>
          </a:p>
        </p:txBody>
      </p:sp>
      <p:sp>
        <p:nvSpPr>
          <p:cNvPr id="16" name="Rounded Rectangle 15">
            <a:hlinkClick r:id="rId4" action="ppaction://hlinksldjump"/>
          </p:cNvPr>
          <p:cNvSpPr/>
          <p:nvPr/>
        </p:nvSpPr>
        <p:spPr>
          <a:xfrm>
            <a:off x="6720840" y="3886200"/>
            <a:ext cx="5029200" cy="2743200"/>
          </a:xfrm>
          <a:prstGeom prst="roundRect">
            <a:avLst>
              <a:gd name="adj" fmla="val 1200"/>
            </a:avLst>
          </a:prstGeom>
          <a:solidFill>
            <a:srgbClr val="0A102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a:hlinkClick r:id="rId4" action="ppaction://hlinksldjump"/>
          </p:cNvPr>
          <p:cNvSpPr txBox="1"/>
          <p:nvPr/>
        </p:nvSpPr>
        <p:spPr>
          <a:xfrm>
            <a:off x="7086600" y="4087368"/>
            <a:ext cx="4297680" cy="411480"/>
          </a:xfrm>
          <a:prstGeom prst="rect">
            <a:avLst/>
          </a:prstGeom>
          <a:noFill/>
        </p:spPr>
        <p:txBody>
          <a:bodyPr wrap="square" lIns="164592" tIns="91440" rIns="164592" bIns="91440" anchor="t">
            <a:spAutoFit/>
          </a:bodyPr>
          <a:lstStyle/>
          <a:p>
            <a:pPr algn="l">
              <a:lnSpc>
                <a:spcPct val="115000"/>
              </a:lnSpc>
            </a:pPr>
            <a:r>
              <a:rPr sz="1300" b="1" spc="400">
                <a:solidFill>
                  <a:srgbClr val="F5C26B"/>
                </a:solidFill>
                <a:latin typeface="Helvetica Neue"/>
              </a:rPr>
              <a:t>OPTION B</a:t>
            </a:r>
          </a:p>
        </p:txBody>
      </p:sp>
      <p:sp>
        <p:nvSpPr>
          <p:cNvPr id="18" name="TextBox 17">
            <a:hlinkClick r:id="rId4" action="ppaction://hlinksldjump"/>
          </p:cNvPr>
          <p:cNvSpPr txBox="1"/>
          <p:nvPr/>
        </p:nvSpPr>
        <p:spPr>
          <a:xfrm>
            <a:off x="7086600" y="4434840"/>
            <a:ext cx="4297680" cy="594360"/>
          </a:xfrm>
          <a:prstGeom prst="rect">
            <a:avLst/>
          </a:prstGeom>
          <a:noFill/>
        </p:spPr>
        <p:txBody>
          <a:bodyPr wrap="square" lIns="164592" tIns="91440" rIns="164592" bIns="91440" anchor="t">
            <a:spAutoFit/>
          </a:bodyPr>
          <a:lstStyle/>
          <a:p>
            <a:pPr algn="l">
              <a:lnSpc>
                <a:spcPct val="115000"/>
              </a:lnSpc>
            </a:pPr>
            <a:r>
              <a:rPr sz="2200" b="1">
                <a:solidFill>
                  <a:srgbClr val="E9ECF2"/>
                </a:solidFill>
                <a:latin typeface="Helvetica Neue"/>
              </a:rPr>
              <a:t>Open Consortium</a:t>
            </a:r>
          </a:p>
        </p:txBody>
      </p:sp>
      <p:sp>
        <p:nvSpPr>
          <p:cNvPr id="19" name="TextBox 18">
            <a:hlinkClick r:id="rId4" action="ppaction://hlinksldjump"/>
          </p:cNvPr>
          <p:cNvSpPr txBox="1"/>
          <p:nvPr/>
        </p:nvSpPr>
        <p:spPr>
          <a:xfrm>
            <a:off x="7086600" y="5074920"/>
            <a:ext cx="4297680" cy="1371600"/>
          </a:xfrm>
          <a:prstGeom prst="rect">
            <a:avLst/>
          </a:prstGeom>
          <a:noFill/>
        </p:spPr>
        <p:txBody>
          <a:bodyPr wrap="square" lIns="164592" tIns="91440" rIns="164592" bIns="91440" anchor="t">
            <a:spAutoFit/>
          </a:bodyPr>
          <a:lstStyle/>
          <a:p>
            <a:pPr algn="l">
              <a:lnSpc>
                <a:spcPct val="140000"/>
              </a:lnSpc>
            </a:pPr>
            <a:r>
              <a:rPr sz="1300" b="0">
                <a:solidFill>
                  <a:srgbClr val="B4BCCC"/>
                </a:solidFill>
                <a:latin typeface="Helvetica Neue"/>
              </a:rPr>
              <a:t>Universities, climate institutes and startups share the money in the open. Patents are released for anyone to use. The first chips go to climate science and water. Military uses wait.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2-regulation.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45000"/>
                </a:srgbClr>
              </a:gs>
              <a:gs pos="100000">
                <a:srgbClr val="000000">
                  <a:alpha val="92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 y="320040"/>
            <a:ext cx="10972800" cy="365760"/>
          </a:xfrm>
          <a:prstGeom prst="rect">
            <a:avLst/>
          </a:prstGeom>
          <a:noFill/>
        </p:spPr>
        <p:txBody>
          <a:bodyPr wrap="square" lIns="164592" tIns="91440" rIns="164592" bIns="91440" anchor="t">
            <a:spAutoFit/>
          </a:bodyPr>
          <a:lstStyle/>
          <a:p>
            <a:pPr algn="l">
              <a:lnSpc>
                <a:spcPct val="115000"/>
              </a:lnSpc>
            </a:pPr>
            <a:r>
              <a:rPr sz="1100" b="1" spc="400">
                <a:solidFill>
                  <a:srgbClr val="6FE0FF"/>
                </a:solidFill>
                <a:latin typeface="Helvetica Neue"/>
              </a:rPr>
              <a:t>ROUND 2 OF 3 · 2033 · REGULATION</a:t>
            </a:r>
          </a:p>
        </p:txBody>
      </p:sp>
      <p:sp>
        <p:nvSpPr>
          <p:cNvPr id="5" name="TextBox 4"/>
          <p:cNvSpPr txBox="1"/>
          <p:nvPr/>
        </p:nvSpPr>
        <p:spPr>
          <a:xfrm>
            <a:off x="502920" y="594360"/>
            <a:ext cx="10972800" cy="365760"/>
          </a:xfrm>
          <a:prstGeom prst="rect">
            <a:avLst/>
          </a:prstGeom>
          <a:noFill/>
        </p:spPr>
        <p:txBody>
          <a:bodyPr wrap="square" lIns="164592" tIns="91440" rIns="164592" bIns="91440" anchor="t">
            <a:spAutoFit/>
          </a:bodyPr>
          <a:lstStyle/>
          <a:p>
            <a:pPr algn="l">
              <a:lnSpc>
                <a:spcPct val="115000"/>
              </a:lnSpc>
            </a:pPr>
            <a:r>
              <a:rPr sz="1000" b="1" spc="400">
                <a:solidFill>
                  <a:srgbClr val="F5C26B"/>
                </a:solidFill>
                <a:latin typeface="Helvetica Neue"/>
              </a:rPr>
              <a:t>PATH: DEFENSE FUNDING WON ROUND 1</a:t>
            </a:r>
          </a:p>
        </p:txBody>
      </p:sp>
      <p:sp>
        <p:nvSpPr>
          <p:cNvPr id="6" name="TextBox 5"/>
          <p:cNvSpPr txBox="1"/>
          <p:nvPr/>
        </p:nvSpPr>
        <p:spPr>
          <a:xfrm>
            <a:off x="502920" y="960120"/>
            <a:ext cx="5943600" cy="1554480"/>
          </a:xfrm>
          <a:prstGeom prst="rect">
            <a:avLst/>
          </a:prstGeom>
          <a:noFill/>
        </p:spPr>
        <p:txBody>
          <a:bodyPr wrap="square" lIns="164592" tIns="91440" rIns="164592" bIns="91440" anchor="t">
            <a:spAutoFit/>
          </a:bodyPr>
          <a:lstStyle/>
          <a:p>
            <a:pPr algn="l">
              <a:lnSpc>
                <a:spcPct val="110000"/>
              </a:lnSpc>
            </a:pPr>
            <a:r>
              <a:rPr sz="3400" b="1">
                <a:solidFill>
                  <a:srgbClr val="E9ECF2"/>
                </a:solidFill>
                <a:latin typeface="Helvetica Neue"/>
              </a:rPr>
              <a:t>Set the rules.</a:t>
            </a:r>
          </a:p>
        </p:txBody>
      </p:sp>
      <p:sp>
        <p:nvSpPr>
          <p:cNvPr id="7" name="Rounded Rectangle 6"/>
          <p:cNvSpPr/>
          <p:nvPr/>
        </p:nvSpPr>
        <p:spPr>
          <a:xfrm>
            <a:off x="502920" y="2606040"/>
            <a:ext cx="5943600" cy="1325880"/>
          </a:xfrm>
          <a:prstGeom prst="roundRect">
            <a:avLst>
              <a:gd name="adj" fmla="val 1200"/>
            </a:avLst>
          </a:prstGeom>
          <a:solidFill>
            <a:srgbClr val="060A14">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822960" y="2743200"/>
            <a:ext cx="5303520" cy="1051560"/>
          </a:xfrm>
          <a:prstGeom prst="rect">
            <a:avLst/>
          </a:prstGeom>
          <a:noFill/>
        </p:spPr>
        <p:txBody>
          <a:bodyPr wrap="square" lIns="164592" tIns="91440" rIns="164592" bIns="91440" anchor="ctr">
            <a:spAutoFit/>
          </a:bodyPr>
          <a:lstStyle/>
          <a:p>
            <a:pPr algn="l">
              <a:lnSpc>
                <a:spcPct val="140000"/>
              </a:lnSpc>
            </a:pPr>
            <a:r>
              <a:rPr sz="1500" b="0">
                <a:solidFill>
                  <a:srgbClr val="B4BCCC"/>
                </a:solidFill>
                <a:latin typeface="Helvetica Neue"/>
              </a:rPr>
              <a:t>Three years on. The chips work, but only the alliance that paid has them. Civilian airlines, climate scientists and excluded states are all demanding access. The UN calls everyone to Geneva.</a:t>
            </a:r>
          </a:p>
        </p:txBody>
      </p:sp>
      <p:sp>
        <p:nvSpPr>
          <p:cNvPr id="9" name="Rounded Rectangle 8"/>
          <p:cNvSpPr/>
          <p:nvPr/>
        </p:nvSpPr>
        <p:spPr>
          <a:xfrm>
            <a:off x="502920" y="4114800"/>
            <a:ext cx="5943600" cy="2377440"/>
          </a:xfrm>
          <a:prstGeom prst="roundRect">
            <a:avLst>
              <a:gd name="adj" fmla="val 1200"/>
            </a:avLst>
          </a:prstGeom>
          <a:solidFill>
            <a:srgbClr val="060A14">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822960" y="4297680"/>
            <a:ext cx="5303520" cy="320040"/>
          </a:xfrm>
          <a:prstGeom prst="rect">
            <a:avLst/>
          </a:prstGeom>
          <a:noFill/>
        </p:spPr>
        <p:txBody>
          <a:bodyPr wrap="square" lIns="164592" tIns="91440" rIns="164592" bIns="91440" anchor="t">
            <a:spAutoFit/>
          </a:bodyPr>
          <a:lstStyle/>
          <a:p>
            <a:pPr algn="l">
              <a:lnSpc>
                <a:spcPct val="115000"/>
              </a:lnSpc>
            </a:pPr>
            <a:r>
              <a:rPr sz="1000" b="1" spc="400">
                <a:solidFill>
                  <a:srgbClr val="6FE0FF"/>
                </a:solidFill>
                <a:latin typeface="Helvetica Neue"/>
              </a:rPr>
              <a:t>STAKEHOLDER VOICE</a:t>
            </a:r>
          </a:p>
        </p:txBody>
      </p:sp>
      <p:sp>
        <p:nvSpPr>
          <p:cNvPr id="11" name="TextBox 10"/>
          <p:cNvSpPr txBox="1"/>
          <p:nvPr/>
        </p:nvSpPr>
        <p:spPr>
          <a:xfrm>
            <a:off x="822960" y="4663440"/>
            <a:ext cx="5303520" cy="1371600"/>
          </a:xfrm>
          <a:prstGeom prst="rect">
            <a:avLst/>
          </a:prstGeom>
          <a:noFill/>
        </p:spPr>
        <p:txBody>
          <a:bodyPr wrap="square" lIns="164592" tIns="91440" rIns="164592" bIns="91440" anchor="t">
            <a:spAutoFit/>
          </a:bodyPr>
          <a:lstStyle/>
          <a:p>
            <a:pPr algn="l">
              <a:lnSpc>
                <a:spcPct val="135000"/>
              </a:lnSpc>
            </a:pPr>
            <a:r>
              <a:rPr sz="1500" b="0">
                <a:solidFill>
                  <a:srgbClr val="E9ECF2"/>
                </a:solidFill>
                <a:latin typeface="Helvetica Neue"/>
              </a:rPr>
              <a:t>“A technology kept inside one alliance creates two outcomes: eternal dominance, or eternal suspicion. Every excluded country is building their own. Govern it together now, or not at all.”</a:t>
            </a:r>
          </a:p>
        </p:txBody>
      </p:sp>
      <p:sp>
        <p:nvSpPr>
          <p:cNvPr id="12" name="TextBox 11"/>
          <p:cNvSpPr txBox="1"/>
          <p:nvPr/>
        </p:nvSpPr>
        <p:spPr>
          <a:xfrm>
            <a:off x="822960" y="6035040"/>
            <a:ext cx="5303520" cy="365760"/>
          </a:xfrm>
          <a:prstGeom prst="rect">
            <a:avLst/>
          </a:prstGeom>
          <a:noFill/>
        </p:spPr>
        <p:txBody>
          <a:bodyPr wrap="square" lIns="164592" tIns="91440" rIns="164592" bIns="91440" anchor="t">
            <a:spAutoFit/>
          </a:bodyPr>
          <a:lstStyle/>
          <a:p>
            <a:pPr algn="l">
              <a:lnSpc>
                <a:spcPct val="115000"/>
              </a:lnSpc>
            </a:pPr>
            <a:r>
              <a:rPr sz="1200" b="0" i="1">
                <a:solidFill>
                  <a:srgbClr val="F5C26B"/>
                </a:solidFill>
                <a:latin typeface="Helvetica Neue"/>
              </a:rPr>
              <a:t>Yuki Adebayo, International Law expert</a:t>
            </a:r>
          </a:p>
        </p:txBody>
      </p:sp>
      <p:sp>
        <p:nvSpPr>
          <p:cNvPr id="13" name="Rounded Rectangle 12">
            <a:hlinkClick r:id="rId3" action="ppaction://hlinksldjump"/>
          </p:cNvPr>
          <p:cNvSpPr/>
          <p:nvPr/>
        </p:nvSpPr>
        <p:spPr>
          <a:xfrm>
            <a:off x="6720840" y="960120"/>
            <a:ext cx="5029200" cy="2743200"/>
          </a:xfrm>
          <a:prstGeom prst="roundRect">
            <a:avLst>
              <a:gd name="adj" fmla="val 1200"/>
            </a:avLst>
          </a:prstGeom>
          <a:solidFill>
            <a:srgbClr val="0A102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a:hlinkClick r:id="rId3" action="ppaction://hlinksldjump"/>
          </p:cNvPr>
          <p:cNvSpPr txBox="1"/>
          <p:nvPr/>
        </p:nvSpPr>
        <p:spPr>
          <a:xfrm>
            <a:off x="7086600" y="1161288"/>
            <a:ext cx="4297680" cy="411480"/>
          </a:xfrm>
          <a:prstGeom prst="rect">
            <a:avLst/>
          </a:prstGeom>
          <a:noFill/>
        </p:spPr>
        <p:txBody>
          <a:bodyPr wrap="square" lIns="164592" tIns="91440" rIns="164592" bIns="91440" anchor="t">
            <a:spAutoFit/>
          </a:bodyPr>
          <a:lstStyle/>
          <a:p>
            <a:pPr algn="l">
              <a:lnSpc>
                <a:spcPct val="115000"/>
              </a:lnSpc>
            </a:pPr>
            <a:r>
              <a:rPr sz="1300" b="1" spc="400">
                <a:solidFill>
                  <a:srgbClr val="6FE0FF"/>
                </a:solidFill>
                <a:latin typeface="Helvetica Neue"/>
              </a:rPr>
              <a:t>OPTION A</a:t>
            </a:r>
          </a:p>
        </p:txBody>
      </p:sp>
      <p:sp>
        <p:nvSpPr>
          <p:cNvPr id="15" name="TextBox 14">
            <a:hlinkClick r:id="rId3" action="ppaction://hlinksldjump"/>
          </p:cNvPr>
          <p:cNvSpPr txBox="1"/>
          <p:nvPr/>
        </p:nvSpPr>
        <p:spPr>
          <a:xfrm>
            <a:off x="7086600" y="1508760"/>
            <a:ext cx="4297680" cy="594360"/>
          </a:xfrm>
          <a:prstGeom prst="rect">
            <a:avLst/>
          </a:prstGeom>
          <a:noFill/>
        </p:spPr>
        <p:txBody>
          <a:bodyPr wrap="square" lIns="164592" tIns="91440" rIns="164592" bIns="91440" anchor="t">
            <a:spAutoFit/>
          </a:bodyPr>
          <a:lstStyle/>
          <a:p>
            <a:pPr algn="l">
              <a:lnSpc>
                <a:spcPct val="115000"/>
              </a:lnSpc>
            </a:pPr>
            <a:r>
              <a:rPr sz="2200" b="1">
                <a:solidFill>
                  <a:srgbClr val="E9ECF2"/>
                </a:solidFill>
                <a:latin typeface="Helvetica Neue"/>
              </a:rPr>
              <a:t>Light &amp; National</a:t>
            </a:r>
          </a:p>
        </p:txBody>
      </p:sp>
      <p:sp>
        <p:nvSpPr>
          <p:cNvPr id="16" name="TextBox 15">
            <a:hlinkClick r:id="rId3" action="ppaction://hlinksldjump"/>
          </p:cNvPr>
          <p:cNvSpPr txBox="1"/>
          <p:nvPr/>
        </p:nvSpPr>
        <p:spPr>
          <a:xfrm>
            <a:off x="7086600" y="2148840"/>
            <a:ext cx="4297680" cy="1371600"/>
          </a:xfrm>
          <a:prstGeom prst="rect">
            <a:avLst/>
          </a:prstGeom>
          <a:noFill/>
        </p:spPr>
        <p:txBody>
          <a:bodyPr wrap="square" lIns="164592" tIns="91440" rIns="164592" bIns="91440" anchor="t">
            <a:spAutoFit/>
          </a:bodyPr>
          <a:lstStyle/>
          <a:p>
            <a:pPr algn="l">
              <a:lnSpc>
                <a:spcPct val="140000"/>
              </a:lnSpc>
            </a:pPr>
            <a:r>
              <a:rPr sz="1300" b="0">
                <a:solidFill>
                  <a:srgbClr val="B4BCCC"/>
                </a:solidFill>
                <a:latin typeface="Helvetica Neue"/>
              </a:rPr>
              <a:t>Each major bloc writes its own rules. Civilian use gets a light national licence. There is no binding international framework. Innovation moves fast, but each country has its own rules.</a:t>
            </a:r>
          </a:p>
        </p:txBody>
      </p:sp>
      <p:sp>
        <p:nvSpPr>
          <p:cNvPr id="17" name="Rounded Rectangle 16">
            <a:hlinkClick r:id="rId4" action="ppaction://hlinksldjump"/>
          </p:cNvPr>
          <p:cNvSpPr/>
          <p:nvPr/>
        </p:nvSpPr>
        <p:spPr>
          <a:xfrm>
            <a:off x="6720840" y="3886200"/>
            <a:ext cx="5029200" cy="2743200"/>
          </a:xfrm>
          <a:prstGeom prst="roundRect">
            <a:avLst>
              <a:gd name="adj" fmla="val 1200"/>
            </a:avLst>
          </a:prstGeom>
          <a:solidFill>
            <a:srgbClr val="0A102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a:hlinkClick r:id="rId4" action="ppaction://hlinksldjump"/>
          </p:cNvPr>
          <p:cNvSpPr txBox="1"/>
          <p:nvPr/>
        </p:nvSpPr>
        <p:spPr>
          <a:xfrm>
            <a:off x="7086600" y="4087368"/>
            <a:ext cx="4297680" cy="411480"/>
          </a:xfrm>
          <a:prstGeom prst="rect">
            <a:avLst/>
          </a:prstGeom>
          <a:noFill/>
        </p:spPr>
        <p:txBody>
          <a:bodyPr wrap="square" lIns="164592" tIns="91440" rIns="164592" bIns="91440" anchor="t">
            <a:spAutoFit/>
          </a:bodyPr>
          <a:lstStyle/>
          <a:p>
            <a:pPr algn="l">
              <a:lnSpc>
                <a:spcPct val="115000"/>
              </a:lnSpc>
            </a:pPr>
            <a:r>
              <a:rPr sz="1300" b="1" spc="400">
                <a:solidFill>
                  <a:srgbClr val="F5C26B"/>
                </a:solidFill>
                <a:latin typeface="Helvetica Neue"/>
              </a:rPr>
              <a:t>OPTION B</a:t>
            </a:r>
          </a:p>
        </p:txBody>
      </p:sp>
      <p:sp>
        <p:nvSpPr>
          <p:cNvPr id="19" name="TextBox 18">
            <a:hlinkClick r:id="rId4" action="ppaction://hlinksldjump"/>
          </p:cNvPr>
          <p:cNvSpPr txBox="1"/>
          <p:nvPr/>
        </p:nvSpPr>
        <p:spPr>
          <a:xfrm>
            <a:off x="7086600" y="4434840"/>
            <a:ext cx="4297680" cy="594360"/>
          </a:xfrm>
          <a:prstGeom prst="rect">
            <a:avLst/>
          </a:prstGeom>
          <a:noFill/>
        </p:spPr>
        <p:txBody>
          <a:bodyPr wrap="square" lIns="164592" tIns="91440" rIns="164592" bIns="91440" anchor="t">
            <a:spAutoFit/>
          </a:bodyPr>
          <a:lstStyle/>
          <a:p>
            <a:pPr algn="l">
              <a:lnSpc>
                <a:spcPct val="115000"/>
              </a:lnSpc>
            </a:pPr>
            <a:r>
              <a:rPr sz="2200" b="1">
                <a:solidFill>
                  <a:srgbClr val="E9ECF2"/>
                </a:solidFill>
                <a:latin typeface="Helvetica Neue"/>
              </a:rPr>
              <a:t>Strict &amp; Global</a:t>
            </a:r>
          </a:p>
        </p:txBody>
      </p:sp>
      <p:sp>
        <p:nvSpPr>
          <p:cNvPr id="20" name="TextBox 19">
            <a:hlinkClick r:id="rId4" action="ppaction://hlinksldjump"/>
          </p:cNvPr>
          <p:cNvSpPr txBox="1"/>
          <p:nvPr/>
        </p:nvSpPr>
        <p:spPr>
          <a:xfrm>
            <a:off x="7086600" y="5074920"/>
            <a:ext cx="4297680" cy="1371600"/>
          </a:xfrm>
          <a:prstGeom prst="rect">
            <a:avLst/>
          </a:prstGeom>
          <a:noFill/>
        </p:spPr>
        <p:txBody>
          <a:bodyPr wrap="square" lIns="164592" tIns="91440" rIns="164592" bIns="91440" anchor="t">
            <a:spAutoFit/>
          </a:bodyPr>
          <a:lstStyle/>
          <a:p>
            <a:pPr algn="l">
              <a:lnSpc>
                <a:spcPct val="140000"/>
              </a:lnSpc>
            </a:pPr>
            <a:r>
              <a:rPr sz="1300" b="0">
                <a:solidFill>
                  <a:srgbClr val="B4BCCC"/>
                </a:solidFill>
                <a:latin typeface="Helvetica Neue"/>
              </a:rPr>
              <a:t>A binding treaty, the Quantum Rights Charter, signed by most states. Every scan goes on a public registry. Export controls apply to everyone. Innovation slows, but everyone follows the same rules.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2-regulation.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45000"/>
                </a:srgbClr>
              </a:gs>
              <a:gs pos="100000">
                <a:srgbClr val="000000">
                  <a:alpha val="92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 y="320040"/>
            <a:ext cx="10972800" cy="365760"/>
          </a:xfrm>
          <a:prstGeom prst="rect">
            <a:avLst/>
          </a:prstGeom>
          <a:noFill/>
        </p:spPr>
        <p:txBody>
          <a:bodyPr wrap="square" lIns="164592" tIns="91440" rIns="164592" bIns="91440" anchor="t">
            <a:spAutoFit/>
          </a:bodyPr>
          <a:lstStyle/>
          <a:p>
            <a:pPr algn="l">
              <a:lnSpc>
                <a:spcPct val="115000"/>
              </a:lnSpc>
            </a:pPr>
            <a:r>
              <a:rPr sz="1100" b="1" spc="400">
                <a:solidFill>
                  <a:srgbClr val="6FE0FF"/>
                </a:solidFill>
                <a:latin typeface="Helvetica Neue"/>
              </a:rPr>
              <a:t>ROUND 2 OF 3 · 2033 · REGULATION</a:t>
            </a:r>
          </a:p>
        </p:txBody>
      </p:sp>
      <p:sp>
        <p:nvSpPr>
          <p:cNvPr id="5" name="TextBox 4"/>
          <p:cNvSpPr txBox="1"/>
          <p:nvPr/>
        </p:nvSpPr>
        <p:spPr>
          <a:xfrm>
            <a:off x="502920" y="594360"/>
            <a:ext cx="10972800" cy="365760"/>
          </a:xfrm>
          <a:prstGeom prst="rect">
            <a:avLst/>
          </a:prstGeom>
          <a:noFill/>
        </p:spPr>
        <p:txBody>
          <a:bodyPr wrap="square" lIns="164592" tIns="91440" rIns="164592" bIns="91440" anchor="t">
            <a:spAutoFit/>
          </a:bodyPr>
          <a:lstStyle/>
          <a:p>
            <a:pPr algn="l">
              <a:lnSpc>
                <a:spcPct val="115000"/>
              </a:lnSpc>
            </a:pPr>
            <a:r>
              <a:rPr sz="1000" b="1" spc="400">
                <a:solidFill>
                  <a:srgbClr val="F5C26B"/>
                </a:solidFill>
                <a:latin typeface="Helvetica Neue"/>
              </a:rPr>
              <a:t>PATH: OPEN CONSORTIUM WON ROUND 1</a:t>
            </a:r>
          </a:p>
        </p:txBody>
      </p:sp>
      <p:sp>
        <p:nvSpPr>
          <p:cNvPr id="6" name="TextBox 5"/>
          <p:cNvSpPr txBox="1"/>
          <p:nvPr/>
        </p:nvSpPr>
        <p:spPr>
          <a:xfrm>
            <a:off x="502920" y="960120"/>
            <a:ext cx="5943600" cy="1554480"/>
          </a:xfrm>
          <a:prstGeom prst="rect">
            <a:avLst/>
          </a:prstGeom>
          <a:noFill/>
        </p:spPr>
        <p:txBody>
          <a:bodyPr wrap="square" lIns="164592" tIns="91440" rIns="164592" bIns="91440" anchor="t">
            <a:spAutoFit/>
          </a:bodyPr>
          <a:lstStyle/>
          <a:p>
            <a:pPr algn="l">
              <a:lnSpc>
                <a:spcPct val="110000"/>
              </a:lnSpc>
            </a:pPr>
            <a:r>
              <a:rPr sz="3400" b="1">
                <a:solidFill>
                  <a:srgbClr val="E9ECF2"/>
                </a:solidFill>
                <a:latin typeface="Helvetica Neue"/>
              </a:rPr>
              <a:t>Set the rules.</a:t>
            </a:r>
          </a:p>
        </p:txBody>
      </p:sp>
      <p:sp>
        <p:nvSpPr>
          <p:cNvPr id="7" name="Rounded Rectangle 6"/>
          <p:cNvSpPr/>
          <p:nvPr/>
        </p:nvSpPr>
        <p:spPr>
          <a:xfrm>
            <a:off x="502920" y="1839433"/>
            <a:ext cx="5943600" cy="2275367"/>
          </a:xfrm>
          <a:prstGeom prst="roundRect">
            <a:avLst>
              <a:gd name="adj" fmla="val 1200"/>
            </a:avLst>
          </a:prstGeom>
          <a:solidFill>
            <a:srgbClr val="060A14">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822960" y="2468880"/>
            <a:ext cx="5303520" cy="1051560"/>
          </a:xfrm>
          <a:prstGeom prst="rect">
            <a:avLst/>
          </a:prstGeom>
          <a:noFill/>
        </p:spPr>
        <p:txBody>
          <a:bodyPr wrap="square" lIns="164592" tIns="91440" rIns="164592" bIns="91440" anchor="ctr">
            <a:spAutoFit/>
          </a:bodyPr>
          <a:lstStyle/>
          <a:p>
            <a:pPr algn="l">
              <a:lnSpc>
                <a:spcPct val="140000"/>
              </a:lnSpc>
            </a:pPr>
            <a:r>
              <a:rPr sz="1500" b="0" dirty="0">
                <a:solidFill>
                  <a:srgbClr val="B4BCCC"/>
                </a:solidFill>
                <a:latin typeface="Helvetica Neue"/>
              </a:rPr>
              <a:t>Three years on. The chips are everywhere. They map water for villages and reveal hidden military bases. Mining companies exploit the open data faster than regulators react. The UN calls everyone to Geneva.</a:t>
            </a:r>
          </a:p>
        </p:txBody>
      </p:sp>
      <p:sp>
        <p:nvSpPr>
          <p:cNvPr id="9" name="Rounded Rectangle 8"/>
          <p:cNvSpPr/>
          <p:nvPr/>
        </p:nvSpPr>
        <p:spPr>
          <a:xfrm>
            <a:off x="502920" y="4114800"/>
            <a:ext cx="5943600" cy="2377440"/>
          </a:xfrm>
          <a:prstGeom prst="roundRect">
            <a:avLst>
              <a:gd name="adj" fmla="val 1200"/>
            </a:avLst>
          </a:prstGeom>
          <a:solidFill>
            <a:srgbClr val="060A14">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822960" y="4297680"/>
            <a:ext cx="5303520" cy="320040"/>
          </a:xfrm>
          <a:prstGeom prst="rect">
            <a:avLst/>
          </a:prstGeom>
          <a:noFill/>
        </p:spPr>
        <p:txBody>
          <a:bodyPr wrap="square" lIns="164592" tIns="91440" rIns="164592" bIns="91440" anchor="t">
            <a:spAutoFit/>
          </a:bodyPr>
          <a:lstStyle/>
          <a:p>
            <a:pPr algn="l">
              <a:lnSpc>
                <a:spcPct val="115000"/>
              </a:lnSpc>
            </a:pPr>
            <a:r>
              <a:rPr sz="1000" b="1" spc="400">
                <a:solidFill>
                  <a:srgbClr val="6FE0FF"/>
                </a:solidFill>
                <a:latin typeface="Helvetica Neue"/>
              </a:rPr>
              <a:t>STAKEHOLDER VOICE</a:t>
            </a:r>
          </a:p>
        </p:txBody>
      </p:sp>
      <p:sp>
        <p:nvSpPr>
          <p:cNvPr id="11" name="TextBox 10"/>
          <p:cNvSpPr txBox="1"/>
          <p:nvPr/>
        </p:nvSpPr>
        <p:spPr>
          <a:xfrm>
            <a:off x="822960" y="4663440"/>
            <a:ext cx="5303520" cy="1371600"/>
          </a:xfrm>
          <a:prstGeom prst="rect">
            <a:avLst/>
          </a:prstGeom>
          <a:noFill/>
        </p:spPr>
        <p:txBody>
          <a:bodyPr wrap="square" lIns="164592" tIns="91440" rIns="164592" bIns="91440" anchor="t">
            <a:spAutoFit/>
          </a:bodyPr>
          <a:lstStyle/>
          <a:p>
            <a:pPr algn="l">
              <a:lnSpc>
                <a:spcPct val="135000"/>
              </a:lnSpc>
            </a:pPr>
            <a:r>
              <a:rPr sz="1500" b="0">
                <a:solidFill>
                  <a:srgbClr val="E9ECF2"/>
                </a:solidFill>
                <a:latin typeface="Helvetica Neue"/>
              </a:rPr>
              <a:t>“Strict controls give two outcomes. The technology leaks anyway. Or scientists in poorer countries never get to use it.”</a:t>
            </a:r>
          </a:p>
        </p:txBody>
      </p:sp>
      <p:sp>
        <p:nvSpPr>
          <p:cNvPr id="12" name="TextBox 11"/>
          <p:cNvSpPr txBox="1"/>
          <p:nvPr/>
        </p:nvSpPr>
        <p:spPr>
          <a:xfrm>
            <a:off x="822960" y="6035040"/>
            <a:ext cx="5303520" cy="365760"/>
          </a:xfrm>
          <a:prstGeom prst="rect">
            <a:avLst/>
          </a:prstGeom>
          <a:noFill/>
        </p:spPr>
        <p:txBody>
          <a:bodyPr wrap="square" lIns="164592" tIns="91440" rIns="164592" bIns="91440" anchor="t">
            <a:spAutoFit/>
          </a:bodyPr>
          <a:lstStyle/>
          <a:p>
            <a:pPr algn="l">
              <a:lnSpc>
                <a:spcPct val="115000"/>
              </a:lnSpc>
            </a:pPr>
            <a:r>
              <a:rPr sz="1200" b="0" i="1">
                <a:solidFill>
                  <a:srgbClr val="F5C26B"/>
                </a:solidFill>
                <a:latin typeface="Helvetica Neue"/>
              </a:rPr>
              <a:t>Aïsha Konaté, Open-Source Engineer &amp; Hydrologist</a:t>
            </a:r>
          </a:p>
        </p:txBody>
      </p:sp>
      <p:sp>
        <p:nvSpPr>
          <p:cNvPr id="13" name="Rounded Rectangle 12">
            <a:hlinkClick r:id="rId3" action="ppaction://hlinksldjump"/>
          </p:cNvPr>
          <p:cNvSpPr/>
          <p:nvPr/>
        </p:nvSpPr>
        <p:spPr>
          <a:xfrm>
            <a:off x="6720840" y="960120"/>
            <a:ext cx="5029200" cy="2743200"/>
          </a:xfrm>
          <a:prstGeom prst="roundRect">
            <a:avLst>
              <a:gd name="adj" fmla="val 1200"/>
            </a:avLst>
          </a:prstGeom>
          <a:solidFill>
            <a:srgbClr val="0A102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a:hlinkClick r:id="rId3" action="ppaction://hlinksldjump"/>
          </p:cNvPr>
          <p:cNvSpPr txBox="1"/>
          <p:nvPr/>
        </p:nvSpPr>
        <p:spPr>
          <a:xfrm>
            <a:off x="7086600" y="1161288"/>
            <a:ext cx="4297680" cy="411480"/>
          </a:xfrm>
          <a:prstGeom prst="rect">
            <a:avLst/>
          </a:prstGeom>
          <a:noFill/>
        </p:spPr>
        <p:txBody>
          <a:bodyPr wrap="square" lIns="164592" tIns="91440" rIns="164592" bIns="91440" anchor="t">
            <a:spAutoFit/>
          </a:bodyPr>
          <a:lstStyle/>
          <a:p>
            <a:pPr algn="l">
              <a:lnSpc>
                <a:spcPct val="115000"/>
              </a:lnSpc>
            </a:pPr>
            <a:r>
              <a:rPr sz="1300" b="1" spc="400">
                <a:solidFill>
                  <a:srgbClr val="6FE0FF"/>
                </a:solidFill>
                <a:latin typeface="Helvetica Neue"/>
              </a:rPr>
              <a:t>OPTION A</a:t>
            </a:r>
          </a:p>
        </p:txBody>
      </p:sp>
      <p:sp>
        <p:nvSpPr>
          <p:cNvPr id="15" name="TextBox 14">
            <a:hlinkClick r:id="rId3" action="ppaction://hlinksldjump"/>
          </p:cNvPr>
          <p:cNvSpPr txBox="1"/>
          <p:nvPr/>
        </p:nvSpPr>
        <p:spPr>
          <a:xfrm>
            <a:off x="7086600" y="1508760"/>
            <a:ext cx="4297680" cy="594360"/>
          </a:xfrm>
          <a:prstGeom prst="rect">
            <a:avLst/>
          </a:prstGeom>
          <a:noFill/>
        </p:spPr>
        <p:txBody>
          <a:bodyPr wrap="square" lIns="164592" tIns="91440" rIns="164592" bIns="91440" anchor="t">
            <a:spAutoFit/>
          </a:bodyPr>
          <a:lstStyle/>
          <a:p>
            <a:pPr algn="l">
              <a:lnSpc>
                <a:spcPct val="115000"/>
              </a:lnSpc>
            </a:pPr>
            <a:r>
              <a:rPr sz="2200" b="1">
                <a:solidFill>
                  <a:srgbClr val="E9ECF2"/>
                </a:solidFill>
                <a:latin typeface="Helvetica Neue"/>
              </a:rPr>
              <a:t>Light &amp; National</a:t>
            </a:r>
          </a:p>
        </p:txBody>
      </p:sp>
      <p:sp>
        <p:nvSpPr>
          <p:cNvPr id="16" name="TextBox 15">
            <a:hlinkClick r:id="rId3" action="ppaction://hlinksldjump"/>
          </p:cNvPr>
          <p:cNvSpPr txBox="1"/>
          <p:nvPr/>
        </p:nvSpPr>
        <p:spPr>
          <a:xfrm>
            <a:off x="7086600" y="2148840"/>
            <a:ext cx="4297680" cy="1371600"/>
          </a:xfrm>
          <a:prstGeom prst="rect">
            <a:avLst/>
          </a:prstGeom>
          <a:noFill/>
        </p:spPr>
        <p:txBody>
          <a:bodyPr wrap="square" lIns="164592" tIns="91440" rIns="164592" bIns="91440" anchor="t">
            <a:spAutoFit/>
          </a:bodyPr>
          <a:lstStyle/>
          <a:p>
            <a:pPr algn="l">
              <a:lnSpc>
                <a:spcPct val="140000"/>
              </a:lnSpc>
            </a:pPr>
            <a:r>
              <a:rPr sz="1300" b="0">
                <a:solidFill>
                  <a:srgbClr val="B4BCCC"/>
                </a:solidFill>
                <a:latin typeface="Helvetica Neue"/>
              </a:rPr>
              <a:t>Each major bloc writes its own rules. Civilian use gets a light national licence. There is no binding international framework. Innovation moves fast, but each country has its own rules.</a:t>
            </a:r>
          </a:p>
        </p:txBody>
      </p:sp>
      <p:sp>
        <p:nvSpPr>
          <p:cNvPr id="17" name="Rounded Rectangle 16">
            <a:hlinkClick r:id="rId4" action="ppaction://hlinksldjump"/>
          </p:cNvPr>
          <p:cNvSpPr/>
          <p:nvPr/>
        </p:nvSpPr>
        <p:spPr>
          <a:xfrm>
            <a:off x="6720840" y="3886200"/>
            <a:ext cx="5029200" cy="2743200"/>
          </a:xfrm>
          <a:prstGeom prst="roundRect">
            <a:avLst>
              <a:gd name="adj" fmla="val 1200"/>
            </a:avLst>
          </a:prstGeom>
          <a:solidFill>
            <a:srgbClr val="0A102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a:hlinkClick r:id="rId4" action="ppaction://hlinksldjump"/>
          </p:cNvPr>
          <p:cNvSpPr txBox="1"/>
          <p:nvPr/>
        </p:nvSpPr>
        <p:spPr>
          <a:xfrm>
            <a:off x="7086600" y="4087368"/>
            <a:ext cx="4297680" cy="411480"/>
          </a:xfrm>
          <a:prstGeom prst="rect">
            <a:avLst/>
          </a:prstGeom>
          <a:noFill/>
        </p:spPr>
        <p:txBody>
          <a:bodyPr wrap="square" lIns="164592" tIns="91440" rIns="164592" bIns="91440" anchor="t">
            <a:spAutoFit/>
          </a:bodyPr>
          <a:lstStyle/>
          <a:p>
            <a:pPr algn="l">
              <a:lnSpc>
                <a:spcPct val="115000"/>
              </a:lnSpc>
            </a:pPr>
            <a:r>
              <a:rPr sz="1300" b="1" spc="400">
                <a:solidFill>
                  <a:srgbClr val="F5C26B"/>
                </a:solidFill>
                <a:latin typeface="Helvetica Neue"/>
              </a:rPr>
              <a:t>OPTION B</a:t>
            </a:r>
          </a:p>
        </p:txBody>
      </p:sp>
      <p:sp>
        <p:nvSpPr>
          <p:cNvPr id="19" name="TextBox 18">
            <a:hlinkClick r:id="rId4" action="ppaction://hlinksldjump"/>
          </p:cNvPr>
          <p:cNvSpPr txBox="1"/>
          <p:nvPr/>
        </p:nvSpPr>
        <p:spPr>
          <a:xfrm>
            <a:off x="7086600" y="4434840"/>
            <a:ext cx="4297680" cy="594360"/>
          </a:xfrm>
          <a:prstGeom prst="rect">
            <a:avLst/>
          </a:prstGeom>
          <a:noFill/>
        </p:spPr>
        <p:txBody>
          <a:bodyPr wrap="square" lIns="164592" tIns="91440" rIns="164592" bIns="91440" anchor="t">
            <a:spAutoFit/>
          </a:bodyPr>
          <a:lstStyle/>
          <a:p>
            <a:pPr algn="l">
              <a:lnSpc>
                <a:spcPct val="115000"/>
              </a:lnSpc>
            </a:pPr>
            <a:r>
              <a:rPr sz="2200" b="1">
                <a:solidFill>
                  <a:srgbClr val="E9ECF2"/>
                </a:solidFill>
                <a:latin typeface="Helvetica Neue"/>
              </a:rPr>
              <a:t>Strict &amp; Global</a:t>
            </a:r>
          </a:p>
        </p:txBody>
      </p:sp>
      <p:sp>
        <p:nvSpPr>
          <p:cNvPr id="20" name="TextBox 19">
            <a:hlinkClick r:id="rId4" action="ppaction://hlinksldjump"/>
          </p:cNvPr>
          <p:cNvSpPr txBox="1"/>
          <p:nvPr/>
        </p:nvSpPr>
        <p:spPr>
          <a:xfrm>
            <a:off x="7086600" y="5074920"/>
            <a:ext cx="4297680" cy="1371600"/>
          </a:xfrm>
          <a:prstGeom prst="rect">
            <a:avLst/>
          </a:prstGeom>
          <a:noFill/>
        </p:spPr>
        <p:txBody>
          <a:bodyPr wrap="square" lIns="164592" tIns="91440" rIns="164592" bIns="91440" anchor="t">
            <a:spAutoFit/>
          </a:bodyPr>
          <a:lstStyle/>
          <a:p>
            <a:pPr algn="l">
              <a:lnSpc>
                <a:spcPct val="140000"/>
              </a:lnSpc>
            </a:pPr>
            <a:r>
              <a:rPr sz="1300" b="0">
                <a:solidFill>
                  <a:srgbClr val="B4BCCC"/>
                </a:solidFill>
                <a:latin typeface="Helvetica Neue"/>
              </a:rPr>
              <a:t>A binding treaty, the Quantum Rights Charter, signed by most states. Every scan goes on a public registry. Export controls apply to everyone. Innovation slows, but everyone follows the same rules.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3-crisis.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45000"/>
                </a:srgbClr>
              </a:gs>
              <a:gs pos="100000">
                <a:srgbClr val="000000">
                  <a:alpha val="92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 y="320040"/>
            <a:ext cx="10972800" cy="365760"/>
          </a:xfrm>
          <a:prstGeom prst="rect">
            <a:avLst/>
          </a:prstGeom>
          <a:noFill/>
        </p:spPr>
        <p:txBody>
          <a:bodyPr wrap="square" lIns="164592" tIns="91440" rIns="164592" bIns="91440" anchor="t">
            <a:spAutoFit/>
          </a:bodyPr>
          <a:lstStyle/>
          <a:p>
            <a:pPr algn="l">
              <a:lnSpc>
                <a:spcPct val="115000"/>
              </a:lnSpc>
            </a:pPr>
            <a:r>
              <a:rPr sz="1100" b="1" spc="400">
                <a:solidFill>
                  <a:srgbClr val="6FE0FF"/>
                </a:solidFill>
                <a:latin typeface="Helvetica Neue"/>
              </a:rPr>
              <a:t>ROUND 3 OF 3 · 2037 · THE CRISIS</a:t>
            </a:r>
          </a:p>
        </p:txBody>
      </p:sp>
      <p:sp>
        <p:nvSpPr>
          <p:cNvPr id="5" name="TextBox 4"/>
          <p:cNvSpPr txBox="1"/>
          <p:nvPr/>
        </p:nvSpPr>
        <p:spPr>
          <a:xfrm>
            <a:off x="502920" y="594360"/>
            <a:ext cx="10972800" cy="365760"/>
          </a:xfrm>
          <a:prstGeom prst="rect">
            <a:avLst/>
          </a:prstGeom>
          <a:noFill/>
        </p:spPr>
        <p:txBody>
          <a:bodyPr wrap="square" lIns="164592" tIns="91440" rIns="164592" bIns="91440" anchor="t">
            <a:spAutoFit/>
          </a:bodyPr>
          <a:lstStyle/>
          <a:p>
            <a:pPr algn="l">
              <a:lnSpc>
                <a:spcPct val="115000"/>
              </a:lnSpc>
            </a:pPr>
            <a:r>
              <a:rPr sz="1000" b="1" spc="400">
                <a:solidFill>
                  <a:srgbClr val="F5C26B"/>
                </a:solidFill>
                <a:latin typeface="Helvetica Neue"/>
              </a:rPr>
              <a:t>PATH: DEFENSE FUNDING → LIGHT REGULATION</a:t>
            </a:r>
          </a:p>
        </p:txBody>
      </p:sp>
      <p:sp>
        <p:nvSpPr>
          <p:cNvPr id="6" name="TextBox 5"/>
          <p:cNvSpPr txBox="1"/>
          <p:nvPr/>
        </p:nvSpPr>
        <p:spPr>
          <a:xfrm>
            <a:off x="502920" y="960120"/>
            <a:ext cx="5943600" cy="1554480"/>
          </a:xfrm>
          <a:prstGeom prst="rect">
            <a:avLst/>
          </a:prstGeom>
          <a:noFill/>
        </p:spPr>
        <p:txBody>
          <a:bodyPr wrap="square" lIns="164592" tIns="91440" rIns="164592" bIns="91440" anchor="t">
            <a:spAutoFit/>
          </a:bodyPr>
          <a:lstStyle/>
          <a:p>
            <a:pPr algn="l">
              <a:lnSpc>
                <a:spcPct val="110000"/>
              </a:lnSpc>
            </a:pPr>
            <a:r>
              <a:rPr sz="3400" b="1">
                <a:solidFill>
                  <a:srgbClr val="E9ECF2"/>
                </a:solidFill>
                <a:latin typeface="Helvetica Neue"/>
              </a:rPr>
              <a:t>GPS down. Tsunami strikes. Pick a door.</a:t>
            </a:r>
          </a:p>
        </p:txBody>
      </p:sp>
      <p:sp>
        <p:nvSpPr>
          <p:cNvPr id="7" name="Rounded Rectangle 6"/>
          <p:cNvSpPr/>
          <p:nvPr/>
        </p:nvSpPr>
        <p:spPr>
          <a:xfrm>
            <a:off x="502920" y="2377440"/>
            <a:ext cx="5943600" cy="1737360"/>
          </a:xfrm>
          <a:prstGeom prst="roundRect">
            <a:avLst>
              <a:gd name="adj" fmla="val 1200"/>
            </a:avLst>
          </a:prstGeom>
          <a:solidFill>
            <a:srgbClr val="060A14">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822960" y="2743200"/>
            <a:ext cx="5303520" cy="1051560"/>
          </a:xfrm>
          <a:prstGeom prst="rect">
            <a:avLst/>
          </a:prstGeom>
          <a:noFill/>
        </p:spPr>
        <p:txBody>
          <a:bodyPr wrap="square" lIns="164592" tIns="91440" rIns="164592" bIns="91440" anchor="ctr">
            <a:spAutoFit/>
          </a:bodyPr>
          <a:lstStyle/>
          <a:p>
            <a:pPr algn="l">
              <a:lnSpc>
                <a:spcPct val="140000"/>
              </a:lnSpc>
            </a:pPr>
            <a:r>
              <a:rPr sz="1500" b="0">
                <a:solidFill>
                  <a:srgbClr val="B4BCCC"/>
                </a:solidFill>
                <a:latin typeface="Helvetica Neue"/>
              </a:rPr>
              <a:t>A massive solar storm has damaged a third of GPS satellites. Civilian GPS is down globally. A magnitude 9 earthquake and tsunami have displaced thirty million people. Only the alliance's defence chip still navigates.</a:t>
            </a:r>
          </a:p>
        </p:txBody>
      </p:sp>
      <p:sp>
        <p:nvSpPr>
          <p:cNvPr id="9" name="Rounded Rectangle 8"/>
          <p:cNvSpPr/>
          <p:nvPr/>
        </p:nvSpPr>
        <p:spPr>
          <a:xfrm>
            <a:off x="502920" y="4114800"/>
            <a:ext cx="5943600" cy="2377440"/>
          </a:xfrm>
          <a:prstGeom prst="roundRect">
            <a:avLst>
              <a:gd name="adj" fmla="val 1200"/>
            </a:avLst>
          </a:prstGeom>
          <a:solidFill>
            <a:srgbClr val="060A14">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822960" y="4297680"/>
            <a:ext cx="5303520" cy="320040"/>
          </a:xfrm>
          <a:prstGeom prst="rect">
            <a:avLst/>
          </a:prstGeom>
          <a:noFill/>
        </p:spPr>
        <p:txBody>
          <a:bodyPr wrap="square" lIns="164592" tIns="91440" rIns="164592" bIns="91440" anchor="t">
            <a:spAutoFit/>
          </a:bodyPr>
          <a:lstStyle/>
          <a:p>
            <a:pPr algn="l">
              <a:lnSpc>
                <a:spcPct val="115000"/>
              </a:lnSpc>
            </a:pPr>
            <a:r>
              <a:rPr sz="1000" b="1" spc="400">
                <a:solidFill>
                  <a:srgbClr val="6FE0FF"/>
                </a:solidFill>
                <a:latin typeface="Helvetica Neue"/>
              </a:rPr>
              <a:t>STAKEHOLDER VOICE</a:t>
            </a:r>
          </a:p>
        </p:txBody>
      </p:sp>
      <p:sp>
        <p:nvSpPr>
          <p:cNvPr id="11" name="TextBox 10"/>
          <p:cNvSpPr txBox="1"/>
          <p:nvPr/>
        </p:nvSpPr>
        <p:spPr>
          <a:xfrm>
            <a:off x="822960" y="4663440"/>
            <a:ext cx="5303520" cy="1371600"/>
          </a:xfrm>
          <a:prstGeom prst="rect">
            <a:avLst/>
          </a:prstGeom>
          <a:noFill/>
        </p:spPr>
        <p:txBody>
          <a:bodyPr wrap="square" lIns="164592" tIns="91440" rIns="164592" bIns="91440" anchor="t">
            <a:spAutoFit/>
          </a:bodyPr>
          <a:lstStyle/>
          <a:p>
            <a:pPr algn="l">
              <a:lnSpc>
                <a:spcPct val="135000"/>
              </a:lnSpc>
            </a:pPr>
            <a:r>
              <a:rPr sz="1500" b="0">
                <a:solidFill>
                  <a:srgbClr val="E9ECF2"/>
                </a:solidFill>
                <a:latin typeface="Helvetica Neue"/>
              </a:rPr>
              <a:t>“This is our moment. Our chips, our rules. We help our allies and extract concessions from everyone else. Share with everyone and the advantage we paid five billion for disappears.”</a:t>
            </a:r>
          </a:p>
        </p:txBody>
      </p:sp>
      <p:sp>
        <p:nvSpPr>
          <p:cNvPr id="12" name="TextBox 11"/>
          <p:cNvSpPr txBox="1"/>
          <p:nvPr/>
        </p:nvSpPr>
        <p:spPr>
          <a:xfrm>
            <a:off x="822960" y="6035040"/>
            <a:ext cx="5303520" cy="365760"/>
          </a:xfrm>
          <a:prstGeom prst="rect">
            <a:avLst/>
          </a:prstGeom>
          <a:noFill/>
        </p:spPr>
        <p:txBody>
          <a:bodyPr wrap="square" lIns="164592" tIns="91440" rIns="164592" bIns="91440" anchor="t">
            <a:spAutoFit/>
          </a:bodyPr>
          <a:lstStyle/>
          <a:p>
            <a:pPr algn="l">
              <a:lnSpc>
                <a:spcPct val="115000"/>
              </a:lnSpc>
            </a:pPr>
            <a:r>
              <a:rPr sz="1200" b="0" i="1">
                <a:solidFill>
                  <a:srgbClr val="F5C26B"/>
                </a:solidFill>
                <a:latin typeface="Helvetica Neue"/>
              </a:rPr>
              <a:t>Marcus Cole, Strategic Affairs Adviser</a:t>
            </a:r>
          </a:p>
        </p:txBody>
      </p:sp>
      <p:sp>
        <p:nvSpPr>
          <p:cNvPr id="13" name="Rounded Rectangle 12">
            <a:hlinkClick r:id="rId3" action="ppaction://hlinksldjump"/>
          </p:cNvPr>
          <p:cNvSpPr/>
          <p:nvPr/>
        </p:nvSpPr>
        <p:spPr>
          <a:xfrm>
            <a:off x="6720840" y="960120"/>
            <a:ext cx="5029200" cy="2743200"/>
          </a:xfrm>
          <a:prstGeom prst="roundRect">
            <a:avLst>
              <a:gd name="adj" fmla="val 1200"/>
            </a:avLst>
          </a:prstGeom>
          <a:solidFill>
            <a:srgbClr val="0A102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a:hlinkClick r:id="rId3" action="ppaction://hlinksldjump"/>
          </p:cNvPr>
          <p:cNvSpPr txBox="1"/>
          <p:nvPr/>
        </p:nvSpPr>
        <p:spPr>
          <a:xfrm>
            <a:off x="7086600" y="1161288"/>
            <a:ext cx="4297680" cy="411480"/>
          </a:xfrm>
          <a:prstGeom prst="rect">
            <a:avLst/>
          </a:prstGeom>
          <a:noFill/>
        </p:spPr>
        <p:txBody>
          <a:bodyPr wrap="square" lIns="164592" tIns="91440" rIns="164592" bIns="91440" anchor="t">
            <a:spAutoFit/>
          </a:bodyPr>
          <a:lstStyle/>
          <a:p>
            <a:pPr algn="l">
              <a:lnSpc>
                <a:spcPct val="115000"/>
              </a:lnSpc>
            </a:pPr>
            <a:r>
              <a:rPr sz="1300" b="1" spc="400">
                <a:solidFill>
                  <a:srgbClr val="6FE0FF"/>
                </a:solidFill>
                <a:latin typeface="Helvetica Neue"/>
              </a:rPr>
              <a:t>OPTION A</a:t>
            </a:r>
          </a:p>
        </p:txBody>
      </p:sp>
      <p:sp>
        <p:nvSpPr>
          <p:cNvPr id="15" name="TextBox 14">
            <a:hlinkClick r:id="rId3" action="ppaction://hlinksldjump"/>
          </p:cNvPr>
          <p:cNvSpPr txBox="1"/>
          <p:nvPr/>
        </p:nvSpPr>
        <p:spPr>
          <a:xfrm>
            <a:off x="7086600" y="1508760"/>
            <a:ext cx="4297680" cy="594360"/>
          </a:xfrm>
          <a:prstGeom prst="rect">
            <a:avLst/>
          </a:prstGeom>
          <a:noFill/>
        </p:spPr>
        <p:txBody>
          <a:bodyPr wrap="square" lIns="164592" tIns="91440" rIns="164592" bIns="91440" anchor="t">
            <a:spAutoFit/>
          </a:bodyPr>
          <a:lstStyle/>
          <a:p>
            <a:pPr algn="l">
              <a:lnSpc>
                <a:spcPct val="115000"/>
              </a:lnSpc>
            </a:pPr>
            <a:r>
              <a:rPr sz="2200" b="1">
                <a:solidFill>
                  <a:srgbClr val="E9ECF2"/>
                </a:solidFill>
                <a:latin typeface="Helvetica Neue"/>
              </a:rPr>
              <a:t>Centralize &amp; Defend</a:t>
            </a:r>
          </a:p>
        </p:txBody>
      </p:sp>
      <p:sp>
        <p:nvSpPr>
          <p:cNvPr id="16" name="TextBox 15">
            <a:hlinkClick r:id="rId3" action="ppaction://hlinksldjump"/>
          </p:cNvPr>
          <p:cNvSpPr txBox="1"/>
          <p:nvPr/>
        </p:nvSpPr>
        <p:spPr>
          <a:xfrm>
            <a:off x="7086600" y="2148840"/>
            <a:ext cx="4297680" cy="1371600"/>
          </a:xfrm>
          <a:prstGeom prst="rect">
            <a:avLst/>
          </a:prstGeom>
          <a:noFill/>
        </p:spPr>
        <p:txBody>
          <a:bodyPr wrap="square" lIns="164592" tIns="91440" rIns="164592" bIns="91440" anchor="t">
            <a:spAutoFit/>
          </a:bodyPr>
          <a:lstStyle/>
          <a:p>
            <a:pPr algn="l">
              <a:lnSpc>
                <a:spcPct val="140000"/>
              </a:lnSpc>
            </a:pPr>
            <a:r>
              <a:rPr sz="1300" b="0" dirty="0" err="1">
                <a:solidFill>
                  <a:srgbClr val="B4BCCC"/>
                </a:solidFill>
                <a:latin typeface="Helvetica Neue"/>
              </a:rPr>
              <a:t>Keep the chip behind military lines. Use access as a bargaining chip with rival states: aid in exchange for trade concessions, territorial deals, or political alignment. Help only where it serves the alliance.</a:t>
            </a:r>
          </a:p>
        </p:txBody>
      </p:sp>
      <p:sp>
        <p:nvSpPr>
          <p:cNvPr id="17" name="Rounded Rectangle 16">
            <a:hlinkClick r:id="rId4" action="ppaction://hlinksldjump"/>
          </p:cNvPr>
          <p:cNvSpPr/>
          <p:nvPr/>
        </p:nvSpPr>
        <p:spPr>
          <a:xfrm>
            <a:off x="6720840" y="3886200"/>
            <a:ext cx="5029200" cy="2743200"/>
          </a:xfrm>
          <a:prstGeom prst="roundRect">
            <a:avLst>
              <a:gd name="adj" fmla="val 1200"/>
            </a:avLst>
          </a:prstGeom>
          <a:solidFill>
            <a:srgbClr val="0A102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a:hlinkClick r:id="rId4" action="ppaction://hlinksldjump"/>
          </p:cNvPr>
          <p:cNvSpPr txBox="1"/>
          <p:nvPr/>
        </p:nvSpPr>
        <p:spPr>
          <a:xfrm>
            <a:off x="7086600" y="4087368"/>
            <a:ext cx="4297680" cy="411480"/>
          </a:xfrm>
          <a:prstGeom prst="rect">
            <a:avLst/>
          </a:prstGeom>
          <a:noFill/>
        </p:spPr>
        <p:txBody>
          <a:bodyPr wrap="square" lIns="164592" tIns="91440" rIns="164592" bIns="91440" anchor="t">
            <a:spAutoFit/>
          </a:bodyPr>
          <a:lstStyle/>
          <a:p>
            <a:pPr algn="l">
              <a:lnSpc>
                <a:spcPct val="115000"/>
              </a:lnSpc>
            </a:pPr>
            <a:r>
              <a:rPr sz="1300" b="1" spc="400">
                <a:solidFill>
                  <a:srgbClr val="F5C26B"/>
                </a:solidFill>
                <a:latin typeface="Helvetica Neue"/>
              </a:rPr>
              <a:t>OPTION B</a:t>
            </a:r>
          </a:p>
        </p:txBody>
      </p:sp>
      <p:sp>
        <p:nvSpPr>
          <p:cNvPr id="19" name="TextBox 18">
            <a:hlinkClick r:id="rId4" action="ppaction://hlinksldjump"/>
          </p:cNvPr>
          <p:cNvSpPr txBox="1"/>
          <p:nvPr/>
        </p:nvSpPr>
        <p:spPr>
          <a:xfrm>
            <a:off x="7086600" y="4434840"/>
            <a:ext cx="4297680" cy="594360"/>
          </a:xfrm>
          <a:prstGeom prst="rect">
            <a:avLst/>
          </a:prstGeom>
          <a:noFill/>
        </p:spPr>
        <p:txBody>
          <a:bodyPr wrap="square" lIns="164592" tIns="91440" rIns="164592" bIns="91440" anchor="t">
            <a:spAutoFit/>
          </a:bodyPr>
          <a:lstStyle/>
          <a:p>
            <a:pPr algn="l">
              <a:lnSpc>
                <a:spcPct val="115000"/>
              </a:lnSpc>
            </a:pPr>
            <a:r>
              <a:rPr sz="2200" b="1">
                <a:solidFill>
                  <a:srgbClr val="E9ECF2"/>
                </a:solidFill>
                <a:latin typeface="Helvetica Neue"/>
              </a:rPr>
              <a:t>Share &amp; Open</a:t>
            </a:r>
          </a:p>
        </p:txBody>
      </p:sp>
      <p:sp>
        <p:nvSpPr>
          <p:cNvPr id="20" name="TextBox 19">
            <a:hlinkClick r:id="rId4" action="ppaction://hlinksldjump"/>
          </p:cNvPr>
          <p:cNvSpPr txBox="1"/>
          <p:nvPr/>
        </p:nvSpPr>
        <p:spPr>
          <a:xfrm>
            <a:off x="7086600" y="5074920"/>
            <a:ext cx="4297680" cy="1371600"/>
          </a:xfrm>
          <a:prstGeom prst="rect">
            <a:avLst/>
          </a:prstGeom>
          <a:noFill/>
        </p:spPr>
        <p:txBody>
          <a:bodyPr wrap="square" lIns="164592" tIns="91440" rIns="164592" bIns="91440" anchor="t">
            <a:spAutoFit/>
          </a:bodyPr>
          <a:lstStyle/>
          <a:p>
            <a:pPr algn="l">
              <a:lnSpc>
                <a:spcPct val="140000"/>
              </a:lnSpc>
            </a:pPr>
            <a:r>
              <a:rPr sz="1300" b="0">
                <a:solidFill>
                  <a:srgbClr val="B4BCCC"/>
                </a:solidFill>
                <a:latin typeface="Helvetica Neue"/>
              </a:rPr>
              <a:t>Hand the chip to every rescue team in the world, no questions asked. Surrender the strategic advantage permanently. Save anyone you can reach.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3-crisis.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45000"/>
                </a:srgbClr>
              </a:gs>
              <a:gs pos="100000">
                <a:srgbClr val="000000">
                  <a:alpha val="92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 y="320040"/>
            <a:ext cx="10972800" cy="365760"/>
          </a:xfrm>
          <a:prstGeom prst="rect">
            <a:avLst/>
          </a:prstGeom>
          <a:noFill/>
        </p:spPr>
        <p:txBody>
          <a:bodyPr wrap="square" lIns="164592" tIns="91440" rIns="164592" bIns="91440" anchor="t">
            <a:spAutoFit/>
          </a:bodyPr>
          <a:lstStyle/>
          <a:p>
            <a:pPr algn="l">
              <a:lnSpc>
                <a:spcPct val="115000"/>
              </a:lnSpc>
            </a:pPr>
            <a:r>
              <a:rPr sz="1100" b="1" spc="400">
                <a:solidFill>
                  <a:srgbClr val="6FE0FF"/>
                </a:solidFill>
                <a:latin typeface="Helvetica Neue"/>
              </a:rPr>
              <a:t>ROUND 3 OF 3 · 2037 · THE CRISIS</a:t>
            </a:r>
          </a:p>
        </p:txBody>
      </p:sp>
      <p:sp>
        <p:nvSpPr>
          <p:cNvPr id="5" name="TextBox 4"/>
          <p:cNvSpPr txBox="1"/>
          <p:nvPr/>
        </p:nvSpPr>
        <p:spPr>
          <a:xfrm>
            <a:off x="502920" y="594360"/>
            <a:ext cx="10972800" cy="365760"/>
          </a:xfrm>
          <a:prstGeom prst="rect">
            <a:avLst/>
          </a:prstGeom>
          <a:noFill/>
        </p:spPr>
        <p:txBody>
          <a:bodyPr wrap="square" lIns="164592" tIns="91440" rIns="164592" bIns="91440" anchor="t">
            <a:spAutoFit/>
          </a:bodyPr>
          <a:lstStyle/>
          <a:p>
            <a:pPr algn="l">
              <a:lnSpc>
                <a:spcPct val="115000"/>
              </a:lnSpc>
            </a:pPr>
            <a:r>
              <a:rPr sz="1000" b="1" spc="400">
                <a:solidFill>
                  <a:srgbClr val="F5C26B"/>
                </a:solidFill>
                <a:latin typeface="Helvetica Neue"/>
              </a:rPr>
              <a:t>PATH: DEFENSE FUNDING → STRICT REGULATION</a:t>
            </a:r>
          </a:p>
        </p:txBody>
      </p:sp>
      <p:sp>
        <p:nvSpPr>
          <p:cNvPr id="6" name="TextBox 5"/>
          <p:cNvSpPr txBox="1"/>
          <p:nvPr/>
        </p:nvSpPr>
        <p:spPr>
          <a:xfrm>
            <a:off x="502920" y="960120"/>
            <a:ext cx="5943600" cy="1554480"/>
          </a:xfrm>
          <a:prstGeom prst="rect">
            <a:avLst/>
          </a:prstGeom>
          <a:noFill/>
        </p:spPr>
        <p:txBody>
          <a:bodyPr wrap="square" lIns="164592" tIns="91440" rIns="164592" bIns="91440" anchor="t">
            <a:spAutoFit/>
          </a:bodyPr>
          <a:lstStyle/>
          <a:p>
            <a:pPr algn="l">
              <a:lnSpc>
                <a:spcPct val="110000"/>
              </a:lnSpc>
            </a:pPr>
            <a:r>
              <a:rPr sz="3400" b="1">
                <a:solidFill>
                  <a:srgbClr val="E9ECF2"/>
                </a:solidFill>
                <a:latin typeface="Helvetica Neue"/>
              </a:rPr>
              <a:t>GPS down. Tsunami strikes. Pick a door.</a:t>
            </a:r>
          </a:p>
        </p:txBody>
      </p:sp>
      <p:sp>
        <p:nvSpPr>
          <p:cNvPr id="7" name="Rounded Rectangle 6"/>
          <p:cNvSpPr/>
          <p:nvPr/>
        </p:nvSpPr>
        <p:spPr>
          <a:xfrm>
            <a:off x="502920" y="2377440"/>
            <a:ext cx="5943600" cy="1709928"/>
          </a:xfrm>
          <a:prstGeom prst="roundRect">
            <a:avLst>
              <a:gd name="adj" fmla="val 1200"/>
            </a:avLst>
          </a:prstGeom>
          <a:solidFill>
            <a:srgbClr val="060A14">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822960" y="2743200"/>
            <a:ext cx="5303520" cy="1051560"/>
          </a:xfrm>
          <a:prstGeom prst="rect">
            <a:avLst/>
          </a:prstGeom>
          <a:noFill/>
        </p:spPr>
        <p:txBody>
          <a:bodyPr wrap="square" lIns="164592" tIns="91440" rIns="164592" bIns="91440" anchor="ctr">
            <a:spAutoFit/>
          </a:bodyPr>
          <a:lstStyle/>
          <a:p>
            <a:pPr algn="l">
              <a:lnSpc>
                <a:spcPct val="140000"/>
              </a:lnSpc>
            </a:pPr>
            <a:r>
              <a:rPr sz="1500" b="0">
                <a:solidFill>
                  <a:srgbClr val="B4BCCC"/>
                </a:solidFill>
                <a:latin typeface="Helvetica Neue"/>
              </a:rPr>
              <a:t>A massive solar storm has damaged a third of GPS satellites. Civilian GPS is down globally. A magnitude 9 earthquake and tsunami have displaced thirty million people. The chips work, but each licence needs 48 hours of Charter review.</a:t>
            </a:r>
          </a:p>
        </p:txBody>
      </p:sp>
      <p:sp>
        <p:nvSpPr>
          <p:cNvPr id="9" name="Rounded Rectangle 8"/>
          <p:cNvSpPr/>
          <p:nvPr/>
        </p:nvSpPr>
        <p:spPr>
          <a:xfrm>
            <a:off x="502920" y="4114800"/>
            <a:ext cx="5943600" cy="2377440"/>
          </a:xfrm>
          <a:prstGeom prst="roundRect">
            <a:avLst>
              <a:gd name="adj" fmla="val 1200"/>
            </a:avLst>
          </a:prstGeom>
          <a:solidFill>
            <a:srgbClr val="060A14">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822960" y="4297680"/>
            <a:ext cx="5303520" cy="320040"/>
          </a:xfrm>
          <a:prstGeom prst="rect">
            <a:avLst/>
          </a:prstGeom>
          <a:noFill/>
        </p:spPr>
        <p:txBody>
          <a:bodyPr wrap="square" lIns="164592" tIns="91440" rIns="164592" bIns="91440" anchor="t">
            <a:spAutoFit/>
          </a:bodyPr>
          <a:lstStyle/>
          <a:p>
            <a:pPr algn="l">
              <a:lnSpc>
                <a:spcPct val="115000"/>
              </a:lnSpc>
            </a:pPr>
            <a:r>
              <a:rPr sz="1000" b="1" spc="400">
                <a:solidFill>
                  <a:srgbClr val="6FE0FF"/>
                </a:solidFill>
                <a:latin typeface="Helvetica Neue"/>
              </a:rPr>
              <a:t>STAKEHOLDER VOICE</a:t>
            </a:r>
          </a:p>
        </p:txBody>
      </p:sp>
      <p:sp>
        <p:nvSpPr>
          <p:cNvPr id="11" name="TextBox 10"/>
          <p:cNvSpPr txBox="1"/>
          <p:nvPr/>
        </p:nvSpPr>
        <p:spPr>
          <a:xfrm>
            <a:off x="822960" y="4663440"/>
            <a:ext cx="5303520" cy="1371600"/>
          </a:xfrm>
          <a:prstGeom prst="rect">
            <a:avLst/>
          </a:prstGeom>
          <a:noFill/>
        </p:spPr>
        <p:txBody>
          <a:bodyPr wrap="square" lIns="164592" tIns="91440" rIns="164592" bIns="91440" anchor="t">
            <a:spAutoFit/>
          </a:bodyPr>
          <a:lstStyle/>
          <a:p>
            <a:pPr algn="l">
              <a:lnSpc>
                <a:spcPct val="135000"/>
              </a:lnSpc>
            </a:pPr>
            <a:r>
              <a:rPr sz="1500" b="0">
                <a:solidFill>
                  <a:srgbClr val="E9ECF2"/>
                </a:solidFill>
                <a:latin typeface="Helvetica Neue"/>
              </a:rPr>
              <a:t>“Suspend the Charter once and you've suspended it forever. Rules bind us when it actually costs something.”</a:t>
            </a:r>
          </a:p>
        </p:txBody>
      </p:sp>
      <p:sp>
        <p:nvSpPr>
          <p:cNvPr id="12" name="TextBox 11"/>
          <p:cNvSpPr txBox="1"/>
          <p:nvPr/>
        </p:nvSpPr>
        <p:spPr>
          <a:xfrm>
            <a:off x="822960" y="6035040"/>
            <a:ext cx="5303520" cy="365760"/>
          </a:xfrm>
          <a:prstGeom prst="rect">
            <a:avLst/>
          </a:prstGeom>
          <a:noFill/>
        </p:spPr>
        <p:txBody>
          <a:bodyPr wrap="square" lIns="164592" tIns="91440" rIns="164592" bIns="91440" anchor="t">
            <a:spAutoFit/>
          </a:bodyPr>
          <a:lstStyle/>
          <a:p>
            <a:pPr algn="l">
              <a:lnSpc>
                <a:spcPct val="115000"/>
              </a:lnSpc>
            </a:pPr>
            <a:r>
              <a:rPr sz="1200" b="0" i="1">
                <a:solidFill>
                  <a:srgbClr val="F5C26B"/>
                </a:solidFill>
                <a:latin typeface="Helvetica Neue"/>
              </a:rPr>
              <a:t>Inés Olmedo, Mayor &amp; Charter signatory</a:t>
            </a:r>
          </a:p>
        </p:txBody>
      </p:sp>
      <p:sp>
        <p:nvSpPr>
          <p:cNvPr id="13" name="Rounded Rectangle 12">
            <a:hlinkClick r:id="rId3" action="ppaction://hlinksldjump"/>
          </p:cNvPr>
          <p:cNvSpPr/>
          <p:nvPr/>
        </p:nvSpPr>
        <p:spPr>
          <a:xfrm>
            <a:off x="6720840" y="960120"/>
            <a:ext cx="5029200" cy="2743200"/>
          </a:xfrm>
          <a:prstGeom prst="roundRect">
            <a:avLst>
              <a:gd name="adj" fmla="val 1200"/>
            </a:avLst>
          </a:prstGeom>
          <a:solidFill>
            <a:srgbClr val="0A102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a:hlinkClick r:id="rId3" action="ppaction://hlinksldjump"/>
          </p:cNvPr>
          <p:cNvSpPr txBox="1"/>
          <p:nvPr/>
        </p:nvSpPr>
        <p:spPr>
          <a:xfrm>
            <a:off x="7086600" y="1161288"/>
            <a:ext cx="4297680" cy="411480"/>
          </a:xfrm>
          <a:prstGeom prst="rect">
            <a:avLst/>
          </a:prstGeom>
          <a:noFill/>
        </p:spPr>
        <p:txBody>
          <a:bodyPr wrap="square" lIns="164592" tIns="91440" rIns="164592" bIns="91440" anchor="t">
            <a:spAutoFit/>
          </a:bodyPr>
          <a:lstStyle/>
          <a:p>
            <a:pPr algn="l">
              <a:lnSpc>
                <a:spcPct val="115000"/>
              </a:lnSpc>
            </a:pPr>
            <a:r>
              <a:rPr sz="1300" b="1" spc="400">
                <a:solidFill>
                  <a:srgbClr val="6FE0FF"/>
                </a:solidFill>
                <a:latin typeface="Helvetica Neue"/>
              </a:rPr>
              <a:t>OPTION A</a:t>
            </a:r>
          </a:p>
        </p:txBody>
      </p:sp>
      <p:sp>
        <p:nvSpPr>
          <p:cNvPr id="15" name="TextBox 14">
            <a:hlinkClick r:id="rId3" action="ppaction://hlinksldjump"/>
          </p:cNvPr>
          <p:cNvSpPr txBox="1"/>
          <p:nvPr/>
        </p:nvSpPr>
        <p:spPr>
          <a:xfrm>
            <a:off x="7086600" y="1508760"/>
            <a:ext cx="4297680" cy="594360"/>
          </a:xfrm>
          <a:prstGeom prst="rect">
            <a:avLst/>
          </a:prstGeom>
          <a:noFill/>
        </p:spPr>
        <p:txBody>
          <a:bodyPr wrap="square" lIns="164592" tIns="91440" rIns="164592" bIns="91440" anchor="t">
            <a:spAutoFit/>
          </a:bodyPr>
          <a:lstStyle/>
          <a:p>
            <a:pPr algn="l">
              <a:lnSpc>
                <a:spcPct val="115000"/>
              </a:lnSpc>
            </a:pPr>
            <a:r>
              <a:rPr sz="2200" b="1">
                <a:solidFill>
                  <a:srgbClr val="E9ECF2"/>
                </a:solidFill>
                <a:latin typeface="Helvetica Neue"/>
              </a:rPr>
              <a:t>Centralize &amp; Defend</a:t>
            </a:r>
          </a:p>
        </p:txBody>
      </p:sp>
      <p:sp>
        <p:nvSpPr>
          <p:cNvPr id="16" name="TextBox 15">
            <a:hlinkClick r:id="rId3" action="ppaction://hlinksldjump"/>
          </p:cNvPr>
          <p:cNvSpPr txBox="1"/>
          <p:nvPr/>
        </p:nvSpPr>
        <p:spPr>
          <a:xfrm>
            <a:off x="7086600" y="2148840"/>
            <a:ext cx="4297680" cy="1371600"/>
          </a:xfrm>
          <a:prstGeom prst="rect">
            <a:avLst/>
          </a:prstGeom>
          <a:noFill/>
        </p:spPr>
        <p:txBody>
          <a:bodyPr wrap="square" lIns="164592" tIns="91440" rIns="164592" bIns="91440" anchor="t">
            <a:spAutoFit/>
          </a:bodyPr>
          <a:lstStyle/>
          <a:p>
            <a:pPr algn="l">
              <a:lnSpc>
                <a:spcPct val="140000"/>
              </a:lnSpc>
            </a:pPr>
            <a:r>
              <a:rPr sz="1300" b="0">
                <a:solidFill>
                  <a:srgbClr val="B4BCCC"/>
                </a:solidFill>
                <a:latin typeface="Helvetica Neue"/>
              </a:rPr>
              <a:t>Push every Charter exception to its limit. Restrict the chip to allied states under emergency security clauses. Tell other rescue teams: follow the proper Charter process, wait your turn.</a:t>
            </a:r>
          </a:p>
        </p:txBody>
      </p:sp>
      <p:sp>
        <p:nvSpPr>
          <p:cNvPr id="17" name="Rounded Rectangle 16">
            <a:hlinkClick r:id="rId4" action="ppaction://hlinksldjump"/>
          </p:cNvPr>
          <p:cNvSpPr/>
          <p:nvPr/>
        </p:nvSpPr>
        <p:spPr>
          <a:xfrm>
            <a:off x="6720840" y="3886200"/>
            <a:ext cx="5029200" cy="2743200"/>
          </a:xfrm>
          <a:prstGeom prst="roundRect">
            <a:avLst>
              <a:gd name="adj" fmla="val 1200"/>
            </a:avLst>
          </a:prstGeom>
          <a:solidFill>
            <a:srgbClr val="0A102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a:hlinkClick r:id="rId4" action="ppaction://hlinksldjump"/>
          </p:cNvPr>
          <p:cNvSpPr txBox="1"/>
          <p:nvPr/>
        </p:nvSpPr>
        <p:spPr>
          <a:xfrm>
            <a:off x="7086600" y="4087368"/>
            <a:ext cx="4297680" cy="411480"/>
          </a:xfrm>
          <a:prstGeom prst="rect">
            <a:avLst/>
          </a:prstGeom>
          <a:noFill/>
        </p:spPr>
        <p:txBody>
          <a:bodyPr wrap="square" lIns="164592" tIns="91440" rIns="164592" bIns="91440" anchor="t">
            <a:spAutoFit/>
          </a:bodyPr>
          <a:lstStyle/>
          <a:p>
            <a:pPr algn="l">
              <a:lnSpc>
                <a:spcPct val="115000"/>
              </a:lnSpc>
            </a:pPr>
            <a:r>
              <a:rPr sz="1300" b="1" spc="400">
                <a:solidFill>
                  <a:srgbClr val="F5C26B"/>
                </a:solidFill>
                <a:latin typeface="Helvetica Neue"/>
              </a:rPr>
              <a:t>OPTION B</a:t>
            </a:r>
          </a:p>
        </p:txBody>
      </p:sp>
      <p:sp>
        <p:nvSpPr>
          <p:cNvPr id="19" name="TextBox 18">
            <a:hlinkClick r:id="rId4" action="ppaction://hlinksldjump"/>
          </p:cNvPr>
          <p:cNvSpPr txBox="1"/>
          <p:nvPr/>
        </p:nvSpPr>
        <p:spPr>
          <a:xfrm>
            <a:off x="7086600" y="4434840"/>
            <a:ext cx="4297680" cy="594360"/>
          </a:xfrm>
          <a:prstGeom prst="rect">
            <a:avLst/>
          </a:prstGeom>
          <a:noFill/>
        </p:spPr>
        <p:txBody>
          <a:bodyPr wrap="square" lIns="164592" tIns="91440" rIns="164592" bIns="91440" anchor="t">
            <a:spAutoFit/>
          </a:bodyPr>
          <a:lstStyle/>
          <a:p>
            <a:pPr algn="l">
              <a:lnSpc>
                <a:spcPct val="115000"/>
              </a:lnSpc>
            </a:pPr>
            <a:r>
              <a:rPr sz="2200" b="1">
                <a:solidFill>
                  <a:srgbClr val="E9ECF2"/>
                </a:solidFill>
                <a:latin typeface="Helvetica Neue"/>
              </a:rPr>
              <a:t>Share &amp; Open</a:t>
            </a:r>
          </a:p>
        </p:txBody>
      </p:sp>
      <p:sp>
        <p:nvSpPr>
          <p:cNvPr id="20" name="TextBox 19">
            <a:hlinkClick r:id="rId4" action="ppaction://hlinksldjump"/>
          </p:cNvPr>
          <p:cNvSpPr txBox="1"/>
          <p:nvPr/>
        </p:nvSpPr>
        <p:spPr>
          <a:xfrm>
            <a:off x="7086600" y="5074920"/>
            <a:ext cx="4297680" cy="1371600"/>
          </a:xfrm>
          <a:prstGeom prst="rect">
            <a:avLst/>
          </a:prstGeom>
          <a:noFill/>
        </p:spPr>
        <p:txBody>
          <a:bodyPr wrap="square" lIns="164592" tIns="91440" rIns="164592" bIns="91440" anchor="t">
            <a:spAutoFit/>
          </a:bodyPr>
          <a:lstStyle/>
          <a:p>
            <a:pPr algn="l">
              <a:lnSpc>
                <a:spcPct val="140000"/>
              </a:lnSpc>
            </a:pPr>
            <a:r>
              <a:rPr sz="1300" b="0">
                <a:solidFill>
                  <a:srgbClr val="B4BCCC"/>
                </a:solidFill>
                <a:latin typeface="Helvetica Neue"/>
              </a:rPr>
              <a:t>Bypass the audit queue entirely. Activate the Charter's universal emergency provision. Within 24 hours every rescue team in the world has the chip. Restore the normal process after the crisis.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3-crisis.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45000"/>
                </a:srgbClr>
              </a:gs>
              <a:gs pos="100000">
                <a:srgbClr val="000000">
                  <a:alpha val="92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 y="320040"/>
            <a:ext cx="10972800" cy="365760"/>
          </a:xfrm>
          <a:prstGeom prst="rect">
            <a:avLst/>
          </a:prstGeom>
          <a:noFill/>
        </p:spPr>
        <p:txBody>
          <a:bodyPr wrap="square" lIns="164592" tIns="91440" rIns="164592" bIns="91440" anchor="t">
            <a:spAutoFit/>
          </a:bodyPr>
          <a:lstStyle/>
          <a:p>
            <a:pPr algn="l">
              <a:lnSpc>
                <a:spcPct val="115000"/>
              </a:lnSpc>
            </a:pPr>
            <a:r>
              <a:rPr sz="1100" b="1" spc="400">
                <a:solidFill>
                  <a:srgbClr val="6FE0FF"/>
                </a:solidFill>
                <a:latin typeface="Helvetica Neue"/>
              </a:rPr>
              <a:t>ROUND 3 OF 3 · 2037 · THE CRISIS</a:t>
            </a:r>
          </a:p>
        </p:txBody>
      </p:sp>
      <p:sp>
        <p:nvSpPr>
          <p:cNvPr id="5" name="TextBox 4"/>
          <p:cNvSpPr txBox="1"/>
          <p:nvPr/>
        </p:nvSpPr>
        <p:spPr>
          <a:xfrm>
            <a:off x="502920" y="594360"/>
            <a:ext cx="10972800" cy="365760"/>
          </a:xfrm>
          <a:prstGeom prst="rect">
            <a:avLst/>
          </a:prstGeom>
          <a:noFill/>
        </p:spPr>
        <p:txBody>
          <a:bodyPr wrap="square" lIns="164592" tIns="91440" rIns="164592" bIns="91440" anchor="t">
            <a:spAutoFit/>
          </a:bodyPr>
          <a:lstStyle/>
          <a:p>
            <a:pPr algn="l">
              <a:lnSpc>
                <a:spcPct val="115000"/>
              </a:lnSpc>
            </a:pPr>
            <a:r>
              <a:rPr sz="1000" b="1" spc="400">
                <a:solidFill>
                  <a:srgbClr val="F5C26B"/>
                </a:solidFill>
                <a:latin typeface="Helvetica Neue"/>
              </a:rPr>
              <a:t>PATH: OPEN CONSORTIUM → LIGHT REGULATION</a:t>
            </a:r>
          </a:p>
        </p:txBody>
      </p:sp>
      <p:sp>
        <p:nvSpPr>
          <p:cNvPr id="6" name="TextBox 5"/>
          <p:cNvSpPr txBox="1"/>
          <p:nvPr/>
        </p:nvSpPr>
        <p:spPr>
          <a:xfrm>
            <a:off x="502920" y="960120"/>
            <a:ext cx="5943600" cy="1554480"/>
          </a:xfrm>
          <a:prstGeom prst="rect">
            <a:avLst/>
          </a:prstGeom>
          <a:noFill/>
        </p:spPr>
        <p:txBody>
          <a:bodyPr wrap="square" lIns="164592" tIns="91440" rIns="164592" bIns="91440" anchor="t">
            <a:spAutoFit/>
          </a:bodyPr>
          <a:lstStyle/>
          <a:p>
            <a:pPr algn="l">
              <a:lnSpc>
                <a:spcPct val="110000"/>
              </a:lnSpc>
            </a:pPr>
            <a:r>
              <a:rPr sz="3400" b="1">
                <a:solidFill>
                  <a:srgbClr val="E9ECF2"/>
                </a:solidFill>
                <a:latin typeface="Helvetica Neue"/>
              </a:rPr>
              <a:t>GPS down. Tsunami strikes. Pick a door.</a:t>
            </a:r>
          </a:p>
        </p:txBody>
      </p:sp>
      <p:sp>
        <p:nvSpPr>
          <p:cNvPr id="7" name="Rounded Rectangle 6"/>
          <p:cNvSpPr/>
          <p:nvPr/>
        </p:nvSpPr>
        <p:spPr>
          <a:xfrm>
            <a:off x="502920" y="2377440"/>
            <a:ext cx="5943600" cy="1691640"/>
          </a:xfrm>
          <a:prstGeom prst="roundRect">
            <a:avLst>
              <a:gd name="adj" fmla="val 1200"/>
            </a:avLst>
          </a:prstGeom>
          <a:solidFill>
            <a:srgbClr val="060A14">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822960" y="2743200"/>
            <a:ext cx="5303520" cy="1051560"/>
          </a:xfrm>
          <a:prstGeom prst="rect">
            <a:avLst/>
          </a:prstGeom>
          <a:noFill/>
        </p:spPr>
        <p:txBody>
          <a:bodyPr wrap="square" lIns="164592" tIns="91440" rIns="164592" bIns="91440" anchor="ctr">
            <a:spAutoFit/>
          </a:bodyPr>
          <a:lstStyle/>
          <a:p>
            <a:pPr algn="l">
              <a:lnSpc>
                <a:spcPct val="140000"/>
              </a:lnSpc>
            </a:pPr>
            <a:r>
              <a:rPr sz="1500" b="0">
                <a:solidFill>
                  <a:srgbClr val="B4BCCC"/>
                </a:solidFill>
                <a:latin typeface="Helvetica Neue"/>
              </a:rPr>
              <a:t>A massive solar storm has damaged a third of GPS satellites. Civilian GPS is down globally. A magnitude 9 earthquake and tsunami have displaced thirty million people. Open chips in NGO hands are deploying. But there is no global coordination.</a:t>
            </a:r>
          </a:p>
        </p:txBody>
      </p:sp>
      <p:sp>
        <p:nvSpPr>
          <p:cNvPr id="9" name="Rounded Rectangle 8"/>
          <p:cNvSpPr/>
          <p:nvPr/>
        </p:nvSpPr>
        <p:spPr>
          <a:xfrm>
            <a:off x="502920" y="4114800"/>
            <a:ext cx="5943600" cy="2377440"/>
          </a:xfrm>
          <a:prstGeom prst="roundRect">
            <a:avLst>
              <a:gd name="adj" fmla="val 1200"/>
            </a:avLst>
          </a:prstGeom>
          <a:solidFill>
            <a:srgbClr val="060A14">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822960" y="4297680"/>
            <a:ext cx="5303520" cy="320040"/>
          </a:xfrm>
          <a:prstGeom prst="rect">
            <a:avLst/>
          </a:prstGeom>
          <a:noFill/>
        </p:spPr>
        <p:txBody>
          <a:bodyPr wrap="square" lIns="164592" tIns="91440" rIns="164592" bIns="91440" anchor="t">
            <a:spAutoFit/>
          </a:bodyPr>
          <a:lstStyle/>
          <a:p>
            <a:pPr algn="l">
              <a:lnSpc>
                <a:spcPct val="115000"/>
              </a:lnSpc>
            </a:pPr>
            <a:r>
              <a:rPr sz="1000" b="1" spc="400">
                <a:solidFill>
                  <a:srgbClr val="6FE0FF"/>
                </a:solidFill>
                <a:latin typeface="Helvetica Neue"/>
              </a:rPr>
              <a:t>STAKEHOLDER VOICE</a:t>
            </a:r>
          </a:p>
        </p:txBody>
      </p:sp>
      <p:sp>
        <p:nvSpPr>
          <p:cNvPr id="11" name="TextBox 10"/>
          <p:cNvSpPr txBox="1"/>
          <p:nvPr/>
        </p:nvSpPr>
        <p:spPr>
          <a:xfrm>
            <a:off x="822960" y="4663440"/>
            <a:ext cx="5303520" cy="1371600"/>
          </a:xfrm>
          <a:prstGeom prst="rect">
            <a:avLst/>
          </a:prstGeom>
          <a:noFill/>
        </p:spPr>
        <p:txBody>
          <a:bodyPr wrap="square" lIns="164592" tIns="91440" rIns="164592" bIns="91440" anchor="t">
            <a:spAutoFit/>
          </a:bodyPr>
          <a:lstStyle/>
          <a:p>
            <a:pPr algn="l">
              <a:lnSpc>
                <a:spcPct val="135000"/>
              </a:lnSpc>
            </a:pPr>
            <a:r>
              <a:rPr sz="1500" b="0">
                <a:solidFill>
                  <a:srgbClr val="E9ECF2"/>
                </a:solidFill>
                <a:latin typeface="Helvetica Neue"/>
              </a:rPr>
              <a:t>“We built this in the open precisely so the state would never own it. Nationalise it now and you take a generation's reason to ever build openly again.”</a:t>
            </a:r>
          </a:p>
        </p:txBody>
      </p:sp>
      <p:sp>
        <p:nvSpPr>
          <p:cNvPr id="12" name="TextBox 11"/>
          <p:cNvSpPr txBox="1"/>
          <p:nvPr/>
        </p:nvSpPr>
        <p:spPr>
          <a:xfrm>
            <a:off x="822960" y="6035040"/>
            <a:ext cx="5303520" cy="365760"/>
          </a:xfrm>
          <a:prstGeom prst="rect">
            <a:avLst/>
          </a:prstGeom>
          <a:noFill/>
        </p:spPr>
        <p:txBody>
          <a:bodyPr wrap="square" lIns="164592" tIns="91440" rIns="164592" bIns="91440" anchor="t">
            <a:spAutoFit/>
          </a:bodyPr>
          <a:lstStyle/>
          <a:p>
            <a:pPr algn="l">
              <a:lnSpc>
                <a:spcPct val="115000"/>
              </a:lnSpc>
            </a:pPr>
            <a:r>
              <a:rPr sz="1200" b="0" i="1">
                <a:solidFill>
                  <a:srgbClr val="F5C26B"/>
                </a:solidFill>
                <a:latin typeface="Helvetica Neue"/>
              </a:rPr>
              <a:t>The Open Quantum Federation, public statement</a:t>
            </a:r>
          </a:p>
        </p:txBody>
      </p:sp>
      <p:sp>
        <p:nvSpPr>
          <p:cNvPr id="13" name="Rounded Rectangle 12">
            <a:hlinkClick r:id="rId3" action="ppaction://hlinksldjump"/>
          </p:cNvPr>
          <p:cNvSpPr/>
          <p:nvPr/>
        </p:nvSpPr>
        <p:spPr>
          <a:xfrm>
            <a:off x="6720840" y="960120"/>
            <a:ext cx="5029200" cy="2743200"/>
          </a:xfrm>
          <a:prstGeom prst="roundRect">
            <a:avLst>
              <a:gd name="adj" fmla="val 1200"/>
            </a:avLst>
          </a:prstGeom>
          <a:solidFill>
            <a:srgbClr val="0A102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a:hlinkClick r:id="rId3" action="ppaction://hlinksldjump"/>
          </p:cNvPr>
          <p:cNvSpPr txBox="1"/>
          <p:nvPr/>
        </p:nvSpPr>
        <p:spPr>
          <a:xfrm>
            <a:off x="7086600" y="1161288"/>
            <a:ext cx="4297680" cy="411480"/>
          </a:xfrm>
          <a:prstGeom prst="rect">
            <a:avLst/>
          </a:prstGeom>
          <a:noFill/>
        </p:spPr>
        <p:txBody>
          <a:bodyPr wrap="square" lIns="164592" tIns="91440" rIns="164592" bIns="91440" anchor="t">
            <a:spAutoFit/>
          </a:bodyPr>
          <a:lstStyle/>
          <a:p>
            <a:pPr algn="l">
              <a:lnSpc>
                <a:spcPct val="115000"/>
              </a:lnSpc>
            </a:pPr>
            <a:r>
              <a:rPr sz="1300" b="1" spc="400">
                <a:solidFill>
                  <a:srgbClr val="6FE0FF"/>
                </a:solidFill>
                <a:latin typeface="Helvetica Neue"/>
              </a:rPr>
              <a:t>OPTION A</a:t>
            </a:r>
          </a:p>
        </p:txBody>
      </p:sp>
      <p:sp>
        <p:nvSpPr>
          <p:cNvPr id="15" name="TextBox 14">
            <a:hlinkClick r:id="rId3" action="ppaction://hlinksldjump"/>
          </p:cNvPr>
          <p:cNvSpPr txBox="1"/>
          <p:nvPr/>
        </p:nvSpPr>
        <p:spPr>
          <a:xfrm>
            <a:off x="7086600" y="1508760"/>
            <a:ext cx="4297680" cy="594360"/>
          </a:xfrm>
          <a:prstGeom prst="rect">
            <a:avLst/>
          </a:prstGeom>
          <a:noFill/>
        </p:spPr>
        <p:txBody>
          <a:bodyPr wrap="square" lIns="164592" tIns="91440" rIns="164592" bIns="91440" anchor="t">
            <a:spAutoFit/>
          </a:bodyPr>
          <a:lstStyle/>
          <a:p>
            <a:pPr algn="l">
              <a:lnSpc>
                <a:spcPct val="115000"/>
              </a:lnSpc>
            </a:pPr>
            <a:r>
              <a:rPr sz="2200" b="1">
                <a:solidFill>
                  <a:srgbClr val="E9ECF2"/>
                </a:solidFill>
                <a:latin typeface="Helvetica Neue"/>
              </a:rPr>
              <a:t>Centralize &amp; Defend</a:t>
            </a:r>
          </a:p>
        </p:txBody>
      </p:sp>
      <p:sp>
        <p:nvSpPr>
          <p:cNvPr id="16" name="TextBox 15">
            <a:hlinkClick r:id="rId3" action="ppaction://hlinksldjump"/>
          </p:cNvPr>
          <p:cNvSpPr txBox="1"/>
          <p:nvPr/>
        </p:nvSpPr>
        <p:spPr>
          <a:xfrm>
            <a:off x="7086600" y="2148840"/>
            <a:ext cx="4297680" cy="1371600"/>
          </a:xfrm>
          <a:prstGeom prst="rect">
            <a:avLst/>
          </a:prstGeom>
          <a:noFill/>
        </p:spPr>
        <p:txBody>
          <a:bodyPr wrap="square" lIns="164592" tIns="91440" rIns="164592" bIns="91440" anchor="t">
            <a:spAutoFit/>
          </a:bodyPr>
          <a:lstStyle/>
          <a:p>
            <a:pPr algn="l">
              <a:lnSpc>
                <a:spcPct val="140000"/>
              </a:lnSpc>
            </a:pPr>
            <a:r>
              <a:rPr sz="1300" b="0">
                <a:solidFill>
                  <a:srgbClr val="B4BCCC"/>
                </a:solidFill>
                <a:latin typeface="Helvetica Neue"/>
              </a:rPr>
              <a:t>Override the open commons. The state seizes control of production and data. All aid flows through official allied channels only. The open community is shut down for the duration of the crisis.</a:t>
            </a:r>
          </a:p>
        </p:txBody>
      </p:sp>
      <p:sp>
        <p:nvSpPr>
          <p:cNvPr id="17" name="Rounded Rectangle 16">
            <a:hlinkClick r:id="rId4" action="ppaction://hlinksldjump"/>
          </p:cNvPr>
          <p:cNvSpPr/>
          <p:nvPr/>
        </p:nvSpPr>
        <p:spPr>
          <a:xfrm>
            <a:off x="6720840" y="3886200"/>
            <a:ext cx="5029200" cy="2743200"/>
          </a:xfrm>
          <a:prstGeom prst="roundRect">
            <a:avLst>
              <a:gd name="adj" fmla="val 1200"/>
            </a:avLst>
          </a:prstGeom>
          <a:solidFill>
            <a:srgbClr val="0A102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a:hlinkClick r:id="rId4" action="ppaction://hlinksldjump"/>
          </p:cNvPr>
          <p:cNvSpPr txBox="1"/>
          <p:nvPr/>
        </p:nvSpPr>
        <p:spPr>
          <a:xfrm>
            <a:off x="7086600" y="4087368"/>
            <a:ext cx="4297680" cy="411480"/>
          </a:xfrm>
          <a:prstGeom prst="rect">
            <a:avLst/>
          </a:prstGeom>
          <a:noFill/>
        </p:spPr>
        <p:txBody>
          <a:bodyPr wrap="square" lIns="164592" tIns="91440" rIns="164592" bIns="91440" anchor="t">
            <a:spAutoFit/>
          </a:bodyPr>
          <a:lstStyle/>
          <a:p>
            <a:pPr algn="l">
              <a:lnSpc>
                <a:spcPct val="115000"/>
              </a:lnSpc>
            </a:pPr>
            <a:r>
              <a:rPr sz="1300" b="1" spc="400">
                <a:solidFill>
                  <a:srgbClr val="F5C26B"/>
                </a:solidFill>
                <a:latin typeface="Helvetica Neue"/>
              </a:rPr>
              <a:t>OPTION B</a:t>
            </a:r>
          </a:p>
        </p:txBody>
      </p:sp>
      <p:sp>
        <p:nvSpPr>
          <p:cNvPr id="19" name="TextBox 18">
            <a:hlinkClick r:id="rId4" action="ppaction://hlinksldjump"/>
          </p:cNvPr>
          <p:cNvSpPr txBox="1"/>
          <p:nvPr/>
        </p:nvSpPr>
        <p:spPr>
          <a:xfrm>
            <a:off x="7086600" y="4434840"/>
            <a:ext cx="4297680" cy="594360"/>
          </a:xfrm>
          <a:prstGeom prst="rect">
            <a:avLst/>
          </a:prstGeom>
          <a:noFill/>
        </p:spPr>
        <p:txBody>
          <a:bodyPr wrap="square" lIns="164592" tIns="91440" rIns="164592" bIns="91440" anchor="t">
            <a:spAutoFit/>
          </a:bodyPr>
          <a:lstStyle/>
          <a:p>
            <a:pPr algn="l">
              <a:lnSpc>
                <a:spcPct val="115000"/>
              </a:lnSpc>
            </a:pPr>
            <a:r>
              <a:rPr sz="2200" b="1">
                <a:solidFill>
                  <a:srgbClr val="E9ECF2"/>
                </a:solidFill>
                <a:latin typeface="Helvetica Neue"/>
              </a:rPr>
              <a:t>Share &amp; Open</a:t>
            </a:r>
          </a:p>
        </p:txBody>
      </p:sp>
      <p:sp>
        <p:nvSpPr>
          <p:cNvPr id="20" name="TextBox 19">
            <a:hlinkClick r:id="rId4" action="ppaction://hlinksldjump"/>
          </p:cNvPr>
          <p:cNvSpPr txBox="1"/>
          <p:nvPr/>
        </p:nvSpPr>
        <p:spPr>
          <a:xfrm>
            <a:off x="7086600" y="5074920"/>
            <a:ext cx="4297680" cy="1371600"/>
          </a:xfrm>
          <a:prstGeom prst="rect">
            <a:avLst/>
          </a:prstGeom>
          <a:noFill/>
        </p:spPr>
        <p:txBody>
          <a:bodyPr wrap="square" lIns="164592" tIns="91440" rIns="164592" bIns="91440" anchor="t">
            <a:spAutoFit/>
          </a:bodyPr>
          <a:lstStyle/>
          <a:p>
            <a:pPr algn="l">
              <a:lnSpc>
                <a:spcPct val="140000"/>
              </a:lnSpc>
            </a:pPr>
            <a:r>
              <a:rPr sz="1300" b="0">
                <a:solidFill>
                  <a:srgbClr val="B4BCCC"/>
                </a:solidFill>
                <a:latin typeface="Helvetica Neue"/>
              </a:rPr>
              <a:t>Stay completely out of the way. Let NGOs, citizen networks and decentralised rescue teams coordinate themselves with open chips. No state command, no oversight, no permits.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3-crisis.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45000"/>
                </a:srgbClr>
              </a:gs>
              <a:gs pos="100000">
                <a:srgbClr val="000000">
                  <a:alpha val="92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 y="320040"/>
            <a:ext cx="10972800" cy="365760"/>
          </a:xfrm>
          <a:prstGeom prst="rect">
            <a:avLst/>
          </a:prstGeom>
          <a:noFill/>
        </p:spPr>
        <p:txBody>
          <a:bodyPr wrap="square" lIns="164592" tIns="91440" rIns="164592" bIns="91440" anchor="t">
            <a:spAutoFit/>
          </a:bodyPr>
          <a:lstStyle/>
          <a:p>
            <a:pPr algn="l">
              <a:lnSpc>
                <a:spcPct val="115000"/>
              </a:lnSpc>
            </a:pPr>
            <a:r>
              <a:rPr sz="1100" b="1" spc="400">
                <a:solidFill>
                  <a:srgbClr val="6FE0FF"/>
                </a:solidFill>
                <a:latin typeface="Helvetica Neue"/>
              </a:rPr>
              <a:t>ROUND 3 OF 3 · 2037 · THE CRISIS</a:t>
            </a:r>
          </a:p>
        </p:txBody>
      </p:sp>
      <p:sp>
        <p:nvSpPr>
          <p:cNvPr id="5" name="TextBox 4"/>
          <p:cNvSpPr txBox="1"/>
          <p:nvPr/>
        </p:nvSpPr>
        <p:spPr>
          <a:xfrm>
            <a:off x="502920" y="594360"/>
            <a:ext cx="10972800" cy="365760"/>
          </a:xfrm>
          <a:prstGeom prst="rect">
            <a:avLst/>
          </a:prstGeom>
          <a:noFill/>
        </p:spPr>
        <p:txBody>
          <a:bodyPr wrap="square" lIns="164592" tIns="91440" rIns="164592" bIns="91440" anchor="t">
            <a:spAutoFit/>
          </a:bodyPr>
          <a:lstStyle/>
          <a:p>
            <a:pPr algn="l">
              <a:lnSpc>
                <a:spcPct val="115000"/>
              </a:lnSpc>
            </a:pPr>
            <a:r>
              <a:rPr sz="1000" b="1" spc="400">
                <a:solidFill>
                  <a:srgbClr val="F5C26B"/>
                </a:solidFill>
                <a:latin typeface="Helvetica Neue"/>
              </a:rPr>
              <a:t>PATH: OPEN CONSORTIUM → STRICT REGULATION</a:t>
            </a:r>
          </a:p>
        </p:txBody>
      </p:sp>
      <p:sp>
        <p:nvSpPr>
          <p:cNvPr id="6" name="TextBox 5"/>
          <p:cNvSpPr txBox="1"/>
          <p:nvPr/>
        </p:nvSpPr>
        <p:spPr>
          <a:xfrm>
            <a:off x="502920" y="960120"/>
            <a:ext cx="5943600" cy="1554480"/>
          </a:xfrm>
          <a:prstGeom prst="rect">
            <a:avLst/>
          </a:prstGeom>
          <a:noFill/>
        </p:spPr>
        <p:txBody>
          <a:bodyPr wrap="square" lIns="164592" tIns="91440" rIns="164592" bIns="91440" anchor="t">
            <a:spAutoFit/>
          </a:bodyPr>
          <a:lstStyle/>
          <a:p>
            <a:pPr algn="l">
              <a:lnSpc>
                <a:spcPct val="110000"/>
              </a:lnSpc>
            </a:pPr>
            <a:r>
              <a:rPr sz="3400" b="1">
                <a:solidFill>
                  <a:srgbClr val="E9ECF2"/>
                </a:solidFill>
                <a:latin typeface="Helvetica Neue"/>
              </a:rPr>
              <a:t>GPS down. Tsunami strikes. Pick a door.</a:t>
            </a:r>
          </a:p>
        </p:txBody>
      </p:sp>
      <p:sp>
        <p:nvSpPr>
          <p:cNvPr id="7" name="Rounded Rectangle 6"/>
          <p:cNvSpPr/>
          <p:nvPr/>
        </p:nvSpPr>
        <p:spPr>
          <a:xfrm>
            <a:off x="502920" y="2377440"/>
            <a:ext cx="5943600" cy="1691640"/>
          </a:xfrm>
          <a:prstGeom prst="roundRect">
            <a:avLst>
              <a:gd name="adj" fmla="val 1200"/>
            </a:avLst>
          </a:prstGeom>
          <a:solidFill>
            <a:srgbClr val="060A14">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822960" y="2743200"/>
            <a:ext cx="5303520" cy="1051560"/>
          </a:xfrm>
          <a:prstGeom prst="rect">
            <a:avLst/>
          </a:prstGeom>
          <a:noFill/>
        </p:spPr>
        <p:txBody>
          <a:bodyPr wrap="square" lIns="164592" tIns="91440" rIns="164592" bIns="91440" anchor="ctr">
            <a:spAutoFit/>
          </a:bodyPr>
          <a:lstStyle/>
          <a:p>
            <a:pPr algn="l">
              <a:lnSpc>
                <a:spcPct val="140000"/>
              </a:lnSpc>
            </a:pPr>
            <a:r>
              <a:rPr sz="1500" b="0">
                <a:solidFill>
                  <a:srgbClr val="B4BCCC"/>
                </a:solidFill>
                <a:latin typeface="Helvetica Neue"/>
              </a:rPr>
              <a:t>A massive solar storm has damaged a third of GPS satellites. Civilian GPS is down globally. A magnitude 9 earthquake and tsunami have displaced thirty million people. Open chips work under Charter audit. Coordinated, but slow.</a:t>
            </a:r>
          </a:p>
        </p:txBody>
      </p:sp>
      <p:sp>
        <p:nvSpPr>
          <p:cNvPr id="9" name="Rounded Rectangle 8"/>
          <p:cNvSpPr/>
          <p:nvPr/>
        </p:nvSpPr>
        <p:spPr>
          <a:xfrm>
            <a:off x="502920" y="4114800"/>
            <a:ext cx="5943600" cy="2377440"/>
          </a:xfrm>
          <a:prstGeom prst="roundRect">
            <a:avLst>
              <a:gd name="adj" fmla="val 1200"/>
            </a:avLst>
          </a:prstGeom>
          <a:solidFill>
            <a:srgbClr val="060A14">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822960" y="4297680"/>
            <a:ext cx="5303520" cy="320040"/>
          </a:xfrm>
          <a:prstGeom prst="rect">
            <a:avLst/>
          </a:prstGeom>
          <a:noFill/>
        </p:spPr>
        <p:txBody>
          <a:bodyPr wrap="square" lIns="164592" tIns="91440" rIns="164592" bIns="91440" anchor="t">
            <a:spAutoFit/>
          </a:bodyPr>
          <a:lstStyle/>
          <a:p>
            <a:pPr algn="l">
              <a:lnSpc>
                <a:spcPct val="115000"/>
              </a:lnSpc>
            </a:pPr>
            <a:r>
              <a:rPr sz="1000" b="1" spc="400">
                <a:solidFill>
                  <a:srgbClr val="6FE0FF"/>
                </a:solidFill>
                <a:latin typeface="Helvetica Neue"/>
              </a:rPr>
              <a:t>STAKEHOLDER VOICE</a:t>
            </a:r>
          </a:p>
        </p:txBody>
      </p:sp>
      <p:sp>
        <p:nvSpPr>
          <p:cNvPr id="11" name="TextBox 10"/>
          <p:cNvSpPr txBox="1"/>
          <p:nvPr/>
        </p:nvSpPr>
        <p:spPr>
          <a:xfrm>
            <a:off x="822960" y="4663440"/>
            <a:ext cx="5303520" cy="1371600"/>
          </a:xfrm>
          <a:prstGeom prst="rect">
            <a:avLst/>
          </a:prstGeom>
          <a:noFill/>
        </p:spPr>
        <p:txBody>
          <a:bodyPr wrap="square" lIns="164592" tIns="91440" rIns="164592" bIns="91440" anchor="t">
            <a:spAutoFit/>
          </a:bodyPr>
          <a:lstStyle/>
          <a:p>
            <a:pPr algn="l">
              <a:lnSpc>
                <a:spcPct val="135000"/>
              </a:lnSpc>
            </a:pPr>
            <a:r>
              <a:rPr sz="1500" b="0">
                <a:solidFill>
                  <a:srgbClr val="E9ECF2"/>
                </a:solidFill>
                <a:latin typeface="Helvetica Neue"/>
              </a:rPr>
              <a:t>“This is exactly the moment the Charter was written for. If we hold to the rules now, they will hold forever. If we break them now, we will spend ten years explaining why.”</a:t>
            </a:r>
          </a:p>
        </p:txBody>
      </p:sp>
      <p:sp>
        <p:nvSpPr>
          <p:cNvPr id="12" name="TextBox 11"/>
          <p:cNvSpPr txBox="1"/>
          <p:nvPr/>
        </p:nvSpPr>
        <p:spPr>
          <a:xfrm>
            <a:off x="822960" y="6035040"/>
            <a:ext cx="5303520" cy="365760"/>
          </a:xfrm>
          <a:prstGeom prst="rect">
            <a:avLst/>
          </a:prstGeom>
          <a:noFill/>
        </p:spPr>
        <p:txBody>
          <a:bodyPr wrap="square" lIns="164592" tIns="91440" rIns="164592" bIns="91440" anchor="t">
            <a:spAutoFit/>
          </a:bodyPr>
          <a:lstStyle/>
          <a:p>
            <a:pPr algn="l">
              <a:lnSpc>
                <a:spcPct val="115000"/>
              </a:lnSpc>
            </a:pPr>
            <a:r>
              <a:rPr sz="1200" b="0" i="1">
                <a:solidFill>
                  <a:srgbClr val="F5C26B"/>
                </a:solidFill>
                <a:latin typeface="Helvetica Neue"/>
              </a:rPr>
              <a:t>Dr. Ada Bansal, UN Special Rapporteur on Quantum Rights</a:t>
            </a:r>
          </a:p>
        </p:txBody>
      </p:sp>
      <p:sp>
        <p:nvSpPr>
          <p:cNvPr id="13" name="Rounded Rectangle 12">
            <a:hlinkClick r:id="rId3" action="ppaction://hlinksldjump"/>
          </p:cNvPr>
          <p:cNvSpPr/>
          <p:nvPr/>
        </p:nvSpPr>
        <p:spPr>
          <a:xfrm>
            <a:off x="6720840" y="960120"/>
            <a:ext cx="5029200" cy="2743200"/>
          </a:xfrm>
          <a:prstGeom prst="roundRect">
            <a:avLst>
              <a:gd name="adj" fmla="val 1200"/>
            </a:avLst>
          </a:prstGeom>
          <a:solidFill>
            <a:srgbClr val="0A102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a:hlinkClick r:id="rId3" action="ppaction://hlinksldjump"/>
          </p:cNvPr>
          <p:cNvSpPr txBox="1"/>
          <p:nvPr/>
        </p:nvSpPr>
        <p:spPr>
          <a:xfrm>
            <a:off x="7086600" y="1161288"/>
            <a:ext cx="4297680" cy="411480"/>
          </a:xfrm>
          <a:prstGeom prst="rect">
            <a:avLst/>
          </a:prstGeom>
          <a:noFill/>
        </p:spPr>
        <p:txBody>
          <a:bodyPr wrap="square" lIns="164592" tIns="91440" rIns="164592" bIns="91440" anchor="t">
            <a:spAutoFit/>
          </a:bodyPr>
          <a:lstStyle/>
          <a:p>
            <a:pPr algn="l">
              <a:lnSpc>
                <a:spcPct val="115000"/>
              </a:lnSpc>
            </a:pPr>
            <a:r>
              <a:rPr sz="1300" b="1" spc="400">
                <a:solidFill>
                  <a:srgbClr val="6FE0FF"/>
                </a:solidFill>
                <a:latin typeface="Helvetica Neue"/>
              </a:rPr>
              <a:t>OPTION A</a:t>
            </a:r>
          </a:p>
        </p:txBody>
      </p:sp>
      <p:sp>
        <p:nvSpPr>
          <p:cNvPr id="15" name="TextBox 14">
            <a:hlinkClick r:id="rId3" action="ppaction://hlinksldjump"/>
          </p:cNvPr>
          <p:cNvSpPr txBox="1"/>
          <p:nvPr/>
        </p:nvSpPr>
        <p:spPr>
          <a:xfrm>
            <a:off x="7086600" y="1508760"/>
            <a:ext cx="4297680" cy="594360"/>
          </a:xfrm>
          <a:prstGeom prst="rect">
            <a:avLst/>
          </a:prstGeom>
          <a:noFill/>
        </p:spPr>
        <p:txBody>
          <a:bodyPr wrap="square" lIns="164592" tIns="91440" rIns="164592" bIns="91440" anchor="t">
            <a:spAutoFit/>
          </a:bodyPr>
          <a:lstStyle/>
          <a:p>
            <a:pPr algn="l">
              <a:lnSpc>
                <a:spcPct val="115000"/>
              </a:lnSpc>
            </a:pPr>
            <a:r>
              <a:rPr sz="2200" b="1">
                <a:solidFill>
                  <a:srgbClr val="E9ECF2"/>
                </a:solidFill>
                <a:latin typeface="Helvetica Neue"/>
              </a:rPr>
              <a:t>Centralize &amp; Defend</a:t>
            </a:r>
          </a:p>
        </p:txBody>
      </p:sp>
      <p:sp>
        <p:nvSpPr>
          <p:cNvPr id="16" name="TextBox 15">
            <a:hlinkClick r:id="rId3" action="ppaction://hlinksldjump"/>
          </p:cNvPr>
          <p:cNvSpPr txBox="1"/>
          <p:nvPr/>
        </p:nvSpPr>
        <p:spPr>
          <a:xfrm>
            <a:off x="7086600" y="2148840"/>
            <a:ext cx="4297680" cy="1371600"/>
          </a:xfrm>
          <a:prstGeom prst="rect">
            <a:avLst/>
          </a:prstGeom>
          <a:noFill/>
        </p:spPr>
        <p:txBody>
          <a:bodyPr wrap="square" lIns="164592" tIns="91440" rIns="164592" bIns="91440" anchor="t">
            <a:spAutoFit/>
          </a:bodyPr>
          <a:lstStyle/>
          <a:p>
            <a:pPr algn="l">
              <a:lnSpc>
                <a:spcPct val="140000"/>
              </a:lnSpc>
            </a:pPr>
            <a:r>
              <a:rPr sz="1300" b="0">
                <a:solidFill>
                  <a:srgbClr val="B4BCCC"/>
                </a:solidFill>
                <a:latin typeface="Helvetica Neue"/>
              </a:rPr>
              <a:t>Tear up the Charter for the emergency. Skip the audits. Direct chips to allied teams first. The community's three years of patient discipline are sacrificed for speed.</a:t>
            </a:r>
          </a:p>
        </p:txBody>
      </p:sp>
      <p:sp>
        <p:nvSpPr>
          <p:cNvPr id="17" name="Rounded Rectangle 16">
            <a:hlinkClick r:id="rId4" action="ppaction://hlinksldjump"/>
          </p:cNvPr>
          <p:cNvSpPr/>
          <p:nvPr/>
        </p:nvSpPr>
        <p:spPr>
          <a:xfrm>
            <a:off x="6720840" y="3886200"/>
            <a:ext cx="5029200" cy="2743200"/>
          </a:xfrm>
          <a:prstGeom prst="roundRect">
            <a:avLst>
              <a:gd name="adj" fmla="val 1200"/>
            </a:avLst>
          </a:prstGeom>
          <a:solidFill>
            <a:srgbClr val="0A102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a:hlinkClick r:id="rId4" action="ppaction://hlinksldjump"/>
          </p:cNvPr>
          <p:cNvSpPr txBox="1"/>
          <p:nvPr/>
        </p:nvSpPr>
        <p:spPr>
          <a:xfrm>
            <a:off x="7086600" y="4087368"/>
            <a:ext cx="4297680" cy="411480"/>
          </a:xfrm>
          <a:prstGeom prst="rect">
            <a:avLst/>
          </a:prstGeom>
          <a:noFill/>
        </p:spPr>
        <p:txBody>
          <a:bodyPr wrap="square" lIns="164592" tIns="91440" rIns="164592" bIns="91440" anchor="t">
            <a:spAutoFit/>
          </a:bodyPr>
          <a:lstStyle/>
          <a:p>
            <a:pPr algn="l">
              <a:lnSpc>
                <a:spcPct val="115000"/>
              </a:lnSpc>
            </a:pPr>
            <a:r>
              <a:rPr sz="1300" b="1" spc="400">
                <a:solidFill>
                  <a:srgbClr val="F5C26B"/>
                </a:solidFill>
                <a:latin typeface="Helvetica Neue"/>
              </a:rPr>
              <a:t>OPTION B</a:t>
            </a:r>
          </a:p>
        </p:txBody>
      </p:sp>
      <p:sp>
        <p:nvSpPr>
          <p:cNvPr id="19" name="TextBox 18">
            <a:hlinkClick r:id="rId4" action="ppaction://hlinksldjump"/>
          </p:cNvPr>
          <p:cNvSpPr txBox="1"/>
          <p:nvPr/>
        </p:nvSpPr>
        <p:spPr>
          <a:xfrm>
            <a:off x="7086600" y="4434840"/>
            <a:ext cx="4297680" cy="594360"/>
          </a:xfrm>
          <a:prstGeom prst="rect">
            <a:avLst/>
          </a:prstGeom>
          <a:noFill/>
        </p:spPr>
        <p:txBody>
          <a:bodyPr wrap="square" lIns="164592" tIns="91440" rIns="164592" bIns="91440" anchor="t">
            <a:spAutoFit/>
          </a:bodyPr>
          <a:lstStyle/>
          <a:p>
            <a:pPr algn="l">
              <a:lnSpc>
                <a:spcPct val="115000"/>
              </a:lnSpc>
            </a:pPr>
            <a:r>
              <a:rPr sz="2200" b="1">
                <a:solidFill>
                  <a:srgbClr val="E9ECF2"/>
                </a:solidFill>
                <a:latin typeface="Helvetica Neue"/>
              </a:rPr>
              <a:t>Share &amp; Open</a:t>
            </a:r>
          </a:p>
        </p:txBody>
      </p:sp>
      <p:sp>
        <p:nvSpPr>
          <p:cNvPr id="20" name="TextBox 19">
            <a:hlinkClick r:id="rId4" action="ppaction://hlinksldjump"/>
          </p:cNvPr>
          <p:cNvSpPr txBox="1"/>
          <p:nvPr/>
        </p:nvSpPr>
        <p:spPr>
          <a:xfrm>
            <a:off x="7086600" y="5074920"/>
            <a:ext cx="4297680" cy="1371600"/>
          </a:xfrm>
          <a:prstGeom prst="rect">
            <a:avLst/>
          </a:prstGeom>
          <a:noFill/>
        </p:spPr>
        <p:txBody>
          <a:bodyPr wrap="square" lIns="164592" tIns="91440" rIns="164592" bIns="91440" anchor="t">
            <a:spAutoFit/>
          </a:bodyPr>
          <a:lstStyle/>
          <a:p>
            <a:pPr algn="l">
              <a:lnSpc>
                <a:spcPct val="140000"/>
              </a:lnSpc>
            </a:pPr>
            <a:r>
              <a:rPr sz="1300" b="0">
                <a:solidFill>
                  <a:srgbClr val="B4BCCC"/>
                </a:solidFill>
                <a:latin typeface="Helvetica Neue"/>
              </a:rPr>
              <a:t>Hold the Charter as written. Every deployment waits for its full 24-hour audit, even now. Fewer chips deployed in time, but every audit reinforces the rule that the community built.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AA-coldwar.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50000"/>
                </a:srgbClr>
              </a:gs>
              <a:gs pos="100000">
                <a:srgbClr val="000000">
                  <a:alpha val="94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 y="320040"/>
            <a:ext cx="10058400" cy="365760"/>
          </a:xfrm>
          <a:prstGeom prst="rect">
            <a:avLst/>
          </a:prstGeom>
          <a:noFill/>
        </p:spPr>
        <p:txBody>
          <a:bodyPr wrap="square" lIns="164592" tIns="91440" rIns="164592" bIns="91440" anchor="t">
            <a:spAutoFit/>
          </a:bodyPr>
          <a:lstStyle/>
          <a:p>
            <a:pPr algn="l">
              <a:lnSpc>
                <a:spcPct val="115000"/>
              </a:lnSpc>
            </a:pPr>
            <a:r>
              <a:rPr sz="1200" b="1" spc="400">
                <a:solidFill>
                  <a:srgbClr val="6FE0FF"/>
                </a:solidFill>
                <a:latin typeface="Helvetica Neue"/>
              </a:rPr>
              <a:t>ENDING AAA · 2040</a:t>
            </a:r>
          </a:p>
        </p:txBody>
      </p:sp>
      <p:sp>
        <p:nvSpPr>
          <p:cNvPr id="5" name="TextBox 4"/>
          <p:cNvSpPr txBox="1"/>
          <p:nvPr/>
        </p:nvSpPr>
        <p:spPr>
          <a:xfrm>
            <a:off x="502920" y="777240"/>
            <a:ext cx="10972800" cy="914400"/>
          </a:xfrm>
          <a:prstGeom prst="rect">
            <a:avLst/>
          </a:prstGeom>
          <a:noFill/>
        </p:spPr>
        <p:txBody>
          <a:bodyPr wrap="square" lIns="164592" tIns="91440" rIns="164592" bIns="91440" anchor="t">
            <a:spAutoFit/>
          </a:bodyPr>
          <a:lstStyle/>
          <a:p>
            <a:pPr algn="l">
              <a:lnSpc>
                <a:spcPct val="115000"/>
              </a:lnSpc>
            </a:pPr>
            <a:r>
              <a:rPr sz="4400" b="1">
                <a:solidFill>
                  <a:srgbClr val="E9ECF2"/>
                </a:solidFill>
                <a:latin typeface="Helvetica Neue"/>
              </a:rPr>
              <a:t>QUANTUM COLD WAR</a:t>
            </a:r>
          </a:p>
        </p:txBody>
      </p:sp>
      <p:sp>
        <p:nvSpPr>
          <p:cNvPr id="6" name="TextBox 5"/>
          <p:cNvSpPr txBox="1"/>
          <p:nvPr/>
        </p:nvSpPr>
        <p:spPr>
          <a:xfrm>
            <a:off x="502920" y="1645920"/>
            <a:ext cx="10972800" cy="365760"/>
          </a:xfrm>
          <a:prstGeom prst="rect">
            <a:avLst/>
          </a:prstGeom>
          <a:noFill/>
        </p:spPr>
        <p:txBody>
          <a:bodyPr wrap="square" lIns="164592" tIns="91440" rIns="164592" bIns="91440" anchor="t">
            <a:spAutoFit/>
          </a:bodyPr>
          <a:lstStyle/>
          <a:p>
            <a:pPr algn="l">
              <a:lnSpc>
                <a:spcPct val="115000"/>
              </a:lnSpc>
            </a:pPr>
            <a:r>
              <a:rPr sz="1200" b="1" spc="300">
                <a:solidFill>
                  <a:srgbClr val="F5C26B"/>
                </a:solidFill>
                <a:latin typeface="Helvetica Neue"/>
              </a:rPr>
              <a:t>PATH: DEFENSE  →  LIGHT REG  →  CENTRALIZE</a:t>
            </a:r>
          </a:p>
        </p:txBody>
      </p:sp>
      <p:sp>
        <p:nvSpPr>
          <p:cNvPr id="7" name="Rounded Rectangle 6">
            <a:hlinkClick r:id="rId3" action="ppaction://hlinksldjump"/>
          </p:cNvPr>
          <p:cNvSpPr/>
          <p:nvPr/>
        </p:nvSpPr>
        <p:spPr>
          <a:xfrm>
            <a:off x="502920" y="2377440"/>
            <a:ext cx="7772400" cy="3520440"/>
          </a:xfrm>
          <a:prstGeom prst="roundRect">
            <a:avLst>
              <a:gd name="adj" fmla="val 1200"/>
            </a:avLst>
          </a:prstGeom>
          <a:solidFill>
            <a:srgbClr val="060A14">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a:hlinkClick r:id="rId3" action="ppaction://hlinksldjump"/>
          </p:cNvPr>
          <p:cNvSpPr txBox="1"/>
          <p:nvPr/>
        </p:nvSpPr>
        <p:spPr>
          <a:xfrm>
            <a:off x="868680" y="2651760"/>
            <a:ext cx="7040880" cy="2971800"/>
          </a:xfrm>
          <a:prstGeom prst="rect">
            <a:avLst/>
          </a:prstGeom>
          <a:noFill/>
        </p:spPr>
        <p:txBody>
          <a:bodyPr wrap="square" lIns="164592" tIns="91440" rIns="164592" bIns="91440" anchor="t">
            <a:spAutoFit/>
          </a:bodyPr>
          <a:lstStyle/>
          <a:p>
            <a:pPr algn="l">
              <a:lnSpc>
                <a:spcPct val="150000"/>
              </a:lnSpc>
            </a:pPr>
            <a:r>
              <a:rPr sz="1400" b="0">
                <a:solidFill>
                  <a:srgbClr val="B4BCCC"/>
                </a:solidFill>
                <a:latin typeface="Helvetica Neue"/>
              </a:rPr>
              <a:t>Defence funding put the chip in military hands. Light national rules let the alliance keep it for itself. When the 2037 solar storm and tsunami struck, you centralised the response. Quantum nav went only to allied rescue teams. Hundreds of thousands were displaced on the other side with no help for evacuation. By 2040 every excluded country has built its own competing chip. Trust between blocs has collapsed. Historians call this the Second Cold War.</a:t>
            </a:r>
          </a:p>
        </p:txBody>
      </p:sp>
      <p:sp>
        <p:nvSpPr>
          <p:cNvPr id="9" name="Rounded Rectangle 8">
            <a:hlinkClick r:id="rId3" action="ppaction://hlinksldjump"/>
          </p:cNvPr>
          <p:cNvSpPr/>
          <p:nvPr/>
        </p:nvSpPr>
        <p:spPr>
          <a:xfrm>
            <a:off x="8503920" y="2377440"/>
            <a:ext cx="3200400" cy="3520440"/>
          </a:xfrm>
          <a:prstGeom prst="roundRect">
            <a:avLst>
              <a:gd name="adj" fmla="val 1200"/>
            </a:avLst>
          </a:prstGeom>
          <a:solidFill>
            <a:srgbClr val="0A1024">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a:hlinkClick r:id="rId3" action="ppaction://hlinksldjump"/>
          </p:cNvPr>
          <p:cNvSpPr txBox="1"/>
          <p:nvPr/>
        </p:nvSpPr>
        <p:spPr>
          <a:xfrm>
            <a:off x="8823960" y="2606040"/>
            <a:ext cx="2560320" cy="365760"/>
          </a:xfrm>
          <a:prstGeom prst="rect">
            <a:avLst/>
          </a:prstGeom>
          <a:noFill/>
        </p:spPr>
        <p:txBody>
          <a:bodyPr wrap="square" lIns="164592" tIns="91440" rIns="164592" bIns="91440" anchor="t">
            <a:spAutoFit/>
          </a:bodyPr>
          <a:lstStyle/>
          <a:p>
            <a:pPr algn="l">
              <a:lnSpc>
                <a:spcPct val="115000"/>
              </a:lnSpc>
            </a:pPr>
            <a:r>
              <a:rPr sz="1100" b="1" spc="400">
                <a:solidFill>
                  <a:srgbClr val="6FE0FF"/>
                </a:solidFill>
                <a:latin typeface="Helvetica Neue"/>
              </a:rPr>
              <a:t>OUTCOMES · 2040</a:t>
            </a:r>
          </a:p>
        </p:txBody>
      </p:sp>
      <p:sp>
        <p:nvSpPr>
          <p:cNvPr id="11" name="TextBox 10"/>
          <p:cNvSpPr txBox="1"/>
          <p:nvPr/>
        </p:nvSpPr>
        <p:spPr>
          <a:xfrm>
            <a:off x="8823960" y="3108960"/>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CLIMATE</a:t>
            </a:r>
          </a:p>
        </p:txBody>
      </p:sp>
      <p:sp>
        <p:nvSpPr>
          <p:cNvPr id="12" name="TextBox 11"/>
          <p:cNvSpPr txBox="1"/>
          <p:nvPr/>
        </p:nvSpPr>
        <p:spPr>
          <a:xfrm>
            <a:off x="8823960" y="3383280"/>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5C26B"/>
                </a:solidFill>
                <a:latin typeface="Helvetica Neue"/>
              </a:rPr>
              <a:t>★★★☆☆</a:t>
            </a:r>
          </a:p>
        </p:txBody>
      </p:sp>
      <p:sp>
        <p:nvSpPr>
          <p:cNvPr id="13" name="TextBox 12"/>
          <p:cNvSpPr txBox="1"/>
          <p:nvPr/>
        </p:nvSpPr>
        <p:spPr>
          <a:xfrm>
            <a:off x="8823960" y="3767328"/>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EQUITY</a:t>
            </a:r>
          </a:p>
        </p:txBody>
      </p:sp>
      <p:sp>
        <p:nvSpPr>
          <p:cNvPr id="14" name="TextBox 13"/>
          <p:cNvSpPr txBox="1"/>
          <p:nvPr/>
        </p:nvSpPr>
        <p:spPr>
          <a:xfrm>
            <a:off x="8823960" y="4041648"/>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F6F6F"/>
                </a:solidFill>
                <a:latin typeface="Helvetica Neue"/>
              </a:rPr>
              <a:t>★☆☆☆☆</a:t>
            </a:r>
          </a:p>
        </p:txBody>
      </p:sp>
      <p:sp>
        <p:nvSpPr>
          <p:cNvPr id="15" name="TextBox 14"/>
          <p:cNvSpPr txBox="1"/>
          <p:nvPr/>
        </p:nvSpPr>
        <p:spPr>
          <a:xfrm>
            <a:off x="8823960" y="4425696"/>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RESILIENCE</a:t>
            </a:r>
          </a:p>
        </p:txBody>
      </p:sp>
      <p:sp>
        <p:nvSpPr>
          <p:cNvPr id="16" name="TextBox 15"/>
          <p:cNvSpPr txBox="1"/>
          <p:nvPr/>
        </p:nvSpPr>
        <p:spPr>
          <a:xfrm>
            <a:off x="8823960" y="4700016"/>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F6F6F"/>
                </a:solidFill>
                <a:latin typeface="Helvetica Neue"/>
              </a:rPr>
              <a:t>★★☆☆☆</a:t>
            </a:r>
          </a:p>
        </p:txBody>
      </p:sp>
      <p:sp>
        <p:nvSpPr>
          <p:cNvPr id="17" name="TextBox 16"/>
          <p:cNvSpPr txBox="1"/>
          <p:nvPr/>
        </p:nvSpPr>
        <p:spPr>
          <a:xfrm>
            <a:off x="8823960" y="5084064"/>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STABILITY</a:t>
            </a:r>
          </a:p>
        </p:txBody>
      </p:sp>
      <p:sp>
        <p:nvSpPr>
          <p:cNvPr id="18" name="TextBox 17"/>
          <p:cNvSpPr txBox="1"/>
          <p:nvPr/>
        </p:nvSpPr>
        <p:spPr>
          <a:xfrm>
            <a:off x="8823960" y="5358384"/>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F6F6F"/>
                </a:solidFill>
                <a:latin typeface="Helvetica Neue"/>
              </a:rPr>
              <a:t>★☆☆☆☆</a:t>
            </a:r>
          </a:p>
        </p:txBody>
      </p:sp>
      <p:sp>
        <p:nvSpPr>
          <p:cNvPr id="19" name="Rounded Rectangle 18"/>
          <p:cNvSpPr/>
          <p:nvPr/>
        </p:nvSpPr>
        <p:spPr>
          <a:xfrm>
            <a:off x="472287" y="6080760"/>
            <a:ext cx="11247120" cy="64008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472287" y="6080760"/>
            <a:ext cx="11247120" cy="640080"/>
          </a:xfrm>
          <a:prstGeom prst="rect">
            <a:avLst/>
          </a:prstGeom>
          <a:noFill/>
        </p:spPr>
        <p:txBody>
          <a:bodyPr wrap="square" lIns="164592" tIns="91440" rIns="164592" bIns="91440" anchor="ctr">
            <a:spAutoFit/>
          </a:bodyPr>
          <a:lstStyle/>
          <a:p>
            <a:pPr algn="ctr">
              <a:lnSpc>
                <a:spcPct val="115000"/>
              </a:lnSpc>
            </a:pPr>
            <a:r>
              <a:rPr sz="1600" b="1" i="1">
                <a:solidFill>
                  <a:srgbClr val="F5C26B"/>
                </a:solidFill>
                <a:latin typeface="Helvetica Neue"/>
              </a:rPr>
              <a:t>“Speed without trust just builds a bigger arms race.”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AB-diplomacy.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50000"/>
                </a:srgbClr>
              </a:gs>
              <a:gs pos="100000">
                <a:srgbClr val="000000">
                  <a:alpha val="94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 y="320040"/>
            <a:ext cx="10058400" cy="365760"/>
          </a:xfrm>
          <a:prstGeom prst="rect">
            <a:avLst/>
          </a:prstGeom>
          <a:noFill/>
        </p:spPr>
        <p:txBody>
          <a:bodyPr wrap="square" lIns="164592" tIns="91440" rIns="164592" bIns="91440" anchor="t">
            <a:spAutoFit/>
          </a:bodyPr>
          <a:lstStyle/>
          <a:p>
            <a:pPr algn="l">
              <a:lnSpc>
                <a:spcPct val="115000"/>
              </a:lnSpc>
            </a:pPr>
            <a:r>
              <a:rPr sz="1200" b="1" spc="400">
                <a:solidFill>
                  <a:srgbClr val="6FE0FF"/>
                </a:solidFill>
                <a:latin typeface="Helvetica Neue"/>
              </a:rPr>
              <a:t>ENDING AAB · 2040</a:t>
            </a:r>
          </a:p>
        </p:txBody>
      </p:sp>
      <p:sp>
        <p:nvSpPr>
          <p:cNvPr id="5" name="TextBox 4"/>
          <p:cNvSpPr txBox="1"/>
          <p:nvPr/>
        </p:nvSpPr>
        <p:spPr>
          <a:xfrm>
            <a:off x="502920" y="777240"/>
            <a:ext cx="10972800" cy="914400"/>
          </a:xfrm>
          <a:prstGeom prst="rect">
            <a:avLst/>
          </a:prstGeom>
          <a:noFill/>
        </p:spPr>
        <p:txBody>
          <a:bodyPr wrap="square" lIns="164592" tIns="91440" rIns="164592" bIns="91440" anchor="t">
            <a:spAutoFit/>
          </a:bodyPr>
          <a:lstStyle/>
          <a:p>
            <a:pPr algn="l">
              <a:lnSpc>
                <a:spcPct val="115000"/>
              </a:lnSpc>
            </a:pPr>
            <a:r>
              <a:rPr sz="4400" b="1">
                <a:solidFill>
                  <a:srgbClr val="E9ECF2"/>
                </a:solidFill>
                <a:latin typeface="Helvetica Neue"/>
              </a:rPr>
              <a:t>RELUCTANT DIPLOMACY</a:t>
            </a:r>
          </a:p>
        </p:txBody>
      </p:sp>
      <p:sp>
        <p:nvSpPr>
          <p:cNvPr id="6" name="TextBox 5"/>
          <p:cNvSpPr txBox="1"/>
          <p:nvPr/>
        </p:nvSpPr>
        <p:spPr>
          <a:xfrm>
            <a:off x="502920" y="1645920"/>
            <a:ext cx="10972800" cy="365760"/>
          </a:xfrm>
          <a:prstGeom prst="rect">
            <a:avLst/>
          </a:prstGeom>
          <a:noFill/>
        </p:spPr>
        <p:txBody>
          <a:bodyPr wrap="square" lIns="164592" tIns="91440" rIns="164592" bIns="91440" anchor="t">
            <a:spAutoFit/>
          </a:bodyPr>
          <a:lstStyle/>
          <a:p>
            <a:pPr algn="l">
              <a:lnSpc>
                <a:spcPct val="115000"/>
              </a:lnSpc>
            </a:pPr>
            <a:r>
              <a:rPr sz="1200" b="1" spc="300">
                <a:solidFill>
                  <a:srgbClr val="F5C26B"/>
                </a:solidFill>
                <a:latin typeface="Helvetica Neue"/>
              </a:rPr>
              <a:t>PATH: DEFENSE  →  LIGHT REG  →  SHARE</a:t>
            </a:r>
          </a:p>
        </p:txBody>
      </p:sp>
      <p:sp>
        <p:nvSpPr>
          <p:cNvPr id="7" name="Rounded Rectangle 6">
            <a:hlinkClick r:id="rId3" action="ppaction://hlinksldjump"/>
          </p:cNvPr>
          <p:cNvSpPr/>
          <p:nvPr/>
        </p:nvSpPr>
        <p:spPr>
          <a:xfrm>
            <a:off x="502920" y="2377440"/>
            <a:ext cx="7772400" cy="3520440"/>
          </a:xfrm>
          <a:prstGeom prst="roundRect">
            <a:avLst>
              <a:gd name="adj" fmla="val 1200"/>
            </a:avLst>
          </a:prstGeom>
          <a:solidFill>
            <a:srgbClr val="060A14">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a:hlinkClick r:id="rId3" action="ppaction://hlinksldjump"/>
          </p:cNvPr>
          <p:cNvSpPr txBox="1"/>
          <p:nvPr/>
        </p:nvSpPr>
        <p:spPr>
          <a:xfrm>
            <a:off x="868680" y="2651760"/>
            <a:ext cx="7040880" cy="2971800"/>
          </a:xfrm>
          <a:prstGeom prst="rect">
            <a:avLst/>
          </a:prstGeom>
          <a:noFill/>
        </p:spPr>
        <p:txBody>
          <a:bodyPr wrap="square" lIns="164592" tIns="91440" rIns="164592" bIns="91440" anchor="t">
            <a:spAutoFit/>
          </a:bodyPr>
          <a:lstStyle/>
          <a:p>
            <a:pPr algn="l">
              <a:lnSpc>
                <a:spcPct val="150000"/>
              </a:lnSpc>
            </a:pPr>
            <a:r>
              <a:rPr sz="1400" b="0">
                <a:solidFill>
                  <a:srgbClr val="B4BCCC"/>
                </a:solidFill>
                <a:latin typeface="Helvetica Neue"/>
              </a:rPr>
              <a:t>Defence funding kept the chip classified for years. Light national rules left no global framework. But when the 2037 solar storm and tsunami struck, you shared. Quantum nav reached every rescue team, no matter which side they were on. Three years of treaty drafting followed, even between blocs that distrusted each other. By 2040 joint humanitarian protocols exist for any future GPS blackout. The blocs still do not trust each other, but they are talking.</a:t>
            </a:r>
          </a:p>
        </p:txBody>
      </p:sp>
      <p:sp>
        <p:nvSpPr>
          <p:cNvPr id="9" name="Rounded Rectangle 8">
            <a:hlinkClick r:id="rId3" action="ppaction://hlinksldjump"/>
          </p:cNvPr>
          <p:cNvSpPr/>
          <p:nvPr/>
        </p:nvSpPr>
        <p:spPr>
          <a:xfrm>
            <a:off x="8503920" y="2377440"/>
            <a:ext cx="3200400" cy="3520440"/>
          </a:xfrm>
          <a:prstGeom prst="roundRect">
            <a:avLst>
              <a:gd name="adj" fmla="val 1200"/>
            </a:avLst>
          </a:prstGeom>
          <a:solidFill>
            <a:srgbClr val="0A1024">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a:hlinkClick r:id="rId3" action="ppaction://hlinksldjump"/>
          </p:cNvPr>
          <p:cNvSpPr txBox="1"/>
          <p:nvPr/>
        </p:nvSpPr>
        <p:spPr>
          <a:xfrm>
            <a:off x="8823960" y="2606040"/>
            <a:ext cx="2560320" cy="365760"/>
          </a:xfrm>
          <a:prstGeom prst="rect">
            <a:avLst/>
          </a:prstGeom>
          <a:noFill/>
        </p:spPr>
        <p:txBody>
          <a:bodyPr wrap="square" lIns="164592" tIns="91440" rIns="164592" bIns="91440" anchor="t">
            <a:spAutoFit/>
          </a:bodyPr>
          <a:lstStyle/>
          <a:p>
            <a:pPr algn="l">
              <a:lnSpc>
                <a:spcPct val="115000"/>
              </a:lnSpc>
            </a:pPr>
            <a:r>
              <a:rPr sz="1100" b="1" spc="400">
                <a:solidFill>
                  <a:srgbClr val="6FE0FF"/>
                </a:solidFill>
                <a:latin typeface="Helvetica Neue"/>
              </a:rPr>
              <a:t>OUTCOMES · 2040</a:t>
            </a:r>
          </a:p>
        </p:txBody>
      </p:sp>
      <p:sp>
        <p:nvSpPr>
          <p:cNvPr id="11" name="TextBox 10"/>
          <p:cNvSpPr txBox="1"/>
          <p:nvPr/>
        </p:nvSpPr>
        <p:spPr>
          <a:xfrm>
            <a:off x="8823960" y="3108960"/>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CLIMATE</a:t>
            </a:r>
          </a:p>
        </p:txBody>
      </p:sp>
      <p:sp>
        <p:nvSpPr>
          <p:cNvPr id="12" name="TextBox 11"/>
          <p:cNvSpPr txBox="1"/>
          <p:nvPr/>
        </p:nvSpPr>
        <p:spPr>
          <a:xfrm>
            <a:off x="8823960" y="3383280"/>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5C26B"/>
                </a:solidFill>
                <a:latin typeface="Helvetica Neue"/>
              </a:rPr>
              <a:t>★★★☆☆</a:t>
            </a:r>
          </a:p>
        </p:txBody>
      </p:sp>
      <p:sp>
        <p:nvSpPr>
          <p:cNvPr id="13" name="TextBox 12"/>
          <p:cNvSpPr txBox="1"/>
          <p:nvPr/>
        </p:nvSpPr>
        <p:spPr>
          <a:xfrm>
            <a:off x="8823960" y="3767328"/>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EQUITY</a:t>
            </a:r>
          </a:p>
        </p:txBody>
      </p:sp>
      <p:sp>
        <p:nvSpPr>
          <p:cNvPr id="14" name="TextBox 13"/>
          <p:cNvSpPr txBox="1"/>
          <p:nvPr/>
        </p:nvSpPr>
        <p:spPr>
          <a:xfrm>
            <a:off x="8823960" y="4041648"/>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5C26B"/>
                </a:solidFill>
                <a:latin typeface="Helvetica Neue"/>
              </a:rPr>
              <a:t>★★★☆☆</a:t>
            </a:r>
          </a:p>
        </p:txBody>
      </p:sp>
      <p:sp>
        <p:nvSpPr>
          <p:cNvPr id="15" name="TextBox 14"/>
          <p:cNvSpPr txBox="1"/>
          <p:nvPr/>
        </p:nvSpPr>
        <p:spPr>
          <a:xfrm>
            <a:off x="8823960" y="4425696"/>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RESILIENCE</a:t>
            </a:r>
          </a:p>
        </p:txBody>
      </p:sp>
      <p:sp>
        <p:nvSpPr>
          <p:cNvPr id="16" name="TextBox 15"/>
          <p:cNvSpPr txBox="1"/>
          <p:nvPr/>
        </p:nvSpPr>
        <p:spPr>
          <a:xfrm>
            <a:off x="8823960" y="4700016"/>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5C26B"/>
                </a:solidFill>
                <a:latin typeface="Helvetica Neue"/>
              </a:rPr>
              <a:t>★★★☆☆</a:t>
            </a:r>
          </a:p>
        </p:txBody>
      </p:sp>
      <p:sp>
        <p:nvSpPr>
          <p:cNvPr id="17" name="TextBox 16"/>
          <p:cNvSpPr txBox="1"/>
          <p:nvPr/>
        </p:nvSpPr>
        <p:spPr>
          <a:xfrm>
            <a:off x="8823960" y="5084064"/>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STABILITY</a:t>
            </a:r>
          </a:p>
        </p:txBody>
      </p:sp>
      <p:sp>
        <p:nvSpPr>
          <p:cNvPr id="18" name="TextBox 17"/>
          <p:cNvSpPr txBox="1"/>
          <p:nvPr/>
        </p:nvSpPr>
        <p:spPr>
          <a:xfrm>
            <a:off x="8823960" y="5358384"/>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5C26B"/>
                </a:solidFill>
                <a:latin typeface="Helvetica Neue"/>
              </a:rPr>
              <a:t>★★★☆☆</a:t>
            </a:r>
          </a:p>
        </p:txBody>
      </p:sp>
      <p:sp>
        <p:nvSpPr>
          <p:cNvPr id="19" name="Rounded Rectangle 18"/>
          <p:cNvSpPr/>
          <p:nvPr/>
        </p:nvSpPr>
        <p:spPr>
          <a:xfrm>
            <a:off x="472287" y="6080760"/>
            <a:ext cx="11247120" cy="64008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472287" y="6080760"/>
            <a:ext cx="11247120" cy="640080"/>
          </a:xfrm>
          <a:prstGeom prst="rect">
            <a:avLst/>
          </a:prstGeom>
          <a:noFill/>
        </p:spPr>
        <p:txBody>
          <a:bodyPr wrap="square" lIns="164592" tIns="91440" rIns="164592" bIns="91440" anchor="ctr">
            <a:spAutoFit/>
          </a:bodyPr>
          <a:lstStyle/>
          <a:p>
            <a:pPr algn="ctr">
              <a:lnSpc>
                <a:spcPct val="115000"/>
              </a:lnSpc>
            </a:pPr>
            <a:r>
              <a:rPr sz="1600" b="1" i="1">
                <a:solidFill>
                  <a:srgbClr val="F5C26B"/>
                </a:solidFill>
                <a:latin typeface="Helvetica Neue"/>
              </a:rPr>
              <a:t>“Cooperation forced by crisis is still cooperation.”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BA-fortress.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50000"/>
                </a:srgbClr>
              </a:gs>
              <a:gs pos="100000">
                <a:srgbClr val="000000">
                  <a:alpha val="94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 y="320040"/>
            <a:ext cx="10058400" cy="365760"/>
          </a:xfrm>
          <a:prstGeom prst="rect">
            <a:avLst/>
          </a:prstGeom>
          <a:noFill/>
        </p:spPr>
        <p:txBody>
          <a:bodyPr wrap="square" lIns="164592" tIns="91440" rIns="164592" bIns="91440" anchor="t">
            <a:spAutoFit/>
          </a:bodyPr>
          <a:lstStyle/>
          <a:p>
            <a:pPr algn="l">
              <a:lnSpc>
                <a:spcPct val="115000"/>
              </a:lnSpc>
            </a:pPr>
            <a:r>
              <a:rPr sz="1200" b="1" spc="400">
                <a:solidFill>
                  <a:srgbClr val="6FE0FF"/>
                </a:solidFill>
                <a:latin typeface="Helvetica Neue"/>
              </a:rPr>
              <a:t>ENDING ABA · 2040</a:t>
            </a:r>
          </a:p>
        </p:txBody>
      </p:sp>
      <p:sp>
        <p:nvSpPr>
          <p:cNvPr id="5" name="TextBox 4"/>
          <p:cNvSpPr txBox="1"/>
          <p:nvPr/>
        </p:nvSpPr>
        <p:spPr>
          <a:xfrm>
            <a:off x="502920" y="777240"/>
            <a:ext cx="10972800" cy="914400"/>
          </a:xfrm>
          <a:prstGeom prst="rect">
            <a:avLst/>
          </a:prstGeom>
          <a:noFill/>
        </p:spPr>
        <p:txBody>
          <a:bodyPr wrap="square" lIns="164592" tIns="91440" rIns="164592" bIns="91440" anchor="t">
            <a:spAutoFit/>
          </a:bodyPr>
          <a:lstStyle/>
          <a:p>
            <a:pPr algn="l">
              <a:lnSpc>
                <a:spcPct val="115000"/>
              </a:lnSpc>
            </a:pPr>
            <a:r>
              <a:rPr sz="4400" b="1">
                <a:solidFill>
                  <a:srgbClr val="E9ECF2"/>
                </a:solidFill>
                <a:latin typeface="Helvetica Neue"/>
              </a:rPr>
              <a:t>FORTRESS EUROPE</a:t>
            </a:r>
          </a:p>
        </p:txBody>
      </p:sp>
      <p:sp>
        <p:nvSpPr>
          <p:cNvPr id="6" name="TextBox 5"/>
          <p:cNvSpPr txBox="1"/>
          <p:nvPr/>
        </p:nvSpPr>
        <p:spPr>
          <a:xfrm>
            <a:off x="502920" y="1645920"/>
            <a:ext cx="10972800" cy="365760"/>
          </a:xfrm>
          <a:prstGeom prst="rect">
            <a:avLst/>
          </a:prstGeom>
          <a:noFill/>
        </p:spPr>
        <p:txBody>
          <a:bodyPr wrap="square" lIns="164592" tIns="91440" rIns="164592" bIns="91440" anchor="t">
            <a:spAutoFit/>
          </a:bodyPr>
          <a:lstStyle/>
          <a:p>
            <a:pPr algn="l">
              <a:lnSpc>
                <a:spcPct val="115000"/>
              </a:lnSpc>
            </a:pPr>
            <a:r>
              <a:rPr sz="1200" b="1" spc="300">
                <a:solidFill>
                  <a:srgbClr val="F5C26B"/>
                </a:solidFill>
                <a:latin typeface="Helvetica Neue"/>
              </a:rPr>
              <a:t>PATH: DEFENSE  →  STRICT REG  →  CENTRALIZE</a:t>
            </a:r>
          </a:p>
        </p:txBody>
      </p:sp>
      <p:sp>
        <p:nvSpPr>
          <p:cNvPr id="7" name="Rounded Rectangle 6">
            <a:hlinkClick r:id="rId3" action="ppaction://hlinksldjump"/>
          </p:cNvPr>
          <p:cNvSpPr/>
          <p:nvPr/>
        </p:nvSpPr>
        <p:spPr>
          <a:xfrm>
            <a:off x="502920" y="2377440"/>
            <a:ext cx="7772400" cy="3520440"/>
          </a:xfrm>
          <a:prstGeom prst="roundRect">
            <a:avLst>
              <a:gd name="adj" fmla="val 1200"/>
            </a:avLst>
          </a:prstGeom>
          <a:solidFill>
            <a:srgbClr val="060A14">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a:hlinkClick r:id="rId3" action="ppaction://hlinksldjump"/>
          </p:cNvPr>
          <p:cNvSpPr txBox="1"/>
          <p:nvPr/>
        </p:nvSpPr>
        <p:spPr>
          <a:xfrm>
            <a:off x="868680" y="2651760"/>
            <a:ext cx="7040880" cy="2971800"/>
          </a:xfrm>
          <a:prstGeom prst="rect">
            <a:avLst/>
          </a:prstGeom>
          <a:noFill/>
        </p:spPr>
        <p:txBody>
          <a:bodyPr wrap="square" lIns="164592" tIns="91440" rIns="164592" bIns="91440" anchor="t">
            <a:spAutoFit/>
          </a:bodyPr>
          <a:lstStyle/>
          <a:p>
            <a:pPr algn="l">
              <a:lnSpc>
                <a:spcPct val="150000"/>
              </a:lnSpc>
            </a:pPr>
            <a:r>
              <a:rPr sz="1400" b="0">
                <a:solidFill>
                  <a:srgbClr val="B4BCCC"/>
                </a:solidFill>
                <a:latin typeface="Helvetica Neue"/>
              </a:rPr>
              <a:t>Defence funding put the chip in military hands. Strict Charter rules made every use transparent. When the 2037 solar storm and tsunami struck, the alliance used the Charter's emergency rule to keep the chip for itself. Outside the alliance, millions were displaced for years without navigation for evacuation. The Charter still exists on paper, but no excluded country believes in it now. By 2040 the alliance is wealthy, technically rule-bound, and morally isolated.</a:t>
            </a:r>
          </a:p>
        </p:txBody>
      </p:sp>
      <p:sp>
        <p:nvSpPr>
          <p:cNvPr id="9" name="Rounded Rectangle 8">
            <a:hlinkClick r:id="rId3" action="ppaction://hlinksldjump"/>
          </p:cNvPr>
          <p:cNvSpPr/>
          <p:nvPr/>
        </p:nvSpPr>
        <p:spPr>
          <a:xfrm>
            <a:off x="8503920" y="2377440"/>
            <a:ext cx="3200400" cy="3520440"/>
          </a:xfrm>
          <a:prstGeom prst="roundRect">
            <a:avLst>
              <a:gd name="adj" fmla="val 1200"/>
            </a:avLst>
          </a:prstGeom>
          <a:solidFill>
            <a:srgbClr val="0A1024">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a:hlinkClick r:id="rId3" action="ppaction://hlinksldjump"/>
          </p:cNvPr>
          <p:cNvSpPr txBox="1"/>
          <p:nvPr/>
        </p:nvSpPr>
        <p:spPr>
          <a:xfrm>
            <a:off x="8823960" y="2606040"/>
            <a:ext cx="2560320" cy="365760"/>
          </a:xfrm>
          <a:prstGeom prst="rect">
            <a:avLst/>
          </a:prstGeom>
          <a:noFill/>
        </p:spPr>
        <p:txBody>
          <a:bodyPr wrap="square" lIns="164592" tIns="91440" rIns="164592" bIns="91440" anchor="t">
            <a:spAutoFit/>
          </a:bodyPr>
          <a:lstStyle/>
          <a:p>
            <a:pPr algn="l">
              <a:lnSpc>
                <a:spcPct val="115000"/>
              </a:lnSpc>
            </a:pPr>
            <a:r>
              <a:rPr sz="1100" b="1" spc="400">
                <a:solidFill>
                  <a:srgbClr val="6FE0FF"/>
                </a:solidFill>
                <a:latin typeface="Helvetica Neue"/>
              </a:rPr>
              <a:t>OUTCOMES · 2040</a:t>
            </a:r>
          </a:p>
        </p:txBody>
      </p:sp>
      <p:sp>
        <p:nvSpPr>
          <p:cNvPr id="11" name="TextBox 10"/>
          <p:cNvSpPr txBox="1"/>
          <p:nvPr/>
        </p:nvSpPr>
        <p:spPr>
          <a:xfrm>
            <a:off x="8823960" y="3108960"/>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CLIMATE</a:t>
            </a:r>
          </a:p>
        </p:txBody>
      </p:sp>
      <p:sp>
        <p:nvSpPr>
          <p:cNvPr id="12" name="TextBox 11"/>
          <p:cNvSpPr txBox="1"/>
          <p:nvPr/>
        </p:nvSpPr>
        <p:spPr>
          <a:xfrm>
            <a:off x="8823960" y="3383280"/>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F6F6F"/>
                </a:solidFill>
                <a:latin typeface="Helvetica Neue"/>
              </a:rPr>
              <a:t>★★☆☆☆</a:t>
            </a:r>
          </a:p>
        </p:txBody>
      </p:sp>
      <p:sp>
        <p:nvSpPr>
          <p:cNvPr id="13" name="TextBox 12"/>
          <p:cNvSpPr txBox="1"/>
          <p:nvPr/>
        </p:nvSpPr>
        <p:spPr>
          <a:xfrm>
            <a:off x="8823960" y="3767328"/>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EQUITY</a:t>
            </a:r>
          </a:p>
        </p:txBody>
      </p:sp>
      <p:sp>
        <p:nvSpPr>
          <p:cNvPr id="14" name="TextBox 13"/>
          <p:cNvSpPr txBox="1"/>
          <p:nvPr/>
        </p:nvSpPr>
        <p:spPr>
          <a:xfrm>
            <a:off x="8823960" y="4041648"/>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F6F6F"/>
                </a:solidFill>
                <a:latin typeface="Helvetica Neue"/>
              </a:rPr>
              <a:t>★☆☆☆☆</a:t>
            </a:r>
          </a:p>
        </p:txBody>
      </p:sp>
      <p:sp>
        <p:nvSpPr>
          <p:cNvPr id="15" name="TextBox 14"/>
          <p:cNvSpPr txBox="1"/>
          <p:nvPr/>
        </p:nvSpPr>
        <p:spPr>
          <a:xfrm>
            <a:off x="8823960" y="4425696"/>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RESILIENCE</a:t>
            </a:r>
          </a:p>
        </p:txBody>
      </p:sp>
      <p:sp>
        <p:nvSpPr>
          <p:cNvPr id="16" name="TextBox 15"/>
          <p:cNvSpPr txBox="1"/>
          <p:nvPr/>
        </p:nvSpPr>
        <p:spPr>
          <a:xfrm>
            <a:off x="8823960" y="4700016"/>
            <a:ext cx="2560320" cy="411480"/>
          </a:xfrm>
          <a:prstGeom prst="rect">
            <a:avLst/>
          </a:prstGeom>
          <a:noFill/>
        </p:spPr>
        <p:txBody>
          <a:bodyPr wrap="square" lIns="164592" tIns="91440" rIns="164592" bIns="91440" anchor="t">
            <a:spAutoFit/>
          </a:bodyPr>
          <a:lstStyle/>
          <a:p>
            <a:pPr algn="l">
              <a:lnSpc>
                <a:spcPct val="100000"/>
              </a:lnSpc>
            </a:pPr>
            <a:r>
              <a:rPr sz="1800" b="0">
                <a:solidFill>
                  <a:srgbClr val="82E0A0"/>
                </a:solidFill>
                <a:latin typeface="Helvetica Neue"/>
              </a:rPr>
              <a:t>★★★★☆</a:t>
            </a:r>
          </a:p>
        </p:txBody>
      </p:sp>
      <p:sp>
        <p:nvSpPr>
          <p:cNvPr id="17" name="TextBox 16"/>
          <p:cNvSpPr txBox="1"/>
          <p:nvPr/>
        </p:nvSpPr>
        <p:spPr>
          <a:xfrm>
            <a:off x="8823960" y="5084064"/>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STABILITY</a:t>
            </a:r>
          </a:p>
        </p:txBody>
      </p:sp>
      <p:sp>
        <p:nvSpPr>
          <p:cNvPr id="18" name="TextBox 17"/>
          <p:cNvSpPr txBox="1"/>
          <p:nvPr/>
        </p:nvSpPr>
        <p:spPr>
          <a:xfrm>
            <a:off x="8823960" y="5358384"/>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5C26B"/>
                </a:solidFill>
                <a:latin typeface="Helvetica Neue"/>
              </a:rPr>
              <a:t>★★★☆☆</a:t>
            </a:r>
          </a:p>
        </p:txBody>
      </p:sp>
      <p:sp>
        <p:nvSpPr>
          <p:cNvPr id="19" name="Rounded Rectangle 18"/>
          <p:cNvSpPr/>
          <p:nvPr/>
        </p:nvSpPr>
        <p:spPr>
          <a:xfrm>
            <a:off x="472287" y="6080760"/>
            <a:ext cx="11247120" cy="64008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472287" y="6080760"/>
            <a:ext cx="11247120" cy="640080"/>
          </a:xfrm>
          <a:prstGeom prst="rect">
            <a:avLst/>
          </a:prstGeom>
          <a:noFill/>
        </p:spPr>
        <p:txBody>
          <a:bodyPr wrap="square" lIns="164592" tIns="91440" rIns="164592" bIns="91440" anchor="ctr">
            <a:spAutoFit/>
          </a:bodyPr>
          <a:lstStyle/>
          <a:p>
            <a:pPr algn="ctr">
              <a:lnSpc>
                <a:spcPct val="115000"/>
              </a:lnSpc>
            </a:pPr>
            <a:r>
              <a:rPr sz="1600" b="1" i="1">
                <a:solidFill>
                  <a:srgbClr val="F5C26B"/>
                </a:solidFill>
                <a:latin typeface="Helvetica Neue"/>
              </a:rPr>
              <a:t>“Regulation that protects only your own people is a wall, not a charter.”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208B6C42-D01D-1439-4F46-A58E9CA9DBAF}"/>
            </a:ext>
          </a:extLst>
        </p:cNvPr>
        <p:cNvGrpSpPr/>
        <p:nvPr/>
      </p:nvGrpSpPr>
      <p:grpSpPr>
        <a:xfrm>
          <a:off x="0" y="0"/>
          <a:ext cx="0" cy="0"/>
          <a:chOff x="0" y="0"/>
          <a:chExt cx="0" cy="0"/>
        </a:xfrm>
      </p:grpSpPr>
      <p:pic>
        <p:nvPicPr>
          <p:cNvPr id="2" name="Picture 1" descr="02-intro.jpg">
            <a:extLst>
              <a:ext uri="{FF2B5EF4-FFF2-40B4-BE49-F238E27FC236}">
                <a16:creationId xmlns:a16="http://schemas.microsoft.com/office/drawing/2014/main" id="{1FA093CD-EA25-71E8-AC66-D31498C15D84}"/>
              </a:ext>
            </a:extLst>
          </p:cNvPr>
          <p:cNvPicPr>
            <a:picLocks noChangeAspect="1"/>
          </p:cNvPicPr>
          <p:nvPr/>
        </p:nvPicPr>
        <p:blipFill>
          <a:blip r:embed="rId2"/>
          <a:stretch>
            <a:fillRect/>
          </a:stretch>
        </p:blipFill>
        <p:spPr>
          <a:xfrm>
            <a:off x="0" y="0"/>
            <a:ext cx="12191695" cy="6858000"/>
          </a:xfrm>
          <a:prstGeom prst="rect">
            <a:avLst/>
          </a:prstGeom>
        </p:spPr>
      </p:pic>
      <p:sp>
        <p:nvSpPr>
          <p:cNvPr id="24" name="Rectangle 2">
            <a:extLst>
              <a:ext uri="{FF2B5EF4-FFF2-40B4-BE49-F238E27FC236}">
                <a16:creationId xmlns:a16="http://schemas.microsoft.com/office/drawing/2014/main" id="{358A43D2-7F17-0054-22C6-0A594374FEEF}"/>
              </a:ext>
            </a:extLst>
          </p:cNvPr>
          <p:cNvSpPr/>
          <p:nvPr/>
        </p:nvSpPr>
        <p:spPr>
          <a:xfrm>
            <a:off x="-1" y="0"/>
            <a:ext cx="12191695" cy="6858000"/>
          </a:xfrm>
          <a:prstGeom prst="rect">
            <a:avLst/>
          </a:prstGeom>
          <a:gradFill flip="none" rotWithShape="1">
            <a:gsLst>
              <a:gs pos="0">
                <a:srgbClr val="000000">
                  <a:alpha val="30000"/>
                </a:srgbClr>
              </a:gs>
              <a:gs pos="100000">
                <a:srgbClr val="000000">
                  <a:alpha val="88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a:p>
        </p:txBody>
      </p:sp>
      <p:sp>
        <p:nvSpPr>
          <p:cNvPr id="23" name="Rounded Rectangle 5">
            <a:extLst>
              <a:ext uri="{FF2B5EF4-FFF2-40B4-BE49-F238E27FC236}">
                <a16:creationId xmlns:a16="http://schemas.microsoft.com/office/drawing/2014/main" id="{CA9A5DCD-93B4-849F-9C53-58B6F6596D75}"/>
              </a:ext>
            </a:extLst>
          </p:cNvPr>
          <p:cNvSpPr/>
          <p:nvPr/>
        </p:nvSpPr>
        <p:spPr>
          <a:xfrm>
            <a:off x="8281973" y="1354392"/>
            <a:ext cx="3031962" cy="4700057"/>
          </a:xfrm>
          <a:prstGeom prst="roundRect">
            <a:avLst>
              <a:gd name="adj" fmla="val 1200"/>
            </a:avLst>
          </a:prstGeom>
          <a:solidFill>
            <a:srgbClr val="060810">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a:ln>
                <a:solidFill>
                  <a:schemeClr val="tx1"/>
                </a:solidFill>
              </a:ln>
              <a:solidFill>
                <a:schemeClr val="tx1"/>
              </a:solidFill>
            </a:endParaRPr>
          </a:p>
        </p:txBody>
      </p:sp>
      <p:sp>
        <p:nvSpPr>
          <p:cNvPr id="4" name="Rounded Rectangle 3">
            <a:extLst>
              <a:ext uri="{FF2B5EF4-FFF2-40B4-BE49-F238E27FC236}">
                <a16:creationId xmlns:a16="http://schemas.microsoft.com/office/drawing/2014/main" id="{566B8D51-A52A-E4D9-73C5-A5F055D9E99A}"/>
              </a:ext>
            </a:extLst>
          </p:cNvPr>
          <p:cNvSpPr/>
          <p:nvPr/>
        </p:nvSpPr>
        <p:spPr>
          <a:xfrm>
            <a:off x="457200" y="320040"/>
            <a:ext cx="7498079" cy="50292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sz="1600" b="1" spc="400" noProof="0">
                <a:solidFill>
                  <a:srgbClr val="6FE0FF"/>
                </a:solidFill>
                <a:latin typeface="Helvetica Neue"/>
              </a:rPr>
              <a:t>COLD ATOMS AS QUANTUM INERTIAL SENSORS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C36F78E-ECC8-2D3D-C224-6EDDE7FE784D}"/>
                  </a:ext>
                </a:extLst>
              </p:cNvPr>
              <p:cNvSpPr/>
              <p:nvPr/>
            </p:nvSpPr>
            <p:spPr>
              <a:xfrm>
                <a:off x="8264848" y="2309741"/>
                <a:ext cx="3031962" cy="59350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AU" sz="2400" i="0" noProof="0" smtClean="0">
                          <a:latin typeface="Cambria Math" panose="02040503050406030204" pitchFamily="18" charset="0"/>
                        </a:rPr>
                        <m:t>Δ</m:t>
                      </m:r>
                      <m:r>
                        <a:rPr lang="en-AU" sz="2400" i="1" noProof="0" smtClean="0">
                          <a:latin typeface="Cambria Math" panose="02040503050406030204" pitchFamily="18" charset="0"/>
                        </a:rPr>
                        <m:t>𝜙</m:t>
                      </m:r>
                      <m:r>
                        <a:rPr lang="en-AU" sz="2400" i="1" noProof="0" smtClean="0">
                          <a:latin typeface="Cambria Math" panose="02040503050406030204" pitchFamily="18" charset="0"/>
                        </a:rPr>
                        <m:t>=</m:t>
                      </m:r>
                      <m:sSub>
                        <m:sSubPr>
                          <m:ctrlPr>
                            <a:rPr lang="en-AU" sz="2400" i="1" noProof="0" smtClean="0">
                              <a:latin typeface="Cambria Math" panose="02040503050406030204" pitchFamily="18" charset="0"/>
                            </a:rPr>
                          </m:ctrlPr>
                        </m:sSubPr>
                        <m:e>
                          <m:r>
                            <a:rPr lang="en-AU" sz="2400" i="1" noProof="0" smtClean="0">
                              <a:latin typeface="Cambria Math" panose="02040503050406030204" pitchFamily="18" charset="0"/>
                            </a:rPr>
                            <m:t>𝑘</m:t>
                          </m:r>
                        </m:e>
                        <m:sub>
                          <m:r>
                            <m:rPr>
                              <m:nor/>
                            </m:rPr>
                            <a:rPr lang="en-AU" sz="2400" i="0" noProof="0" smtClean="0">
                              <a:latin typeface="Cambria Math" panose="02040503050406030204" pitchFamily="18" charset="0"/>
                            </a:rPr>
                            <m:t>eff</m:t>
                          </m:r>
                        </m:sub>
                      </m:sSub>
                      <m:r>
                        <a:rPr lang="en-AU" sz="2400" i="1" noProof="0" smtClean="0">
                          <a:latin typeface="Cambria Math" panose="02040503050406030204" pitchFamily="18" charset="0"/>
                        </a:rPr>
                        <m:t> </m:t>
                      </m:r>
                      <m:r>
                        <a:rPr lang="en-AU" sz="2400" b="0" i="1" noProof="0" smtClean="0">
                          <a:latin typeface="Cambria Math" panose="02040503050406030204" pitchFamily="18" charset="0"/>
                        </a:rPr>
                        <m:t>𝑎</m:t>
                      </m:r>
                      <m:r>
                        <a:rPr lang="en-AU" sz="2400" i="1" noProof="0" smtClean="0">
                          <a:latin typeface="Cambria Math" panose="02040503050406030204" pitchFamily="18" charset="0"/>
                        </a:rPr>
                        <m:t> </m:t>
                      </m:r>
                      <m:sSup>
                        <m:sSupPr>
                          <m:ctrlPr>
                            <a:rPr lang="en-AU" sz="2400" i="1" noProof="0" smtClean="0">
                              <a:latin typeface="Cambria Math" panose="02040503050406030204" pitchFamily="18" charset="0"/>
                            </a:rPr>
                          </m:ctrlPr>
                        </m:sSupPr>
                        <m:e>
                          <m:r>
                            <a:rPr lang="en-AU" sz="2400" i="1" noProof="0" smtClean="0">
                              <a:latin typeface="Cambria Math" panose="02040503050406030204" pitchFamily="18" charset="0"/>
                            </a:rPr>
                            <m:t>𝑇</m:t>
                          </m:r>
                        </m:e>
                        <m:sup>
                          <m:r>
                            <a:rPr lang="en-AU" sz="2400" i="1" noProof="0" smtClean="0">
                              <a:latin typeface="Cambria Math" panose="02040503050406030204" pitchFamily="18" charset="0"/>
                            </a:rPr>
                            <m:t>2</m:t>
                          </m:r>
                        </m:sup>
                      </m:sSup>
                    </m:oMath>
                  </m:oMathPara>
                </a14:m>
                <a:endParaRPr lang="en-AU" sz="2400" noProof="0"/>
              </a:p>
            </p:txBody>
          </p:sp>
        </mc:Choice>
        <mc:Fallback xmlns="">
          <p:sp>
            <p:nvSpPr>
              <p:cNvPr id="3" name="Rectangle 2">
                <a:extLst>
                  <a:ext uri="{FF2B5EF4-FFF2-40B4-BE49-F238E27FC236}">
                    <a16:creationId xmlns:a16="http://schemas.microsoft.com/office/drawing/2014/main" id="{AC36F78E-ECC8-2D3D-C224-6EDDE7FE784D}"/>
                  </a:ext>
                </a:extLst>
              </p:cNvPr>
              <p:cNvSpPr>
                <a:spLocks noRot="1" noChangeAspect="1" noMove="1" noResize="1" noEditPoints="1" noAdjustHandles="1" noChangeArrowheads="1" noChangeShapeType="1" noTextEdit="1"/>
              </p:cNvSpPr>
              <p:nvPr/>
            </p:nvSpPr>
            <p:spPr>
              <a:xfrm>
                <a:off x="8264848" y="2309741"/>
                <a:ext cx="3031962" cy="593504"/>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2">
                <a:extLst>
                  <a:ext uri="{FF2B5EF4-FFF2-40B4-BE49-F238E27FC236}">
                    <a16:creationId xmlns:a16="http://schemas.microsoft.com/office/drawing/2014/main" id="{8924427F-7A55-0AF0-3F15-2093762711CD}"/>
                  </a:ext>
                </a:extLst>
              </p:cNvPr>
              <p:cNvSpPr/>
              <p:nvPr/>
            </p:nvSpPr>
            <p:spPr>
              <a:xfrm>
                <a:off x="8700061" y="3665808"/>
                <a:ext cx="2161534" cy="1071251"/>
              </a:xfrm>
              <a:prstGeom prst="rect">
                <a:avLst/>
              </a:prstGeom>
              <a:noFill/>
              <a:ln w="19050"/>
            </p:spPr>
            <p:style>
              <a:lnRef idx="3">
                <a:schemeClr val="lt1"/>
              </a:lnRef>
              <a:fillRef idx="1">
                <a:schemeClr val="dk1"/>
              </a:fillRef>
              <a:effectRef idx="1">
                <a:schemeClr val="dk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AU" sz="2400" i="1" noProof="0" smtClean="0">
                          <a:latin typeface="Cambria Math" panose="02040503050406030204" pitchFamily="18" charset="0"/>
                        </a:rPr>
                        <m:t>𝑎</m:t>
                      </m:r>
                      <m:r>
                        <a:rPr lang="en-AU" sz="2400" i="1" noProof="0" smtClean="0">
                          <a:latin typeface="Cambria Math" panose="02040503050406030204" pitchFamily="18" charset="0"/>
                        </a:rPr>
                        <m:t>=</m:t>
                      </m:r>
                      <m:f>
                        <m:fPr>
                          <m:ctrlPr>
                            <a:rPr lang="en-AU" sz="2400" i="1" noProof="0" smtClean="0">
                              <a:latin typeface="Cambria Math" panose="02040503050406030204" pitchFamily="18" charset="0"/>
                            </a:rPr>
                          </m:ctrlPr>
                        </m:fPr>
                        <m:num>
                          <m:r>
                            <m:rPr>
                              <m:sty m:val="p"/>
                            </m:rPr>
                            <a:rPr lang="en-AU" sz="2400" i="0" noProof="0" smtClean="0">
                              <a:latin typeface="Cambria Math" panose="02040503050406030204" pitchFamily="18" charset="0"/>
                            </a:rPr>
                            <m:t>Δ</m:t>
                          </m:r>
                          <m:r>
                            <a:rPr lang="en-AU" sz="2400" i="1" noProof="0" smtClean="0">
                              <a:latin typeface="Cambria Math" panose="02040503050406030204" pitchFamily="18" charset="0"/>
                            </a:rPr>
                            <m:t>𝜙</m:t>
                          </m:r>
                        </m:num>
                        <m:den>
                          <m:sSub>
                            <m:sSubPr>
                              <m:ctrlPr>
                                <a:rPr lang="en-AU" sz="2400" i="1" noProof="0" smtClean="0">
                                  <a:latin typeface="Cambria Math" panose="02040503050406030204" pitchFamily="18" charset="0"/>
                                </a:rPr>
                              </m:ctrlPr>
                            </m:sSubPr>
                            <m:e>
                              <m:r>
                                <a:rPr lang="en-AU" sz="2400" i="1" noProof="0" smtClean="0">
                                  <a:latin typeface="Cambria Math" panose="02040503050406030204" pitchFamily="18" charset="0"/>
                                </a:rPr>
                                <m:t>𝑘</m:t>
                              </m:r>
                            </m:e>
                            <m:sub>
                              <m:r>
                                <m:rPr>
                                  <m:nor/>
                                </m:rPr>
                                <a:rPr lang="en-AU" sz="2400" i="0" noProof="0" smtClean="0">
                                  <a:latin typeface="Cambria Math" panose="02040503050406030204" pitchFamily="18" charset="0"/>
                                </a:rPr>
                                <m:t>eff</m:t>
                              </m:r>
                            </m:sub>
                          </m:sSub>
                          <m:sSup>
                            <m:sSupPr>
                              <m:ctrlPr>
                                <a:rPr lang="en-AU" sz="2400" i="1" noProof="0" smtClean="0">
                                  <a:latin typeface="Cambria Math" panose="02040503050406030204" pitchFamily="18" charset="0"/>
                                </a:rPr>
                              </m:ctrlPr>
                            </m:sSupPr>
                            <m:e>
                              <m:r>
                                <a:rPr lang="en-AU" sz="2400" i="1" noProof="0" smtClean="0">
                                  <a:latin typeface="Cambria Math" panose="02040503050406030204" pitchFamily="18" charset="0"/>
                                </a:rPr>
                                <m:t>𝑇</m:t>
                              </m:r>
                            </m:e>
                            <m:sup>
                              <m:r>
                                <a:rPr lang="en-AU" sz="2400" i="1" noProof="0" smtClean="0">
                                  <a:latin typeface="Cambria Math" panose="02040503050406030204" pitchFamily="18" charset="0"/>
                                </a:rPr>
                                <m:t>2</m:t>
                              </m:r>
                            </m:sup>
                          </m:sSup>
                        </m:den>
                      </m:f>
                    </m:oMath>
                  </m:oMathPara>
                </a14:m>
                <a:endParaRPr/>
              </a:p>
            </p:txBody>
          </p:sp>
        </mc:Choice>
        <mc:Fallback xmlns="">
          <p:sp>
            <p:nvSpPr>
              <p:cNvPr id="17" name="Rectangle 2">
                <a:extLst>
                  <a:ext uri="{FF2B5EF4-FFF2-40B4-BE49-F238E27FC236}">
                    <a16:creationId xmlns:a16="http://schemas.microsoft.com/office/drawing/2014/main" id="{8924427F-7A55-0AF0-3F15-2093762711CD}"/>
                  </a:ext>
                </a:extLst>
              </p:cNvPr>
              <p:cNvSpPr>
                <a:spLocks noRot="1" noChangeAspect="1" noMove="1" noResize="1" noEditPoints="1" noAdjustHandles="1" noChangeArrowheads="1" noChangeShapeType="1" noTextEdit="1"/>
              </p:cNvSpPr>
              <p:nvPr/>
            </p:nvSpPr>
            <p:spPr>
              <a:xfrm>
                <a:off x="8700061" y="3665808"/>
                <a:ext cx="2161534" cy="1071251"/>
              </a:xfrm>
              <a:prstGeom prst="rect">
                <a:avLst/>
              </a:prstGeom>
              <a:blipFill>
                <a:blip r:embed="rId4"/>
                <a:stretch>
                  <a:fillRect/>
                </a:stretch>
              </a:blipFill>
              <a:ln w="19050"/>
            </p:spPr>
            <p:txBody>
              <a:bodyPr/>
              <a:lstStyle/>
              <a:p>
                <a:r>
                  <a:rPr lang="en-US">
                    <a:noFill/>
                  </a:rPr>
                  <a:t> </a:t>
                </a:r>
              </a:p>
            </p:txBody>
          </p:sp>
        </mc:Fallback>
      </mc:AlternateContent>
      <p:sp>
        <p:nvSpPr>
          <p:cNvPr id="20" name="CasellaDiTesto 19">
            <a:extLst>
              <a:ext uri="{FF2B5EF4-FFF2-40B4-BE49-F238E27FC236}">
                <a16:creationId xmlns:a16="http://schemas.microsoft.com/office/drawing/2014/main" id="{25978F8C-2793-977F-27A6-D93753AA0029}"/>
              </a:ext>
            </a:extLst>
          </p:cNvPr>
          <p:cNvSpPr txBox="1"/>
          <p:nvPr/>
        </p:nvSpPr>
        <p:spPr>
          <a:xfrm>
            <a:off x="8321478" y="1528314"/>
            <a:ext cx="2918703" cy="707886"/>
          </a:xfrm>
          <a:prstGeom prst="rect">
            <a:avLst/>
          </a:prstGeom>
          <a:noFill/>
        </p:spPr>
        <p:txBody>
          <a:bodyPr wrap="square" rtlCol="0">
            <a:spAutoFit/>
          </a:bodyPr>
          <a:lstStyle/>
          <a:p>
            <a:r>
              <a:rPr lang="en-AU" sz="2000" noProof="0">
                <a:solidFill>
                  <a:schemeClr val="bg1"/>
                </a:solidFill>
              </a:rPr>
              <a:t>Acceleration changes the relative phase:</a:t>
            </a:r>
          </a:p>
        </p:txBody>
      </p:sp>
      <p:sp>
        <p:nvSpPr>
          <p:cNvPr id="22" name="Freccia in giù 21">
            <a:extLst>
              <a:ext uri="{FF2B5EF4-FFF2-40B4-BE49-F238E27FC236}">
                <a16:creationId xmlns:a16="http://schemas.microsoft.com/office/drawing/2014/main" id="{10F7EE06-6BCB-A641-DA29-F4D4061CC13C}"/>
              </a:ext>
            </a:extLst>
          </p:cNvPr>
          <p:cNvSpPr/>
          <p:nvPr/>
        </p:nvSpPr>
        <p:spPr>
          <a:xfrm>
            <a:off x="9579267" y="2921546"/>
            <a:ext cx="403123" cy="593504"/>
          </a:xfrm>
          <a:prstGeom prst="downArrow">
            <a:avLst/>
          </a:prstGeom>
          <a:solidFill>
            <a:schemeClr val="bg1"/>
          </a:solidFill>
        </p:spPr>
        <p:style>
          <a:lnRef idx="1">
            <a:schemeClr val="dk1"/>
          </a:lnRef>
          <a:fillRef idx="3">
            <a:schemeClr val="dk1"/>
          </a:fillRef>
          <a:effectRef idx="2">
            <a:schemeClr val="dk1"/>
          </a:effectRef>
          <a:fontRef idx="minor">
            <a:schemeClr val="lt1"/>
          </a:fontRef>
        </p:style>
        <p:txBody>
          <a:bodyPr rtlCol="0" anchor="ctr"/>
          <a:lstStyle/>
          <a:p>
            <a:pPr algn="ctr"/>
            <a:endParaRPr lang="en-AU" noProof="0"/>
          </a:p>
        </p:txBody>
      </p:sp>
      <p:sp>
        <p:nvSpPr>
          <p:cNvPr id="7" name="Rounded Rectangle 5">
            <a:extLst>
              <a:ext uri="{FF2B5EF4-FFF2-40B4-BE49-F238E27FC236}">
                <a16:creationId xmlns:a16="http://schemas.microsoft.com/office/drawing/2014/main" id="{A223384E-80AC-3198-4D87-BECEF9873EFA}"/>
              </a:ext>
            </a:extLst>
          </p:cNvPr>
          <p:cNvSpPr/>
          <p:nvPr/>
        </p:nvSpPr>
        <p:spPr>
          <a:xfrm>
            <a:off x="674830" y="2147264"/>
            <a:ext cx="6862641" cy="3297354"/>
          </a:xfrm>
          <a:prstGeom prst="roundRect">
            <a:avLst>
              <a:gd name="adj" fmla="val 1828"/>
            </a:avLst>
          </a:prstGeom>
          <a:solidFill>
            <a:srgbClr val="060810">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a:ln>
                <a:solidFill>
                  <a:schemeClr val="tx1"/>
                </a:solidFill>
              </a:ln>
              <a:solidFill>
                <a:schemeClr val="tx1"/>
              </a:solidFill>
            </a:endParaRPr>
          </a:p>
        </p:txBody>
      </p:sp>
      <p:pic>
        <p:nvPicPr>
          <p:cNvPr id="28" name="Immagine 27">
            <a:extLst>
              <a:ext uri="{FF2B5EF4-FFF2-40B4-BE49-F238E27FC236}">
                <a16:creationId xmlns:a16="http://schemas.microsoft.com/office/drawing/2014/main" id="{38971330-828F-DDC2-3208-5E0A58AD9DDA}"/>
              </a:ext>
            </a:extLst>
          </p:cNvPr>
          <p:cNvPicPr>
            <a:picLocks noChangeAspect="1"/>
          </p:cNvPicPr>
          <p:nvPr/>
        </p:nvPicPr>
        <p:blipFill>
          <a:blip r:embed="rId5"/>
          <a:stretch>
            <a:fillRect/>
          </a:stretch>
        </p:blipFill>
        <p:spPr>
          <a:xfrm>
            <a:off x="4656025" y="2147264"/>
            <a:ext cx="2879641" cy="1818720"/>
          </a:xfrm>
          <a:prstGeom prst="rect">
            <a:avLst/>
          </a:prstGeom>
        </p:spPr>
      </p:pic>
      <p:pic>
        <p:nvPicPr>
          <p:cNvPr id="11" name="Immagine 10">
            <a:extLst>
              <a:ext uri="{FF2B5EF4-FFF2-40B4-BE49-F238E27FC236}">
                <a16:creationId xmlns:a16="http://schemas.microsoft.com/office/drawing/2014/main" id="{39D8283C-3DF0-9436-39B0-7C2EF98BCE1D}"/>
              </a:ext>
            </a:extLst>
          </p:cNvPr>
          <p:cNvPicPr>
            <a:picLocks noChangeAspect="1"/>
          </p:cNvPicPr>
          <p:nvPr/>
        </p:nvPicPr>
        <p:blipFill>
          <a:blip r:embed="rId6"/>
          <a:stretch>
            <a:fillRect/>
          </a:stretch>
        </p:blipFill>
        <p:spPr>
          <a:xfrm>
            <a:off x="255169" y="2058187"/>
            <a:ext cx="5079647" cy="3386431"/>
          </a:xfrm>
          <a:prstGeom prst="rect">
            <a:avLst/>
          </a:prstGeom>
        </p:spPr>
      </p:pic>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E4D7318A-C274-2D7A-F90C-283AD7CA3967}"/>
                  </a:ext>
                </a:extLst>
              </p:cNvPr>
              <p:cNvSpPr txBox="1"/>
              <p:nvPr/>
            </p:nvSpPr>
            <p:spPr>
              <a:xfrm>
                <a:off x="4423529" y="4302833"/>
                <a:ext cx="3672274" cy="6738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AU" sz="1400" i="1" dirty="0" smtClean="0">
                              <a:solidFill>
                                <a:schemeClr val="bg1"/>
                              </a:solidFill>
                              <a:latin typeface="Cambria Math" panose="02040503050406030204" pitchFamily="18" charset="0"/>
                            </a:rPr>
                          </m:ctrlPr>
                        </m:fPr>
                        <m:num>
                          <m:r>
                            <a:rPr lang="en-AU" sz="1400" i="1" dirty="0" smtClean="0">
                              <a:solidFill>
                                <a:schemeClr val="bg1"/>
                              </a:solidFill>
                              <a:latin typeface="Cambria Math" panose="02040503050406030204" pitchFamily="18" charset="0"/>
                            </a:rPr>
                            <m:t>𝜋</m:t>
                          </m:r>
                        </m:num>
                        <m:den>
                          <m:r>
                            <a:rPr lang="en-AU" sz="1400" i="1" dirty="0" smtClean="0">
                              <a:solidFill>
                                <a:schemeClr val="bg1"/>
                              </a:solidFill>
                              <a:latin typeface="Cambria Math" panose="02040503050406030204" pitchFamily="18" charset="0"/>
                            </a:rPr>
                            <m:t>2</m:t>
                          </m:r>
                        </m:den>
                      </m:f>
                      <m:r>
                        <a:rPr lang="en-AU" sz="1400" i="1" dirty="0">
                          <a:solidFill>
                            <a:schemeClr val="bg1"/>
                          </a:solidFill>
                          <a:latin typeface="Cambria Math" panose="02040503050406030204" pitchFamily="18" charset="0"/>
                        </a:rPr>
                        <m:t>→</m:t>
                      </m:r>
                      <m:r>
                        <a:rPr lang="en-AU" sz="1400" i="1" dirty="0">
                          <a:solidFill>
                            <a:schemeClr val="bg1"/>
                          </a:solidFill>
                          <a:latin typeface="Cambria Math" panose="02040503050406030204" pitchFamily="18" charset="0"/>
                        </a:rPr>
                        <m:t>𝜋</m:t>
                      </m:r>
                      <m:r>
                        <a:rPr lang="en-AU" sz="1400" i="1" dirty="0">
                          <a:solidFill>
                            <a:schemeClr val="bg1"/>
                          </a:solidFill>
                          <a:latin typeface="Cambria Math" panose="02040503050406030204" pitchFamily="18" charset="0"/>
                        </a:rPr>
                        <m:t>→</m:t>
                      </m:r>
                      <m:f>
                        <m:fPr>
                          <m:ctrlPr>
                            <a:rPr lang="en-AU" sz="1400" i="1" dirty="0">
                              <a:solidFill>
                                <a:schemeClr val="bg1"/>
                              </a:solidFill>
                              <a:latin typeface="Cambria Math" panose="02040503050406030204" pitchFamily="18" charset="0"/>
                            </a:rPr>
                          </m:ctrlPr>
                        </m:fPr>
                        <m:num>
                          <m:r>
                            <a:rPr lang="en-AU" sz="1400" i="1" dirty="0">
                              <a:solidFill>
                                <a:schemeClr val="bg1"/>
                              </a:solidFill>
                              <a:latin typeface="Cambria Math" panose="02040503050406030204" pitchFamily="18" charset="0"/>
                            </a:rPr>
                            <m:t>𝜋</m:t>
                          </m:r>
                        </m:num>
                        <m:den>
                          <m:r>
                            <a:rPr lang="en-AU" sz="1400" i="1" dirty="0">
                              <a:solidFill>
                                <a:schemeClr val="bg1"/>
                              </a:solidFill>
                              <a:latin typeface="Cambria Math" panose="02040503050406030204" pitchFamily="18" charset="0"/>
                            </a:rPr>
                            <m:t>2</m:t>
                          </m:r>
                        </m:den>
                      </m:f>
                    </m:oMath>
                  </m:oMathPara>
                </a14:m>
                <a:endParaRPr lang="it-IT" sz="1400" i="1">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nor/>
                        </m:rPr>
                        <a:rPr lang="en-AU" sz="1400" i="0" dirty="0" smtClean="0">
                          <a:solidFill>
                            <a:schemeClr val="bg1"/>
                          </a:solidFill>
                          <a:latin typeface="Cambria Math" panose="02040503050406030204" pitchFamily="18" charset="0"/>
                        </a:rPr>
                        <m:t>Split</m:t>
                      </m:r>
                      <m:r>
                        <a:rPr lang="en-AU" sz="1400" i="1" dirty="0" smtClean="0">
                          <a:solidFill>
                            <a:schemeClr val="bg1"/>
                          </a:solidFill>
                          <a:latin typeface="Cambria Math" panose="02040503050406030204" pitchFamily="18" charset="0"/>
                        </a:rPr>
                        <m:t>→</m:t>
                      </m:r>
                      <m:r>
                        <m:rPr>
                          <m:nor/>
                        </m:rPr>
                        <a:rPr lang="en-AU" sz="1400" i="0" dirty="0">
                          <a:solidFill>
                            <a:schemeClr val="bg1"/>
                          </a:solidFill>
                          <a:latin typeface="Cambria Math" panose="02040503050406030204" pitchFamily="18" charset="0"/>
                        </a:rPr>
                        <m:t>Redirec</m:t>
                      </m:r>
                      <m:r>
                        <m:rPr>
                          <m:nor/>
                        </m:rPr>
                        <a:rPr lang="en-AU" sz="1400" i="0" dirty="0" smtClean="0">
                          <a:solidFill>
                            <a:schemeClr val="bg1"/>
                          </a:solidFill>
                          <a:latin typeface="Cambria Math" panose="02040503050406030204" pitchFamily="18" charset="0"/>
                        </a:rPr>
                        <m:t>t</m:t>
                      </m:r>
                      <m:r>
                        <a:rPr lang="en-AU" sz="1400" i="1" dirty="0" smtClean="0">
                          <a:solidFill>
                            <a:schemeClr val="bg1"/>
                          </a:solidFill>
                          <a:latin typeface="Cambria Math" panose="02040503050406030204" pitchFamily="18" charset="0"/>
                        </a:rPr>
                        <m:t>→</m:t>
                      </m:r>
                      <m:r>
                        <m:rPr>
                          <m:nor/>
                        </m:rPr>
                        <a:rPr lang="en-AU" sz="1400" i="0" dirty="0">
                          <a:solidFill>
                            <a:schemeClr val="bg1"/>
                          </a:solidFill>
                          <a:latin typeface="Cambria Math" panose="02040503050406030204" pitchFamily="18" charset="0"/>
                        </a:rPr>
                        <m:t>Recombine</m:t>
                      </m:r>
                    </m:oMath>
                  </m:oMathPara>
                </a14:m>
                <a:endParaRPr lang="it-IT" sz="1400" i="1">
                  <a:solidFill>
                    <a:schemeClr val="bg1"/>
                  </a:solidFill>
                  <a:latin typeface="Cambria Math" panose="02040503050406030204" pitchFamily="18" charset="0"/>
                </a:endParaRPr>
              </a:p>
            </p:txBody>
          </p:sp>
        </mc:Choice>
        <mc:Fallback xmlns="">
          <p:sp>
            <p:nvSpPr>
              <p:cNvPr id="12" name="CasellaDiTesto 11">
                <a:extLst>
                  <a:ext uri="{FF2B5EF4-FFF2-40B4-BE49-F238E27FC236}">
                    <a16:creationId xmlns:a16="http://schemas.microsoft.com/office/drawing/2014/main" id="{E4D7318A-C274-2D7A-F90C-283AD7CA3967}"/>
                  </a:ext>
                </a:extLst>
              </p:cNvPr>
              <p:cNvSpPr txBox="1">
                <a:spLocks noRot="1" noChangeAspect="1" noMove="1" noResize="1" noEditPoints="1" noAdjustHandles="1" noChangeArrowheads="1" noChangeShapeType="1" noTextEdit="1"/>
              </p:cNvSpPr>
              <p:nvPr/>
            </p:nvSpPr>
            <p:spPr>
              <a:xfrm>
                <a:off x="4423529" y="4302833"/>
                <a:ext cx="3672274" cy="673839"/>
              </a:xfrm>
              <a:prstGeom prst="rect">
                <a:avLst/>
              </a:prstGeom>
              <a:blipFill>
                <a:blip r:embed="rId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56815138-6E38-2136-7252-E217E86A37EB}"/>
                  </a:ext>
                </a:extLst>
              </p:cNvPr>
              <p:cNvSpPr txBox="1"/>
              <p:nvPr/>
            </p:nvSpPr>
            <p:spPr>
              <a:xfrm>
                <a:off x="8409455" y="5090286"/>
                <a:ext cx="2742745"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i="1" dirty="0" smtClean="0">
                          <a:solidFill>
                            <a:schemeClr val="bg1"/>
                          </a:solidFill>
                          <a:latin typeface="Cambria Math" panose="02040503050406030204" pitchFamily="18" charset="0"/>
                        </a:rPr>
                        <m:t>𝑃</m:t>
                      </m:r>
                      <m:r>
                        <a:rPr lang="en-AU" i="1" dirty="0" smtClean="0">
                          <a:solidFill>
                            <a:schemeClr val="bg1"/>
                          </a:solidFill>
                          <a:latin typeface="Cambria Math" panose="02040503050406030204" pitchFamily="18" charset="0"/>
                        </a:rPr>
                        <m:t>=</m:t>
                      </m:r>
                      <m:f>
                        <m:fPr>
                          <m:ctrlPr>
                            <a:rPr lang="en-AU" i="1" dirty="0" smtClean="0">
                              <a:solidFill>
                                <a:schemeClr val="bg1"/>
                              </a:solidFill>
                              <a:latin typeface="Cambria Math" panose="02040503050406030204" pitchFamily="18" charset="0"/>
                            </a:rPr>
                          </m:ctrlPr>
                        </m:fPr>
                        <m:num>
                          <m:r>
                            <a:rPr lang="en-AU" i="1" dirty="0" smtClean="0">
                              <a:solidFill>
                                <a:schemeClr val="bg1"/>
                              </a:solidFill>
                              <a:latin typeface="Cambria Math" panose="02040503050406030204" pitchFamily="18" charset="0"/>
                            </a:rPr>
                            <m:t>1</m:t>
                          </m:r>
                        </m:num>
                        <m:den>
                          <m:r>
                            <a:rPr lang="en-AU" i="1" dirty="0" smtClean="0">
                              <a:solidFill>
                                <a:schemeClr val="bg1"/>
                              </a:solidFill>
                              <a:latin typeface="Cambria Math" panose="02040503050406030204" pitchFamily="18" charset="0"/>
                            </a:rPr>
                            <m:t>2</m:t>
                          </m:r>
                        </m:den>
                      </m:f>
                      <m:d>
                        <m:dPr>
                          <m:begChr m:val="["/>
                          <m:endChr m:val="]"/>
                          <m:ctrlPr>
                            <a:rPr lang="en-AU" i="1" dirty="0" smtClean="0">
                              <a:solidFill>
                                <a:schemeClr val="bg1"/>
                              </a:solidFill>
                              <a:latin typeface="Cambria Math" panose="02040503050406030204" pitchFamily="18" charset="0"/>
                            </a:rPr>
                          </m:ctrlPr>
                        </m:dPr>
                        <m:e>
                          <m:r>
                            <a:rPr lang="en-AU" i="1" dirty="0" smtClean="0">
                              <a:solidFill>
                                <a:schemeClr val="bg1"/>
                              </a:solidFill>
                              <a:latin typeface="Cambria Math" panose="02040503050406030204" pitchFamily="18" charset="0"/>
                            </a:rPr>
                            <m:t>1+</m:t>
                          </m:r>
                          <m:r>
                            <a:rPr lang="en-AU" i="1" dirty="0" smtClean="0">
                              <a:solidFill>
                                <a:schemeClr val="bg1"/>
                              </a:solidFill>
                              <a:latin typeface="Cambria Math" panose="02040503050406030204" pitchFamily="18" charset="0"/>
                            </a:rPr>
                            <m:t>𝐶</m:t>
                          </m:r>
                          <m:func>
                            <m:funcPr>
                              <m:ctrlPr>
                                <a:rPr lang="en-AU" i="1" dirty="0" smtClean="0">
                                  <a:solidFill>
                                    <a:schemeClr val="bg1"/>
                                  </a:solidFill>
                                  <a:latin typeface="Cambria Math" panose="02040503050406030204" pitchFamily="18" charset="0"/>
                                </a:rPr>
                              </m:ctrlPr>
                            </m:funcPr>
                            <m:fName>
                              <m:r>
                                <m:rPr>
                                  <m:sty m:val="p"/>
                                </m:rPr>
                                <a:rPr lang="en-AU" i="0" dirty="0" smtClean="0">
                                  <a:solidFill>
                                    <a:schemeClr val="bg1"/>
                                  </a:solidFill>
                                  <a:latin typeface="Cambria Math" panose="02040503050406030204" pitchFamily="18" charset="0"/>
                                </a:rPr>
                                <m:t>cos</m:t>
                              </m:r>
                            </m:fName>
                            <m:e>
                              <m:d>
                                <m:dPr>
                                  <m:ctrlPr>
                                    <a:rPr lang="en-AU" i="1" dirty="0" smtClean="0">
                                      <a:solidFill>
                                        <a:schemeClr val="bg1"/>
                                      </a:solidFill>
                                      <a:latin typeface="Cambria Math" panose="02040503050406030204" pitchFamily="18" charset="0"/>
                                    </a:rPr>
                                  </m:ctrlPr>
                                </m:dPr>
                                <m:e>
                                  <m:r>
                                    <m:rPr>
                                      <m:sty m:val="p"/>
                                    </m:rPr>
                                    <a:rPr lang="en-AU" i="0" dirty="0" smtClean="0">
                                      <a:solidFill>
                                        <a:schemeClr val="bg1"/>
                                      </a:solidFill>
                                      <a:latin typeface="Cambria Math" panose="02040503050406030204" pitchFamily="18" charset="0"/>
                                    </a:rPr>
                                    <m:t>Δ</m:t>
                                  </m:r>
                                  <m:r>
                                    <a:rPr lang="en-AU" i="1" dirty="0" smtClean="0">
                                      <a:solidFill>
                                        <a:schemeClr val="bg1"/>
                                      </a:solidFill>
                                      <a:latin typeface="Cambria Math" panose="02040503050406030204" pitchFamily="18" charset="0"/>
                                    </a:rPr>
                                    <m:t>𝜙</m:t>
                                  </m:r>
                                </m:e>
                              </m:d>
                            </m:e>
                          </m:func>
                        </m:e>
                      </m:d>
                    </m:oMath>
                  </m:oMathPara>
                </a14:m>
                <a:endParaRPr/>
              </a:p>
            </p:txBody>
          </p:sp>
        </mc:Choice>
        <mc:Fallback xmlns="">
          <p:sp>
            <p:nvSpPr>
              <p:cNvPr id="5" name="CasellaDiTesto 4">
                <a:extLst>
                  <a:ext uri="{FF2B5EF4-FFF2-40B4-BE49-F238E27FC236}">
                    <a16:creationId xmlns:a16="http://schemas.microsoft.com/office/drawing/2014/main" id="{56815138-6E38-2136-7252-E217E86A37EB}"/>
                  </a:ext>
                </a:extLst>
              </p:cNvPr>
              <p:cNvSpPr txBox="1">
                <a:spLocks noRot="1" noChangeAspect="1" noMove="1" noResize="1" noEditPoints="1" noAdjustHandles="1" noChangeArrowheads="1" noChangeShapeType="1" noTextEdit="1"/>
              </p:cNvSpPr>
              <p:nvPr/>
            </p:nvSpPr>
            <p:spPr>
              <a:xfrm>
                <a:off x="8409455" y="5090286"/>
                <a:ext cx="2742745" cy="61093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499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BB-negotiated.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50000"/>
                </a:srgbClr>
              </a:gs>
              <a:gs pos="100000">
                <a:srgbClr val="000000">
                  <a:alpha val="94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 y="320040"/>
            <a:ext cx="10058400" cy="365760"/>
          </a:xfrm>
          <a:prstGeom prst="rect">
            <a:avLst/>
          </a:prstGeom>
          <a:noFill/>
        </p:spPr>
        <p:txBody>
          <a:bodyPr wrap="square" lIns="164592" tIns="91440" rIns="164592" bIns="91440" anchor="t">
            <a:spAutoFit/>
          </a:bodyPr>
          <a:lstStyle/>
          <a:p>
            <a:pPr algn="l">
              <a:lnSpc>
                <a:spcPct val="115000"/>
              </a:lnSpc>
            </a:pPr>
            <a:r>
              <a:rPr sz="1200" b="1" spc="400">
                <a:solidFill>
                  <a:srgbClr val="6FE0FF"/>
                </a:solidFill>
                <a:latin typeface="Helvetica Neue"/>
              </a:rPr>
              <a:t>ENDING ABB · 2040</a:t>
            </a:r>
          </a:p>
        </p:txBody>
      </p:sp>
      <p:sp>
        <p:nvSpPr>
          <p:cNvPr id="5" name="TextBox 4"/>
          <p:cNvSpPr txBox="1"/>
          <p:nvPr/>
        </p:nvSpPr>
        <p:spPr>
          <a:xfrm>
            <a:off x="502920" y="777240"/>
            <a:ext cx="10972800" cy="914400"/>
          </a:xfrm>
          <a:prstGeom prst="rect">
            <a:avLst/>
          </a:prstGeom>
          <a:noFill/>
        </p:spPr>
        <p:txBody>
          <a:bodyPr wrap="square" lIns="164592" tIns="91440" rIns="164592" bIns="91440" anchor="t">
            <a:spAutoFit/>
          </a:bodyPr>
          <a:lstStyle/>
          <a:p>
            <a:pPr algn="l">
              <a:lnSpc>
                <a:spcPct val="115000"/>
              </a:lnSpc>
            </a:pPr>
            <a:r>
              <a:rPr sz="4400" b="1">
                <a:solidFill>
                  <a:srgbClr val="E9ECF2"/>
                </a:solidFill>
                <a:latin typeface="Helvetica Neue"/>
              </a:rPr>
              <a:t>THE NEGOTIATED FUTURE</a:t>
            </a:r>
          </a:p>
        </p:txBody>
      </p:sp>
      <p:sp>
        <p:nvSpPr>
          <p:cNvPr id="6" name="TextBox 5"/>
          <p:cNvSpPr txBox="1"/>
          <p:nvPr/>
        </p:nvSpPr>
        <p:spPr>
          <a:xfrm>
            <a:off x="502920" y="1645920"/>
            <a:ext cx="10972800" cy="365760"/>
          </a:xfrm>
          <a:prstGeom prst="rect">
            <a:avLst/>
          </a:prstGeom>
          <a:noFill/>
        </p:spPr>
        <p:txBody>
          <a:bodyPr wrap="square" lIns="164592" tIns="91440" rIns="164592" bIns="91440" anchor="t">
            <a:spAutoFit/>
          </a:bodyPr>
          <a:lstStyle/>
          <a:p>
            <a:pPr algn="l">
              <a:lnSpc>
                <a:spcPct val="115000"/>
              </a:lnSpc>
            </a:pPr>
            <a:r>
              <a:rPr sz="1200" b="1" spc="300">
                <a:solidFill>
                  <a:srgbClr val="F5C26B"/>
                </a:solidFill>
                <a:latin typeface="Helvetica Neue"/>
              </a:rPr>
              <a:t>PATH: DEFENSE  →  STRICT REG  →  SHARE</a:t>
            </a:r>
          </a:p>
        </p:txBody>
      </p:sp>
      <p:sp>
        <p:nvSpPr>
          <p:cNvPr id="7" name="Rounded Rectangle 6">
            <a:hlinkClick r:id="rId3" action="ppaction://hlinksldjump"/>
          </p:cNvPr>
          <p:cNvSpPr/>
          <p:nvPr/>
        </p:nvSpPr>
        <p:spPr>
          <a:xfrm>
            <a:off x="502920" y="2377440"/>
            <a:ext cx="7772400" cy="3520440"/>
          </a:xfrm>
          <a:prstGeom prst="roundRect">
            <a:avLst>
              <a:gd name="adj" fmla="val 1200"/>
            </a:avLst>
          </a:prstGeom>
          <a:solidFill>
            <a:srgbClr val="060A14">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a:hlinkClick r:id="rId3" action="ppaction://hlinksldjump"/>
          </p:cNvPr>
          <p:cNvSpPr txBox="1"/>
          <p:nvPr/>
        </p:nvSpPr>
        <p:spPr>
          <a:xfrm>
            <a:off x="868680" y="2651760"/>
            <a:ext cx="7040880" cy="2971800"/>
          </a:xfrm>
          <a:prstGeom prst="rect">
            <a:avLst/>
          </a:prstGeom>
          <a:noFill/>
        </p:spPr>
        <p:txBody>
          <a:bodyPr wrap="square" lIns="164592" tIns="91440" rIns="164592" bIns="91440" anchor="t">
            <a:spAutoFit/>
          </a:bodyPr>
          <a:lstStyle/>
          <a:p>
            <a:pPr algn="l">
              <a:lnSpc>
                <a:spcPct val="150000"/>
              </a:lnSpc>
            </a:pPr>
            <a:r>
              <a:rPr sz="1400" b="0">
                <a:solidFill>
                  <a:srgbClr val="B4BCCC"/>
                </a:solidFill>
                <a:latin typeface="Helvetica Neue"/>
              </a:rPr>
              <a:t>Defence funding put the chip in military hands. Strict Charter rules made every use transparent. When the 2037 solar storm and tsunami struck, the alliance activated the Charter's humanitarian rule and deployed globally. The chip guided hundreds of thousands to safety across enemy borders. By 2040 every UN agency has standing access to quantum nav in emergencies. The 2037 response became the model for international cooperation on sensitive technology.</a:t>
            </a:r>
          </a:p>
        </p:txBody>
      </p:sp>
      <p:sp>
        <p:nvSpPr>
          <p:cNvPr id="9" name="Rounded Rectangle 8">
            <a:hlinkClick r:id="rId3" action="ppaction://hlinksldjump"/>
          </p:cNvPr>
          <p:cNvSpPr/>
          <p:nvPr/>
        </p:nvSpPr>
        <p:spPr>
          <a:xfrm>
            <a:off x="8503920" y="2377440"/>
            <a:ext cx="3200400" cy="3520440"/>
          </a:xfrm>
          <a:prstGeom prst="roundRect">
            <a:avLst>
              <a:gd name="adj" fmla="val 1200"/>
            </a:avLst>
          </a:prstGeom>
          <a:solidFill>
            <a:srgbClr val="0A1024">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a:hlinkClick r:id="rId3" action="ppaction://hlinksldjump"/>
          </p:cNvPr>
          <p:cNvSpPr txBox="1"/>
          <p:nvPr/>
        </p:nvSpPr>
        <p:spPr>
          <a:xfrm>
            <a:off x="8823960" y="2606040"/>
            <a:ext cx="2560320" cy="365760"/>
          </a:xfrm>
          <a:prstGeom prst="rect">
            <a:avLst/>
          </a:prstGeom>
          <a:noFill/>
        </p:spPr>
        <p:txBody>
          <a:bodyPr wrap="square" lIns="164592" tIns="91440" rIns="164592" bIns="91440" anchor="t">
            <a:spAutoFit/>
          </a:bodyPr>
          <a:lstStyle/>
          <a:p>
            <a:pPr algn="l">
              <a:lnSpc>
                <a:spcPct val="115000"/>
              </a:lnSpc>
            </a:pPr>
            <a:r>
              <a:rPr sz="1100" b="1" spc="400">
                <a:solidFill>
                  <a:srgbClr val="6FE0FF"/>
                </a:solidFill>
                <a:latin typeface="Helvetica Neue"/>
              </a:rPr>
              <a:t>OUTCOMES · 2040</a:t>
            </a:r>
          </a:p>
        </p:txBody>
      </p:sp>
      <p:sp>
        <p:nvSpPr>
          <p:cNvPr id="11" name="TextBox 10"/>
          <p:cNvSpPr txBox="1"/>
          <p:nvPr/>
        </p:nvSpPr>
        <p:spPr>
          <a:xfrm>
            <a:off x="8823960" y="3108960"/>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CLIMATE</a:t>
            </a:r>
          </a:p>
        </p:txBody>
      </p:sp>
      <p:sp>
        <p:nvSpPr>
          <p:cNvPr id="12" name="TextBox 11"/>
          <p:cNvSpPr txBox="1"/>
          <p:nvPr/>
        </p:nvSpPr>
        <p:spPr>
          <a:xfrm>
            <a:off x="8823960" y="3383280"/>
            <a:ext cx="2560320" cy="411480"/>
          </a:xfrm>
          <a:prstGeom prst="rect">
            <a:avLst/>
          </a:prstGeom>
          <a:noFill/>
        </p:spPr>
        <p:txBody>
          <a:bodyPr wrap="square" lIns="164592" tIns="91440" rIns="164592" bIns="91440" anchor="t">
            <a:spAutoFit/>
          </a:bodyPr>
          <a:lstStyle/>
          <a:p>
            <a:pPr algn="l">
              <a:lnSpc>
                <a:spcPct val="100000"/>
              </a:lnSpc>
            </a:pPr>
            <a:r>
              <a:rPr sz="1800" b="0">
                <a:solidFill>
                  <a:srgbClr val="82E0A0"/>
                </a:solidFill>
                <a:latin typeface="Helvetica Neue"/>
              </a:rPr>
              <a:t>★★★★☆</a:t>
            </a:r>
          </a:p>
        </p:txBody>
      </p:sp>
      <p:sp>
        <p:nvSpPr>
          <p:cNvPr id="13" name="TextBox 12"/>
          <p:cNvSpPr txBox="1"/>
          <p:nvPr/>
        </p:nvSpPr>
        <p:spPr>
          <a:xfrm>
            <a:off x="8823960" y="3767328"/>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EQUITY</a:t>
            </a:r>
          </a:p>
        </p:txBody>
      </p:sp>
      <p:sp>
        <p:nvSpPr>
          <p:cNvPr id="14" name="TextBox 13"/>
          <p:cNvSpPr txBox="1"/>
          <p:nvPr/>
        </p:nvSpPr>
        <p:spPr>
          <a:xfrm>
            <a:off x="8823960" y="4041648"/>
            <a:ext cx="2560320" cy="411480"/>
          </a:xfrm>
          <a:prstGeom prst="rect">
            <a:avLst/>
          </a:prstGeom>
          <a:noFill/>
        </p:spPr>
        <p:txBody>
          <a:bodyPr wrap="square" lIns="164592" tIns="91440" rIns="164592" bIns="91440" anchor="t">
            <a:spAutoFit/>
          </a:bodyPr>
          <a:lstStyle/>
          <a:p>
            <a:pPr algn="l">
              <a:lnSpc>
                <a:spcPct val="100000"/>
              </a:lnSpc>
            </a:pPr>
            <a:r>
              <a:rPr sz="1800" b="0">
                <a:solidFill>
                  <a:srgbClr val="82E0A0"/>
                </a:solidFill>
                <a:latin typeface="Helvetica Neue"/>
              </a:rPr>
              <a:t>★★★★☆</a:t>
            </a:r>
          </a:p>
        </p:txBody>
      </p:sp>
      <p:sp>
        <p:nvSpPr>
          <p:cNvPr id="15" name="TextBox 14"/>
          <p:cNvSpPr txBox="1"/>
          <p:nvPr/>
        </p:nvSpPr>
        <p:spPr>
          <a:xfrm>
            <a:off x="8823960" y="4425696"/>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RESILIENCE</a:t>
            </a:r>
          </a:p>
        </p:txBody>
      </p:sp>
      <p:sp>
        <p:nvSpPr>
          <p:cNvPr id="16" name="TextBox 15"/>
          <p:cNvSpPr txBox="1"/>
          <p:nvPr/>
        </p:nvSpPr>
        <p:spPr>
          <a:xfrm>
            <a:off x="8823960" y="4700016"/>
            <a:ext cx="2560320" cy="411480"/>
          </a:xfrm>
          <a:prstGeom prst="rect">
            <a:avLst/>
          </a:prstGeom>
          <a:noFill/>
        </p:spPr>
        <p:txBody>
          <a:bodyPr wrap="square" lIns="164592" tIns="91440" rIns="164592" bIns="91440" anchor="t">
            <a:spAutoFit/>
          </a:bodyPr>
          <a:lstStyle/>
          <a:p>
            <a:pPr algn="l">
              <a:lnSpc>
                <a:spcPct val="100000"/>
              </a:lnSpc>
            </a:pPr>
            <a:r>
              <a:rPr sz="1800" b="0">
                <a:solidFill>
                  <a:srgbClr val="82E0A0"/>
                </a:solidFill>
                <a:latin typeface="Helvetica Neue"/>
              </a:rPr>
              <a:t>★★★★☆</a:t>
            </a:r>
          </a:p>
        </p:txBody>
      </p:sp>
      <p:sp>
        <p:nvSpPr>
          <p:cNvPr id="17" name="TextBox 16"/>
          <p:cNvSpPr txBox="1"/>
          <p:nvPr/>
        </p:nvSpPr>
        <p:spPr>
          <a:xfrm>
            <a:off x="8823960" y="5084064"/>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STABILITY</a:t>
            </a:r>
          </a:p>
        </p:txBody>
      </p:sp>
      <p:sp>
        <p:nvSpPr>
          <p:cNvPr id="18" name="TextBox 17"/>
          <p:cNvSpPr txBox="1"/>
          <p:nvPr/>
        </p:nvSpPr>
        <p:spPr>
          <a:xfrm>
            <a:off x="8823960" y="5358384"/>
            <a:ext cx="2560320" cy="411480"/>
          </a:xfrm>
          <a:prstGeom prst="rect">
            <a:avLst/>
          </a:prstGeom>
          <a:noFill/>
        </p:spPr>
        <p:txBody>
          <a:bodyPr wrap="square" lIns="164592" tIns="91440" rIns="164592" bIns="91440" anchor="t">
            <a:spAutoFit/>
          </a:bodyPr>
          <a:lstStyle/>
          <a:p>
            <a:pPr algn="l">
              <a:lnSpc>
                <a:spcPct val="100000"/>
              </a:lnSpc>
            </a:pPr>
            <a:r>
              <a:rPr sz="1800" b="0">
                <a:solidFill>
                  <a:srgbClr val="82E0A0"/>
                </a:solidFill>
                <a:latin typeface="Helvetica Neue"/>
              </a:rPr>
              <a:t>★★★★☆</a:t>
            </a:r>
          </a:p>
        </p:txBody>
      </p:sp>
      <p:sp>
        <p:nvSpPr>
          <p:cNvPr id="19" name="Rounded Rectangle 18"/>
          <p:cNvSpPr/>
          <p:nvPr/>
        </p:nvSpPr>
        <p:spPr>
          <a:xfrm>
            <a:off x="472287" y="6080760"/>
            <a:ext cx="11247120" cy="64008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472287" y="6080760"/>
            <a:ext cx="11247120" cy="640080"/>
          </a:xfrm>
          <a:prstGeom prst="rect">
            <a:avLst/>
          </a:prstGeom>
          <a:noFill/>
        </p:spPr>
        <p:txBody>
          <a:bodyPr wrap="square" lIns="164592" tIns="91440" rIns="164592" bIns="91440" anchor="ctr">
            <a:spAutoFit/>
          </a:bodyPr>
          <a:lstStyle/>
          <a:p>
            <a:pPr algn="ctr">
              <a:lnSpc>
                <a:spcPct val="115000"/>
              </a:lnSpc>
            </a:pPr>
            <a:r>
              <a:rPr sz="1600" b="1" i="1">
                <a:solidFill>
                  <a:srgbClr val="F5C26B"/>
                </a:solidFill>
                <a:latin typeface="Helvetica Neue"/>
              </a:rPr>
              <a:t>“Hard rules, open hands. The sustainable case.”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BAA-captured.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50000"/>
                </a:srgbClr>
              </a:gs>
              <a:gs pos="100000">
                <a:srgbClr val="000000">
                  <a:alpha val="94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 y="320040"/>
            <a:ext cx="10058400" cy="365760"/>
          </a:xfrm>
          <a:prstGeom prst="rect">
            <a:avLst/>
          </a:prstGeom>
          <a:noFill/>
        </p:spPr>
        <p:txBody>
          <a:bodyPr wrap="square" lIns="164592" tIns="91440" rIns="164592" bIns="91440" anchor="t">
            <a:spAutoFit/>
          </a:bodyPr>
          <a:lstStyle/>
          <a:p>
            <a:pPr algn="l">
              <a:lnSpc>
                <a:spcPct val="115000"/>
              </a:lnSpc>
            </a:pPr>
            <a:r>
              <a:rPr sz="1200" b="1" spc="400">
                <a:solidFill>
                  <a:srgbClr val="6FE0FF"/>
                </a:solidFill>
                <a:latin typeface="Helvetica Neue"/>
              </a:rPr>
              <a:t>ENDING BAA · 2040</a:t>
            </a:r>
          </a:p>
        </p:txBody>
      </p:sp>
      <p:sp>
        <p:nvSpPr>
          <p:cNvPr id="5" name="TextBox 4"/>
          <p:cNvSpPr txBox="1"/>
          <p:nvPr/>
        </p:nvSpPr>
        <p:spPr>
          <a:xfrm>
            <a:off x="502920" y="777240"/>
            <a:ext cx="10972800" cy="914400"/>
          </a:xfrm>
          <a:prstGeom prst="rect">
            <a:avLst/>
          </a:prstGeom>
          <a:noFill/>
        </p:spPr>
        <p:txBody>
          <a:bodyPr wrap="square" lIns="164592" tIns="91440" rIns="164592" bIns="91440" anchor="t">
            <a:spAutoFit/>
          </a:bodyPr>
          <a:lstStyle/>
          <a:p>
            <a:pPr algn="l">
              <a:lnSpc>
                <a:spcPct val="115000"/>
              </a:lnSpc>
            </a:pPr>
            <a:r>
              <a:rPr sz="4400" b="1">
                <a:solidFill>
                  <a:srgbClr val="E9ECF2"/>
                </a:solidFill>
                <a:latin typeface="Helvetica Neue"/>
              </a:rPr>
              <a:t>THE CAPTURED COMMONS</a:t>
            </a:r>
          </a:p>
        </p:txBody>
      </p:sp>
      <p:sp>
        <p:nvSpPr>
          <p:cNvPr id="6" name="TextBox 5"/>
          <p:cNvSpPr txBox="1"/>
          <p:nvPr/>
        </p:nvSpPr>
        <p:spPr>
          <a:xfrm>
            <a:off x="502920" y="1645920"/>
            <a:ext cx="10972800" cy="365760"/>
          </a:xfrm>
          <a:prstGeom prst="rect">
            <a:avLst/>
          </a:prstGeom>
          <a:noFill/>
        </p:spPr>
        <p:txBody>
          <a:bodyPr wrap="square" lIns="164592" tIns="91440" rIns="164592" bIns="91440" anchor="t">
            <a:spAutoFit/>
          </a:bodyPr>
          <a:lstStyle/>
          <a:p>
            <a:pPr algn="l">
              <a:lnSpc>
                <a:spcPct val="115000"/>
              </a:lnSpc>
            </a:pPr>
            <a:r>
              <a:rPr sz="1200" b="1" spc="300">
                <a:solidFill>
                  <a:srgbClr val="F5C26B"/>
                </a:solidFill>
                <a:latin typeface="Helvetica Neue"/>
              </a:rPr>
              <a:t>PATH: OPEN  →  LIGHT REG  →  CENTRALIZE</a:t>
            </a:r>
          </a:p>
        </p:txBody>
      </p:sp>
      <p:sp>
        <p:nvSpPr>
          <p:cNvPr id="7" name="Rounded Rectangle 6">
            <a:hlinkClick r:id="rId3" action="ppaction://hlinksldjump"/>
          </p:cNvPr>
          <p:cNvSpPr/>
          <p:nvPr/>
        </p:nvSpPr>
        <p:spPr>
          <a:xfrm>
            <a:off x="502920" y="2377440"/>
            <a:ext cx="7772400" cy="3520440"/>
          </a:xfrm>
          <a:prstGeom prst="roundRect">
            <a:avLst>
              <a:gd name="adj" fmla="val 1200"/>
            </a:avLst>
          </a:prstGeom>
          <a:solidFill>
            <a:srgbClr val="060A14">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a:hlinkClick r:id="rId3" action="ppaction://hlinksldjump"/>
          </p:cNvPr>
          <p:cNvSpPr txBox="1"/>
          <p:nvPr/>
        </p:nvSpPr>
        <p:spPr>
          <a:xfrm>
            <a:off x="868680" y="2651760"/>
            <a:ext cx="7040880" cy="2971800"/>
          </a:xfrm>
          <a:prstGeom prst="rect">
            <a:avLst/>
          </a:prstGeom>
          <a:noFill/>
        </p:spPr>
        <p:txBody>
          <a:bodyPr wrap="square" lIns="164592" tIns="91440" rIns="164592" bIns="91440" anchor="t">
            <a:spAutoFit/>
          </a:bodyPr>
          <a:lstStyle/>
          <a:p>
            <a:pPr algn="l">
              <a:lnSpc>
                <a:spcPct val="150000"/>
              </a:lnSpc>
            </a:pPr>
            <a:r>
              <a:rPr sz="1400" b="0">
                <a:solidFill>
                  <a:srgbClr val="B4BCCC"/>
                </a:solidFill>
                <a:latin typeface="Helvetica Neue"/>
              </a:rPr>
              <a:t>Open funding spread the chip everywhere. Light rules let it circulate freely. But when the 2037 solar storm and tsunami struck, fear took over. The state nationalised the open designs 'for the duration of the crisis.' The crisis never officially ended. The original engineers fled abroad. By 2040 the chips work, but only for the state. The communities displaced by the disaster are remembered as the price the open commons paid.</a:t>
            </a:r>
          </a:p>
        </p:txBody>
      </p:sp>
      <p:sp>
        <p:nvSpPr>
          <p:cNvPr id="9" name="Rounded Rectangle 8">
            <a:hlinkClick r:id="rId3" action="ppaction://hlinksldjump"/>
          </p:cNvPr>
          <p:cNvSpPr/>
          <p:nvPr/>
        </p:nvSpPr>
        <p:spPr>
          <a:xfrm>
            <a:off x="8503920" y="2377440"/>
            <a:ext cx="3200400" cy="3520440"/>
          </a:xfrm>
          <a:prstGeom prst="roundRect">
            <a:avLst>
              <a:gd name="adj" fmla="val 1200"/>
            </a:avLst>
          </a:prstGeom>
          <a:solidFill>
            <a:srgbClr val="0A1024">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a:hlinkClick r:id="rId3" action="ppaction://hlinksldjump"/>
          </p:cNvPr>
          <p:cNvSpPr txBox="1"/>
          <p:nvPr/>
        </p:nvSpPr>
        <p:spPr>
          <a:xfrm>
            <a:off x="8823960" y="2606040"/>
            <a:ext cx="2560320" cy="365760"/>
          </a:xfrm>
          <a:prstGeom prst="rect">
            <a:avLst/>
          </a:prstGeom>
          <a:noFill/>
        </p:spPr>
        <p:txBody>
          <a:bodyPr wrap="square" lIns="164592" tIns="91440" rIns="164592" bIns="91440" anchor="t">
            <a:spAutoFit/>
          </a:bodyPr>
          <a:lstStyle/>
          <a:p>
            <a:pPr algn="l">
              <a:lnSpc>
                <a:spcPct val="115000"/>
              </a:lnSpc>
            </a:pPr>
            <a:r>
              <a:rPr sz="1100" b="1" spc="400">
                <a:solidFill>
                  <a:srgbClr val="6FE0FF"/>
                </a:solidFill>
                <a:latin typeface="Helvetica Neue"/>
              </a:rPr>
              <a:t>OUTCOMES · 2040</a:t>
            </a:r>
          </a:p>
        </p:txBody>
      </p:sp>
      <p:sp>
        <p:nvSpPr>
          <p:cNvPr id="11" name="TextBox 10"/>
          <p:cNvSpPr txBox="1"/>
          <p:nvPr/>
        </p:nvSpPr>
        <p:spPr>
          <a:xfrm>
            <a:off x="8823960" y="3108960"/>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CLIMATE</a:t>
            </a:r>
          </a:p>
        </p:txBody>
      </p:sp>
      <p:sp>
        <p:nvSpPr>
          <p:cNvPr id="12" name="TextBox 11"/>
          <p:cNvSpPr txBox="1"/>
          <p:nvPr/>
        </p:nvSpPr>
        <p:spPr>
          <a:xfrm>
            <a:off x="8823960" y="3383280"/>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5C26B"/>
                </a:solidFill>
                <a:latin typeface="Helvetica Neue"/>
              </a:rPr>
              <a:t>★★★☆☆</a:t>
            </a:r>
          </a:p>
        </p:txBody>
      </p:sp>
      <p:sp>
        <p:nvSpPr>
          <p:cNvPr id="13" name="TextBox 12"/>
          <p:cNvSpPr txBox="1"/>
          <p:nvPr/>
        </p:nvSpPr>
        <p:spPr>
          <a:xfrm>
            <a:off x="8823960" y="3767328"/>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EQUITY</a:t>
            </a:r>
          </a:p>
        </p:txBody>
      </p:sp>
      <p:sp>
        <p:nvSpPr>
          <p:cNvPr id="14" name="TextBox 13"/>
          <p:cNvSpPr txBox="1"/>
          <p:nvPr/>
        </p:nvSpPr>
        <p:spPr>
          <a:xfrm>
            <a:off x="8823960" y="4041648"/>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F6F6F"/>
                </a:solidFill>
                <a:latin typeface="Helvetica Neue"/>
              </a:rPr>
              <a:t>★★☆☆☆</a:t>
            </a:r>
          </a:p>
        </p:txBody>
      </p:sp>
      <p:sp>
        <p:nvSpPr>
          <p:cNvPr id="15" name="TextBox 14"/>
          <p:cNvSpPr txBox="1"/>
          <p:nvPr/>
        </p:nvSpPr>
        <p:spPr>
          <a:xfrm>
            <a:off x="8823960" y="4425696"/>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RESILIENCE</a:t>
            </a:r>
          </a:p>
        </p:txBody>
      </p:sp>
      <p:sp>
        <p:nvSpPr>
          <p:cNvPr id="16" name="TextBox 15"/>
          <p:cNvSpPr txBox="1"/>
          <p:nvPr/>
        </p:nvSpPr>
        <p:spPr>
          <a:xfrm>
            <a:off x="8823960" y="4700016"/>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F6F6F"/>
                </a:solidFill>
                <a:latin typeface="Helvetica Neue"/>
              </a:rPr>
              <a:t>★★☆☆☆</a:t>
            </a:r>
          </a:p>
        </p:txBody>
      </p:sp>
      <p:sp>
        <p:nvSpPr>
          <p:cNvPr id="17" name="TextBox 16"/>
          <p:cNvSpPr txBox="1"/>
          <p:nvPr/>
        </p:nvSpPr>
        <p:spPr>
          <a:xfrm>
            <a:off x="8823960" y="5084064"/>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STABILITY</a:t>
            </a:r>
          </a:p>
        </p:txBody>
      </p:sp>
      <p:sp>
        <p:nvSpPr>
          <p:cNvPr id="18" name="TextBox 17"/>
          <p:cNvSpPr txBox="1"/>
          <p:nvPr/>
        </p:nvSpPr>
        <p:spPr>
          <a:xfrm>
            <a:off x="8823960" y="5358384"/>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F6F6F"/>
                </a:solidFill>
                <a:latin typeface="Helvetica Neue"/>
              </a:rPr>
              <a:t>★★☆☆☆</a:t>
            </a:r>
          </a:p>
        </p:txBody>
      </p:sp>
      <p:sp>
        <p:nvSpPr>
          <p:cNvPr id="19" name="Rounded Rectangle 18"/>
          <p:cNvSpPr/>
          <p:nvPr/>
        </p:nvSpPr>
        <p:spPr>
          <a:xfrm>
            <a:off x="472287" y="6080760"/>
            <a:ext cx="11247120" cy="64008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472287" y="6080760"/>
            <a:ext cx="11247120" cy="640080"/>
          </a:xfrm>
          <a:prstGeom prst="rect">
            <a:avLst/>
          </a:prstGeom>
          <a:noFill/>
        </p:spPr>
        <p:txBody>
          <a:bodyPr wrap="square" lIns="164592" tIns="91440" rIns="164592" bIns="91440" anchor="ctr">
            <a:spAutoFit/>
          </a:bodyPr>
          <a:lstStyle/>
          <a:p>
            <a:pPr algn="ctr">
              <a:lnSpc>
                <a:spcPct val="115000"/>
              </a:lnSpc>
            </a:pPr>
            <a:r>
              <a:rPr sz="1600" b="1" i="1">
                <a:solidFill>
                  <a:srgbClr val="F5C26B"/>
                </a:solidFill>
                <a:latin typeface="Helvetica Neue"/>
              </a:rPr>
              <a:t>“An unprotected commons is a future enclosure.”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BAB-wildwest.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50000"/>
                </a:srgbClr>
              </a:gs>
              <a:gs pos="100000">
                <a:srgbClr val="000000">
                  <a:alpha val="94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 y="320040"/>
            <a:ext cx="10058400" cy="365760"/>
          </a:xfrm>
          <a:prstGeom prst="rect">
            <a:avLst/>
          </a:prstGeom>
          <a:noFill/>
        </p:spPr>
        <p:txBody>
          <a:bodyPr wrap="square" lIns="164592" tIns="91440" rIns="164592" bIns="91440" anchor="t">
            <a:spAutoFit/>
          </a:bodyPr>
          <a:lstStyle/>
          <a:p>
            <a:pPr algn="l">
              <a:lnSpc>
                <a:spcPct val="115000"/>
              </a:lnSpc>
            </a:pPr>
            <a:r>
              <a:rPr sz="1200" b="1" spc="400">
                <a:solidFill>
                  <a:srgbClr val="6FE0FF"/>
                </a:solidFill>
                <a:latin typeface="Helvetica Neue"/>
              </a:rPr>
              <a:t>ENDING BAB · 2040</a:t>
            </a:r>
          </a:p>
        </p:txBody>
      </p:sp>
      <p:sp>
        <p:nvSpPr>
          <p:cNvPr id="5" name="TextBox 4"/>
          <p:cNvSpPr txBox="1"/>
          <p:nvPr/>
        </p:nvSpPr>
        <p:spPr>
          <a:xfrm>
            <a:off x="502920" y="777240"/>
            <a:ext cx="10972800" cy="914400"/>
          </a:xfrm>
          <a:prstGeom prst="rect">
            <a:avLst/>
          </a:prstGeom>
          <a:noFill/>
        </p:spPr>
        <p:txBody>
          <a:bodyPr wrap="square" lIns="164592" tIns="91440" rIns="164592" bIns="91440" anchor="t">
            <a:spAutoFit/>
          </a:bodyPr>
          <a:lstStyle/>
          <a:p>
            <a:pPr algn="l">
              <a:lnSpc>
                <a:spcPct val="115000"/>
              </a:lnSpc>
            </a:pPr>
            <a:r>
              <a:rPr sz="4400" b="1">
                <a:solidFill>
                  <a:srgbClr val="E9ECF2"/>
                </a:solidFill>
                <a:latin typeface="Helvetica Neue"/>
              </a:rPr>
              <a:t>WILD QUANTUM WEST</a:t>
            </a:r>
          </a:p>
        </p:txBody>
      </p:sp>
      <p:sp>
        <p:nvSpPr>
          <p:cNvPr id="6" name="TextBox 5"/>
          <p:cNvSpPr txBox="1"/>
          <p:nvPr/>
        </p:nvSpPr>
        <p:spPr>
          <a:xfrm>
            <a:off x="502920" y="1645920"/>
            <a:ext cx="10972800" cy="365760"/>
          </a:xfrm>
          <a:prstGeom prst="rect">
            <a:avLst/>
          </a:prstGeom>
          <a:noFill/>
        </p:spPr>
        <p:txBody>
          <a:bodyPr wrap="square" lIns="164592" tIns="91440" rIns="164592" bIns="91440" anchor="t">
            <a:spAutoFit/>
          </a:bodyPr>
          <a:lstStyle/>
          <a:p>
            <a:pPr algn="l">
              <a:lnSpc>
                <a:spcPct val="115000"/>
              </a:lnSpc>
            </a:pPr>
            <a:r>
              <a:rPr sz="1200" b="1" spc="300">
                <a:solidFill>
                  <a:srgbClr val="F5C26B"/>
                </a:solidFill>
                <a:latin typeface="Helvetica Neue"/>
              </a:rPr>
              <a:t>PATH: OPEN  →  LIGHT REG  →  SHARE</a:t>
            </a:r>
          </a:p>
        </p:txBody>
      </p:sp>
      <p:sp>
        <p:nvSpPr>
          <p:cNvPr id="7" name="Rounded Rectangle 6">
            <a:hlinkClick r:id="rId3" action="ppaction://hlinksldjump"/>
          </p:cNvPr>
          <p:cNvSpPr/>
          <p:nvPr/>
        </p:nvSpPr>
        <p:spPr>
          <a:xfrm>
            <a:off x="502920" y="2377440"/>
            <a:ext cx="7772400" cy="3520440"/>
          </a:xfrm>
          <a:prstGeom prst="roundRect">
            <a:avLst>
              <a:gd name="adj" fmla="val 1200"/>
            </a:avLst>
          </a:prstGeom>
          <a:solidFill>
            <a:srgbClr val="060A14">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a:hlinkClick r:id="rId3" action="ppaction://hlinksldjump"/>
          </p:cNvPr>
          <p:cNvSpPr txBox="1"/>
          <p:nvPr/>
        </p:nvSpPr>
        <p:spPr>
          <a:xfrm>
            <a:off x="868680" y="2651760"/>
            <a:ext cx="7040880" cy="2971800"/>
          </a:xfrm>
          <a:prstGeom prst="rect">
            <a:avLst/>
          </a:prstGeom>
          <a:noFill/>
        </p:spPr>
        <p:txBody>
          <a:bodyPr wrap="square" lIns="164592" tIns="91440" rIns="164592" bIns="91440" anchor="t">
            <a:spAutoFit/>
          </a:bodyPr>
          <a:lstStyle/>
          <a:p>
            <a:pPr algn="l">
              <a:lnSpc>
                <a:spcPct val="150000"/>
              </a:lnSpc>
            </a:pPr>
            <a:r>
              <a:rPr sz="1400" b="0">
                <a:solidFill>
                  <a:srgbClr val="B4BCCC"/>
                </a:solidFill>
                <a:latin typeface="Helvetica Neue"/>
              </a:rPr>
              <a:t>Open funding spread the chip everywhere. Light rules let it circulate freely. When the 2037 solar storm and tsunami struck, NGOs, Red Cross teams and citizen networks self-organised with open chips faster than any state could. Hundreds of thousands were guided to safety without central command. By 2040 the chip is used by citizens to expose abuse, and by some governments to spy on people. There are no rules, but somehow it works for most of the people.</a:t>
            </a:r>
          </a:p>
        </p:txBody>
      </p:sp>
      <p:sp>
        <p:nvSpPr>
          <p:cNvPr id="9" name="Rounded Rectangle 8">
            <a:hlinkClick r:id="rId3" action="ppaction://hlinksldjump"/>
          </p:cNvPr>
          <p:cNvSpPr/>
          <p:nvPr/>
        </p:nvSpPr>
        <p:spPr>
          <a:xfrm>
            <a:off x="8503920" y="2377440"/>
            <a:ext cx="3200400" cy="3520440"/>
          </a:xfrm>
          <a:prstGeom prst="roundRect">
            <a:avLst>
              <a:gd name="adj" fmla="val 1200"/>
            </a:avLst>
          </a:prstGeom>
          <a:solidFill>
            <a:srgbClr val="0A1024">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a:hlinkClick r:id="rId3" action="ppaction://hlinksldjump"/>
          </p:cNvPr>
          <p:cNvSpPr txBox="1"/>
          <p:nvPr/>
        </p:nvSpPr>
        <p:spPr>
          <a:xfrm>
            <a:off x="8823960" y="2606040"/>
            <a:ext cx="2560320" cy="365760"/>
          </a:xfrm>
          <a:prstGeom prst="rect">
            <a:avLst/>
          </a:prstGeom>
          <a:noFill/>
        </p:spPr>
        <p:txBody>
          <a:bodyPr wrap="square" lIns="164592" tIns="91440" rIns="164592" bIns="91440" anchor="t">
            <a:spAutoFit/>
          </a:bodyPr>
          <a:lstStyle/>
          <a:p>
            <a:pPr algn="l">
              <a:lnSpc>
                <a:spcPct val="115000"/>
              </a:lnSpc>
            </a:pPr>
            <a:r>
              <a:rPr sz="1100" b="1" spc="400">
                <a:solidFill>
                  <a:srgbClr val="6FE0FF"/>
                </a:solidFill>
                <a:latin typeface="Helvetica Neue"/>
              </a:rPr>
              <a:t>OUTCOMES · 2040</a:t>
            </a:r>
          </a:p>
        </p:txBody>
      </p:sp>
      <p:sp>
        <p:nvSpPr>
          <p:cNvPr id="11" name="TextBox 10"/>
          <p:cNvSpPr txBox="1"/>
          <p:nvPr/>
        </p:nvSpPr>
        <p:spPr>
          <a:xfrm>
            <a:off x="8823960" y="3108960"/>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CLIMATE</a:t>
            </a:r>
          </a:p>
        </p:txBody>
      </p:sp>
      <p:sp>
        <p:nvSpPr>
          <p:cNvPr id="12" name="TextBox 11"/>
          <p:cNvSpPr txBox="1"/>
          <p:nvPr/>
        </p:nvSpPr>
        <p:spPr>
          <a:xfrm>
            <a:off x="8823960" y="3383280"/>
            <a:ext cx="2560320" cy="411480"/>
          </a:xfrm>
          <a:prstGeom prst="rect">
            <a:avLst/>
          </a:prstGeom>
          <a:noFill/>
        </p:spPr>
        <p:txBody>
          <a:bodyPr wrap="square" lIns="164592" tIns="91440" rIns="164592" bIns="91440" anchor="t">
            <a:spAutoFit/>
          </a:bodyPr>
          <a:lstStyle/>
          <a:p>
            <a:pPr algn="l">
              <a:lnSpc>
                <a:spcPct val="100000"/>
              </a:lnSpc>
            </a:pPr>
            <a:r>
              <a:rPr sz="1800" b="0">
                <a:solidFill>
                  <a:srgbClr val="82E0A0"/>
                </a:solidFill>
                <a:latin typeface="Helvetica Neue"/>
              </a:rPr>
              <a:t>★★★★★</a:t>
            </a:r>
          </a:p>
        </p:txBody>
      </p:sp>
      <p:sp>
        <p:nvSpPr>
          <p:cNvPr id="13" name="TextBox 12"/>
          <p:cNvSpPr txBox="1"/>
          <p:nvPr/>
        </p:nvSpPr>
        <p:spPr>
          <a:xfrm>
            <a:off x="8823960" y="3767328"/>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EQUITY</a:t>
            </a:r>
          </a:p>
        </p:txBody>
      </p:sp>
      <p:sp>
        <p:nvSpPr>
          <p:cNvPr id="14" name="TextBox 13"/>
          <p:cNvSpPr txBox="1"/>
          <p:nvPr/>
        </p:nvSpPr>
        <p:spPr>
          <a:xfrm>
            <a:off x="8823960" y="4041648"/>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5C26B"/>
                </a:solidFill>
                <a:latin typeface="Helvetica Neue"/>
              </a:rPr>
              <a:t>★★★☆☆</a:t>
            </a:r>
          </a:p>
        </p:txBody>
      </p:sp>
      <p:sp>
        <p:nvSpPr>
          <p:cNvPr id="15" name="TextBox 14"/>
          <p:cNvSpPr txBox="1"/>
          <p:nvPr/>
        </p:nvSpPr>
        <p:spPr>
          <a:xfrm>
            <a:off x="8823960" y="4425696"/>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RESILIENCE</a:t>
            </a:r>
          </a:p>
        </p:txBody>
      </p:sp>
      <p:sp>
        <p:nvSpPr>
          <p:cNvPr id="16" name="TextBox 15"/>
          <p:cNvSpPr txBox="1"/>
          <p:nvPr/>
        </p:nvSpPr>
        <p:spPr>
          <a:xfrm>
            <a:off x="8823960" y="4700016"/>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F6F6F"/>
                </a:solidFill>
                <a:latin typeface="Helvetica Neue"/>
              </a:rPr>
              <a:t>★★☆☆☆</a:t>
            </a:r>
          </a:p>
        </p:txBody>
      </p:sp>
      <p:sp>
        <p:nvSpPr>
          <p:cNvPr id="17" name="TextBox 16"/>
          <p:cNvSpPr txBox="1"/>
          <p:nvPr/>
        </p:nvSpPr>
        <p:spPr>
          <a:xfrm>
            <a:off x="8823960" y="5084064"/>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STABILITY</a:t>
            </a:r>
          </a:p>
        </p:txBody>
      </p:sp>
      <p:sp>
        <p:nvSpPr>
          <p:cNvPr id="18" name="TextBox 17"/>
          <p:cNvSpPr txBox="1"/>
          <p:nvPr/>
        </p:nvSpPr>
        <p:spPr>
          <a:xfrm>
            <a:off x="8823960" y="5358384"/>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F6F6F"/>
                </a:solidFill>
                <a:latin typeface="Helvetica Neue"/>
              </a:rPr>
              <a:t>★★☆☆☆</a:t>
            </a:r>
          </a:p>
        </p:txBody>
      </p:sp>
      <p:sp>
        <p:nvSpPr>
          <p:cNvPr id="19" name="Rounded Rectangle 18"/>
          <p:cNvSpPr/>
          <p:nvPr/>
        </p:nvSpPr>
        <p:spPr>
          <a:xfrm>
            <a:off x="472287" y="6080760"/>
            <a:ext cx="11247120" cy="64008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472287" y="6080760"/>
            <a:ext cx="11247120" cy="640080"/>
          </a:xfrm>
          <a:prstGeom prst="rect">
            <a:avLst/>
          </a:prstGeom>
          <a:noFill/>
        </p:spPr>
        <p:txBody>
          <a:bodyPr wrap="square" lIns="164592" tIns="91440" rIns="164592" bIns="91440" anchor="ctr">
            <a:spAutoFit/>
          </a:bodyPr>
          <a:lstStyle/>
          <a:p>
            <a:pPr algn="ctr">
              <a:lnSpc>
                <a:spcPct val="115000"/>
              </a:lnSpc>
            </a:pPr>
            <a:r>
              <a:rPr sz="1600" b="1" i="1">
                <a:solidFill>
                  <a:srgbClr val="F5C26B"/>
                </a:solidFill>
                <a:latin typeface="Helvetica Neue"/>
              </a:rPr>
              <a:t>“Chaos can be generative when the toolkit is shared.”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BBA-garden.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50000"/>
                </a:srgbClr>
              </a:gs>
              <a:gs pos="100000">
                <a:srgbClr val="000000">
                  <a:alpha val="94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 y="320040"/>
            <a:ext cx="10058400" cy="365760"/>
          </a:xfrm>
          <a:prstGeom prst="rect">
            <a:avLst/>
          </a:prstGeom>
          <a:noFill/>
        </p:spPr>
        <p:txBody>
          <a:bodyPr wrap="square" lIns="164592" tIns="91440" rIns="164592" bIns="91440" anchor="t">
            <a:spAutoFit/>
          </a:bodyPr>
          <a:lstStyle/>
          <a:p>
            <a:pPr algn="l">
              <a:lnSpc>
                <a:spcPct val="115000"/>
              </a:lnSpc>
            </a:pPr>
            <a:r>
              <a:rPr sz="1200" b="1" spc="400">
                <a:solidFill>
                  <a:srgbClr val="6FE0FF"/>
                </a:solidFill>
                <a:latin typeface="Helvetica Neue"/>
              </a:rPr>
              <a:t>ENDING BBA · 2040</a:t>
            </a:r>
          </a:p>
        </p:txBody>
      </p:sp>
      <p:sp>
        <p:nvSpPr>
          <p:cNvPr id="5" name="TextBox 4"/>
          <p:cNvSpPr txBox="1"/>
          <p:nvPr/>
        </p:nvSpPr>
        <p:spPr>
          <a:xfrm>
            <a:off x="502920" y="777240"/>
            <a:ext cx="10972800" cy="914400"/>
          </a:xfrm>
          <a:prstGeom prst="rect">
            <a:avLst/>
          </a:prstGeom>
          <a:noFill/>
        </p:spPr>
        <p:txBody>
          <a:bodyPr wrap="square" lIns="164592" tIns="91440" rIns="164592" bIns="91440" anchor="t">
            <a:spAutoFit/>
          </a:bodyPr>
          <a:lstStyle/>
          <a:p>
            <a:pPr algn="l">
              <a:lnSpc>
                <a:spcPct val="115000"/>
              </a:lnSpc>
            </a:pPr>
            <a:r>
              <a:rPr sz="4400" b="1">
                <a:solidFill>
                  <a:srgbClr val="E9ECF2"/>
                </a:solidFill>
                <a:latin typeface="Helvetica Neue"/>
              </a:rPr>
              <a:t>THE WALLED GARDEN</a:t>
            </a:r>
          </a:p>
        </p:txBody>
      </p:sp>
      <p:sp>
        <p:nvSpPr>
          <p:cNvPr id="6" name="TextBox 5"/>
          <p:cNvSpPr txBox="1"/>
          <p:nvPr/>
        </p:nvSpPr>
        <p:spPr>
          <a:xfrm>
            <a:off x="502920" y="1645920"/>
            <a:ext cx="10972800" cy="365760"/>
          </a:xfrm>
          <a:prstGeom prst="rect">
            <a:avLst/>
          </a:prstGeom>
          <a:noFill/>
        </p:spPr>
        <p:txBody>
          <a:bodyPr wrap="square" lIns="164592" tIns="91440" rIns="164592" bIns="91440" anchor="t">
            <a:spAutoFit/>
          </a:bodyPr>
          <a:lstStyle/>
          <a:p>
            <a:pPr algn="l">
              <a:lnSpc>
                <a:spcPct val="115000"/>
              </a:lnSpc>
            </a:pPr>
            <a:r>
              <a:rPr sz="1200" b="1" spc="300">
                <a:solidFill>
                  <a:srgbClr val="F5C26B"/>
                </a:solidFill>
                <a:latin typeface="Helvetica Neue"/>
              </a:rPr>
              <a:t>PATH: OPEN  →  STRICT REG  →  CENTRALIZE</a:t>
            </a:r>
          </a:p>
        </p:txBody>
      </p:sp>
      <p:sp>
        <p:nvSpPr>
          <p:cNvPr id="7" name="Rounded Rectangle 6">
            <a:hlinkClick r:id="rId3" action="ppaction://hlinksldjump"/>
          </p:cNvPr>
          <p:cNvSpPr/>
          <p:nvPr/>
        </p:nvSpPr>
        <p:spPr>
          <a:xfrm>
            <a:off x="502920" y="2377440"/>
            <a:ext cx="7772400" cy="3520440"/>
          </a:xfrm>
          <a:prstGeom prst="roundRect">
            <a:avLst>
              <a:gd name="adj" fmla="val 1200"/>
            </a:avLst>
          </a:prstGeom>
          <a:solidFill>
            <a:srgbClr val="060A14">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a:hlinkClick r:id="rId3" action="ppaction://hlinksldjump"/>
          </p:cNvPr>
          <p:cNvSpPr txBox="1"/>
          <p:nvPr/>
        </p:nvSpPr>
        <p:spPr>
          <a:xfrm>
            <a:off x="868680" y="2651760"/>
            <a:ext cx="7040880" cy="2971800"/>
          </a:xfrm>
          <a:prstGeom prst="rect">
            <a:avLst/>
          </a:prstGeom>
          <a:noFill/>
        </p:spPr>
        <p:txBody>
          <a:bodyPr wrap="square" lIns="164592" tIns="91440" rIns="164592" bIns="91440" anchor="t">
            <a:spAutoFit/>
          </a:bodyPr>
          <a:lstStyle/>
          <a:p>
            <a:pPr algn="l">
              <a:lnSpc>
                <a:spcPct val="150000"/>
              </a:lnSpc>
            </a:pPr>
            <a:r>
              <a:rPr sz="1400" b="0">
                <a:solidFill>
                  <a:srgbClr val="B4BCCC"/>
                </a:solidFill>
                <a:latin typeface="Helvetica Neue"/>
              </a:rPr>
              <a:t>Open funding spread the chip everywhere. Strict Charter rules built three years of real trust through the slow audit process. But when the 2037 solar storm and tsunami struck, the Charter was suspended to bypass the audit delays. The community split in two: half went underground, half joined the state. By 2040 the chip still works, but the international trust the Charter was building is gone. The next emergency will find no one willing to follow the rules.</a:t>
            </a:r>
          </a:p>
        </p:txBody>
      </p:sp>
      <p:sp>
        <p:nvSpPr>
          <p:cNvPr id="9" name="Rounded Rectangle 8">
            <a:hlinkClick r:id="rId3" action="ppaction://hlinksldjump"/>
          </p:cNvPr>
          <p:cNvSpPr/>
          <p:nvPr/>
        </p:nvSpPr>
        <p:spPr>
          <a:xfrm>
            <a:off x="8503920" y="2377440"/>
            <a:ext cx="3200400" cy="3520440"/>
          </a:xfrm>
          <a:prstGeom prst="roundRect">
            <a:avLst>
              <a:gd name="adj" fmla="val 1200"/>
            </a:avLst>
          </a:prstGeom>
          <a:solidFill>
            <a:srgbClr val="0A1024">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a:hlinkClick r:id="rId3" action="ppaction://hlinksldjump"/>
          </p:cNvPr>
          <p:cNvSpPr txBox="1"/>
          <p:nvPr/>
        </p:nvSpPr>
        <p:spPr>
          <a:xfrm>
            <a:off x="8823960" y="2606040"/>
            <a:ext cx="2560320" cy="365760"/>
          </a:xfrm>
          <a:prstGeom prst="rect">
            <a:avLst/>
          </a:prstGeom>
          <a:noFill/>
        </p:spPr>
        <p:txBody>
          <a:bodyPr wrap="square" lIns="164592" tIns="91440" rIns="164592" bIns="91440" anchor="t">
            <a:spAutoFit/>
          </a:bodyPr>
          <a:lstStyle/>
          <a:p>
            <a:pPr algn="l">
              <a:lnSpc>
                <a:spcPct val="115000"/>
              </a:lnSpc>
            </a:pPr>
            <a:r>
              <a:rPr sz="1100" b="1" spc="400">
                <a:solidFill>
                  <a:srgbClr val="6FE0FF"/>
                </a:solidFill>
                <a:latin typeface="Helvetica Neue"/>
              </a:rPr>
              <a:t>OUTCOMES · 2040</a:t>
            </a:r>
          </a:p>
        </p:txBody>
      </p:sp>
      <p:sp>
        <p:nvSpPr>
          <p:cNvPr id="11" name="TextBox 10"/>
          <p:cNvSpPr txBox="1"/>
          <p:nvPr/>
        </p:nvSpPr>
        <p:spPr>
          <a:xfrm>
            <a:off x="8823960" y="3108960"/>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CLIMATE</a:t>
            </a:r>
          </a:p>
        </p:txBody>
      </p:sp>
      <p:sp>
        <p:nvSpPr>
          <p:cNvPr id="12" name="TextBox 11"/>
          <p:cNvSpPr txBox="1"/>
          <p:nvPr/>
        </p:nvSpPr>
        <p:spPr>
          <a:xfrm>
            <a:off x="8823960" y="3383280"/>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5C26B"/>
                </a:solidFill>
                <a:latin typeface="Helvetica Neue"/>
              </a:rPr>
              <a:t>★★★☆☆</a:t>
            </a:r>
          </a:p>
        </p:txBody>
      </p:sp>
      <p:sp>
        <p:nvSpPr>
          <p:cNvPr id="13" name="TextBox 12"/>
          <p:cNvSpPr txBox="1"/>
          <p:nvPr/>
        </p:nvSpPr>
        <p:spPr>
          <a:xfrm>
            <a:off x="8823960" y="3767328"/>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EQUITY</a:t>
            </a:r>
          </a:p>
        </p:txBody>
      </p:sp>
      <p:sp>
        <p:nvSpPr>
          <p:cNvPr id="14" name="TextBox 13"/>
          <p:cNvSpPr txBox="1"/>
          <p:nvPr/>
        </p:nvSpPr>
        <p:spPr>
          <a:xfrm>
            <a:off x="8823960" y="4041648"/>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F6F6F"/>
                </a:solidFill>
                <a:latin typeface="Helvetica Neue"/>
              </a:rPr>
              <a:t>★★☆☆☆</a:t>
            </a:r>
          </a:p>
        </p:txBody>
      </p:sp>
      <p:sp>
        <p:nvSpPr>
          <p:cNvPr id="15" name="TextBox 14"/>
          <p:cNvSpPr txBox="1"/>
          <p:nvPr/>
        </p:nvSpPr>
        <p:spPr>
          <a:xfrm>
            <a:off x="8823960" y="4425696"/>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RESILIENCE</a:t>
            </a:r>
          </a:p>
        </p:txBody>
      </p:sp>
      <p:sp>
        <p:nvSpPr>
          <p:cNvPr id="16" name="TextBox 15"/>
          <p:cNvSpPr txBox="1"/>
          <p:nvPr/>
        </p:nvSpPr>
        <p:spPr>
          <a:xfrm>
            <a:off x="8823960" y="4700016"/>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5C26B"/>
                </a:solidFill>
                <a:latin typeface="Helvetica Neue"/>
              </a:rPr>
              <a:t>★★★☆☆</a:t>
            </a:r>
          </a:p>
        </p:txBody>
      </p:sp>
      <p:sp>
        <p:nvSpPr>
          <p:cNvPr id="17" name="TextBox 16"/>
          <p:cNvSpPr txBox="1"/>
          <p:nvPr/>
        </p:nvSpPr>
        <p:spPr>
          <a:xfrm>
            <a:off x="8823960" y="5084064"/>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STABILITY</a:t>
            </a:r>
          </a:p>
        </p:txBody>
      </p:sp>
      <p:sp>
        <p:nvSpPr>
          <p:cNvPr id="18" name="TextBox 17"/>
          <p:cNvSpPr txBox="1"/>
          <p:nvPr/>
        </p:nvSpPr>
        <p:spPr>
          <a:xfrm>
            <a:off x="8823960" y="5358384"/>
            <a:ext cx="2560320" cy="411480"/>
          </a:xfrm>
          <a:prstGeom prst="rect">
            <a:avLst/>
          </a:prstGeom>
          <a:noFill/>
        </p:spPr>
        <p:txBody>
          <a:bodyPr wrap="square" lIns="164592" tIns="91440" rIns="164592" bIns="91440" anchor="t">
            <a:spAutoFit/>
          </a:bodyPr>
          <a:lstStyle/>
          <a:p>
            <a:pPr algn="l">
              <a:lnSpc>
                <a:spcPct val="100000"/>
              </a:lnSpc>
            </a:pPr>
            <a:r>
              <a:rPr sz="1800" b="0">
                <a:solidFill>
                  <a:srgbClr val="FF6F6F"/>
                </a:solidFill>
                <a:latin typeface="Helvetica Neue"/>
              </a:rPr>
              <a:t>★★☆☆☆</a:t>
            </a:r>
          </a:p>
        </p:txBody>
      </p:sp>
      <p:sp>
        <p:nvSpPr>
          <p:cNvPr id="19" name="Rounded Rectangle 18"/>
          <p:cNvSpPr/>
          <p:nvPr/>
        </p:nvSpPr>
        <p:spPr>
          <a:xfrm>
            <a:off x="472287" y="6080760"/>
            <a:ext cx="11247120" cy="64008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472287" y="6080760"/>
            <a:ext cx="11247120" cy="640080"/>
          </a:xfrm>
          <a:prstGeom prst="rect">
            <a:avLst/>
          </a:prstGeom>
          <a:noFill/>
        </p:spPr>
        <p:txBody>
          <a:bodyPr wrap="square" lIns="164592" tIns="91440" rIns="164592" bIns="91440" anchor="ctr">
            <a:spAutoFit/>
          </a:bodyPr>
          <a:lstStyle/>
          <a:p>
            <a:pPr algn="ctr">
              <a:lnSpc>
                <a:spcPct val="115000"/>
              </a:lnSpc>
            </a:pPr>
            <a:r>
              <a:rPr sz="1600" b="1" i="1">
                <a:solidFill>
                  <a:srgbClr val="F5C26B"/>
                </a:solidFill>
                <a:latin typeface="Helvetica Neue"/>
              </a:rPr>
              <a:t>“Rules without conviction collapse on contact with crisis.”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BBB-horizons.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50000"/>
                </a:srgbClr>
              </a:gs>
              <a:gs pos="100000">
                <a:srgbClr val="000000">
                  <a:alpha val="94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 y="320040"/>
            <a:ext cx="10058400" cy="365760"/>
          </a:xfrm>
          <a:prstGeom prst="rect">
            <a:avLst/>
          </a:prstGeom>
          <a:noFill/>
        </p:spPr>
        <p:txBody>
          <a:bodyPr wrap="square" lIns="164592" tIns="91440" rIns="164592" bIns="91440" anchor="t">
            <a:spAutoFit/>
          </a:bodyPr>
          <a:lstStyle/>
          <a:p>
            <a:pPr algn="l">
              <a:lnSpc>
                <a:spcPct val="115000"/>
              </a:lnSpc>
            </a:pPr>
            <a:r>
              <a:rPr sz="1200" b="1" spc="400">
                <a:solidFill>
                  <a:srgbClr val="6FE0FF"/>
                </a:solidFill>
                <a:latin typeface="Helvetica Neue"/>
              </a:rPr>
              <a:t>ENDING BBB · 2040</a:t>
            </a:r>
          </a:p>
        </p:txBody>
      </p:sp>
      <p:sp>
        <p:nvSpPr>
          <p:cNvPr id="5" name="TextBox 4"/>
          <p:cNvSpPr txBox="1"/>
          <p:nvPr/>
        </p:nvSpPr>
        <p:spPr>
          <a:xfrm>
            <a:off x="502920" y="777240"/>
            <a:ext cx="10972800" cy="914400"/>
          </a:xfrm>
          <a:prstGeom prst="rect">
            <a:avLst/>
          </a:prstGeom>
          <a:noFill/>
        </p:spPr>
        <p:txBody>
          <a:bodyPr wrap="square" lIns="164592" tIns="91440" rIns="164592" bIns="91440" anchor="t">
            <a:spAutoFit/>
          </a:bodyPr>
          <a:lstStyle/>
          <a:p>
            <a:pPr algn="l">
              <a:lnSpc>
                <a:spcPct val="115000"/>
              </a:lnSpc>
            </a:pPr>
            <a:r>
              <a:rPr sz="4400" b="1">
                <a:solidFill>
                  <a:srgbClr val="E9ECF2"/>
                </a:solidFill>
                <a:latin typeface="Helvetica Neue"/>
              </a:rPr>
              <a:t>OPEN HORIZONS</a:t>
            </a:r>
          </a:p>
        </p:txBody>
      </p:sp>
      <p:sp>
        <p:nvSpPr>
          <p:cNvPr id="6" name="TextBox 5"/>
          <p:cNvSpPr txBox="1"/>
          <p:nvPr/>
        </p:nvSpPr>
        <p:spPr>
          <a:xfrm>
            <a:off x="502920" y="1645920"/>
            <a:ext cx="10972800" cy="365760"/>
          </a:xfrm>
          <a:prstGeom prst="rect">
            <a:avLst/>
          </a:prstGeom>
          <a:noFill/>
        </p:spPr>
        <p:txBody>
          <a:bodyPr wrap="square" lIns="164592" tIns="91440" rIns="164592" bIns="91440" anchor="t">
            <a:spAutoFit/>
          </a:bodyPr>
          <a:lstStyle/>
          <a:p>
            <a:pPr algn="l">
              <a:lnSpc>
                <a:spcPct val="115000"/>
              </a:lnSpc>
            </a:pPr>
            <a:r>
              <a:rPr sz="1200" b="1" spc="300">
                <a:solidFill>
                  <a:srgbClr val="F5C26B"/>
                </a:solidFill>
                <a:latin typeface="Helvetica Neue"/>
              </a:rPr>
              <a:t>PATH: OPEN  →  STRICT REG  →  SHARE</a:t>
            </a:r>
          </a:p>
        </p:txBody>
      </p:sp>
      <p:sp>
        <p:nvSpPr>
          <p:cNvPr id="7" name="Rounded Rectangle 6">
            <a:hlinkClick r:id="rId3" action="ppaction://hlinksldjump"/>
          </p:cNvPr>
          <p:cNvSpPr/>
          <p:nvPr/>
        </p:nvSpPr>
        <p:spPr>
          <a:xfrm>
            <a:off x="502920" y="2377440"/>
            <a:ext cx="7772400" cy="3520440"/>
          </a:xfrm>
          <a:prstGeom prst="roundRect">
            <a:avLst>
              <a:gd name="adj" fmla="val 1200"/>
            </a:avLst>
          </a:prstGeom>
          <a:solidFill>
            <a:srgbClr val="060A14">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a:hlinkClick r:id="rId3" action="ppaction://hlinksldjump"/>
          </p:cNvPr>
          <p:cNvSpPr txBox="1"/>
          <p:nvPr/>
        </p:nvSpPr>
        <p:spPr>
          <a:xfrm>
            <a:off x="868680" y="2651760"/>
            <a:ext cx="7040880" cy="2971800"/>
          </a:xfrm>
          <a:prstGeom prst="rect">
            <a:avLst/>
          </a:prstGeom>
          <a:noFill/>
        </p:spPr>
        <p:txBody>
          <a:bodyPr wrap="square" lIns="164592" tIns="91440" rIns="164592" bIns="91440" anchor="t">
            <a:spAutoFit/>
          </a:bodyPr>
          <a:lstStyle/>
          <a:p>
            <a:pPr algn="l">
              <a:lnSpc>
                <a:spcPct val="150000"/>
              </a:lnSpc>
            </a:pPr>
            <a:r>
              <a:rPr sz="1400" b="0">
                <a:solidFill>
                  <a:srgbClr val="B4BCCC"/>
                </a:solidFill>
                <a:latin typeface="Helvetica Neue"/>
              </a:rPr>
              <a:t>Open funding spread the chip everywhere. Strict Charter rules forced everyone to play by them. When the 2037 solar storm and tsunami struck, the Charter held. Slow audits and all. Every NGO, UN agency and nation got nav under the same framework. Some people were displaced longer than necessary because of the delays. But the trust held. By 2040 the model is being copied for every technology that has both peaceful and military uses.</a:t>
            </a:r>
          </a:p>
        </p:txBody>
      </p:sp>
      <p:sp>
        <p:nvSpPr>
          <p:cNvPr id="9" name="Rounded Rectangle 8">
            <a:hlinkClick r:id="rId3" action="ppaction://hlinksldjump"/>
          </p:cNvPr>
          <p:cNvSpPr/>
          <p:nvPr/>
        </p:nvSpPr>
        <p:spPr>
          <a:xfrm>
            <a:off x="8503920" y="2377440"/>
            <a:ext cx="3200400" cy="3520440"/>
          </a:xfrm>
          <a:prstGeom prst="roundRect">
            <a:avLst>
              <a:gd name="adj" fmla="val 1200"/>
            </a:avLst>
          </a:prstGeom>
          <a:solidFill>
            <a:srgbClr val="0A1024">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a:hlinkClick r:id="rId3" action="ppaction://hlinksldjump"/>
          </p:cNvPr>
          <p:cNvSpPr txBox="1"/>
          <p:nvPr/>
        </p:nvSpPr>
        <p:spPr>
          <a:xfrm>
            <a:off x="8823960" y="2606040"/>
            <a:ext cx="2560320" cy="365760"/>
          </a:xfrm>
          <a:prstGeom prst="rect">
            <a:avLst/>
          </a:prstGeom>
          <a:noFill/>
        </p:spPr>
        <p:txBody>
          <a:bodyPr wrap="square" lIns="164592" tIns="91440" rIns="164592" bIns="91440" anchor="t">
            <a:spAutoFit/>
          </a:bodyPr>
          <a:lstStyle/>
          <a:p>
            <a:pPr algn="l">
              <a:lnSpc>
                <a:spcPct val="115000"/>
              </a:lnSpc>
            </a:pPr>
            <a:r>
              <a:rPr sz="1100" b="1" spc="400">
                <a:solidFill>
                  <a:srgbClr val="6FE0FF"/>
                </a:solidFill>
                <a:latin typeface="Helvetica Neue"/>
              </a:rPr>
              <a:t>OUTCOMES · 2040</a:t>
            </a:r>
          </a:p>
        </p:txBody>
      </p:sp>
      <p:sp>
        <p:nvSpPr>
          <p:cNvPr id="11" name="TextBox 10"/>
          <p:cNvSpPr txBox="1"/>
          <p:nvPr/>
        </p:nvSpPr>
        <p:spPr>
          <a:xfrm>
            <a:off x="8823960" y="3108960"/>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CLIMATE</a:t>
            </a:r>
          </a:p>
        </p:txBody>
      </p:sp>
      <p:sp>
        <p:nvSpPr>
          <p:cNvPr id="12" name="TextBox 11"/>
          <p:cNvSpPr txBox="1"/>
          <p:nvPr/>
        </p:nvSpPr>
        <p:spPr>
          <a:xfrm>
            <a:off x="8823960" y="3383280"/>
            <a:ext cx="2560320" cy="411480"/>
          </a:xfrm>
          <a:prstGeom prst="rect">
            <a:avLst/>
          </a:prstGeom>
          <a:noFill/>
        </p:spPr>
        <p:txBody>
          <a:bodyPr wrap="square" lIns="164592" tIns="91440" rIns="164592" bIns="91440" anchor="t">
            <a:spAutoFit/>
          </a:bodyPr>
          <a:lstStyle/>
          <a:p>
            <a:pPr algn="l">
              <a:lnSpc>
                <a:spcPct val="100000"/>
              </a:lnSpc>
            </a:pPr>
            <a:r>
              <a:rPr sz="1800" b="0">
                <a:solidFill>
                  <a:srgbClr val="82E0A0"/>
                </a:solidFill>
                <a:latin typeface="Helvetica Neue"/>
              </a:rPr>
              <a:t>★★★★★</a:t>
            </a:r>
          </a:p>
        </p:txBody>
      </p:sp>
      <p:sp>
        <p:nvSpPr>
          <p:cNvPr id="13" name="TextBox 12"/>
          <p:cNvSpPr txBox="1"/>
          <p:nvPr/>
        </p:nvSpPr>
        <p:spPr>
          <a:xfrm>
            <a:off x="8823960" y="3767328"/>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EQUITY</a:t>
            </a:r>
          </a:p>
        </p:txBody>
      </p:sp>
      <p:sp>
        <p:nvSpPr>
          <p:cNvPr id="14" name="TextBox 13"/>
          <p:cNvSpPr txBox="1"/>
          <p:nvPr/>
        </p:nvSpPr>
        <p:spPr>
          <a:xfrm>
            <a:off x="8823960" y="4041648"/>
            <a:ext cx="2560320" cy="411480"/>
          </a:xfrm>
          <a:prstGeom prst="rect">
            <a:avLst/>
          </a:prstGeom>
          <a:noFill/>
        </p:spPr>
        <p:txBody>
          <a:bodyPr wrap="square" lIns="164592" tIns="91440" rIns="164592" bIns="91440" anchor="t">
            <a:spAutoFit/>
          </a:bodyPr>
          <a:lstStyle/>
          <a:p>
            <a:pPr algn="l">
              <a:lnSpc>
                <a:spcPct val="100000"/>
              </a:lnSpc>
            </a:pPr>
            <a:r>
              <a:rPr sz="1800" b="0">
                <a:solidFill>
                  <a:srgbClr val="82E0A0"/>
                </a:solidFill>
                <a:latin typeface="Helvetica Neue"/>
              </a:rPr>
              <a:t>★★★★★</a:t>
            </a:r>
          </a:p>
        </p:txBody>
      </p:sp>
      <p:sp>
        <p:nvSpPr>
          <p:cNvPr id="15" name="TextBox 14"/>
          <p:cNvSpPr txBox="1"/>
          <p:nvPr/>
        </p:nvSpPr>
        <p:spPr>
          <a:xfrm>
            <a:off x="8823960" y="4425696"/>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RESILIENCE</a:t>
            </a:r>
          </a:p>
        </p:txBody>
      </p:sp>
      <p:sp>
        <p:nvSpPr>
          <p:cNvPr id="16" name="TextBox 15"/>
          <p:cNvSpPr txBox="1"/>
          <p:nvPr/>
        </p:nvSpPr>
        <p:spPr>
          <a:xfrm>
            <a:off x="8823960" y="4700016"/>
            <a:ext cx="2560320" cy="411480"/>
          </a:xfrm>
          <a:prstGeom prst="rect">
            <a:avLst/>
          </a:prstGeom>
          <a:noFill/>
        </p:spPr>
        <p:txBody>
          <a:bodyPr wrap="square" lIns="164592" tIns="91440" rIns="164592" bIns="91440" anchor="t">
            <a:spAutoFit/>
          </a:bodyPr>
          <a:lstStyle/>
          <a:p>
            <a:pPr algn="l">
              <a:lnSpc>
                <a:spcPct val="100000"/>
              </a:lnSpc>
            </a:pPr>
            <a:r>
              <a:rPr sz="1800" b="0">
                <a:solidFill>
                  <a:srgbClr val="82E0A0"/>
                </a:solidFill>
                <a:latin typeface="Helvetica Neue"/>
              </a:rPr>
              <a:t>★★★★☆</a:t>
            </a:r>
          </a:p>
        </p:txBody>
      </p:sp>
      <p:sp>
        <p:nvSpPr>
          <p:cNvPr id="17" name="TextBox 16"/>
          <p:cNvSpPr txBox="1"/>
          <p:nvPr/>
        </p:nvSpPr>
        <p:spPr>
          <a:xfrm>
            <a:off x="8823960" y="5084064"/>
            <a:ext cx="2560320" cy="274320"/>
          </a:xfrm>
          <a:prstGeom prst="rect">
            <a:avLst/>
          </a:prstGeom>
          <a:noFill/>
        </p:spPr>
        <p:txBody>
          <a:bodyPr wrap="square" lIns="164592" tIns="91440" rIns="164592" bIns="91440" anchor="t">
            <a:spAutoFit/>
          </a:bodyPr>
          <a:lstStyle/>
          <a:p>
            <a:pPr algn="l">
              <a:lnSpc>
                <a:spcPct val="115000"/>
              </a:lnSpc>
            </a:pPr>
            <a:r>
              <a:rPr sz="1000" b="1" spc="300">
                <a:solidFill>
                  <a:srgbClr val="B4BCCC"/>
                </a:solidFill>
                <a:latin typeface="Helvetica Neue"/>
              </a:rPr>
              <a:t>STABILITY</a:t>
            </a:r>
          </a:p>
        </p:txBody>
      </p:sp>
      <p:sp>
        <p:nvSpPr>
          <p:cNvPr id="18" name="TextBox 17"/>
          <p:cNvSpPr txBox="1"/>
          <p:nvPr/>
        </p:nvSpPr>
        <p:spPr>
          <a:xfrm>
            <a:off x="8823960" y="5358384"/>
            <a:ext cx="2560320" cy="411480"/>
          </a:xfrm>
          <a:prstGeom prst="rect">
            <a:avLst/>
          </a:prstGeom>
          <a:noFill/>
        </p:spPr>
        <p:txBody>
          <a:bodyPr wrap="square" lIns="164592" tIns="91440" rIns="164592" bIns="91440" anchor="t">
            <a:spAutoFit/>
          </a:bodyPr>
          <a:lstStyle/>
          <a:p>
            <a:pPr algn="l">
              <a:lnSpc>
                <a:spcPct val="100000"/>
              </a:lnSpc>
            </a:pPr>
            <a:r>
              <a:rPr sz="1800" b="0">
                <a:solidFill>
                  <a:srgbClr val="82E0A0"/>
                </a:solidFill>
                <a:latin typeface="Helvetica Neue"/>
              </a:rPr>
              <a:t>★★★★☆</a:t>
            </a:r>
          </a:p>
        </p:txBody>
      </p:sp>
      <p:sp>
        <p:nvSpPr>
          <p:cNvPr id="19" name="Rounded Rectangle 18"/>
          <p:cNvSpPr/>
          <p:nvPr/>
        </p:nvSpPr>
        <p:spPr>
          <a:xfrm>
            <a:off x="472287" y="6080760"/>
            <a:ext cx="11247120" cy="64008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472287" y="6080760"/>
            <a:ext cx="11247120" cy="640080"/>
          </a:xfrm>
          <a:prstGeom prst="rect">
            <a:avLst/>
          </a:prstGeom>
          <a:noFill/>
        </p:spPr>
        <p:txBody>
          <a:bodyPr wrap="square" lIns="164592" tIns="91440" rIns="164592" bIns="91440" anchor="ctr">
            <a:spAutoFit/>
          </a:bodyPr>
          <a:lstStyle/>
          <a:p>
            <a:pPr algn="ctr">
              <a:lnSpc>
                <a:spcPct val="115000"/>
              </a:lnSpc>
            </a:pPr>
            <a:r>
              <a:rPr sz="1600" b="1" i="1">
                <a:solidFill>
                  <a:srgbClr val="F5C26B"/>
                </a:solidFill>
                <a:latin typeface="Helvetica Neue"/>
              </a:rPr>
              <a:t>“Sustainability is not a property of a chip. It is a property of a society.”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title.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55000"/>
                </a:srgbClr>
              </a:gs>
              <a:gs pos="100000">
                <a:srgbClr val="000000">
                  <a:alpha val="94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 y="365760"/>
            <a:ext cx="10972800" cy="365760"/>
          </a:xfrm>
          <a:prstGeom prst="rect">
            <a:avLst/>
          </a:prstGeom>
          <a:noFill/>
        </p:spPr>
        <p:txBody>
          <a:bodyPr wrap="square" lIns="164592" tIns="91440" rIns="164592" bIns="91440" anchor="t">
            <a:spAutoFit/>
          </a:bodyPr>
          <a:lstStyle/>
          <a:p>
            <a:pPr algn="l">
              <a:lnSpc>
                <a:spcPct val="115000"/>
              </a:lnSpc>
            </a:pPr>
            <a:r>
              <a:rPr sz="1200" b="1" spc="400">
                <a:solidFill>
                  <a:srgbClr val="6FE0FF"/>
                </a:solidFill>
                <a:latin typeface="Helvetica Neue"/>
              </a:rPr>
              <a:t>DEBRIEF · WHAT YOU WERE ACTUALLY VOTING ON</a:t>
            </a:r>
          </a:p>
        </p:txBody>
      </p:sp>
      <p:sp>
        <p:nvSpPr>
          <p:cNvPr id="5" name="TextBox 4"/>
          <p:cNvSpPr txBox="1"/>
          <p:nvPr/>
        </p:nvSpPr>
        <p:spPr>
          <a:xfrm>
            <a:off x="502920" y="822960"/>
            <a:ext cx="11155680" cy="914400"/>
          </a:xfrm>
          <a:prstGeom prst="rect">
            <a:avLst/>
          </a:prstGeom>
          <a:noFill/>
        </p:spPr>
        <p:txBody>
          <a:bodyPr wrap="square" lIns="164592" tIns="91440" rIns="164592" bIns="91440" anchor="t">
            <a:spAutoFit/>
          </a:bodyPr>
          <a:lstStyle/>
          <a:p>
            <a:pPr algn="l">
              <a:lnSpc>
                <a:spcPct val="115000"/>
              </a:lnSpc>
            </a:pPr>
            <a:r>
              <a:rPr sz="4000" b="1">
                <a:solidFill>
                  <a:srgbClr val="E9ECF2"/>
                </a:solidFill>
                <a:latin typeface="Helvetica Neue"/>
              </a:rPr>
              <a:t>Three hidden axes</a:t>
            </a:r>
          </a:p>
        </p:txBody>
      </p:sp>
      <p:sp>
        <p:nvSpPr>
          <p:cNvPr id="6" name="Rounded Rectangle 5"/>
          <p:cNvSpPr/>
          <p:nvPr/>
        </p:nvSpPr>
        <p:spPr>
          <a:xfrm>
            <a:off x="472287" y="2240280"/>
            <a:ext cx="3566160" cy="3200400"/>
          </a:xfrm>
          <a:prstGeom prst="roundRect">
            <a:avLst>
              <a:gd name="adj" fmla="val 1200"/>
            </a:avLst>
          </a:prstGeom>
          <a:solidFill>
            <a:srgbClr val="060A14">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838047" y="2514600"/>
            <a:ext cx="2834640" cy="365760"/>
          </a:xfrm>
          <a:prstGeom prst="rect">
            <a:avLst/>
          </a:prstGeom>
          <a:noFill/>
        </p:spPr>
        <p:txBody>
          <a:bodyPr wrap="square" lIns="164592" tIns="91440" rIns="164592" bIns="91440" anchor="t">
            <a:spAutoFit/>
          </a:bodyPr>
          <a:lstStyle/>
          <a:p>
            <a:pPr algn="l">
              <a:lnSpc>
                <a:spcPct val="115000"/>
              </a:lnSpc>
            </a:pPr>
            <a:r>
              <a:rPr sz="1100" b="1" spc="300">
                <a:solidFill>
                  <a:srgbClr val="F5C26B"/>
                </a:solidFill>
                <a:latin typeface="Helvetica Neue"/>
              </a:rPr>
              <a:t>ROUND 1 · 2030</a:t>
            </a:r>
          </a:p>
        </p:txBody>
      </p:sp>
      <p:sp>
        <p:nvSpPr>
          <p:cNvPr id="8" name="TextBox 7"/>
          <p:cNvSpPr txBox="1"/>
          <p:nvPr/>
        </p:nvSpPr>
        <p:spPr>
          <a:xfrm>
            <a:off x="838047" y="2971800"/>
            <a:ext cx="2834640" cy="731520"/>
          </a:xfrm>
          <a:prstGeom prst="rect">
            <a:avLst/>
          </a:prstGeom>
          <a:noFill/>
        </p:spPr>
        <p:txBody>
          <a:bodyPr wrap="square" lIns="164592" tIns="91440" rIns="164592" bIns="91440" anchor="t">
            <a:spAutoFit/>
          </a:bodyPr>
          <a:lstStyle/>
          <a:p>
            <a:pPr algn="l">
              <a:lnSpc>
                <a:spcPct val="115000"/>
              </a:lnSpc>
            </a:pPr>
            <a:r>
              <a:rPr sz="2800" b="1">
                <a:solidFill>
                  <a:srgbClr val="E9ECF2"/>
                </a:solidFill>
                <a:latin typeface="Helvetica Neue"/>
              </a:rPr>
              <a:t>Investment</a:t>
            </a:r>
          </a:p>
        </p:txBody>
      </p:sp>
      <p:sp>
        <p:nvSpPr>
          <p:cNvPr id="9" name="TextBox 8"/>
          <p:cNvSpPr txBox="1"/>
          <p:nvPr/>
        </p:nvSpPr>
        <p:spPr>
          <a:xfrm>
            <a:off x="838047" y="3840480"/>
            <a:ext cx="2834640" cy="1417320"/>
          </a:xfrm>
          <a:prstGeom prst="rect">
            <a:avLst/>
          </a:prstGeom>
          <a:noFill/>
        </p:spPr>
        <p:txBody>
          <a:bodyPr wrap="square" lIns="164592" tIns="91440" rIns="164592" bIns="91440" anchor="t">
            <a:spAutoFit/>
          </a:bodyPr>
          <a:lstStyle/>
          <a:p>
            <a:pPr algn="l">
              <a:lnSpc>
                <a:spcPct val="150000"/>
              </a:lnSpc>
            </a:pPr>
            <a:r>
              <a:rPr sz="1400" b="0">
                <a:solidFill>
                  <a:srgbClr val="B4BCCC"/>
                </a:solidFill>
                <a:latin typeface="Helvetica Neue"/>
              </a:rPr>
              <a:t>Who pays first decides who the technology serves first. Defense, or open.</a:t>
            </a:r>
          </a:p>
        </p:txBody>
      </p:sp>
      <p:sp>
        <p:nvSpPr>
          <p:cNvPr id="10" name="Rounded Rectangle 9"/>
          <p:cNvSpPr/>
          <p:nvPr/>
        </p:nvSpPr>
        <p:spPr>
          <a:xfrm>
            <a:off x="4312767" y="2240280"/>
            <a:ext cx="3566160" cy="3200400"/>
          </a:xfrm>
          <a:prstGeom prst="roundRect">
            <a:avLst>
              <a:gd name="adj" fmla="val 1200"/>
            </a:avLst>
          </a:prstGeom>
          <a:solidFill>
            <a:srgbClr val="060A14">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4678527" y="2514600"/>
            <a:ext cx="2834640" cy="365760"/>
          </a:xfrm>
          <a:prstGeom prst="rect">
            <a:avLst/>
          </a:prstGeom>
          <a:noFill/>
        </p:spPr>
        <p:txBody>
          <a:bodyPr wrap="square" lIns="164592" tIns="91440" rIns="164592" bIns="91440" anchor="t">
            <a:spAutoFit/>
          </a:bodyPr>
          <a:lstStyle/>
          <a:p>
            <a:pPr algn="l">
              <a:lnSpc>
                <a:spcPct val="115000"/>
              </a:lnSpc>
            </a:pPr>
            <a:r>
              <a:rPr sz="1100" b="1" spc="300">
                <a:solidFill>
                  <a:srgbClr val="F5C26B"/>
                </a:solidFill>
                <a:latin typeface="Helvetica Neue"/>
              </a:rPr>
              <a:t>ROUND 2 · 2033</a:t>
            </a:r>
          </a:p>
        </p:txBody>
      </p:sp>
      <p:sp>
        <p:nvSpPr>
          <p:cNvPr id="12" name="TextBox 11"/>
          <p:cNvSpPr txBox="1"/>
          <p:nvPr/>
        </p:nvSpPr>
        <p:spPr>
          <a:xfrm>
            <a:off x="4678527" y="2971800"/>
            <a:ext cx="2834640" cy="731520"/>
          </a:xfrm>
          <a:prstGeom prst="rect">
            <a:avLst/>
          </a:prstGeom>
          <a:noFill/>
        </p:spPr>
        <p:txBody>
          <a:bodyPr wrap="square" lIns="164592" tIns="91440" rIns="164592" bIns="91440" anchor="t">
            <a:spAutoFit/>
          </a:bodyPr>
          <a:lstStyle/>
          <a:p>
            <a:pPr algn="l">
              <a:lnSpc>
                <a:spcPct val="115000"/>
              </a:lnSpc>
            </a:pPr>
            <a:r>
              <a:rPr sz="2800" b="1">
                <a:solidFill>
                  <a:srgbClr val="E9ECF2"/>
                </a:solidFill>
                <a:latin typeface="Helvetica Neue"/>
              </a:rPr>
              <a:t>Regulation</a:t>
            </a:r>
          </a:p>
        </p:txBody>
      </p:sp>
      <p:sp>
        <p:nvSpPr>
          <p:cNvPr id="13" name="TextBox 12"/>
          <p:cNvSpPr txBox="1"/>
          <p:nvPr/>
        </p:nvSpPr>
        <p:spPr>
          <a:xfrm>
            <a:off x="4678527" y="3840480"/>
            <a:ext cx="2834640" cy="1417320"/>
          </a:xfrm>
          <a:prstGeom prst="rect">
            <a:avLst/>
          </a:prstGeom>
          <a:noFill/>
        </p:spPr>
        <p:txBody>
          <a:bodyPr wrap="square" lIns="164592" tIns="91440" rIns="164592" bIns="91440" anchor="t">
            <a:spAutoFit/>
          </a:bodyPr>
          <a:lstStyle/>
          <a:p>
            <a:pPr algn="l">
              <a:lnSpc>
                <a:spcPct val="150000"/>
              </a:lnSpc>
            </a:pPr>
            <a:r>
              <a:rPr sz="1400" b="0">
                <a:solidFill>
                  <a:srgbClr val="B4BCCC"/>
                </a:solidFill>
                <a:latin typeface="Helvetica Neue"/>
              </a:rPr>
              <a:t>Light and national, or strict and global. Speed against trust. And what waiting costs.</a:t>
            </a:r>
          </a:p>
        </p:txBody>
      </p:sp>
      <p:sp>
        <p:nvSpPr>
          <p:cNvPr id="14" name="Rounded Rectangle 13"/>
          <p:cNvSpPr/>
          <p:nvPr/>
        </p:nvSpPr>
        <p:spPr>
          <a:xfrm>
            <a:off x="8153247" y="2240280"/>
            <a:ext cx="3566160" cy="3200400"/>
          </a:xfrm>
          <a:prstGeom prst="roundRect">
            <a:avLst>
              <a:gd name="adj" fmla="val 1200"/>
            </a:avLst>
          </a:prstGeom>
          <a:solidFill>
            <a:srgbClr val="060A14">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8519007" y="2514600"/>
            <a:ext cx="2834640" cy="365760"/>
          </a:xfrm>
          <a:prstGeom prst="rect">
            <a:avLst/>
          </a:prstGeom>
          <a:noFill/>
        </p:spPr>
        <p:txBody>
          <a:bodyPr wrap="square" lIns="164592" tIns="91440" rIns="164592" bIns="91440" anchor="t">
            <a:spAutoFit/>
          </a:bodyPr>
          <a:lstStyle/>
          <a:p>
            <a:pPr algn="l">
              <a:lnSpc>
                <a:spcPct val="115000"/>
              </a:lnSpc>
            </a:pPr>
            <a:r>
              <a:rPr sz="1100" b="1" spc="300">
                <a:solidFill>
                  <a:srgbClr val="F5C26B"/>
                </a:solidFill>
                <a:latin typeface="Helvetica Neue"/>
              </a:rPr>
              <a:t>ROUND 3 · 2037</a:t>
            </a:r>
          </a:p>
        </p:txBody>
      </p:sp>
      <p:sp>
        <p:nvSpPr>
          <p:cNvPr id="16" name="TextBox 15"/>
          <p:cNvSpPr txBox="1"/>
          <p:nvPr/>
        </p:nvSpPr>
        <p:spPr>
          <a:xfrm>
            <a:off x="8519007" y="2971800"/>
            <a:ext cx="2834640" cy="731520"/>
          </a:xfrm>
          <a:prstGeom prst="rect">
            <a:avLst/>
          </a:prstGeom>
          <a:noFill/>
        </p:spPr>
        <p:txBody>
          <a:bodyPr wrap="square" lIns="164592" tIns="91440" rIns="164592" bIns="91440" anchor="t">
            <a:spAutoFit/>
          </a:bodyPr>
          <a:lstStyle/>
          <a:p>
            <a:pPr algn="l">
              <a:lnSpc>
                <a:spcPct val="115000"/>
              </a:lnSpc>
            </a:pPr>
            <a:r>
              <a:rPr sz="2800" b="1">
                <a:solidFill>
                  <a:srgbClr val="E9ECF2"/>
                </a:solidFill>
                <a:latin typeface="Helvetica Neue"/>
              </a:rPr>
              <a:t>Equity</a:t>
            </a:r>
          </a:p>
        </p:txBody>
      </p:sp>
      <p:sp>
        <p:nvSpPr>
          <p:cNvPr id="17" name="TextBox 16"/>
          <p:cNvSpPr txBox="1"/>
          <p:nvPr/>
        </p:nvSpPr>
        <p:spPr>
          <a:xfrm>
            <a:off x="8519007" y="3840480"/>
            <a:ext cx="2834640" cy="1417320"/>
          </a:xfrm>
          <a:prstGeom prst="rect">
            <a:avLst/>
          </a:prstGeom>
          <a:noFill/>
        </p:spPr>
        <p:txBody>
          <a:bodyPr wrap="square" lIns="164592" tIns="91440" rIns="164592" bIns="91440" anchor="t">
            <a:spAutoFit/>
          </a:bodyPr>
          <a:lstStyle/>
          <a:p>
            <a:pPr algn="l">
              <a:lnSpc>
                <a:spcPct val="150000"/>
              </a:lnSpc>
            </a:pPr>
            <a:r>
              <a:rPr sz="1400" b="0">
                <a:solidFill>
                  <a:srgbClr val="B4BCCC"/>
                </a:solidFill>
                <a:latin typeface="Helvetica Neue"/>
              </a:rPr>
              <a:t>Who gets the benefit when something valuable suddenly appears. Keep it for ourselves, or share it.</a:t>
            </a:r>
          </a:p>
        </p:txBody>
      </p:sp>
      <p:sp>
        <p:nvSpPr>
          <p:cNvPr id="18" name="Rounded Rectangle 17"/>
          <p:cNvSpPr/>
          <p:nvPr/>
        </p:nvSpPr>
        <p:spPr>
          <a:xfrm>
            <a:off x="472287" y="5806440"/>
            <a:ext cx="11247120" cy="868680"/>
          </a:xfrm>
          <a:prstGeom prst="roundRect">
            <a:avLst>
              <a:gd name="adj" fmla="val 1200"/>
            </a:avLst>
          </a:prstGeom>
          <a:solidFill>
            <a:srgbClr val="060A14">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472287" y="5897880"/>
            <a:ext cx="11247120" cy="365760"/>
          </a:xfrm>
          <a:prstGeom prst="rect">
            <a:avLst/>
          </a:prstGeom>
          <a:noFill/>
        </p:spPr>
        <p:txBody>
          <a:bodyPr wrap="square" lIns="164592" tIns="91440" rIns="164592" bIns="91440" anchor="t">
            <a:spAutoFit/>
          </a:bodyPr>
          <a:lstStyle/>
          <a:p>
            <a:pPr algn="ctr">
              <a:lnSpc>
                <a:spcPct val="115000"/>
              </a:lnSpc>
            </a:pPr>
            <a:r>
              <a:rPr sz="1600" b="1">
                <a:solidFill>
                  <a:srgbClr val="6FE0FF"/>
                </a:solidFill>
                <a:latin typeface="Helvetica Neue"/>
              </a:rPr>
              <a:t>Two choices per axis  ×  three axes  =  eight possible 2040s.</a:t>
            </a:r>
          </a:p>
        </p:txBody>
      </p:sp>
      <p:sp>
        <p:nvSpPr>
          <p:cNvPr id="20" name="TextBox 19"/>
          <p:cNvSpPr txBox="1"/>
          <p:nvPr/>
        </p:nvSpPr>
        <p:spPr>
          <a:xfrm>
            <a:off x="472287" y="6263640"/>
            <a:ext cx="11247120" cy="365760"/>
          </a:xfrm>
          <a:prstGeom prst="rect">
            <a:avLst/>
          </a:prstGeom>
          <a:noFill/>
        </p:spPr>
        <p:txBody>
          <a:bodyPr wrap="square" lIns="164592" tIns="91440" rIns="164592" bIns="91440" anchor="t">
            <a:spAutoFit/>
          </a:bodyPr>
          <a:lstStyle/>
          <a:p>
            <a:pPr algn="ctr">
              <a:lnSpc>
                <a:spcPct val="115000"/>
              </a:lnSpc>
            </a:pPr>
            <a:r>
              <a:rPr sz="1200" b="0" i="1">
                <a:solidFill>
                  <a:srgbClr val="B4BCCC"/>
                </a:solidFill>
                <a:latin typeface="Helvetica Neue"/>
              </a:rPr>
              <a:t>Every box on this matrix is a real position someone is fighting for, right now.</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D2F266D-1A82-9DC8-A8DE-A2C0B68BE18A}"/>
            </a:ext>
          </a:extLst>
        </p:cNvPr>
        <p:cNvGrpSpPr/>
        <p:nvPr/>
      </p:nvGrpSpPr>
      <p:grpSpPr>
        <a:xfrm>
          <a:off x="0" y="0"/>
          <a:ext cx="0" cy="0"/>
          <a:chOff x="0" y="0"/>
          <a:chExt cx="0" cy="0"/>
        </a:xfrm>
      </p:grpSpPr>
      <p:pic>
        <p:nvPicPr>
          <p:cNvPr id="2" name="Picture 1" descr="02-intro.jpg">
            <a:extLst>
              <a:ext uri="{FF2B5EF4-FFF2-40B4-BE49-F238E27FC236}">
                <a16:creationId xmlns:a16="http://schemas.microsoft.com/office/drawing/2014/main" id="{2D4A5F9B-2BE5-5114-E80C-F5F416B81ED1}"/>
              </a:ext>
            </a:extLst>
          </p:cNvPr>
          <p:cNvPicPr>
            <a:picLocks noChangeAspect="1"/>
          </p:cNvPicPr>
          <p:nvPr/>
        </p:nvPicPr>
        <p:blipFill>
          <a:blip r:embed="rId2"/>
          <a:stretch>
            <a:fillRect/>
          </a:stretch>
        </p:blipFill>
        <p:spPr>
          <a:xfrm>
            <a:off x="0" y="0"/>
            <a:ext cx="12191695" cy="6858000"/>
          </a:xfrm>
          <a:prstGeom prst="rect">
            <a:avLst/>
          </a:prstGeom>
        </p:spPr>
      </p:pic>
      <p:sp>
        <p:nvSpPr>
          <p:cNvPr id="3" name="Rectangle 2">
            <a:extLst>
              <a:ext uri="{FF2B5EF4-FFF2-40B4-BE49-F238E27FC236}">
                <a16:creationId xmlns:a16="http://schemas.microsoft.com/office/drawing/2014/main" id="{791131FD-FB50-7B03-C203-CABBD1FCE66C}"/>
              </a:ext>
            </a:extLst>
          </p:cNvPr>
          <p:cNvSpPr/>
          <p:nvPr/>
        </p:nvSpPr>
        <p:spPr>
          <a:xfrm>
            <a:off x="0" y="0"/>
            <a:ext cx="12191695" cy="6858000"/>
          </a:xfrm>
          <a:prstGeom prst="rect">
            <a:avLst/>
          </a:prstGeom>
          <a:gradFill flip="none" rotWithShape="1">
            <a:gsLst>
              <a:gs pos="0">
                <a:srgbClr val="000000">
                  <a:alpha val="55000"/>
                </a:srgbClr>
              </a:gs>
              <a:gs pos="100000">
                <a:srgbClr val="000000">
                  <a:alpha val="92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a:p>
        </p:txBody>
      </p:sp>
      <p:sp>
        <p:nvSpPr>
          <p:cNvPr id="6" name="Rounded Rectangle 5">
            <a:extLst>
              <a:ext uri="{FF2B5EF4-FFF2-40B4-BE49-F238E27FC236}">
                <a16:creationId xmlns:a16="http://schemas.microsoft.com/office/drawing/2014/main" id="{ECF0665B-19A3-694E-59F5-130C56C4DE78}"/>
              </a:ext>
            </a:extLst>
          </p:cNvPr>
          <p:cNvSpPr/>
          <p:nvPr/>
        </p:nvSpPr>
        <p:spPr>
          <a:xfrm>
            <a:off x="511293" y="966757"/>
            <a:ext cx="11169107" cy="4924486"/>
          </a:xfrm>
          <a:prstGeom prst="roundRect">
            <a:avLst>
              <a:gd name="adj" fmla="val 1200"/>
            </a:avLst>
          </a:prstGeom>
          <a:solidFill>
            <a:srgbClr val="060A14">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it-IT" dirty="0"/>
              <a:t>[1] M. </a:t>
            </a:r>
            <a:r>
              <a:rPr lang="it-IT" dirty="0" err="1"/>
              <a:t>Kasevich</a:t>
            </a:r>
            <a:r>
              <a:rPr lang="it-IT" dirty="0"/>
              <a:t> and S. Chu, “</a:t>
            </a:r>
            <a:r>
              <a:rPr lang="it-IT" dirty="0" err="1"/>
              <a:t>Measurement</a:t>
            </a:r>
            <a:r>
              <a:rPr lang="it-IT" dirty="0"/>
              <a:t> of the </a:t>
            </a:r>
            <a:r>
              <a:rPr lang="it-IT" dirty="0" err="1"/>
              <a:t>gravitational</a:t>
            </a:r>
            <a:r>
              <a:rPr lang="it-IT" dirty="0"/>
              <a:t> </a:t>
            </a:r>
            <a:r>
              <a:rPr lang="it-IT" dirty="0" err="1"/>
              <a:t>acceleration</a:t>
            </a:r>
            <a:r>
              <a:rPr lang="it-IT" dirty="0"/>
              <a:t> of an </a:t>
            </a:r>
            <a:r>
              <a:rPr lang="it-IT" dirty="0" err="1"/>
              <a:t>atom</a:t>
            </a:r>
            <a:r>
              <a:rPr lang="it-IT" dirty="0"/>
              <a:t> with a light-</a:t>
            </a:r>
            <a:r>
              <a:rPr lang="it-IT" dirty="0" err="1"/>
              <a:t>pulse</a:t>
            </a:r>
            <a:r>
              <a:rPr lang="it-IT" dirty="0"/>
              <a:t> </a:t>
            </a:r>
            <a:r>
              <a:rPr lang="it-IT" dirty="0" err="1"/>
              <a:t>atom</a:t>
            </a:r>
            <a:r>
              <a:rPr lang="it-IT" dirty="0"/>
              <a:t> </a:t>
            </a:r>
            <a:r>
              <a:rPr lang="it-IT" dirty="0" err="1"/>
              <a:t>interferometer</a:t>
            </a:r>
            <a:r>
              <a:rPr lang="it-IT" dirty="0"/>
              <a:t>,” </a:t>
            </a:r>
            <a:r>
              <a:rPr lang="it-IT" i="1" dirty="0"/>
              <a:t>Applied </a:t>
            </a:r>
            <a:r>
              <a:rPr lang="it-IT" i="1" dirty="0" err="1"/>
              <a:t>Physics</a:t>
            </a:r>
            <a:r>
              <a:rPr lang="it-IT" i="1" dirty="0"/>
              <a:t> B</a:t>
            </a:r>
            <a:r>
              <a:rPr lang="it-IT" dirty="0"/>
              <a:t>, vol. 54, pp. 321–332, 1992.</a:t>
            </a:r>
          </a:p>
          <a:p>
            <a:r>
              <a:rPr lang="it-IT" dirty="0"/>
              <a:t>[2] A. Peters, K. Y. Chung, and S. Chu, “</a:t>
            </a:r>
            <a:r>
              <a:rPr lang="it-IT" dirty="0" err="1"/>
              <a:t>Measurement</a:t>
            </a:r>
            <a:r>
              <a:rPr lang="it-IT" dirty="0"/>
              <a:t> of </a:t>
            </a:r>
            <a:r>
              <a:rPr lang="it-IT" dirty="0" err="1"/>
              <a:t>gravitational</a:t>
            </a:r>
            <a:r>
              <a:rPr lang="it-IT" dirty="0"/>
              <a:t> </a:t>
            </a:r>
            <a:r>
              <a:rPr lang="it-IT" dirty="0" err="1"/>
              <a:t>acceleration</a:t>
            </a:r>
            <a:r>
              <a:rPr lang="it-IT" dirty="0"/>
              <a:t> by </a:t>
            </a:r>
            <a:r>
              <a:rPr lang="it-IT" dirty="0" err="1"/>
              <a:t>dropping</a:t>
            </a:r>
            <a:r>
              <a:rPr lang="it-IT" dirty="0"/>
              <a:t> </a:t>
            </a:r>
            <a:r>
              <a:rPr lang="it-IT" dirty="0" err="1"/>
              <a:t>atoms</a:t>
            </a:r>
            <a:r>
              <a:rPr lang="it-IT" dirty="0"/>
              <a:t>,” </a:t>
            </a:r>
            <a:r>
              <a:rPr lang="it-IT" i="1" dirty="0"/>
              <a:t>Nature</a:t>
            </a:r>
            <a:r>
              <a:rPr lang="it-IT" dirty="0"/>
              <a:t>, vol. 400, pp. 849–852, 1999.</a:t>
            </a:r>
          </a:p>
          <a:p>
            <a:r>
              <a:rPr lang="it-IT" dirty="0"/>
              <a:t>[3] J. M. McGuirk, G. T. Foster, J. B. Fixler, M. J. </a:t>
            </a:r>
            <a:r>
              <a:rPr lang="it-IT" dirty="0" err="1"/>
              <a:t>Snadden</a:t>
            </a:r>
            <a:r>
              <a:rPr lang="it-IT" dirty="0"/>
              <a:t>, and M. A. </a:t>
            </a:r>
            <a:r>
              <a:rPr lang="it-IT" dirty="0" err="1"/>
              <a:t>Kasevich</a:t>
            </a:r>
            <a:r>
              <a:rPr lang="it-IT" dirty="0"/>
              <a:t>, “Sensitive </a:t>
            </a:r>
            <a:r>
              <a:rPr lang="it-IT" dirty="0" err="1"/>
              <a:t>absolute-gravity</a:t>
            </a:r>
            <a:r>
              <a:rPr lang="it-IT" dirty="0"/>
              <a:t> </a:t>
            </a:r>
            <a:r>
              <a:rPr lang="it-IT" dirty="0" err="1"/>
              <a:t>gradiometry</a:t>
            </a:r>
            <a:r>
              <a:rPr lang="it-IT" dirty="0"/>
              <a:t> </a:t>
            </a:r>
            <a:r>
              <a:rPr lang="it-IT" dirty="0" err="1"/>
              <a:t>using</a:t>
            </a:r>
            <a:r>
              <a:rPr lang="it-IT" dirty="0"/>
              <a:t> </a:t>
            </a:r>
            <a:r>
              <a:rPr lang="it-IT" dirty="0" err="1"/>
              <a:t>atom</a:t>
            </a:r>
            <a:r>
              <a:rPr lang="it-IT" dirty="0"/>
              <a:t> </a:t>
            </a:r>
            <a:r>
              <a:rPr lang="it-IT" dirty="0" err="1"/>
              <a:t>interferometry</a:t>
            </a:r>
            <a:r>
              <a:rPr lang="it-IT" dirty="0"/>
              <a:t>,” </a:t>
            </a:r>
            <a:r>
              <a:rPr lang="it-IT" i="1" dirty="0" err="1"/>
              <a:t>Physical</a:t>
            </a:r>
            <a:r>
              <a:rPr lang="it-IT" i="1" dirty="0"/>
              <a:t> Review A</a:t>
            </a:r>
            <a:r>
              <a:rPr lang="it-IT" dirty="0"/>
              <a:t>, vol. 65, 033608, 2002.</a:t>
            </a:r>
          </a:p>
          <a:p>
            <a:r>
              <a:rPr lang="it-IT" dirty="0"/>
              <a:t>[4] A. D. Cronin, J. </a:t>
            </a:r>
            <a:r>
              <a:rPr lang="it-IT" dirty="0" err="1"/>
              <a:t>Schmiedmayer</a:t>
            </a:r>
            <a:r>
              <a:rPr lang="it-IT" dirty="0"/>
              <a:t>, and D. E. Pritchard, “</a:t>
            </a:r>
            <a:r>
              <a:rPr lang="it-IT" dirty="0" err="1"/>
              <a:t>Optics</a:t>
            </a:r>
            <a:r>
              <a:rPr lang="it-IT" dirty="0"/>
              <a:t> and </a:t>
            </a:r>
            <a:r>
              <a:rPr lang="it-IT" dirty="0" err="1"/>
              <a:t>interferometry</a:t>
            </a:r>
            <a:r>
              <a:rPr lang="it-IT" dirty="0"/>
              <a:t> with </a:t>
            </a:r>
            <a:r>
              <a:rPr lang="it-IT" dirty="0" err="1"/>
              <a:t>atoms</a:t>
            </a:r>
            <a:r>
              <a:rPr lang="it-IT" dirty="0"/>
              <a:t> and </a:t>
            </a:r>
            <a:r>
              <a:rPr lang="it-IT" dirty="0" err="1"/>
              <a:t>molecules</a:t>
            </a:r>
            <a:r>
              <a:rPr lang="it-IT" dirty="0"/>
              <a:t>,” </a:t>
            </a:r>
            <a:r>
              <a:rPr lang="it-IT" i="1" dirty="0"/>
              <a:t>Reviews of </a:t>
            </a:r>
            <a:r>
              <a:rPr lang="it-IT" i="1" dirty="0" err="1"/>
              <a:t>Modern</a:t>
            </a:r>
            <a:r>
              <a:rPr lang="it-IT" i="1" dirty="0"/>
              <a:t> </a:t>
            </a:r>
            <a:r>
              <a:rPr lang="it-IT" i="1" dirty="0" err="1"/>
              <a:t>Physics</a:t>
            </a:r>
            <a:r>
              <a:rPr lang="it-IT" dirty="0"/>
              <a:t>, vol. 81, pp. 1051–1129, 2009.</a:t>
            </a:r>
          </a:p>
          <a:p>
            <a:r>
              <a:rPr lang="it-IT" dirty="0"/>
              <a:t>[5] M.-K. Zhou et al., “Performance of a </a:t>
            </a:r>
            <a:r>
              <a:rPr lang="it-IT" dirty="0" err="1"/>
              <a:t>cold-atom</a:t>
            </a:r>
            <a:r>
              <a:rPr lang="it-IT" dirty="0"/>
              <a:t> </a:t>
            </a:r>
            <a:r>
              <a:rPr lang="it-IT" dirty="0" err="1"/>
              <a:t>gravimeter</a:t>
            </a:r>
            <a:r>
              <a:rPr lang="it-IT" dirty="0"/>
              <a:t> with an </a:t>
            </a:r>
            <a:r>
              <a:rPr lang="it-IT" dirty="0" err="1"/>
              <a:t>active</a:t>
            </a:r>
            <a:r>
              <a:rPr lang="it-IT" dirty="0"/>
              <a:t> </a:t>
            </a:r>
            <a:r>
              <a:rPr lang="it-IT" dirty="0" err="1"/>
              <a:t>vibration</a:t>
            </a:r>
            <a:r>
              <a:rPr lang="it-IT" dirty="0"/>
              <a:t> isolator,” </a:t>
            </a:r>
            <a:r>
              <a:rPr lang="it-IT" i="1" dirty="0" err="1"/>
              <a:t>Physical</a:t>
            </a:r>
            <a:r>
              <a:rPr lang="it-IT" i="1" dirty="0"/>
              <a:t> Review A</a:t>
            </a:r>
            <a:r>
              <a:rPr lang="it-IT" dirty="0"/>
              <a:t>, vol. 86, 043630, 2012.</a:t>
            </a:r>
          </a:p>
          <a:p>
            <a:r>
              <a:rPr lang="it-IT" dirty="0"/>
              <a:t>[6] P. </a:t>
            </a:r>
            <a:r>
              <a:rPr lang="it-IT" dirty="0" err="1"/>
              <a:t>Cheiney</a:t>
            </a:r>
            <a:r>
              <a:rPr lang="it-IT" dirty="0"/>
              <a:t> et al., “</a:t>
            </a:r>
            <a:r>
              <a:rPr lang="it-IT" dirty="0" err="1"/>
              <a:t>Navigation-compatible</a:t>
            </a:r>
            <a:r>
              <a:rPr lang="it-IT" dirty="0"/>
              <a:t> </a:t>
            </a:r>
            <a:r>
              <a:rPr lang="it-IT" dirty="0" err="1"/>
              <a:t>hybrid</a:t>
            </a:r>
            <a:r>
              <a:rPr lang="it-IT" dirty="0"/>
              <a:t> quantum </a:t>
            </a:r>
            <a:r>
              <a:rPr lang="it-IT" dirty="0" err="1"/>
              <a:t>accelerometer</a:t>
            </a:r>
            <a:r>
              <a:rPr lang="it-IT" dirty="0"/>
              <a:t> </a:t>
            </a:r>
            <a:r>
              <a:rPr lang="it-IT" dirty="0" err="1"/>
              <a:t>using</a:t>
            </a:r>
            <a:r>
              <a:rPr lang="it-IT" dirty="0"/>
              <a:t> a Kalman filter,” </a:t>
            </a:r>
            <a:r>
              <a:rPr lang="it-IT" i="1" dirty="0" err="1"/>
              <a:t>Physical</a:t>
            </a:r>
            <a:r>
              <a:rPr lang="it-IT" i="1" dirty="0"/>
              <a:t> Review Applied</a:t>
            </a:r>
            <a:r>
              <a:rPr lang="it-IT" dirty="0"/>
              <a:t>, vol. 10, 034030, 2018.</a:t>
            </a:r>
          </a:p>
          <a:p>
            <a:r>
              <a:rPr lang="it-IT" dirty="0"/>
              <a:t>[7] K. </a:t>
            </a:r>
            <a:r>
              <a:rPr lang="it-IT" dirty="0" err="1"/>
              <a:t>Bongs</a:t>
            </a:r>
            <a:r>
              <a:rPr lang="it-IT" dirty="0"/>
              <a:t> et al., “</a:t>
            </a:r>
            <a:r>
              <a:rPr lang="it-IT" dirty="0" err="1"/>
              <a:t>Taking</a:t>
            </a:r>
            <a:r>
              <a:rPr lang="it-IT" dirty="0"/>
              <a:t> </a:t>
            </a:r>
            <a:r>
              <a:rPr lang="it-IT" dirty="0" err="1"/>
              <a:t>atom</a:t>
            </a:r>
            <a:r>
              <a:rPr lang="it-IT" dirty="0"/>
              <a:t> </a:t>
            </a:r>
            <a:r>
              <a:rPr lang="it-IT" dirty="0" err="1"/>
              <a:t>interferometric</a:t>
            </a:r>
            <a:r>
              <a:rPr lang="it-IT" dirty="0"/>
              <a:t> quantum </a:t>
            </a:r>
            <a:r>
              <a:rPr lang="it-IT" dirty="0" err="1"/>
              <a:t>sensors</a:t>
            </a:r>
            <a:r>
              <a:rPr lang="it-IT" dirty="0"/>
              <a:t> from the </a:t>
            </a:r>
            <a:r>
              <a:rPr lang="it-IT" dirty="0" err="1"/>
              <a:t>laboratory</a:t>
            </a:r>
            <a:r>
              <a:rPr lang="it-IT" dirty="0"/>
              <a:t> to </a:t>
            </a:r>
            <a:r>
              <a:rPr lang="it-IT" dirty="0" err="1"/>
              <a:t>real</a:t>
            </a:r>
            <a:r>
              <a:rPr lang="it-IT" dirty="0"/>
              <a:t>-world </a:t>
            </a:r>
            <a:r>
              <a:rPr lang="it-IT" dirty="0" err="1"/>
              <a:t>applications</a:t>
            </a:r>
            <a:r>
              <a:rPr lang="it-IT" dirty="0"/>
              <a:t>,” </a:t>
            </a:r>
            <a:r>
              <a:rPr lang="it-IT" i="1" dirty="0"/>
              <a:t>Nature Reviews </a:t>
            </a:r>
            <a:r>
              <a:rPr lang="it-IT" i="1" dirty="0" err="1"/>
              <a:t>Physics</a:t>
            </a:r>
            <a:r>
              <a:rPr lang="it-IT" dirty="0"/>
              <a:t>, vol. 1, pp. 731–739, 2019.</a:t>
            </a:r>
          </a:p>
          <a:p>
            <a:r>
              <a:rPr lang="it-IT" dirty="0"/>
              <a:t>[8] B. Stray et al., “Quantum sensing for </a:t>
            </a:r>
            <a:r>
              <a:rPr lang="it-IT" dirty="0" err="1"/>
              <a:t>gravity</a:t>
            </a:r>
            <a:r>
              <a:rPr lang="it-IT" dirty="0"/>
              <a:t> </a:t>
            </a:r>
            <a:r>
              <a:rPr lang="it-IT" dirty="0" err="1"/>
              <a:t>cartography</a:t>
            </a:r>
            <a:r>
              <a:rPr lang="it-IT" dirty="0"/>
              <a:t>,” </a:t>
            </a:r>
            <a:r>
              <a:rPr lang="it-IT" i="1" dirty="0"/>
              <a:t>Nature</a:t>
            </a:r>
            <a:r>
              <a:rPr lang="it-IT" dirty="0"/>
              <a:t>, vol. 602, pp. 590–594, 2022.</a:t>
            </a:r>
          </a:p>
          <a:p>
            <a:r>
              <a:rPr lang="it-IT" dirty="0"/>
              <a:t>[9] J. </a:t>
            </a:r>
            <a:r>
              <a:rPr lang="it-IT" dirty="0" err="1"/>
              <a:t>Vovrosh</a:t>
            </a:r>
            <a:r>
              <a:rPr lang="it-IT" dirty="0"/>
              <a:t> et al., “</a:t>
            </a:r>
            <a:r>
              <a:rPr lang="it-IT" dirty="0" err="1"/>
              <a:t>Advances</a:t>
            </a:r>
            <a:r>
              <a:rPr lang="it-IT" dirty="0"/>
              <a:t> in </a:t>
            </a:r>
            <a:r>
              <a:rPr lang="it-IT" dirty="0" err="1"/>
              <a:t>Portable</a:t>
            </a:r>
            <a:r>
              <a:rPr lang="it-IT" dirty="0"/>
              <a:t> Atom </a:t>
            </a:r>
            <a:r>
              <a:rPr lang="it-IT" dirty="0" err="1"/>
              <a:t>Interferometry</a:t>
            </a:r>
            <a:r>
              <a:rPr lang="it-IT" dirty="0"/>
              <a:t>-Based </a:t>
            </a:r>
            <a:r>
              <a:rPr lang="it-IT" dirty="0" err="1"/>
              <a:t>Gravity</a:t>
            </a:r>
            <a:r>
              <a:rPr lang="it-IT" dirty="0"/>
              <a:t> Sensing,” </a:t>
            </a:r>
            <a:r>
              <a:rPr lang="it-IT" i="1" dirty="0" err="1"/>
              <a:t>Sensors</a:t>
            </a:r>
            <a:r>
              <a:rPr lang="it-IT" dirty="0"/>
              <a:t>, vol. 23, no. 17, 7651, 2023.</a:t>
            </a:r>
          </a:p>
        </p:txBody>
      </p:sp>
      <p:sp>
        <p:nvSpPr>
          <p:cNvPr id="4" name="TextBox 3">
            <a:extLst>
              <a:ext uri="{FF2B5EF4-FFF2-40B4-BE49-F238E27FC236}">
                <a16:creationId xmlns:a16="http://schemas.microsoft.com/office/drawing/2014/main" id="{E68E79CA-A5E1-9758-9894-4E44F69AA4F8}"/>
              </a:ext>
            </a:extLst>
          </p:cNvPr>
          <p:cNvSpPr txBox="1"/>
          <p:nvPr/>
        </p:nvSpPr>
        <p:spPr>
          <a:xfrm>
            <a:off x="511293" y="458220"/>
            <a:ext cx="7315200" cy="508537"/>
          </a:xfrm>
          <a:prstGeom prst="rect">
            <a:avLst/>
          </a:prstGeom>
          <a:noFill/>
        </p:spPr>
        <p:txBody>
          <a:bodyPr wrap="square" lIns="164592" tIns="91440" rIns="164592" bIns="91440" anchor="t">
            <a:spAutoFit/>
          </a:bodyPr>
          <a:lstStyle/>
          <a:p>
            <a:pPr algn="l">
              <a:lnSpc>
                <a:spcPct val="115000"/>
              </a:lnSpc>
            </a:pPr>
            <a:r>
              <a:rPr lang="en-AU" sz="2000" b="1" spc="400" noProof="0" dirty="0">
                <a:solidFill>
                  <a:srgbClr val="6FE0FF"/>
                </a:solidFill>
                <a:latin typeface="Helvetica Neue"/>
              </a:rPr>
              <a:t>REFERENCES</a:t>
            </a:r>
            <a:r>
              <a:rPr lang="en-AU" sz="1200" b="1" spc="400" noProof="0" dirty="0">
                <a:solidFill>
                  <a:srgbClr val="6FE0FF"/>
                </a:solidFill>
                <a:latin typeface="Helvetica Neue"/>
              </a:rPr>
              <a:t> </a:t>
            </a:r>
          </a:p>
        </p:txBody>
      </p:sp>
    </p:spTree>
    <p:extLst>
      <p:ext uri="{BB962C8B-B14F-4D97-AF65-F5344CB8AC3E}">
        <p14:creationId xmlns:p14="http://schemas.microsoft.com/office/powerpoint/2010/main" val="188667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A2AAB-5685-DDEB-7C1E-A400497F7D21}"/>
            </a:ext>
          </a:extLst>
        </p:cNvPr>
        <p:cNvGrpSpPr/>
        <p:nvPr/>
      </p:nvGrpSpPr>
      <p:grpSpPr>
        <a:xfrm>
          <a:off x="0" y="0"/>
          <a:ext cx="0" cy="0"/>
          <a:chOff x="0" y="0"/>
          <a:chExt cx="0" cy="0"/>
        </a:xfrm>
      </p:grpSpPr>
      <p:pic>
        <p:nvPicPr>
          <p:cNvPr id="2" name="Picture 1" descr="02-intro.jpg">
            <a:extLst>
              <a:ext uri="{FF2B5EF4-FFF2-40B4-BE49-F238E27FC236}">
                <a16:creationId xmlns:a16="http://schemas.microsoft.com/office/drawing/2014/main" id="{E1639239-3BC1-EFC2-8D0B-9910D125B0BC}"/>
              </a:ext>
            </a:extLst>
          </p:cNvPr>
          <p:cNvPicPr>
            <a:picLocks noChangeAspect="1"/>
          </p:cNvPicPr>
          <p:nvPr/>
        </p:nvPicPr>
        <p:blipFill>
          <a:blip r:embed="rId3"/>
          <a:stretch>
            <a:fillRect/>
          </a:stretch>
        </p:blipFill>
        <p:spPr>
          <a:xfrm>
            <a:off x="0" y="0"/>
            <a:ext cx="12191695" cy="6858000"/>
          </a:xfrm>
          <a:prstGeom prst="rect">
            <a:avLst/>
          </a:prstGeom>
        </p:spPr>
      </p:pic>
      <p:sp>
        <p:nvSpPr>
          <p:cNvPr id="3" name="Rectangle 2">
            <a:extLst>
              <a:ext uri="{FF2B5EF4-FFF2-40B4-BE49-F238E27FC236}">
                <a16:creationId xmlns:a16="http://schemas.microsoft.com/office/drawing/2014/main" id="{A8139D4C-6DDE-0F23-BA3D-B944A52001DE}"/>
              </a:ext>
            </a:extLst>
          </p:cNvPr>
          <p:cNvSpPr/>
          <p:nvPr/>
        </p:nvSpPr>
        <p:spPr>
          <a:xfrm>
            <a:off x="0" y="0"/>
            <a:ext cx="12191695" cy="6858000"/>
          </a:xfrm>
          <a:prstGeom prst="rect">
            <a:avLst/>
          </a:prstGeom>
          <a:gradFill flip="none" rotWithShape="1">
            <a:gsLst>
              <a:gs pos="0">
                <a:srgbClr val="000000">
                  <a:alpha val="30000"/>
                </a:srgbClr>
              </a:gs>
              <a:gs pos="100000">
                <a:srgbClr val="000000">
                  <a:alpha val="88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a:p>
        </p:txBody>
      </p:sp>
      <p:sp>
        <p:nvSpPr>
          <p:cNvPr id="4" name="Rounded Rectangle 3">
            <a:extLst>
              <a:ext uri="{FF2B5EF4-FFF2-40B4-BE49-F238E27FC236}">
                <a16:creationId xmlns:a16="http://schemas.microsoft.com/office/drawing/2014/main" id="{FB968E92-3071-18F8-876F-632424E18A56}"/>
              </a:ext>
            </a:extLst>
          </p:cNvPr>
          <p:cNvSpPr/>
          <p:nvPr/>
        </p:nvSpPr>
        <p:spPr>
          <a:xfrm>
            <a:off x="457200" y="320040"/>
            <a:ext cx="7498079" cy="50292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spc="400">
                <a:solidFill>
                  <a:srgbClr val="6FE0FF"/>
                </a:solidFill>
                <a:latin typeface="Helvetica Neue"/>
              </a:rPr>
              <a:t>WHY COLD ATOMS MATTER FOR NAVIGATION</a:t>
            </a:r>
            <a:endParaRPr lang="en-AU" sz="1600" b="1" spc="400">
              <a:solidFill>
                <a:srgbClr val="6FE0FF"/>
              </a:solidFill>
              <a:latin typeface="Helvetica Neue"/>
            </a:endParaRPr>
          </a:p>
        </p:txBody>
      </p:sp>
      <p:sp>
        <p:nvSpPr>
          <p:cNvPr id="6" name="Rounded Rectangle 5">
            <a:extLst>
              <a:ext uri="{FF2B5EF4-FFF2-40B4-BE49-F238E27FC236}">
                <a16:creationId xmlns:a16="http://schemas.microsoft.com/office/drawing/2014/main" id="{037F2AE7-720E-63AB-5E99-B47AEB9AEE99}"/>
              </a:ext>
            </a:extLst>
          </p:cNvPr>
          <p:cNvSpPr/>
          <p:nvPr/>
        </p:nvSpPr>
        <p:spPr>
          <a:xfrm>
            <a:off x="609447" y="1508760"/>
            <a:ext cx="11084713" cy="475488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AU" noProof="0">
              <a:solidFill>
                <a:schemeClr val="bg1"/>
              </a:solidFill>
            </a:endParaRPr>
          </a:p>
        </p:txBody>
      </p:sp>
      <p:pic>
        <p:nvPicPr>
          <p:cNvPr id="12" name="Immagine 11">
            <a:extLst>
              <a:ext uri="{FF2B5EF4-FFF2-40B4-BE49-F238E27FC236}">
                <a16:creationId xmlns:a16="http://schemas.microsoft.com/office/drawing/2014/main" id="{F90DA25F-C174-2730-4BC7-A5D5DC155C76}"/>
              </a:ext>
            </a:extLst>
          </p:cNvPr>
          <p:cNvPicPr>
            <a:picLocks noChangeAspect="1"/>
          </p:cNvPicPr>
          <p:nvPr/>
        </p:nvPicPr>
        <p:blipFill>
          <a:blip r:embed="rId4"/>
          <a:stretch>
            <a:fillRect/>
          </a:stretch>
        </p:blipFill>
        <p:spPr>
          <a:xfrm>
            <a:off x="806244" y="1695105"/>
            <a:ext cx="4330202" cy="1960888"/>
          </a:xfrm>
          <a:prstGeom prst="rect">
            <a:avLst/>
          </a:prstGeom>
        </p:spPr>
      </p:pic>
      <p:pic>
        <p:nvPicPr>
          <p:cNvPr id="15" name="Immagine 14">
            <a:extLst>
              <a:ext uri="{FF2B5EF4-FFF2-40B4-BE49-F238E27FC236}">
                <a16:creationId xmlns:a16="http://schemas.microsoft.com/office/drawing/2014/main" id="{7A4F3FFE-2DBE-F95D-429B-32E878EE1661}"/>
              </a:ext>
            </a:extLst>
          </p:cNvPr>
          <p:cNvPicPr>
            <a:picLocks noChangeAspect="1"/>
          </p:cNvPicPr>
          <p:nvPr/>
        </p:nvPicPr>
        <p:blipFill>
          <a:blip r:embed="rId5"/>
          <a:stretch>
            <a:fillRect/>
          </a:stretch>
        </p:blipFill>
        <p:spPr>
          <a:xfrm>
            <a:off x="806244" y="4075855"/>
            <a:ext cx="4330202" cy="1960888"/>
          </a:xfrm>
          <a:prstGeom prst="rect">
            <a:avLst/>
          </a:prstGeom>
        </p:spPr>
      </p:pic>
      <p:graphicFrame>
        <p:nvGraphicFramePr>
          <p:cNvPr id="16" name="Tabella 15">
            <a:extLst>
              <a:ext uri="{FF2B5EF4-FFF2-40B4-BE49-F238E27FC236}">
                <a16:creationId xmlns:a16="http://schemas.microsoft.com/office/drawing/2014/main" id="{5F7E6544-7BC0-F7A9-0C54-7A02F2E5E4CA}"/>
              </a:ext>
            </a:extLst>
          </p:cNvPr>
          <p:cNvGraphicFramePr>
            <a:graphicFrameLocks noGrp="1"/>
          </p:cNvGraphicFramePr>
          <p:nvPr>
            <p:extLst>
              <p:ext uri="{D42A27DB-BD31-4B8C-83A1-F6EECF244321}">
                <p14:modId xmlns:p14="http://schemas.microsoft.com/office/powerpoint/2010/main" val="96870017"/>
              </p:ext>
            </p:extLst>
          </p:nvPr>
        </p:nvGraphicFramePr>
        <p:xfrm>
          <a:off x="5669990" y="1620478"/>
          <a:ext cx="5715766" cy="2265722"/>
        </p:xfrm>
        <a:graphic>
          <a:graphicData uri="http://schemas.openxmlformats.org/drawingml/2006/table">
            <a:tbl>
              <a:tblPr/>
              <a:tblGrid>
                <a:gridCol w="2902894">
                  <a:extLst>
                    <a:ext uri="{9D8B030D-6E8A-4147-A177-3AD203B41FA5}">
                      <a16:colId xmlns:a16="http://schemas.microsoft.com/office/drawing/2014/main" val="997991484"/>
                    </a:ext>
                  </a:extLst>
                </a:gridCol>
                <a:gridCol w="1406436">
                  <a:extLst>
                    <a:ext uri="{9D8B030D-6E8A-4147-A177-3AD203B41FA5}">
                      <a16:colId xmlns:a16="http://schemas.microsoft.com/office/drawing/2014/main" val="1551546637"/>
                    </a:ext>
                  </a:extLst>
                </a:gridCol>
                <a:gridCol w="1406436">
                  <a:extLst>
                    <a:ext uri="{9D8B030D-6E8A-4147-A177-3AD203B41FA5}">
                      <a16:colId xmlns:a16="http://schemas.microsoft.com/office/drawing/2014/main" val="1892193103"/>
                    </a:ext>
                  </a:extLst>
                </a:gridCol>
              </a:tblGrid>
              <a:tr h="585729">
                <a:tc>
                  <a:txBody>
                    <a:bodyPr/>
                    <a:lstStyle/>
                    <a:p>
                      <a:pPr>
                        <a:buNone/>
                      </a:pPr>
                      <a:r>
                        <a:rPr lang="it-IT" sz="1200" b="1">
                          <a:solidFill>
                            <a:schemeClr val="bg1"/>
                          </a:solidFill>
                        </a:rPr>
                        <a:t>Scenario</a:t>
                      </a:r>
                    </a:p>
                  </a:txBody>
                  <a:tcPr anchor="ctr">
                    <a:lnL>
                      <a:noFill/>
                    </a:lnL>
                    <a:lnR w="12700"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it-IT" sz="1200" b="1" err="1">
                          <a:solidFill>
                            <a:schemeClr val="bg1"/>
                          </a:solidFill>
                        </a:rPr>
                        <a:t>Classical</a:t>
                      </a:r>
                      <a:r>
                        <a:rPr lang="it-IT" sz="1200" b="1">
                          <a:solidFill>
                            <a:schemeClr val="bg1"/>
                          </a:solidFill>
                        </a:rPr>
                        <a:t> IMU / INS </a:t>
                      </a:r>
                      <a:r>
                        <a:rPr lang="it-IT" sz="1200" b="1" err="1">
                          <a:solidFill>
                            <a:schemeClr val="bg1"/>
                          </a:solidFill>
                        </a:rPr>
                        <a:t>only</a:t>
                      </a:r>
                      <a:endParaRPr lang="it-IT" sz="1200" b="1">
                        <a:solidFill>
                          <a:schemeClr val="bg1"/>
                        </a:solidFill>
                      </a:endParaRPr>
                    </a:p>
                  </a:txBody>
                  <a:tcPr anchor="ctr">
                    <a:lnL w="12700" cap="flat" cmpd="sng" algn="ctr">
                      <a:no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noFill/>
                  </a:tcPr>
                </a:tc>
                <a:tc>
                  <a:txBody>
                    <a:bodyPr/>
                    <a:lstStyle/>
                    <a:p>
                      <a:pPr algn="r">
                        <a:buNone/>
                      </a:pPr>
                      <a:r>
                        <a:rPr lang="it-IT" sz="1200" b="1">
                          <a:solidFill>
                            <a:schemeClr val="bg1"/>
                          </a:solidFill>
                        </a:rPr>
                        <a:t>IMU + mature </a:t>
                      </a:r>
                      <a:r>
                        <a:rPr lang="it-IT" sz="1200" b="1" err="1">
                          <a:solidFill>
                            <a:schemeClr val="bg1"/>
                          </a:solidFill>
                        </a:rPr>
                        <a:t>cold-atom</a:t>
                      </a:r>
                      <a:r>
                        <a:rPr lang="it-IT" sz="1200" b="1">
                          <a:solidFill>
                            <a:schemeClr val="bg1"/>
                          </a:solidFill>
                        </a:rPr>
                        <a:t> </a:t>
                      </a:r>
                      <a:r>
                        <a:rPr lang="it-IT" sz="1200" b="1" err="1">
                          <a:solidFill>
                            <a:schemeClr val="bg1"/>
                          </a:solidFill>
                        </a:rPr>
                        <a:t>accelerometer</a:t>
                      </a:r>
                      <a:endParaRPr lang="it-IT" sz="1200" b="1">
                        <a:solidFill>
                          <a:schemeClr val="bg1"/>
                        </a:solidFill>
                      </a:endParaRPr>
                    </a:p>
                  </a:txBody>
                  <a:tcPr anchor="ctr">
                    <a:lnL>
                      <a:noFill/>
                    </a:lnL>
                    <a:lnR>
                      <a:noFill/>
                    </a:lnR>
                    <a:lnT>
                      <a:noFill/>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39562908"/>
                  </a:ext>
                </a:extLst>
              </a:tr>
              <a:tr h="355621">
                <a:tc>
                  <a:txBody>
                    <a:bodyPr/>
                    <a:lstStyle/>
                    <a:p>
                      <a:pPr>
                        <a:buNone/>
                      </a:pPr>
                      <a:r>
                        <a:rPr lang="en-US" sz="1200">
                          <a:solidFill>
                            <a:schemeClr val="bg1"/>
                          </a:solidFill>
                        </a:rPr>
                        <a:t>Drone in GPS-denied area </a:t>
                      </a:r>
                      <a:r>
                        <a:rPr lang="en-US" sz="1200" b="1">
                          <a:solidFill>
                            <a:schemeClr val="bg1"/>
                          </a:solidFill>
                        </a:rPr>
                        <a:t>(5–50 m error)</a:t>
                      </a:r>
                      <a:endParaRPr lang="en-US" sz="1200">
                        <a:solidFill>
                          <a:schemeClr val="bg1"/>
                        </a:solidFill>
                      </a:endParaRPr>
                    </a:p>
                  </a:txBody>
                  <a:tcPr anchor="ctr">
                    <a:lnL>
                      <a:noFill/>
                    </a:lnL>
                    <a:lnR>
                      <a:noFill/>
                    </a:lnR>
                    <a:lnT w="12700" cap="flat" cmpd="sng" algn="ctr">
                      <a:solidFill>
                        <a:schemeClr val="bg1"/>
                      </a:solidFill>
                      <a:prstDash val="solid"/>
                      <a:round/>
                      <a:headEnd type="none" w="med" len="med"/>
                      <a:tailEnd type="none" w="med" len="med"/>
                    </a:lnT>
                    <a:lnB>
                      <a:noFill/>
                    </a:lnB>
                    <a:noFill/>
                  </a:tcPr>
                </a:tc>
                <a:tc>
                  <a:txBody>
                    <a:bodyPr/>
                    <a:lstStyle/>
                    <a:p>
                      <a:pPr algn="r">
                        <a:buNone/>
                      </a:pPr>
                      <a:r>
                        <a:rPr lang="it-IT" sz="1200" b="1">
                          <a:solidFill>
                            <a:schemeClr val="bg1"/>
                          </a:solidFill>
                        </a:rPr>
                        <a:t>0.5–5 min</a:t>
                      </a:r>
                      <a:endParaRPr lang="it-IT" sz="1200">
                        <a:solidFill>
                          <a:schemeClr val="bg1"/>
                        </a:solidFill>
                      </a:endParaRPr>
                    </a:p>
                  </a:txBody>
                  <a:tcPr anchor="ctr">
                    <a:lnL>
                      <a:noFill/>
                    </a:lnL>
                    <a:lnR>
                      <a:noFill/>
                    </a:lnR>
                    <a:lnT w="12700" cap="flat" cmpd="sng" algn="ctr">
                      <a:solidFill>
                        <a:schemeClr val="bg1"/>
                      </a:solidFill>
                      <a:prstDash val="solid"/>
                      <a:round/>
                      <a:headEnd type="none" w="med" len="med"/>
                      <a:tailEnd type="none" w="med" len="med"/>
                    </a:lnT>
                    <a:lnB>
                      <a:noFill/>
                    </a:lnB>
                    <a:noFill/>
                  </a:tcPr>
                </a:tc>
                <a:tc>
                  <a:txBody>
                    <a:bodyPr/>
                    <a:lstStyle/>
                    <a:p>
                      <a:pPr algn="r">
                        <a:buNone/>
                      </a:pPr>
                      <a:r>
                        <a:rPr lang="it-IT" sz="1200" b="1">
                          <a:solidFill>
                            <a:schemeClr val="bg1"/>
                          </a:solidFill>
                        </a:rPr>
                        <a:t>5–30 min</a:t>
                      </a:r>
                      <a:endParaRPr lang="it-IT" sz="1200">
                        <a:solidFill>
                          <a:schemeClr val="bg1"/>
                        </a:solidFill>
                      </a:endParaRPr>
                    </a:p>
                  </a:txBody>
                  <a:tcPr anchor="ctr">
                    <a:lnL>
                      <a:noFill/>
                    </a:lnL>
                    <a:lnR>
                      <a:noFill/>
                    </a:lnR>
                    <a:lnT w="12700" cap="flat" cmpd="sng" algn="ctr">
                      <a:solidFill>
                        <a:schemeClr val="bg1"/>
                      </a:solidFill>
                      <a:prstDash val="solid"/>
                      <a:round/>
                      <a:headEnd type="none" w="med" len="med"/>
                      <a:tailEnd type="none" w="med" len="med"/>
                    </a:lnT>
                    <a:lnB>
                      <a:noFill/>
                    </a:lnB>
                    <a:noFill/>
                  </a:tcPr>
                </a:tc>
                <a:extLst>
                  <a:ext uri="{0D108BD9-81ED-4DB2-BD59-A6C34878D82A}">
                    <a16:rowId xmlns:a16="http://schemas.microsoft.com/office/drawing/2014/main" val="3321787963"/>
                  </a:ext>
                </a:extLst>
              </a:tr>
              <a:tr h="355621">
                <a:tc>
                  <a:txBody>
                    <a:bodyPr/>
                    <a:lstStyle/>
                    <a:p>
                      <a:pPr>
                        <a:buNone/>
                      </a:pPr>
                      <a:r>
                        <a:rPr lang="it-IT" sz="1200" err="1">
                          <a:solidFill>
                            <a:schemeClr val="bg1"/>
                          </a:solidFill>
                        </a:rPr>
                        <a:t>Autonomous</a:t>
                      </a:r>
                      <a:r>
                        <a:rPr lang="it-IT" sz="1200">
                          <a:solidFill>
                            <a:schemeClr val="bg1"/>
                          </a:solidFill>
                        </a:rPr>
                        <a:t> car in tunnel / urban canyon </a:t>
                      </a:r>
                      <a:r>
                        <a:rPr lang="it-IT" sz="1200" b="1">
                          <a:solidFill>
                            <a:schemeClr val="bg1"/>
                          </a:solidFill>
                        </a:rPr>
                        <a:t>(2–20 m </a:t>
                      </a:r>
                      <a:r>
                        <a:rPr lang="it-IT" sz="1200" b="1" err="1">
                          <a:solidFill>
                            <a:schemeClr val="bg1"/>
                          </a:solidFill>
                        </a:rPr>
                        <a:t>error</a:t>
                      </a:r>
                      <a:r>
                        <a:rPr lang="it-IT" sz="1200" b="1">
                          <a:solidFill>
                            <a:schemeClr val="bg1"/>
                          </a:solidFill>
                        </a:rPr>
                        <a:t>)</a:t>
                      </a:r>
                      <a:endParaRPr lang="it-IT" sz="1200">
                        <a:solidFill>
                          <a:schemeClr val="bg1"/>
                        </a:solidFill>
                      </a:endParaRPr>
                    </a:p>
                  </a:txBody>
                  <a:tcPr anchor="ctr">
                    <a:lnL>
                      <a:noFill/>
                    </a:lnL>
                    <a:lnR>
                      <a:noFill/>
                    </a:lnR>
                    <a:lnT>
                      <a:noFill/>
                    </a:lnT>
                    <a:lnB>
                      <a:noFill/>
                    </a:lnB>
                    <a:noFill/>
                  </a:tcPr>
                </a:tc>
                <a:tc>
                  <a:txBody>
                    <a:bodyPr/>
                    <a:lstStyle/>
                    <a:p>
                      <a:pPr algn="r">
                        <a:buNone/>
                      </a:pPr>
                      <a:r>
                        <a:rPr lang="it-IT" sz="1200" b="1">
                          <a:solidFill>
                            <a:schemeClr val="bg1"/>
                          </a:solidFill>
                        </a:rPr>
                        <a:t>0.5–3 min</a:t>
                      </a:r>
                      <a:endParaRPr lang="it-IT" sz="1200">
                        <a:solidFill>
                          <a:schemeClr val="bg1"/>
                        </a:solidFill>
                      </a:endParaRPr>
                    </a:p>
                  </a:txBody>
                  <a:tcPr anchor="ctr">
                    <a:lnL>
                      <a:noFill/>
                    </a:lnL>
                    <a:lnR>
                      <a:noFill/>
                    </a:lnR>
                    <a:lnT>
                      <a:noFill/>
                    </a:lnT>
                    <a:lnB>
                      <a:noFill/>
                    </a:lnB>
                    <a:noFill/>
                  </a:tcPr>
                </a:tc>
                <a:tc>
                  <a:txBody>
                    <a:bodyPr/>
                    <a:lstStyle/>
                    <a:p>
                      <a:pPr algn="r">
                        <a:buNone/>
                      </a:pPr>
                      <a:r>
                        <a:rPr lang="it-IT" sz="1200" b="1">
                          <a:solidFill>
                            <a:schemeClr val="bg1"/>
                          </a:solidFill>
                        </a:rPr>
                        <a:t>5–60 min</a:t>
                      </a:r>
                      <a:endParaRPr lang="it-IT" sz="1200">
                        <a:solidFill>
                          <a:schemeClr val="bg1"/>
                        </a:solidFill>
                      </a:endParaRPr>
                    </a:p>
                  </a:txBody>
                  <a:tcPr anchor="ctr">
                    <a:lnL>
                      <a:noFill/>
                    </a:lnL>
                    <a:lnR>
                      <a:noFill/>
                    </a:lnR>
                    <a:lnT>
                      <a:noFill/>
                    </a:lnT>
                    <a:lnB>
                      <a:noFill/>
                    </a:lnB>
                    <a:noFill/>
                  </a:tcPr>
                </a:tc>
                <a:extLst>
                  <a:ext uri="{0D108BD9-81ED-4DB2-BD59-A6C34878D82A}">
                    <a16:rowId xmlns:a16="http://schemas.microsoft.com/office/drawing/2014/main" val="4144735149"/>
                  </a:ext>
                </a:extLst>
              </a:tr>
              <a:tr h="355621">
                <a:tc>
                  <a:txBody>
                    <a:bodyPr/>
                    <a:lstStyle/>
                    <a:p>
                      <a:pPr>
                        <a:buNone/>
                      </a:pPr>
                      <a:r>
                        <a:rPr lang="it-IT" sz="1200">
                          <a:solidFill>
                            <a:schemeClr val="bg1"/>
                          </a:solidFill>
                        </a:rPr>
                        <a:t>Aircraft GPS outage </a:t>
                      </a:r>
                      <a:r>
                        <a:rPr lang="it-IT" sz="1200" b="1">
                          <a:solidFill>
                            <a:schemeClr val="bg1"/>
                          </a:solidFill>
                        </a:rPr>
                        <a:t>(1–10 km error)</a:t>
                      </a:r>
                      <a:endParaRPr lang="it-IT" sz="1200">
                        <a:solidFill>
                          <a:schemeClr val="bg1"/>
                        </a:solidFill>
                      </a:endParaRPr>
                    </a:p>
                  </a:txBody>
                  <a:tcPr anchor="ctr">
                    <a:lnL>
                      <a:noFill/>
                    </a:lnL>
                    <a:lnR>
                      <a:noFill/>
                    </a:lnR>
                    <a:lnT>
                      <a:noFill/>
                    </a:lnT>
                    <a:lnB>
                      <a:noFill/>
                    </a:lnB>
                    <a:noFill/>
                  </a:tcPr>
                </a:tc>
                <a:tc>
                  <a:txBody>
                    <a:bodyPr/>
                    <a:lstStyle/>
                    <a:p>
                      <a:pPr algn="r">
                        <a:buNone/>
                      </a:pPr>
                      <a:r>
                        <a:rPr lang="it-IT" sz="1200" b="1">
                          <a:solidFill>
                            <a:schemeClr val="bg1"/>
                          </a:solidFill>
                        </a:rPr>
                        <a:t>0.5–3 h</a:t>
                      </a:r>
                      <a:endParaRPr lang="it-IT" sz="1200">
                        <a:solidFill>
                          <a:schemeClr val="bg1"/>
                        </a:solidFill>
                      </a:endParaRPr>
                    </a:p>
                  </a:txBody>
                  <a:tcPr anchor="ctr">
                    <a:lnL>
                      <a:noFill/>
                    </a:lnL>
                    <a:lnR>
                      <a:noFill/>
                    </a:lnR>
                    <a:lnT>
                      <a:noFill/>
                    </a:lnT>
                    <a:lnB>
                      <a:noFill/>
                    </a:lnB>
                    <a:noFill/>
                  </a:tcPr>
                </a:tc>
                <a:tc>
                  <a:txBody>
                    <a:bodyPr/>
                    <a:lstStyle/>
                    <a:p>
                      <a:pPr algn="r">
                        <a:buNone/>
                      </a:pPr>
                      <a:r>
                        <a:rPr lang="it-IT" sz="1200" b="1">
                          <a:solidFill>
                            <a:schemeClr val="bg1"/>
                          </a:solidFill>
                        </a:rPr>
                        <a:t>6–24 h</a:t>
                      </a:r>
                      <a:endParaRPr lang="it-IT" sz="1200">
                        <a:solidFill>
                          <a:schemeClr val="bg1"/>
                        </a:solidFill>
                      </a:endParaRPr>
                    </a:p>
                  </a:txBody>
                  <a:tcPr anchor="ctr">
                    <a:lnL>
                      <a:noFill/>
                    </a:lnL>
                    <a:lnR>
                      <a:noFill/>
                    </a:lnR>
                    <a:lnT>
                      <a:noFill/>
                    </a:lnT>
                    <a:lnB>
                      <a:noFill/>
                    </a:lnB>
                    <a:noFill/>
                  </a:tcPr>
                </a:tc>
                <a:extLst>
                  <a:ext uri="{0D108BD9-81ED-4DB2-BD59-A6C34878D82A}">
                    <a16:rowId xmlns:a16="http://schemas.microsoft.com/office/drawing/2014/main" val="2828700240"/>
                  </a:ext>
                </a:extLst>
              </a:tr>
              <a:tr h="355621">
                <a:tc>
                  <a:txBody>
                    <a:bodyPr/>
                    <a:lstStyle/>
                    <a:p>
                      <a:pPr>
                        <a:buNone/>
                      </a:pPr>
                      <a:r>
                        <a:rPr lang="en-US" sz="1200">
                          <a:solidFill>
                            <a:schemeClr val="bg1"/>
                          </a:solidFill>
                        </a:rPr>
                        <a:t>Ship / submarine navigation </a:t>
                      </a:r>
                      <a:r>
                        <a:rPr lang="en-US" sz="1200" b="1">
                          <a:solidFill>
                            <a:schemeClr val="bg1"/>
                          </a:solidFill>
                        </a:rPr>
                        <a:t>(5–50 km error)</a:t>
                      </a:r>
                      <a:endParaRPr lang="en-US" sz="1200">
                        <a:solidFill>
                          <a:schemeClr val="bg1"/>
                        </a:solidFill>
                      </a:endParaRPr>
                    </a:p>
                  </a:txBody>
                  <a:tcPr anchor="ctr">
                    <a:lnL>
                      <a:noFill/>
                    </a:lnL>
                    <a:lnR>
                      <a:noFill/>
                    </a:lnR>
                    <a:lnT>
                      <a:noFill/>
                    </a:lnT>
                    <a:lnB w="12700" cap="flat" cmpd="sng" algn="ctr">
                      <a:solidFill>
                        <a:schemeClr val="bg1"/>
                      </a:solidFill>
                      <a:prstDash val="solid"/>
                      <a:round/>
                      <a:headEnd type="none" w="med" len="med"/>
                      <a:tailEnd type="none" w="med" len="med"/>
                    </a:lnB>
                    <a:noFill/>
                  </a:tcPr>
                </a:tc>
                <a:tc>
                  <a:txBody>
                    <a:bodyPr/>
                    <a:lstStyle/>
                    <a:p>
                      <a:pPr algn="r">
                        <a:buNone/>
                      </a:pPr>
                      <a:r>
                        <a:rPr lang="it-IT" sz="1200" b="1">
                          <a:solidFill>
                            <a:schemeClr val="bg1"/>
                          </a:solidFill>
                        </a:rPr>
                        <a:t>3–30 days</a:t>
                      </a:r>
                      <a:endParaRPr lang="it-IT" sz="1200">
                        <a:solidFill>
                          <a:schemeClr val="bg1"/>
                        </a:solidFill>
                      </a:endParaRPr>
                    </a:p>
                  </a:txBody>
                  <a:tcPr anchor="ctr">
                    <a:lnL>
                      <a:noFill/>
                    </a:lnL>
                    <a:lnR>
                      <a:noFill/>
                    </a:lnR>
                    <a:lnT>
                      <a:noFill/>
                    </a:lnT>
                    <a:lnB w="12700" cap="flat" cmpd="sng" algn="ctr">
                      <a:solidFill>
                        <a:schemeClr val="bg1"/>
                      </a:solidFill>
                      <a:prstDash val="solid"/>
                      <a:round/>
                      <a:headEnd type="none" w="med" len="med"/>
                      <a:tailEnd type="none" w="med" len="med"/>
                    </a:lnB>
                    <a:noFill/>
                  </a:tcPr>
                </a:tc>
                <a:tc>
                  <a:txBody>
                    <a:bodyPr/>
                    <a:lstStyle/>
                    <a:p>
                      <a:pPr algn="r">
                        <a:buNone/>
                      </a:pPr>
                      <a:r>
                        <a:rPr lang="it-IT" sz="1200" b="1">
                          <a:solidFill>
                            <a:schemeClr val="bg1"/>
                          </a:solidFill>
                        </a:rPr>
                        <a:t>30–180 days</a:t>
                      </a:r>
                      <a:endParaRPr lang="it-IT" sz="1200">
                        <a:solidFill>
                          <a:schemeClr val="bg1"/>
                        </a:solidFill>
                      </a:endParaRPr>
                    </a:p>
                  </a:txBody>
                  <a:tcPr anchor="ctr">
                    <a:lnL>
                      <a:noFill/>
                    </a:lnL>
                    <a:lnR>
                      <a:noFill/>
                    </a:lnR>
                    <a:lnT>
                      <a:noFill/>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4572108"/>
                  </a:ext>
                </a:extLst>
              </a:tr>
            </a:tbl>
          </a:graphicData>
        </a:graphic>
      </p:graphicFrame>
      <p:pic>
        <p:nvPicPr>
          <p:cNvPr id="22" name="Immagine 21">
            <a:extLst>
              <a:ext uri="{FF2B5EF4-FFF2-40B4-BE49-F238E27FC236}">
                <a16:creationId xmlns:a16="http://schemas.microsoft.com/office/drawing/2014/main" id="{62F7C32F-3CD0-FC3D-BFB7-F061727FC76A}"/>
              </a:ext>
            </a:extLst>
          </p:cNvPr>
          <p:cNvPicPr>
            <a:picLocks noChangeAspect="1"/>
          </p:cNvPicPr>
          <p:nvPr/>
        </p:nvPicPr>
        <p:blipFill>
          <a:blip r:embed="rId6"/>
          <a:srcRect b="58175"/>
          <a:stretch>
            <a:fillRect/>
          </a:stretch>
        </p:blipFill>
        <p:spPr>
          <a:xfrm>
            <a:off x="5397401" y="5344635"/>
            <a:ext cx="3017902" cy="668593"/>
          </a:xfrm>
          <a:prstGeom prst="rect">
            <a:avLst/>
          </a:prstGeom>
        </p:spPr>
      </p:pic>
      <p:pic>
        <p:nvPicPr>
          <p:cNvPr id="24" name="Immagine 23">
            <a:extLst>
              <a:ext uri="{FF2B5EF4-FFF2-40B4-BE49-F238E27FC236}">
                <a16:creationId xmlns:a16="http://schemas.microsoft.com/office/drawing/2014/main" id="{CD6816F0-C7E4-E65C-7280-2FC10E5BEFE7}"/>
              </a:ext>
            </a:extLst>
          </p:cNvPr>
          <p:cNvPicPr>
            <a:picLocks noChangeAspect="1"/>
          </p:cNvPicPr>
          <p:nvPr/>
        </p:nvPicPr>
        <p:blipFill>
          <a:blip r:embed="rId7"/>
          <a:stretch>
            <a:fillRect/>
          </a:stretch>
        </p:blipFill>
        <p:spPr>
          <a:xfrm>
            <a:off x="5455084" y="4275805"/>
            <a:ext cx="3017902" cy="628900"/>
          </a:xfrm>
          <a:prstGeom prst="rect">
            <a:avLst/>
          </a:prstGeom>
        </p:spPr>
      </p:pic>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168E7248-37E9-2EB9-5CB2-636504BB08B4}"/>
                  </a:ext>
                </a:extLst>
              </p:cNvPr>
              <p:cNvSpPr txBox="1"/>
              <p:nvPr/>
            </p:nvSpPr>
            <p:spPr>
              <a:xfrm>
                <a:off x="9211615" y="3883412"/>
                <a:ext cx="2176628" cy="483466"/>
              </a:xfrm>
              <a:prstGeom prst="rect">
                <a:avLst/>
              </a:prstGeom>
              <a:noFill/>
              <a:ln>
                <a:solidFill>
                  <a:schemeClr val="bg1"/>
                </a:solidFill>
              </a:ln>
            </p:spPr>
            <p:txBody>
              <a:bodyPr wrap="square" rtlCol="0">
                <a:spAutoFit/>
              </a:bodyPr>
              <a:lstStyle/>
              <a:p>
                <a:r>
                  <a:rPr lang="fr-FR">
                    <a:solidFill>
                      <a:schemeClr val="bg1"/>
                    </a:solidFill>
                  </a:rPr>
                  <a:t>Drift: </a:t>
                </a:r>
                <a14:m>
                  <m:oMath xmlns:m="http://schemas.openxmlformats.org/officeDocument/2006/math">
                    <m:r>
                      <m:rPr>
                        <m:sty m:val="p"/>
                      </m:rPr>
                      <a:rPr lang="fr-FR" i="0" dirty="0" smtClean="0">
                        <a:solidFill>
                          <a:schemeClr val="bg1"/>
                        </a:solidFill>
                        <a:latin typeface="Cambria Math" panose="02040503050406030204" pitchFamily="18" charset="0"/>
                      </a:rPr>
                      <m:t>Δ</m:t>
                    </m:r>
                    <m:r>
                      <a:rPr lang="fr-FR" i="1" dirty="0" smtClean="0">
                        <a:solidFill>
                          <a:schemeClr val="bg1"/>
                        </a:solidFill>
                        <a:latin typeface="Cambria Math" panose="02040503050406030204" pitchFamily="18" charset="0"/>
                      </a:rPr>
                      <m:t>𝑥</m:t>
                    </m:r>
                    <m:r>
                      <a:rPr lang="fr-FR" i="1" dirty="0" smtClean="0">
                        <a:solidFill>
                          <a:schemeClr val="bg1"/>
                        </a:solidFill>
                        <a:latin typeface="Cambria Math" panose="02040503050406030204" pitchFamily="18" charset="0"/>
                      </a:rPr>
                      <m:t>≈</m:t>
                    </m:r>
                    <m:f>
                      <m:fPr>
                        <m:ctrlPr>
                          <a:rPr lang="fr-FR" i="1" dirty="0" smtClean="0">
                            <a:solidFill>
                              <a:schemeClr val="bg1"/>
                            </a:solidFill>
                            <a:latin typeface="Cambria Math" panose="02040503050406030204" pitchFamily="18" charset="0"/>
                          </a:rPr>
                        </m:ctrlPr>
                      </m:fPr>
                      <m:num>
                        <m:r>
                          <a:rPr lang="fr-FR" i="1" dirty="0" smtClean="0">
                            <a:solidFill>
                              <a:schemeClr val="bg1"/>
                            </a:solidFill>
                            <a:latin typeface="Cambria Math" panose="02040503050406030204" pitchFamily="18" charset="0"/>
                          </a:rPr>
                          <m:t>1</m:t>
                        </m:r>
                      </m:num>
                      <m:den>
                        <m:r>
                          <a:rPr lang="fr-FR" i="1" dirty="0" smtClean="0">
                            <a:solidFill>
                              <a:schemeClr val="bg1"/>
                            </a:solidFill>
                            <a:latin typeface="Cambria Math" panose="02040503050406030204" pitchFamily="18" charset="0"/>
                          </a:rPr>
                          <m:t>2</m:t>
                        </m:r>
                      </m:den>
                    </m:f>
                    <m:sSub>
                      <m:sSubPr>
                        <m:ctrlPr>
                          <a:rPr lang="fr-FR" i="1" dirty="0" err="1" smtClean="0">
                            <a:solidFill>
                              <a:schemeClr val="bg1"/>
                            </a:solidFill>
                            <a:latin typeface="Cambria Math" panose="02040503050406030204" pitchFamily="18" charset="0"/>
                          </a:rPr>
                        </m:ctrlPr>
                      </m:sSubPr>
                      <m:e>
                        <m:r>
                          <a:rPr lang="fr-FR" i="1" dirty="0" err="1">
                            <a:solidFill>
                              <a:schemeClr val="bg1"/>
                            </a:solidFill>
                            <a:latin typeface="Cambria Math" panose="02040503050406030204" pitchFamily="18" charset="0"/>
                          </a:rPr>
                          <m:t>𝑏</m:t>
                        </m:r>
                      </m:e>
                      <m:sub>
                        <m:r>
                          <a:rPr lang="fr-FR" i="1" dirty="0" err="1">
                            <a:solidFill>
                              <a:schemeClr val="bg1"/>
                            </a:solidFill>
                            <a:latin typeface="Cambria Math" panose="02040503050406030204" pitchFamily="18" charset="0"/>
                          </a:rPr>
                          <m:t>𝑎</m:t>
                        </m:r>
                      </m:sub>
                    </m:sSub>
                    <m:sSup>
                      <m:sSupPr>
                        <m:ctrlPr>
                          <a:rPr lang="fr-FR" i="1" dirty="0">
                            <a:solidFill>
                              <a:schemeClr val="bg1"/>
                            </a:solidFill>
                            <a:latin typeface="Cambria Math" panose="02040503050406030204" pitchFamily="18" charset="0"/>
                          </a:rPr>
                        </m:ctrlPr>
                      </m:sSupPr>
                      <m:e>
                        <m:r>
                          <a:rPr lang="fr-FR" i="1" dirty="0">
                            <a:solidFill>
                              <a:schemeClr val="bg1"/>
                            </a:solidFill>
                            <a:latin typeface="Cambria Math" panose="02040503050406030204" pitchFamily="18" charset="0"/>
                          </a:rPr>
                          <m:t>𝑡</m:t>
                        </m:r>
                      </m:e>
                      <m:sup>
                        <m:r>
                          <a:rPr lang="fr-FR" i="1" dirty="0">
                            <a:solidFill>
                              <a:schemeClr val="bg1"/>
                            </a:solidFill>
                            <a:latin typeface="Cambria Math" panose="02040503050406030204" pitchFamily="18" charset="0"/>
                          </a:rPr>
                          <m:t>2</m:t>
                        </m:r>
                      </m:sup>
                    </m:sSup>
                  </m:oMath>
                </a14:m>
                <a:endParaRPr lang="fr-FR">
                  <a:solidFill>
                    <a:schemeClr val="bg1"/>
                  </a:solidFill>
                </a:endParaRPr>
              </a:p>
            </p:txBody>
          </p:sp>
        </mc:Choice>
        <mc:Fallback xmlns="">
          <p:sp>
            <p:nvSpPr>
              <p:cNvPr id="5" name="CasellaDiTesto 4">
                <a:extLst>
                  <a:ext uri="{FF2B5EF4-FFF2-40B4-BE49-F238E27FC236}">
                    <a16:creationId xmlns:a16="http://schemas.microsoft.com/office/drawing/2014/main" id="{168E7248-37E9-2EB9-5CB2-636504BB08B4}"/>
                  </a:ext>
                </a:extLst>
              </p:cNvPr>
              <p:cNvSpPr txBox="1">
                <a:spLocks noRot="1" noChangeAspect="1" noMove="1" noResize="1" noEditPoints="1" noAdjustHandles="1" noChangeArrowheads="1" noChangeShapeType="1" noTextEdit="1"/>
              </p:cNvSpPr>
              <p:nvPr/>
            </p:nvSpPr>
            <p:spPr>
              <a:xfrm>
                <a:off x="9211615" y="3883412"/>
                <a:ext cx="2176628" cy="483466"/>
              </a:xfrm>
              <a:prstGeom prst="rect">
                <a:avLst/>
              </a:prstGeom>
              <a:blipFill>
                <a:blip r:embed="rId8"/>
                <a:stretch>
                  <a:fillRect l="-1950" b="-7407"/>
                </a:stretch>
              </a:blipFill>
              <a:ln>
                <a:solidFill>
                  <a:schemeClr val="bg1"/>
                </a:solidFill>
              </a:ln>
            </p:spPr>
            <p:txBody>
              <a:bodyPr/>
              <a:lstStyle/>
              <a:p>
                <a:r>
                  <a:rPr lang="en-US">
                    <a:noFill/>
                  </a:rPr>
                  <a:t> </a:t>
                </a:r>
              </a:p>
            </p:txBody>
          </p:sp>
        </mc:Fallback>
      </mc:AlternateContent>
      <p:pic>
        <p:nvPicPr>
          <p:cNvPr id="8" name="Immagine 7">
            <a:extLst>
              <a:ext uri="{FF2B5EF4-FFF2-40B4-BE49-F238E27FC236}">
                <a16:creationId xmlns:a16="http://schemas.microsoft.com/office/drawing/2014/main" id="{846734A8-8B04-ABA2-956B-877615A4F9FC}"/>
              </a:ext>
            </a:extLst>
          </p:cNvPr>
          <p:cNvPicPr>
            <a:picLocks noChangeAspect="1"/>
          </p:cNvPicPr>
          <p:nvPr/>
        </p:nvPicPr>
        <p:blipFill>
          <a:blip r:embed="rId9"/>
          <a:stretch>
            <a:fillRect/>
          </a:stretch>
        </p:blipFill>
        <p:spPr>
          <a:xfrm>
            <a:off x="7649259" y="4688539"/>
            <a:ext cx="3293728" cy="668593"/>
          </a:xfrm>
          <a:prstGeom prst="rect">
            <a:avLst/>
          </a:prstGeom>
        </p:spPr>
      </p:pic>
      <p:pic>
        <p:nvPicPr>
          <p:cNvPr id="26" name="Immagine 25">
            <a:extLst>
              <a:ext uri="{FF2B5EF4-FFF2-40B4-BE49-F238E27FC236}">
                <a16:creationId xmlns:a16="http://schemas.microsoft.com/office/drawing/2014/main" id="{0C63B98A-04FF-DE93-6BC1-F4D624B64356}"/>
              </a:ext>
            </a:extLst>
          </p:cNvPr>
          <p:cNvPicPr>
            <a:picLocks noChangeAspect="1"/>
          </p:cNvPicPr>
          <p:nvPr/>
        </p:nvPicPr>
        <p:blipFill>
          <a:blip r:embed="rId10"/>
          <a:stretch>
            <a:fillRect/>
          </a:stretch>
        </p:blipFill>
        <p:spPr>
          <a:xfrm>
            <a:off x="8800760" y="5228609"/>
            <a:ext cx="3353576" cy="647029"/>
          </a:xfrm>
          <a:prstGeom prst="rect">
            <a:avLst/>
          </a:prstGeom>
        </p:spPr>
      </p:pic>
    </p:spTree>
    <p:extLst>
      <p:ext uri="{BB962C8B-B14F-4D97-AF65-F5344CB8AC3E}">
        <p14:creationId xmlns:p14="http://schemas.microsoft.com/office/powerpoint/2010/main" val="290070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04101-8874-29C0-BD30-622887220BF5}"/>
            </a:ext>
          </a:extLst>
        </p:cNvPr>
        <p:cNvGrpSpPr/>
        <p:nvPr/>
      </p:nvGrpSpPr>
      <p:grpSpPr>
        <a:xfrm>
          <a:off x="0" y="0"/>
          <a:ext cx="0" cy="0"/>
          <a:chOff x="0" y="0"/>
          <a:chExt cx="0" cy="0"/>
        </a:xfrm>
      </p:grpSpPr>
      <p:pic>
        <p:nvPicPr>
          <p:cNvPr id="2" name="Picture 1" descr="02-intro.jpg">
            <a:extLst>
              <a:ext uri="{FF2B5EF4-FFF2-40B4-BE49-F238E27FC236}">
                <a16:creationId xmlns:a16="http://schemas.microsoft.com/office/drawing/2014/main" id="{D0DD374F-5B28-8D6F-89D1-85E7EB0C050D}"/>
              </a:ext>
            </a:extLst>
          </p:cNvPr>
          <p:cNvPicPr>
            <a:picLocks noChangeAspect="1"/>
          </p:cNvPicPr>
          <p:nvPr/>
        </p:nvPicPr>
        <p:blipFill>
          <a:blip r:embed="rId3"/>
          <a:stretch>
            <a:fillRect/>
          </a:stretch>
        </p:blipFill>
        <p:spPr>
          <a:xfrm>
            <a:off x="0" y="0"/>
            <a:ext cx="12191695" cy="6858000"/>
          </a:xfrm>
          <a:prstGeom prst="rect">
            <a:avLst/>
          </a:prstGeom>
        </p:spPr>
      </p:pic>
      <p:sp>
        <p:nvSpPr>
          <p:cNvPr id="3" name="Rectangle 2">
            <a:extLst>
              <a:ext uri="{FF2B5EF4-FFF2-40B4-BE49-F238E27FC236}">
                <a16:creationId xmlns:a16="http://schemas.microsoft.com/office/drawing/2014/main" id="{74ACD221-888A-7B9D-5B81-6A473D463FEA}"/>
              </a:ext>
            </a:extLst>
          </p:cNvPr>
          <p:cNvSpPr/>
          <p:nvPr/>
        </p:nvSpPr>
        <p:spPr>
          <a:xfrm>
            <a:off x="0" y="0"/>
            <a:ext cx="12191695" cy="6858000"/>
          </a:xfrm>
          <a:prstGeom prst="rect">
            <a:avLst/>
          </a:prstGeom>
          <a:gradFill flip="none" rotWithShape="1">
            <a:gsLst>
              <a:gs pos="0">
                <a:srgbClr val="000000">
                  <a:alpha val="30000"/>
                </a:srgbClr>
              </a:gs>
              <a:gs pos="100000">
                <a:srgbClr val="000000">
                  <a:alpha val="88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a:p>
        </p:txBody>
      </p:sp>
      <p:sp>
        <p:nvSpPr>
          <p:cNvPr id="4" name="Rounded Rectangle 3">
            <a:extLst>
              <a:ext uri="{FF2B5EF4-FFF2-40B4-BE49-F238E27FC236}">
                <a16:creationId xmlns:a16="http://schemas.microsoft.com/office/drawing/2014/main" id="{793695D3-C05D-BB32-BB86-CD9430536E3B}"/>
              </a:ext>
            </a:extLst>
          </p:cNvPr>
          <p:cNvSpPr/>
          <p:nvPr/>
        </p:nvSpPr>
        <p:spPr>
          <a:xfrm>
            <a:off x="457200" y="320040"/>
            <a:ext cx="7498079" cy="50292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sz="1600" b="1" spc="400">
                <a:solidFill>
                  <a:srgbClr val="6FE0FF"/>
                </a:solidFill>
                <a:latin typeface="Helvetica Neue"/>
              </a:rPr>
              <a:t>QUANTUM ACCELOMETER: STATE OF THE ART</a:t>
            </a:r>
          </a:p>
        </p:txBody>
      </p:sp>
      <p:sp>
        <p:nvSpPr>
          <p:cNvPr id="6" name="Rounded Rectangle 5">
            <a:extLst>
              <a:ext uri="{FF2B5EF4-FFF2-40B4-BE49-F238E27FC236}">
                <a16:creationId xmlns:a16="http://schemas.microsoft.com/office/drawing/2014/main" id="{9665FCAF-0F50-9AC4-1DC3-4008780038C7}"/>
              </a:ext>
            </a:extLst>
          </p:cNvPr>
          <p:cNvSpPr/>
          <p:nvPr/>
        </p:nvSpPr>
        <p:spPr>
          <a:xfrm>
            <a:off x="609447" y="1508760"/>
            <a:ext cx="11084713" cy="475488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AU" noProof="0">
              <a:solidFill>
                <a:schemeClr val="bg1"/>
              </a:solidFill>
            </a:endParaRPr>
          </a:p>
        </p:txBody>
      </p:sp>
      <p:pic>
        <p:nvPicPr>
          <p:cNvPr id="9" name="Elemento grafico 8">
            <a:extLst>
              <a:ext uri="{FF2B5EF4-FFF2-40B4-BE49-F238E27FC236}">
                <a16:creationId xmlns:a16="http://schemas.microsoft.com/office/drawing/2014/main" id="{38D30A57-2BAA-587F-81F6-2EFB219A0E4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413827" y="1657632"/>
            <a:ext cx="4123373" cy="2246348"/>
          </a:xfrm>
          <a:prstGeom prst="rect">
            <a:avLst/>
          </a:prstGeom>
        </p:spPr>
      </p:pic>
      <p:graphicFrame>
        <p:nvGraphicFramePr>
          <p:cNvPr id="11" name="Diagramma 10">
            <a:extLst>
              <a:ext uri="{FF2B5EF4-FFF2-40B4-BE49-F238E27FC236}">
                <a16:creationId xmlns:a16="http://schemas.microsoft.com/office/drawing/2014/main" id="{5B2276D7-664B-7E3F-3936-CA204C2216C0}"/>
              </a:ext>
            </a:extLst>
          </p:cNvPr>
          <p:cNvGraphicFramePr/>
          <p:nvPr>
            <p:extLst>
              <p:ext uri="{D42A27DB-BD31-4B8C-83A1-F6EECF244321}">
                <p14:modId xmlns:p14="http://schemas.microsoft.com/office/powerpoint/2010/main" val="1112364342"/>
              </p:ext>
            </p:extLst>
          </p:nvPr>
        </p:nvGraphicFramePr>
        <p:xfrm>
          <a:off x="1076958" y="4246880"/>
          <a:ext cx="9936481" cy="20975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7">
            <a:extLst>
              <a:ext uri="{FF2B5EF4-FFF2-40B4-BE49-F238E27FC236}">
                <a16:creationId xmlns:a16="http://schemas.microsoft.com/office/drawing/2014/main" id="{81D0AC4C-B004-9823-6EC9-3B2D4DF11DBF}"/>
              </a:ext>
            </a:extLst>
          </p:cNvPr>
          <p:cNvSpPr txBox="1"/>
          <p:nvPr/>
        </p:nvSpPr>
        <p:spPr>
          <a:xfrm>
            <a:off x="6852920" y="1750766"/>
            <a:ext cx="4123372" cy="206890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lIns="164592" tIns="91440" rIns="164592" bIns="91440" anchor="t">
            <a:spAutoFit/>
          </a:bodyPr>
          <a:lstStyle/>
          <a:p>
            <a:pPr algn="ctr">
              <a:lnSpc>
                <a:spcPct val="115000"/>
              </a:lnSpc>
            </a:pPr>
            <a:r>
              <a:rPr lang="en-AU" b="1" noProof="0">
                <a:solidFill>
                  <a:srgbClr val="F5C26B"/>
                </a:solidFill>
                <a:latin typeface="Helvetica Neue"/>
              </a:rPr>
              <a:t>Hybrid navigation</a:t>
            </a:r>
          </a:p>
          <a:p>
            <a:pPr algn="ctr">
              <a:lnSpc>
                <a:spcPct val="115000"/>
              </a:lnSpc>
            </a:pPr>
            <a:endParaRPr lang="en-AU" b="1" noProof="0">
              <a:solidFill>
                <a:srgbClr val="F5C26B"/>
              </a:solidFill>
              <a:latin typeface="Helvetica Neue"/>
            </a:endParaRPr>
          </a:p>
          <a:p>
            <a:pPr marL="285750" indent="-285750">
              <a:lnSpc>
                <a:spcPct val="115000"/>
              </a:lnSpc>
              <a:buFont typeface="Arial" panose="020B0604020202020204" pitchFamily="34" charset="0"/>
              <a:buChar char="•"/>
            </a:pPr>
            <a:r>
              <a:rPr lang="en-US">
                <a:solidFill>
                  <a:schemeClr val="bg1"/>
                </a:solidFill>
                <a:latin typeface="Helvetica Neue"/>
              </a:rPr>
              <a:t>Classical IMU = high bandwidth, continuous signal</a:t>
            </a:r>
          </a:p>
          <a:p>
            <a:pPr marL="285750" indent="-285750">
              <a:lnSpc>
                <a:spcPct val="115000"/>
              </a:lnSpc>
              <a:buFont typeface="Arial" panose="020B0604020202020204" pitchFamily="34" charset="0"/>
              <a:buChar char="•"/>
            </a:pPr>
            <a:r>
              <a:rPr lang="en-US">
                <a:solidFill>
                  <a:schemeClr val="bg1"/>
                </a:solidFill>
                <a:latin typeface="Helvetica Neue"/>
              </a:rPr>
              <a:t>Cold atoms = low-drift absolute correction</a:t>
            </a:r>
            <a:endParaRPr lang="en-AU" noProof="0">
              <a:solidFill>
                <a:schemeClr val="bg1"/>
              </a:solidFill>
              <a:latin typeface="Helvetica Neue"/>
            </a:endParaRPr>
          </a:p>
        </p:txBody>
      </p:sp>
    </p:spTree>
    <p:extLst>
      <p:ext uri="{BB962C8B-B14F-4D97-AF65-F5344CB8AC3E}">
        <p14:creationId xmlns:p14="http://schemas.microsoft.com/office/powerpoint/2010/main" val="317433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A2C55-B3BB-DF96-2D52-4ADBC58C6491}"/>
            </a:ext>
          </a:extLst>
        </p:cNvPr>
        <p:cNvGrpSpPr/>
        <p:nvPr/>
      </p:nvGrpSpPr>
      <p:grpSpPr>
        <a:xfrm>
          <a:off x="0" y="0"/>
          <a:ext cx="0" cy="0"/>
          <a:chOff x="0" y="0"/>
          <a:chExt cx="0" cy="0"/>
        </a:xfrm>
      </p:grpSpPr>
      <p:pic>
        <p:nvPicPr>
          <p:cNvPr id="2" name="Picture 1" descr="02-intro.jpg">
            <a:extLst>
              <a:ext uri="{FF2B5EF4-FFF2-40B4-BE49-F238E27FC236}">
                <a16:creationId xmlns:a16="http://schemas.microsoft.com/office/drawing/2014/main" id="{F20AC721-19C5-5A0A-3EC0-13A5BA668C0B}"/>
              </a:ext>
            </a:extLst>
          </p:cNvPr>
          <p:cNvPicPr>
            <a:picLocks noChangeAspect="1"/>
          </p:cNvPicPr>
          <p:nvPr/>
        </p:nvPicPr>
        <p:blipFill>
          <a:blip r:embed="rId2"/>
          <a:stretch>
            <a:fillRect/>
          </a:stretch>
        </p:blipFill>
        <p:spPr>
          <a:xfrm>
            <a:off x="0" y="0"/>
            <a:ext cx="12191695" cy="6858000"/>
          </a:xfrm>
          <a:prstGeom prst="rect">
            <a:avLst/>
          </a:prstGeom>
        </p:spPr>
      </p:pic>
      <p:sp>
        <p:nvSpPr>
          <p:cNvPr id="3" name="Rectangle 2">
            <a:extLst>
              <a:ext uri="{FF2B5EF4-FFF2-40B4-BE49-F238E27FC236}">
                <a16:creationId xmlns:a16="http://schemas.microsoft.com/office/drawing/2014/main" id="{79D8D855-68DC-9AEB-8466-09809E03AF77}"/>
              </a:ext>
            </a:extLst>
          </p:cNvPr>
          <p:cNvSpPr/>
          <p:nvPr/>
        </p:nvSpPr>
        <p:spPr>
          <a:xfrm>
            <a:off x="0" y="0"/>
            <a:ext cx="12191695" cy="6858000"/>
          </a:xfrm>
          <a:prstGeom prst="rect">
            <a:avLst/>
          </a:prstGeom>
          <a:gradFill flip="none" rotWithShape="1">
            <a:gsLst>
              <a:gs pos="0">
                <a:srgbClr val="000000">
                  <a:alpha val="30000"/>
                </a:srgbClr>
              </a:gs>
              <a:gs pos="100000">
                <a:srgbClr val="000000">
                  <a:alpha val="88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a:p>
        </p:txBody>
      </p:sp>
      <p:sp>
        <p:nvSpPr>
          <p:cNvPr id="4" name="Rounded Rectangle 3">
            <a:extLst>
              <a:ext uri="{FF2B5EF4-FFF2-40B4-BE49-F238E27FC236}">
                <a16:creationId xmlns:a16="http://schemas.microsoft.com/office/drawing/2014/main" id="{6827A1C1-1697-0EB8-A18F-C88D51E94C08}"/>
              </a:ext>
            </a:extLst>
          </p:cNvPr>
          <p:cNvSpPr/>
          <p:nvPr/>
        </p:nvSpPr>
        <p:spPr>
          <a:xfrm>
            <a:off x="457200" y="320040"/>
            <a:ext cx="7498079" cy="50292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sz="1600" b="1" spc="400" noProof="0">
                <a:solidFill>
                  <a:srgbClr val="6FE0FF"/>
                </a:solidFill>
                <a:latin typeface="Helvetica Neue"/>
              </a:rPr>
              <a:t>SEEING THE INVISIBLE THROUGH GRAVITY</a:t>
            </a:r>
          </a:p>
        </p:txBody>
      </p:sp>
      <p:sp>
        <p:nvSpPr>
          <p:cNvPr id="6" name="Rounded Rectangle 5">
            <a:extLst>
              <a:ext uri="{FF2B5EF4-FFF2-40B4-BE49-F238E27FC236}">
                <a16:creationId xmlns:a16="http://schemas.microsoft.com/office/drawing/2014/main" id="{0CA5B3A0-D9BC-DF4A-6B12-AFAE338DE788}"/>
              </a:ext>
            </a:extLst>
          </p:cNvPr>
          <p:cNvSpPr/>
          <p:nvPr/>
        </p:nvSpPr>
        <p:spPr>
          <a:xfrm>
            <a:off x="609447" y="1508760"/>
            <a:ext cx="5781521" cy="400050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AU" noProof="0">
              <a:solidFill>
                <a:schemeClr val="bg1"/>
              </a:solidFill>
            </a:endParaRPr>
          </a:p>
        </p:txBody>
      </p:sp>
      <p:graphicFrame>
        <p:nvGraphicFramePr>
          <p:cNvPr id="15" name="Tabella 14">
            <a:extLst>
              <a:ext uri="{FF2B5EF4-FFF2-40B4-BE49-F238E27FC236}">
                <a16:creationId xmlns:a16="http://schemas.microsoft.com/office/drawing/2014/main" id="{B0DE9B72-0ABC-B30F-09D8-635C13E4AEB5}"/>
              </a:ext>
            </a:extLst>
          </p:cNvPr>
          <p:cNvGraphicFramePr>
            <a:graphicFrameLocks noGrp="1"/>
          </p:cNvGraphicFramePr>
          <p:nvPr>
            <p:extLst>
              <p:ext uri="{D42A27DB-BD31-4B8C-83A1-F6EECF244321}">
                <p14:modId xmlns:p14="http://schemas.microsoft.com/office/powerpoint/2010/main" val="1861296798"/>
              </p:ext>
            </p:extLst>
          </p:nvPr>
        </p:nvGraphicFramePr>
        <p:xfrm>
          <a:off x="771753" y="1785964"/>
          <a:ext cx="5131308" cy="2251747"/>
        </p:xfrm>
        <a:graphic>
          <a:graphicData uri="http://schemas.openxmlformats.org/drawingml/2006/table">
            <a:tbl>
              <a:tblPr>
                <a:tableStyleId>{5940675A-B579-460E-94D1-54222C63F5DA}</a:tableStyleId>
              </a:tblPr>
              <a:tblGrid>
                <a:gridCol w="2741833">
                  <a:extLst>
                    <a:ext uri="{9D8B030D-6E8A-4147-A177-3AD203B41FA5}">
                      <a16:colId xmlns:a16="http://schemas.microsoft.com/office/drawing/2014/main" val="4144363291"/>
                    </a:ext>
                  </a:extLst>
                </a:gridCol>
                <a:gridCol w="2389475">
                  <a:extLst>
                    <a:ext uri="{9D8B030D-6E8A-4147-A177-3AD203B41FA5}">
                      <a16:colId xmlns:a16="http://schemas.microsoft.com/office/drawing/2014/main" val="3350240532"/>
                    </a:ext>
                  </a:extLst>
                </a:gridCol>
              </a:tblGrid>
              <a:tr h="331507">
                <a:tc>
                  <a:txBody>
                    <a:bodyPr/>
                    <a:lstStyle/>
                    <a:p>
                      <a:pPr>
                        <a:buNone/>
                      </a:pPr>
                      <a:r>
                        <a:rPr lang="en-AU" sz="1200" b="1" noProof="0">
                          <a:solidFill>
                            <a:schemeClr val="bg1"/>
                          </a:solidFill>
                        </a:rPr>
                        <a:t>Application</a:t>
                      </a:r>
                    </a:p>
                  </a:txBody>
                  <a:tcPr anchor="ctr">
                    <a:lnL w="12700" cmpd="sng">
                      <a:noFill/>
                    </a:lnL>
                    <a:lnR w="12700" cmpd="sng">
                      <a:noFill/>
                    </a:lnR>
                    <a:lnT w="12700" cmpd="sng">
                      <a:noFill/>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uNone/>
                      </a:pPr>
                      <a:r>
                        <a:rPr lang="en-AU" sz="1200" b="1" noProof="0">
                          <a:solidFill>
                            <a:schemeClr val="bg1"/>
                          </a:solidFill>
                        </a:rPr>
                        <a:t>Typical gravity signal range (µGal)</a:t>
                      </a:r>
                    </a:p>
                  </a:txBody>
                  <a:tcPr anchor="ctr">
                    <a:lnL w="12700" cmpd="sng">
                      <a:noFill/>
                    </a:lnL>
                    <a:lnR w="12700" cmpd="sng">
                      <a:noFill/>
                    </a:lnR>
                    <a:lnT w="12700" cmpd="sng">
                      <a:noFill/>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6366323"/>
                  </a:ext>
                </a:extLst>
              </a:tr>
              <a:tr h="258113">
                <a:tc>
                  <a:txBody>
                    <a:bodyPr/>
                    <a:lstStyle/>
                    <a:p>
                      <a:pPr>
                        <a:buNone/>
                      </a:pPr>
                      <a:r>
                        <a:rPr lang="en-AU" sz="1200" noProof="0">
                          <a:solidFill>
                            <a:schemeClr val="bg1"/>
                          </a:solidFill>
                        </a:rPr>
                        <a:t>Carbon storage monitoring</a:t>
                      </a:r>
                    </a:p>
                  </a:txBody>
                  <a:tcPr anchor="ctr">
                    <a:lnL w="12700" cmpd="sng">
                      <a:noFill/>
                    </a:lnL>
                    <a:lnR w="12700" cmpd="sng">
                      <a:noFill/>
                    </a:lnR>
                    <a:lnT w="12700" cap="flat" cmpd="sng" algn="ctr">
                      <a:solidFill>
                        <a:schemeClr val="tx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buNone/>
                      </a:pPr>
                      <a:r>
                        <a:rPr lang="en-AU" sz="1200" noProof="0">
                          <a:solidFill>
                            <a:schemeClr val="bg1"/>
                          </a:solidFill>
                        </a:rPr>
                        <a:t>0–16</a:t>
                      </a:r>
                    </a:p>
                  </a:txBody>
                  <a:tcPr anchor="ctr">
                    <a:lnL w="12700" cmpd="sng">
                      <a:noFill/>
                    </a:lnL>
                    <a:lnR w="12700" cmpd="sng">
                      <a:noFill/>
                    </a:lnR>
                    <a:lnT w="12700" cap="flat" cmpd="sng" algn="ctr">
                      <a:solidFill>
                        <a:schemeClr val="tx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7505808"/>
                  </a:ext>
                </a:extLst>
              </a:tr>
              <a:tr h="258113">
                <a:tc>
                  <a:txBody>
                    <a:bodyPr/>
                    <a:lstStyle/>
                    <a:p>
                      <a:pPr>
                        <a:buNone/>
                      </a:pPr>
                      <a:r>
                        <a:rPr lang="en-AU" sz="1200" noProof="0">
                          <a:solidFill>
                            <a:schemeClr val="bg1"/>
                          </a:solidFill>
                        </a:rPr>
                        <a:t>Cave detection and mapping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buNone/>
                      </a:pPr>
                      <a:r>
                        <a:rPr lang="en-AU" sz="1200" noProof="0">
                          <a:solidFill>
                            <a:schemeClr val="bg1"/>
                          </a:solidFill>
                        </a:rPr>
                        <a:t>0–1500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05164579"/>
                  </a:ext>
                </a:extLst>
              </a:tr>
              <a:tr h="258113">
                <a:tc>
                  <a:txBody>
                    <a:bodyPr/>
                    <a:lstStyle/>
                    <a:p>
                      <a:pPr>
                        <a:buNone/>
                      </a:pPr>
                      <a:r>
                        <a:rPr lang="en-AU" sz="1200" noProof="0">
                          <a:solidFill>
                            <a:schemeClr val="bg1"/>
                          </a:solidFill>
                        </a:rPr>
                        <a:t>Hydrology / groundwater monitoring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buNone/>
                      </a:pPr>
                      <a:r>
                        <a:rPr lang="en-AU" sz="1200" noProof="0">
                          <a:solidFill>
                            <a:schemeClr val="bg1"/>
                          </a:solidFill>
                        </a:rPr>
                        <a:t>0–100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30316427"/>
                  </a:ext>
                </a:extLst>
              </a:tr>
              <a:tr h="258113">
                <a:tc>
                  <a:txBody>
                    <a:bodyPr/>
                    <a:lstStyle/>
                    <a:p>
                      <a:pPr>
                        <a:buNone/>
                      </a:pPr>
                      <a:r>
                        <a:rPr lang="en-AU" sz="1200" noProof="0">
                          <a:solidFill>
                            <a:schemeClr val="bg1"/>
                          </a:solidFill>
                        </a:rPr>
                        <a:t>Volcano monitoring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buNone/>
                      </a:pPr>
                      <a:r>
                        <a:rPr lang="en-AU" sz="1200" noProof="0">
                          <a:solidFill>
                            <a:schemeClr val="bg1"/>
                          </a:solidFill>
                        </a:rPr>
                        <a:t>0–60,000</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0867237"/>
                  </a:ext>
                </a:extLst>
              </a:tr>
              <a:tr h="258113">
                <a:tc>
                  <a:txBody>
                    <a:bodyPr/>
                    <a:lstStyle/>
                    <a:p>
                      <a:pPr>
                        <a:buNone/>
                      </a:pPr>
                      <a:r>
                        <a:rPr lang="en-AU" sz="1200" noProof="0">
                          <a:solidFill>
                            <a:schemeClr val="bg1"/>
                          </a:solidFill>
                        </a:rPr>
                        <a:t>Human body at 5m (70 Kg)</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buNone/>
                      </a:pPr>
                      <a:r>
                        <a:rPr lang="en-AU" sz="1200" noProof="0">
                          <a:solidFill>
                            <a:schemeClr val="bg1"/>
                          </a:solidFill>
                        </a:rPr>
                        <a:t>0–0.02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1584581"/>
                  </a:ext>
                </a:extLst>
              </a:tr>
              <a:tr h="258113">
                <a:tc>
                  <a:txBody>
                    <a:bodyPr/>
                    <a:lstStyle/>
                    <a:p>
                      <a:pPr>
                        <a:buNone/>
                      </a:pPr>
                      <a:r>
                        <a:rPr lang="en-AU" sz="1200" noProof="0">
                          <a:solidFill>
                            <a:schemeClr val="bg1"/>
                          </a:solidFill>
                        </a:rPr>
                        <a:t>Underground infrastructure / tunnels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buNone/>
                      </a:pPr>
                      <a:r>
                        <a:rPr lang="en-AU" sz="1200" noProof="0">
                          <a:solidFill>
                            <a:schemeClr val="bg1"/>
                          </a:solidFill>
                        </a:rPr>
                        <a:t>0–300</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24676496"/>
                  </a:ext>
                </a:extLst>
              </a:tr>
              <a:tr h="258113">
                <a:tc>
                  <a:txBody>
                    <a:bodyPr/>
                    <a:lstStyle/>
                    <a:p>
                      <a:pPr>
                        <a:buNone/>
                      </a:pPr>
                      <a:r>
                        <a:rPr lang="en-AU" sz="1200" noProof="0">
                          <a:solidFill>
                            <a:schemeClr val="bg1"/>
                          </a:solidFill>
                        </a:rPr>
                        <a:t>Heavy vehicles / hidden cargo detection</a:t>
                      </a:r>
                    </a:p>
                  </a:txBody>
                  <a:tcPr anchor="ctr">
                    <a:lnL w="12700" cmpd="sng">
                      <a:noFill/>
                    </a:lnL>
                    <a:lnR w="12700" cmpd="sng">
                      <a:noFill/>
                    </a:lnR>
                    <a:lnT w="12700" cmpd="sng">
                      <a:noFill/>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uNone/>
                      </a:pPr>
                      <a:r>
                        <a:rPr lang="en-AU" sz="1200" noProof="0">
                          <a:solidFill>
                            <a:schemeClr val="bg1"/>
                          </a:solidFill>
                        </a:rPr>
                        <a:t>10–500</a:t>
                      </a:r>
                    </a:p>
                  </a:txBody>
                  <a:tcPr anchor="ctr">
                    <a:lnL w="12700" cmpd="sng">
                      <a:noFill/>
                    </a:lnL>
                    <a:lnR w="12700" cmpd="sng">
                      <a:noFill/>
                    </a:lnR>
                    <a:lnT w="12700" cmpd="sng">
                      <a:noFill/>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3235704"/>
                  </a:ext>
                </a:extLst>
              </a:tr>
            </a:tbl>
          </a:graphicData>
        </a:graphic>
      </p:graphicFrame>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1B8F4689-B2D8-FEC8-3BBD-1B72E17FB5BA}"/>
                  </a:ext>
                </a:extLst>
              </p:cNvPr>
              <p:cNvSpPr txBox="1"/>
              <p:nvPr/>
            </p:nvSpPr>
            <p:spPr>
              <a:xfrm>
                <a:off x="784945" y="4604997"/>
                <a:ext cx="6106668" cy="744243"/>
              </a:xfrm>
              <a:prstGeom prst="rect">
                <a:avLst/>
              </a:prstGeom>
              <a:noFill/>
            </p:spPr>
            <p:txBody>
              <a:bodyPr wrap="square" rtlCol="0">
                <a:spAutoFit/>
              </a:bodyPr>
              <a:lstStyle/>
              <a:p>
                <a:r>
                  <a:rPr lang="en-AU" sz="1400" noProof="0">
                    <a:solidFill>
                      <a:schemeClr val="bg1"/>
                    </a:solidFill>
                  </a:rPr>
                  <a:t>S</a:t>
                </a:r>
                <a:r>
                  <a:rPr lang="en-AU" sz="1600" noProof="0">
                    <a:solidFill>
                      <a:schemeClr val="bg1"/>
                    </a:solidFill>
                  </a:rPr>
                  <a:t>hot noise limited sensitivity:</a:t>
                </a:r>
                <a14:m>
                  <m:oMath xmlns:m="http://schemas.openxmlformats.org/officeDocument/2006/math">
                    <m:r>
                      <a:rPr lang="en-AU" sz="1600" b="0" i="0" noProof="0" smtClean="0">
                        <a:solidFill>
                          <a:schemeClr val="bg1"/>
                        </a:solidFill>
                        <a:latin typeface="Cambria Math" panose="02040503050406030204" pitchFamily="18" charset="0"/>
                      </a:rPr>
                      <m:t>        </m:t>
                    </m:r>
                    <m:r>
                      <m:rPr>
                        <m:sty m:val="p"/>
                      </m:rPr>
                      <a:rPr lang="en-AU" sz="1600" noProof="0" smtClean="0">
                        <a:solidFill>
                          <a:schemeClr val="bg1"/>
                        </a:solidFill>
                        <a:latin typeface="Cambria Math" panose="02040503050406030204" pitchFamily="18" charset="0"/>
                      </a:rPr>
                      <m:t>Δ</m:t>
                    </m:r>
                    <m:r>
                      <a:rPr lang="en-AU" sz="1600" i="1" noProof="0" smtClean="0">
                        <a:solidFill>
                          <a:schemeClr val="bg1"/>
                        </a:solidFill>
                        <a:latin typeface="Cambria Math" panose="02040503050406030204" pitchFamily="18" charset="0"/>
                      </a:rPr>
                      <m:t>𝑔</m:t>
                    </m:r>
                    <m:r>
                      <a:rPr lang="en-AU" sz="1600" i="1" noProof="0" smtClean="0">
                        <a:solidFill>
                          <a:schemeClr val="bg1"/>
                        </a:solidFill>
                        <a:latin typeface="Cambria Math" panose="02040503050406030204" pitchFamily="18" charset="0"/>
                      </a:rPr>
                      <m:t>=</m:t>
                    </m:r>
                    <m:f>
                      <m:fPr>
                        <m:ctrlPr>
                          <a:rPr lang="en-AU" sz="1600" i="1" noProof="0" smtClean="0">
                            <a:solidFill>
                              <a:schemeClr val="bg1"/>
                            </a:solidFill>
                            <a:latin typeface="Cambria Math" panose="02040503050406030204" pitchFamily="18" charset="0"/>
                          </a:rPr>
                        </m:ctrlPr>
                      </m:fPr>
                      <m:num>
                        <m:r>
                          <a:rPr lang="en-AU" sz="1600" i="1" noProof="0" smtClean="0">
                            <a:solidFill>
                              <a:schemeClr val="bg1"/>
                            </a:solidFill>
                            <a:latin typeface="Cambria Math" panose="02040503050406030204" pitchFamily="18" charset="0"/>
                          </a:rPr>
                          <m:t>1</m:t>
                        </m:r>
                      </m:num>
                      <m:den>
                        <m:sSub>
                          <m:sSubPr>
                            <m:ctrlPr>
                              <a:rPr lang="en-AU" sz="1600" i="1" noProof="0" smtClean="0">
                                <a:solidFill>
                                  <a:schemeClr val="bg1"/>
                                </a:solidFill>
                                <a:latin typeface="Cambria Math" panose="02040503050406030204" pitchFamily="18" charset="0"/>
                              </a:rPr>
                            </m:ctrlPr>
                          </m:sSubPr>
                          <m:e>
                            <m:r>
                              <a:rPr lang="en-AU" sz="1600" b="0" i="1" noProof="0" smtClean="0">
                                <a:solidFill>
                                  <a:schemeClr val="bg1"/>
                                </a:solidFill>
                                <a:latin typeface="Cambria Math" panose="02040503050406030204" pitchFamily="18" charset="0"/>
                              </a:rPr>
                              <m:t>𝑘</m:t>
                            </m:r>
                          </m:e>
                          <m:sub>
                            <m:r>
                              <a:rPr lang="en-AU" sz="1600" b="0" i="1" noProof="0" smtClean="0">
                                <a:solidFill>
                                  <a:schemeClr val="bg1"/>
                                </a:solidFill>
                                <a:latin typeface="Cambria Math" panose="02040503050406030204" pitchFamily="18" charset="0"/>
                              </a:rPr>
                              <m:t>𝑒𝑓𝑓</m:t>
                            </m:r>
                          </m:sub>
                        </m:sSub>
                        <m:sSup>
                          <m:sSupPr>
                            <m:ctrlPr>
                              <a:rPr lang="en-AU" sz="1600" i="1" noProof="0" smtClean="0">
                                <a:solidFill>
                                  <a:schemeClr val="bg1"/>
                                </a:solidFill>
                                <a:latin typeface="Cambria Math" panose="02040503050406030204" pitchFamily="18" charset="0"/>
                              </a:rPr>
                            </m:ctrlPr>
                          </m:sSupPr>
                          <m:e>
                            <m:r>
                              <a:rPr lang="en-AU" sz="1600" i="1" noProof="0" smtClean="0">
                                <a:solidFill>
                                  <a:schemeClr val="bg1"/>
                                </a:solidFill>
                                <a:latin typeface="Cambria Math" panose="02040503050406030204" pitchFamily="18" charset="0"/>
                              </a:rPr>
                              <m:t>𝑇</m:t>
                            </m:r>
                          </m:e>
                          <m:sup>
                            <m:r>
                              <a:rPr lang="en-AU" sz="1600" i="1" noProof="0" smtClean="0">
                                <a:solidFill>
                                  <a:schemeClr val="bg1"/>
                                </a:solidFill>
                                <a:latin typeface="Cambria Math" panose="02040503050406030204" pitchFamily="18" charset="0"/>
                              </a:rPr>
                              <m:t>2</m:t>
                            </m:r>
                          </m:sup>
                        </m:sSup>
                        <m:rad>
                          <m:radPr>
                            <m:degHide m:val="on"/>
                            <m:ctrlPr>
                              <a:rPr lang="en-AU" sz="1600" i="1" noProof="0" smtClean="0">
                                <a:solidFill>
                                  <a:schemeClr val="bg1"/>
                                </a:solidFill>
                                <a:latin typeface="Cambria Math" panose="02040503050406030204" pitchFamily="18" charset="0"/>
                              </a:rPr>
                            </m:ctrlPr>
                          </m:radPr>
                          <m:deg/>
                          <m:e>
                            <m:r>
                              <a:rPr lang="en-AU" sz="1600" i="1" noProof="0" smtClean="0">
                                <a:solidFill>
                                  <a:schemeClr val="bg1"/>
                                </a:solidFill>
                                <a:latin typeface="Cambria Math" panose="02040503050406030204" pitchFamily="18" charset="0"/>
                              </a:rPr>
                              <m:t>𝑁</m:t>
                            </m:r>
                          </m:e>
                        </m:rad>
                      </m:den>
                    </m:f>
                  </m:oMath>
                </a14:m>
                <a:endParaRPr lang="en-AU" sz="1600" i="1" noProof="0">
                  <a:solidFill>
                    <a:schemeClr val="bg1"/>
                  </a:solidFill>
                </a:endParaRPr>
              </a:p>
              <a:p>
                <a:endParaRPr lang="en-AU" sz="1600" noProof="0"/>
              </a:p>
            </p:txBody>
          </p:sp>
        </mc:Choice>
        <mc:Fallback xmlns="">
          <p:sp>
            <p:nvSpPr>
              <p:cNvPr id="19" name="CasellaDiTesto 18">
                <a:extLst>
                  <a:ext uri="{FF2B5EF4-FFF2-40B4-BE49-F238E27FC236}">
                    <a16:creationId xmlns:a16="http://schemas.microsoft.com/office/drawing/2014/main" id="{1B8F4689-B2D8-FEC8-3BBD-1B72E17FB5BA}"/>
                  </a:ext>
                </a:extLst>
              </p:cNvPr>
              <p:cNvSpPr txBox="1">
                <a:spLocks noRot="1" noChangeAspect="1" noMove="1" noResize="1" noEditPoints="1" noAdjustHandles="1" noChangeArrowheads="1" noChangeShapeType="1" noTextEdit="1"/>
              </p:cNvSpPr>
              <p:nvPr/>
            </p:nvSpPr>
            <p:spPr>
              <a:xfrm>
                <a:off x="784945" y="4604997"/>
                <a:ext cx="6106668" cy="744243"/>
              </a:xfrm>
              <a:prstGeom prst="rect">
                <a:avLst/>
              </a:prstGeom>
              <a:blipFill>
                <a:blip r:embed="rId3"/>
                <a:stretch>
                  <a:fillRect l="-299"/>
                </a:stretch>
              </a:blipFill>
            </p:spPr>
            <p:txBody>
              <a:bodyPr/>
              <a:lstStyle/>
              <a:p>
                <a:r>
                  <a:rPr lang="en-US">
                    <a:noFill/>
                  </a:rPr>
                  <a:t> </a:t>
                </a:r>
              </a:p>
            </p:txBody>
          </p:sp>
        </mc:Fallback>
      </mc:AlternateContent>
      <p:sp>
        <p:nvSpPr>
          <p:cNvPr id="22" name="Rounded Rectangle 5">
            <a:extLst>
              <a:ext uri="{FF2B5EF4-FFF2-40B4-BE49-F238E27FC236}">
                <a16:creationId xmlns:a16="http://schemas.microsoft.com/office/drawing/2014/main" id="{9CE11E51-3AE1-54EA-489D-2F8189EF433F}"/>
              </a:ext>
            </a:extLst>
          </p:cNvPr>
          <p:cNvSpPr/>
          <p:nvPr/>
        </p:nvSpPr>
        <p:spPr>
          <a:xfrm>
            <a:off x="7445012" y="1958340"/>
            <a:ext cx="4058818" cy="355092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AU" noProof="0">
              <a:solidFill>
                <a:schemeClr val="bg1"/>
              </a:solidFill>
            </a:endParaRPr>
          </a:p>
        </p:txBody>
      </p:sp>
      <p:pic>
        <p:nvPicPr>
          <p:cNvPr id="26" name="Immagine 25">
            <a:extLst>
              <a:ext uri="{FF2B5EF4-FFF2-40B4-BE49-F238E27FC236}">
                <a16:creationId xmlns:a16="http://schemas.microsoft.com/office/drawing/2014/main" id="{7F31D968-BD0E-4B0D-D06F-9764E98F2379}"/>
              </a:ext>
            </a:extLst>
          </p:cNvPr>
          <p:cNvPicPr>
            <a:picLocks noChangeAspect="1"/>
          </p:cNvPicPr>
          <p:nvPr/>
        </p:nvPicPr>
        <p:blipFill>
          <a:blip r:embed="rId4"/>
          <a:stretch>
            <a:fillRect/>
          </a:stretch>
        </p:blipFill>
        <p:spPr>
          <a:xfrm>
            <a:off x="7541787" y="2674620"/>
            <a:ext cx="4040766" cy="2563081"/>
          </a:xfrm>
          <a:prstGeom prst="rect">
            <a:avLst/>
          </a:prstGeom>
        </p:spPr>
      </p:pic>
      <p:sp>
        <p:nvSpPr>
          <p:cNvPr id="27" name="TextBox 6">
            <a:extLst>
              <a:ext uri="{FF2B5EF4-FFF2-40B4-BE49-F238E27FC236}">
                <a16:creationId xmlns:a16="http://schemas.microsoft.com/office/drawing/2014/main" id="{49070D3A-BF16-8E72-A7C4-2A10EE883781}"/>
              </a:ext>
            </a:extLst>
          </p:cNvPr>
          <p:cNvSpPr txBox="1"/>
          <p:nvPr/>
        </p:nvSpPr>
        <p:spPr>
          <a:xfrm>
            <a:off x="7956890" y="2068894"/>
            <a:ext cx="3210560" cy="443711"/>
          </a:xfrm>
          <a:prstGeom prst="rect">
            <a:avLst/>
          </a:prstGeom>
          <a:noFill/>
        </p:spPr>
        <p:txBody>
          <a:bodyPr wrap="square" lIns="164592" tIns="91440" rIns="164592" bIns="91440" anchor="t">
            <a:spAutoFit/>
          </a:bodyPr>
          <a:lstStyle/>
          <a:p>
            <a:pPr algn="l">
              <a:lnSpc>
                <a:spcPct val="115000"/>
              </a:lnSpc>
            </a:pPr>
            <a:r>
              <a:rPr lang="en-AU" sz="1600" b="1" noProof="0">
                <a:solidFill>
                  <a:srgbClr val="6FE0FF"/>
                </a:solidFill>
                <a:latin typeface="Helvetica Neue"/>
              </a:rPr>
              <a:t>sensitivity vs integration time</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9D54271F-34BB-6865-362F-6EEC809DAAA9}"/>
                  </a:ext>
                </a:extLst>
              </p:cNvPr>
              <p:cNvSpPr txBox="1"/>
              <p:nvPr/>
            </p:nvSpPr>
            <p:spPr>
              <a:xfrm>
                <a:off x="1668251" y="4112546"/>
                <a:ext cx="3338311" cy="3452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400" i="1" dirty="0" smtClean="0">
                          <a:solidFill>
                            <a:schemeClr val="bg1"/>
                          </a:solidFill>
                          <a:latin typeface="Cambria Math" panose="02040503050406030204" pitchFamily="18" charset="0"/>
                        </a:rPr>
                        <m:t>1~</m:t>
                      </m:r>
                      <m:r>
                        <a:rPr lang="en-AU" sz="1400" i="1" dirty="0" smtClean="0">
                          <a:solidFill>
                            <a:schemeClr val="bg1"/>
                          </a:solidFill>
                          <a:latin typeface="Cambria Math" panose="02040503050406030204" pitchFamily="18" charset="0"/>
                        </a:rPr>
                        <m:t>𝜇</m:t>
                      </m:r>
                      <m:r>
                        <m:rPr>
                          <m:nor/>
                        </m:rPr>
                        <a:rPr lang="en-AU" sz="1400" i="0" dirty="0">
                          <a:solidFill>
                            <a:schemeClr val="bg1"/>
                          </a:solidFill>
                          <a:latin typeface="Cambria Math" panose="02040503050406030204" pitchFamily="18" charset="0"/>
                        </a:rPr>
                        <m:t>Gal</m:t>
                      </m:r>
                      <m:r>
                        <a:rPr lang="en-AU" sz="1400" i="1" dirty="0">
                          <a:solidFill>
                            <a:schemeClr val="bg1"/>
                          </a:solidFill>
                          <a:latin typeface="Cambria Math" panose="02040503050406030204" pitchFamily="18" charset="0"/>
                        </a:rPr>
                        <m:t>=</m:t>
                      </m:r>
                      <m:sSup>
                        <m:sSupPr>
                          <m:ctrlPr>
                            <a:rPr lang="en-AU" sz="1400" i="1" dirty="0">
                              <a:solidFill>
                                <a:schemeClr val="bg1"/>
                              </a:solidFill>
                              <a:latin typeface="Cambria Math" panose="02040503050406030204" pitchFamily="18" charset="0"/>
                            </a:rPr>
                          </m:ctrlPr>
                        </m:sSupPr>
                        <m:e>
                          <m:r>
                            <a:rPr lang="en-AU" sz="1400" i="1" dirty="0">
                              <a:solidFill>
                                <a:schemeClr val="bg1"/>
                              </a:solidFill>
                              <a:latin typeface="Cambria Math" panose="02040503050406030204" pitchFamily="18" charset="0"/>
                            </a:rPr>
                            <m:t>10</m:t>
                          </m:r>
                        </m:e>
                        <m:sup>
                          <m:r>
                            <a:rPr lang="en-AU" sz="1400" i="1" dirty="0">
                              <a:solidFill>
                                <a:schemeClr val="bg1"/>
                              </a:solidFill>
                              <a:latin typeface="Cambria Math" panose="02040503050406030204" pitchFamily="18" charset="0"/>
                            </a:rPr>
                            <m:t>−8</m:t>
                          </m:r>
                        </m:sup>
                      </m:sSup>
                      <m:r>
                        <a:rPr lang="en-AU" sz="1400" i="1" dirty="0">
                          <a:solidFill>
                            <a:schemeClr val="bg1"/>
                          </a:solidFill>
                          <a:latin typeface="Cambria Math" panose="02040503050406030204" pitchFamily="18" charset="0"/>
                        </a:rPr>
                        <m:t>~</m:t>
                      </m:r>
                      <m:r>
                        <m:rPr>
                          <m:nor/>
                        </m:rPr>
                        <a:rPr lang="en-AU" sz="1400" i="0" dirty="0">
                          <a:solidFill>
                            <a:schemeClr val="bg1"/>
                          </a:solidFill>
                          <a:latin typeface="Cambria Math" panose="02040503050406030204" pitchFamily="18" charset="0"/>
                        </a:rPr>
                        <m:t>m</m:t>
                      </m:r>
                      <m:r>
                        <m:rPr>
                          <m:lit/>
                          <m:nor/>
                        </m:rPr>
                        <a:rPr lang="en-AU" sz="1400" i="0" dirty="0">
                          <a:solidFill>
                            <a:schemeClr val="bg1"/>
                          </a:solidFill>
                          <a:latin typeface="Cambria Math" panose="02040503050406030204" pitchFamily="18" charset="0"/>
                        </a:rPr>
                        <m:t>/</m:t>
                      </m:r>
                      <m:sSup>
                        <m:sSupPr>
                          <m:ctrlPr>
                            <a:rPr lang="en-AU" sz="1400" i="1" dirty="0">
                              <a:solidFill>
                                <a:schemeClr val="bg1"/>
                              </a:solidFill>
                              <a:latin typeface="Cambria Math" panose="02040503050406030204" pitchFamily="18" charset="0"/>
                            </a:rPr>
                          </m:ctrlPr>
                        </m:sSupPr>
                        <m:e>
                          <m:r>
                            <m:rPr>
                              <m:nor/>
                            </m:rPr>
                            <a:rPr lang="en-AU" sz="1400" i="0" dirty="0">
                              <a:solidFill>
                                <a:schemeClr val="bg1"/>
                              </a:solidFill>
                              <a:latin typeface="Cambria Math" panose="02040503050406030204" pitchFamily="18" charset="0"/>
                            </a:rPr>
                            <m:t>s</m:t>
                          </m:r>
                        </m:e>
                        <m:sup>
                          <m:r>
                            <m:rPr>
                              <m:nor/>
                            </m:rPr>
                            <a:rPr lang="en-AU" sz="1400" i="0" dirty="0">
                              <a:solidFill>
                                <a:schemeClr val="bg1"/>
                              </a:solidFill>
                              <a:latin typeface="Cambria Math" panose="02040503050406030204" pitchFamily="18" charset="0"/>
                            </a:rPr>
                            <m:t>2</m:t>
                          </m:r>
                        </m:sup>
                      </m:sSup>
                    </m:oMath>
                  </m:oMathPara>
                </a14:m>
                <a:endParaRPr/>
              </a:p>
            </p:txBody>
          </p:sp>
        </mc:Choice>
        <mc:Fallback xmlns="">
          <p:sp>
            <p:nvSpPr>
              <p:cNvPr id="5" name="CasellaDiTesto 4">
                <a:extLst>
                  <a:ext uri="{FF2B5EF4-FFF2-40B4-BE49-F238E27FC236}">
                    <a16:creationId xmlns:a16="http://schemas.microsoft.com/office/drawing/2014/main" id="{9D54271F-34BB-6865-362F-6EEC809DAAA9}"/>
                  </a:ext>
                </a:extLst>
              </p:cNvPr>
              <p:cNvSpPr txBox="1">
                <a:spLocks noRot="1" noChangeAspect="1" noMove="1" noResize="1" noEditPoints="1" noAdjustHandles="1" noChangeArrowheads="1" noChangeShapeType="1" noTextEdit="1"/>
              </p:cNvSpPr>
              <p:nvPr/>
            </p:nvSpPr>
            <p:spPr>
              <a:xfrm>
                <a:off x="1668251" y="4112546"/>
                <a:ext cx="3338311" cy="345287"/>
              </a:xfrm>
              <a:prstGeom prst="rect">
                <a:avLst/>
              </a:prstGeom>
              <a:blipFill>
                <a:blip r:embed="rId5"/>
                <a:stretch>
                  <a:fillRect b="-8929"/>
                </a:stretch>
              </a:blipFill>
            </p:spPr>
            <p:txBody>
              <a:bodyPr/>
              <a:lstStyle/>
              <a:p>
                <a:r>
                  <a:rPr lang="en-US">
                    <a:noFill/>
                  </a:rPr>
                  <a:t> </a:t>
                </a:r>
              </a:p>
            </p:txBody>
          </p:sp>
        </mc:Fallback>
      </mc:AlternateContent>
    </p:spTree>
    <p:extLst>
      <p:ext uri="{BB962C8B-B14F-4D97-AF65-F5344CB8AC3E}">
        <p14:creationId xmlns:p14="http://schemas.microsoft.com/office/powerpoint/2010/main" val="80948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4CDF-EA06-FEEA-A20E-DA5B754CEFC0}"/>
            </a:ext>
          </a:extLst>
        </p:cNvPr>
        <p:cNvGrpSpPr/>
        <p:nvPr/>
      </p:nvGrpSpPr>
      <p:grpSpPr>
        <a:xfrm>
          <a:off x="0" y="0"/>
          <a:ext cx="0" cy="0"/>
          <a:chOff x="0" y="0"/>
          <a:chExt cx="0" cy="0"/>
        </a:xfrm>
      </p:grpSpPr>
      <p:pic>
        <p:nvPicPr>
          <p:cNvPr id="2" name="Picture 1" descr="02-intro.jpg">
            <a:extLst>
              <a:ext uri="{FF2B5EF4-FFF2-40B4-BE49-F238E27FC236}">
                <a16:creationId xmlns:a16="http://schemas.microsoft.com/office/drawing/2014/main" id="{70C89181-1FAE-F4DC-3F1C-6C7D9B4285EB}"/>
              </a:ext>
            </a:extLst>
          </p:cNvPr>
          <p:cNvPicPr>
            <a:picLocks noChangeAspect="1"/>
          </p:cNvPicPr>
          <p:nvPr/>
        </p:nvPicPr>
        <p:blipFill>
          <a:blip r:embed="rId3"/>
          <a:stretch>
            <a:fillRect/>
          </a:stretch>
        </p:blipFill>
        <p:spPr>
          <a:xfrm>
            <a:off x="0" y="0"/>
            <a:ext cx="12191695" cy="6858000"/>
          </a:xfrm>
          <a:prstGeom prst="rect">
            <a:avLst/>
          </a:prstGeom>
        </p:spPr>
      </p:pic>
      <p:sp>
        <p:nvSpPr>
          <p:cNvPr id="3" name="Rectangle 2">
            <a:extLst>
              <a:ext uri="{FF2B5EF4-FFF2-40B4-BE49-F238E27FC236}">
                <a16:creationId xmlns:a16="http://schemas.microsoft.com/office/drawing/2014/main" id="{3E1C170D-6B41-F5F5-2FB8-CE70FE83102F}"/>
              </a:ext>
            </a:extLst>
          </p:cNvPr>
          <p:cNvSpPr/>
          <p:nvPr/>
        </p:nvSpPr>
        <p:spPr>
          <a:xfrm>
            <a:off x="-467360" y="0"/>
            <a:ext cx="13291771" cy="6858000"/>
          </a:xfrm>
          <a:prstGeom prst="rect">
            <a:avLst/>
          </a:prstGeom>
          <a:gradFill flip="none" rotWithShape="1">
            <a:gsLst>
              <a:gs pos="0">
                <a:srgbClr val="000000">
                  <a:alpha val="30000"/>
                </a:srgbClr>
              </a:gs>
              <a:gs pos="100000">
                <a:srgbClr val="000000">
                  <a:alpha val="88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a:p>
        </p:txBody>
      </p:sp>
      <p:sp>
        <p:nvSpPr>
          <p:cNvPr id="4" name="Rounded Rectangle 3">
            <a:extLst>
              <a:ext uri="{FF2B5EF4-FFF2-40B4-BE49-F238E27FC236}">
                <a16:creationId xmlns:a16="http://schemas.microsoft.com/office/drawing/2014/main" id="{55F50E9C-D12F-9F85-A534-31DE79B88D9E}"/>
              </a:ext>
            </a:extLst>
          </p:cNvPr>
          <p:cNvSpPr/>
          <p:nvPr/>
        </p:nvSpPr>
        <p:spPr>
          <a:xfrm>
            <a:off x="457200" y="320040"/>
            <a:ext cx="7498079" cy="50292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sz="1600" b="1" spc="400" noProof="0">
                <a:solidFill>
                  <a:srgbClr val="6FE0FF"/>
                </a:solidFill>
                <a:latin typeface="Helvetica Neue"/>
              </a:rPr>
              <a:t>QUANTUM GRAVIMETRY: STATE OF THE ART</a:t>
            </a:r>
          </a:p>
        </p:txBody>
      </p:sp>
      <p:sp>
        <p:nvSpPr>
          <p:cNvPr id="6" name="Rounded Rectangle 5">
            <a:extLst>
              <a:ext uri="{FF2B5EF4-FFF2-40B4-BE49-F238E27FC236}">
                <a16:creationId xmlns:a16="http://schemas.microsoft.com/office/drawing/2014/main" id="{0D14E1ED-72F8-F0A2-AAC4-2C044FCD62AD}"/>
              </a:ext>
            </a:extLst>
          </p:cNvPr>
          <p:cNvSpPr/>
          <p:nvPr/>
        </p:nvSpPr>
        <p:spPr>
          <a:xfrm>
            <a:off x="74615" y="1986280"/>
            <a:ext cx="7088884" cy="410464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a:p>
        </p:txBody>
      </p:sp>
      <p:sp>
        <p:nvSpPr>
          <p:cNvPr id="58" name="Rounded Rectangle 5">
            <a:extLst>
              <a:ext uri="{FF2B5EF4-FFF2-40B4-BE49-F238E27FC236}">
                <a16:creationId xmlns:a16="http://schemas.microsoft.com/office/drawing/2014/main" id="{827904D0-11B1-5082-4EA1-D718AFCFC6F4}"/>
              </a:ext>
            </a:extLst>
          </p:cNvPr>
          <p:cNvSpPr/>
          <p:nvPr/>
        </p:nvSpPr>
        <p:spPr>
          <a:xfrm>
            <a:off x="7457440" y="1391920"/>
            <a:ext cx="4501602" cy="254000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a:p>
        </p:txBody>
      </p:sp>
      <p:pic>
        <p:nvPicPr>
          <p:cNvPr id="13" name="Elemento grafico 12">
            <a:extLst>
              <a:ext uri="{FF2B5EF4-FFF2-40B4-BE49-F238E27FC236}">
                <a16:creationId xmlns:a16="http://schemas.microsoft.com/office/drawing/2014/main" id="{BBEFB14F-630A-2E22-57DE-6879F13B676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91120" y="1518422"/>
            <a:ext cx="3898644" cy="2261097"/>
          </a:xfrm>
          <a:prstGeom prst="rect">
            <a:avLst/>
          </a:prstGeom>
        </p:spPr>
      </p:pic>
      <p:pic>
        <p:nvPicPr>
          <p:cNvPr id="11" name="Immagine 10">
            <a:extLst>
              <a:ext uri="{FF2B5EF4-FFF2-40B4-BE49-F238E27FC236}">
                <a16:creationId xmlns:a16="http://schemas.microsoft.com/office/drawing/2014/main" id="{F36BB512-5728-1029-D122-AD8A8B06D3AC}"/>
              </a:ext>
            </a:extLst>
          </p:cNvPr>
          <p:cNvPicPr>
            <a:picLocks noChangeAspect="1"/>
          </p:cNvPicPr>
          <p:nvPr/>
        </p:nvPicPr>
        <p:blipFill>
          <a:blip r:embed="rId5"/>
          <a:stretch>
            <a:fillRect/>
          </a:stretch>
        </p:blipFill>
        <p:spPr>
          <a:xfrm>
            <a:off x="232958" y="2166620"/>
            <a:ext cx="6757427" cy="3627120"/>
          </a:xfrm>
          <a:prstGeom prst="rect">
            <a:avLst/>
          </a:prstGeom>
        </p:spPr>
      </p:pic>
      <p:sp>
        <p:nvSpPr>
          <p:cNvPr id="59" name="Rounded Rectangle 5">
            <a:extLst>
              <a:ext uri="{FF2B5EF4-FFF2-40B4-BE49-F238E27FC236}">
                <a16:creationId xmlns:a16="http://schemas.microsoft.com/office/drawing/2014/main" id="{EB514410-FFDC-2675-49A1-6ABA61E4C97D}"/>
              </a:ext>
            </a:extLst>
          </p:cNvPr>
          <p:cNvSpPr/>
          <p:nvPr/>
        </p:nvSpPr>
        <p:spPr>
          <a:xfrm>
            <a:off x="7457440" y="4117280"/>
            <a:ext cx="4501602" cy="239398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a:p>
        </p:txBody>
      </p:sp>
      <p:sp>
        <p:nvSpPr>
          <p:cNvPr id="56" name="Rectangle 30">
            <a:extLst>
              <a:ext uri="{FF2B5EF4-FFF2-40B4-BE49-F238E27FC236}">
                <a16:creationId xmlns:a16="http://schemas.microsoft.com/office/drawing/2014/main" id="{5D8F6D1D-ECFB-3AE5-B769-C8E3F2D1A3C7}"/>
              </a:ext>
            </a:extLst>
          </p:cNvPr>
          <p:cNvSpPr>
            <a:spLocks noChangeArrowheads="1"/>
          </p:cNvSpPr>
          <p:nvPr/>
        </p:nvSpPr>
        <p:spPr bwMode="auto">
          <a:xfrm>
            <a:off x="7457440" y="4242430"/>
            <a:ext cx="4501602" cy="1769715"/>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80000" algn="l" defTabSz="914400" rtl="0" eaLnBrk="0" fontAlgn="base" latinLnBrk="0" hangingPunct="0">
              <a:spcBef>
                <a:spcPts val="600"/>
              </a:spcBef>
              <a:spcAft>
                <a:spcPct val="0"/>
              </a:spcAft>
              <a:buClrTx/>
              <a:buSzTx/>
              <a:buFont typeface="Arial" panose="020B0604020202020204" pitchFamily="34" charset="0"/>
              <a:buChar char="•"/>
              <a:tabLst/>
            </a:pPr>
            <a:r>
              <a:rPr kumimoji="0" lang="en-AU" sz="1200" b="1" i="0" u="none" strike="noStrike" cap="none" normalizeH="0" baseline="0" noProof="0">
                <a:ln>
                  <a:noFill/>
                </a:ln>
                <a:solidFill>
                  <a:schemeClr val="accent5"/>
                </a:solidFill>
                <a:effectLst/>
                <a:latin typeface="Arial" panose="020B0604020202020204" pitchFamily="34" charset="0"/>
              </a:rPr>
              <a:t>Theory — 1991–1992</a:t>
            </a:r>
            <a:r>
              <a:rPr lang="en-AU" sz="1200" noProof="0">
                <a:solidFill>
                  <a:schemeClr val="accent5"/>
                </a:solidFill>
                <a:latin typeface="Arial" panose="020B0604020202020204" pitchFamily="34" charset="0"/>
              </a:rPr>
              <a:t>: </a:t>
            </a:r>
          </a:p>
          <a:p>
            <a:pPr marL="628650" lvl="1" indent="-180000" defTabSz="914400" eaLnBrk="0" fontAlgn="base" hangingPunct="0">
              <a:spcBef>
                <a:spcPts val="600"/>
              </a:spcBef>
              <a:spcAft>
                <a:spcPct val="0"/>
              </a:spcAft>
              <a:buFont typeface="Arial" panose="020B0604020202020204" pitchFamily="34" charset="0"/>
              <a:buChar char="•"/>
            </a:pPr>
            <a:r>
              <a:rPr kumimoji="0" lang="en-AU" sz="1200" b="0" i="0" u="none" strike="noStrike" cap="none" normalizeH="0" baseline="0" noProof="0">
                <a:ln>
                  <a:noFill/>
                </a:ln>
                <a:solidFill>
                  <a:schemeClr val="bg1"/>
                </a:solidFill>
                <a:effectLst/>
                <a:latin typeface="Arial" panose="020B0604020202020204" pitchFamily="34" charset="0"/>
              </a:rPr>
              <a:t>Gravity encoded in atom-interferometer phase.</a:t>
            </a:r>
          </a:p>
          <a:p>
            <a:pPr marL="171450" marR="0" lvl="0" indent="-180000" algn="l" defTabSz="914400" rtl="0" eaLnBrk="0" fontAlgn="base" latinLnBrk="0" hangingPunct="0">
              <a:spcBef>
                <a:spcPts val="600"/>
              </a:spcBef>
              <a:spcAft>
                <a:spcPct val="0"/>
              </a:spcAft>
              <a:buClrTx/>
              <a:buSzTx/>
              <a:buFont typeface="Arial" panose="020B0604020202020204" pitchFamily="34" charset="0"/>
              <a:buChar char="•"/>
              <a:tabLst/>
            </a:pPr>
            <a:r>
              <a:rPr lang="en-AU" sz="1200" b="1" noProof="0">
                <a:solidFill>
                  <a:schemeClr val="accent5"/>
                </a:solidFill>
                <a:latin typeface="Arial" panose="020B0604020202020204" pitchFamily="34" charset="0"/>
              </a:rPr>
              <a:t>Lab demonstration </a:t>
            </a:r>
            <a:r>
              <a:rPr kumimoji="0" lang="en-AU" sz="1200" b="1" i="0" u="none" strike="noStrike" cap="none" normalizeH="0" baseline="0" noProof="0">
                <a:ln>
                  <a:noFill/>
                </a:ln>
                <a:solidFill>
                  <a:schemeClr val="accent5"/>
                </a:solidFill>
                <a:effectLst/>
                <a:latin typeface="Arial" panose="020B0604020202020204" pitchFamily="34" charset="0"/>
              </a:rPr>
              <a:t>— 2000s–2010s</a:t>
            </a:r>
            <a:r>
              <a:rPr lang="en-AU" sz="1200" noProof="0">
                <a:solidFill>
                  <a:schemeClr val="accent5"/>
                </a:solidFill>
                <a:latin typeface="Arial" panose="020B0604020202020204" pitchFamily="34" charset="0"/>
              </a:rPr>
              <a:t>:</a:t>
            </a:r>
          </a:p>
          <a:p>
            <a:pPr marL="628650" lvl="1" indent="-180000" defTabSz="914400" eaLnBrk="0" fontAlgn="base" hangingPunct="0">
              <a:spcBef>
                <a:spcPts val="600"/>
              </a:spcBef>
              <a:spcAft>
                <a:spcPct val="0"/>
              </a:spcAft>
              <a:buFont typeface="Arial" panose="020B0604020202020204" pitchFamily="34" charset="0"/>
              <a:buChar char="•"/>
            </a:pPr>
            <a:r>
              <a:rPr kumimoji="0" lang="en-AU" sz="1200" b="0" i="0" u="none" strike="noStrike" cap="none" normalizeH="0" baseline="0" noProof="0">
                <a:ln>
                  <a:noFill/>
                </a:ln>
                <a:solidFill>
                  <a:schemeClr val="bg1"/>
                </a:solidFill>
                <a:effectLst/>
                <a:latin typeface="Arial" panose="020B0604020202020204" pitchFamily="34" charset="0"/>
              </a:rPr>
              <a:t>µGal / E-level sensitivity in controlled environments.</a:t>
            </a:r>
          </a:p>
          <a:p>
            <a:pPr marL="171450" marR="0" lvl="0" indent="-180000" algn="l" defTabSz="914400" rtl="0" eaLnBrk="0" fontAlgn="base" latinLnBrk="0" hangingPunct="0">
              <a:spcBef>
                <a:spcPts val="600"/>
              </a:spcBef>
              <a:spcAft>
                <a:spcPct val="0"/>
              </a:spcAft>
              <a:buClrTx/>
              <a:buSzTx/>
              <a:buFont typeface="Arial" panose="020B0604020202020204" pitchFamily="34" charset="0"/>
              <a:buChar char="•"/>
              <a:tabLst/>
            </a:pPr>
            <a:r>
              <a:rPr kumimoji="0" lang="en-AU" sz="1200" b="1" i="0" u="none" strike="noStrike" cap="none" normalizeH="0" baseline="0" noProof="0">
                <a:ln>
                  <a:noFill/>
                </a:ln>
                <a:solidFill>
                  <a:schemeClr val="accent5"/>
                </a:solidFill>
                <a:effectLst/>
                <a:latin typeface="Arial" panose="020B0604020202020204" pitchFamily="34" charset="0"/>
              </a:rPr>
              <a:t>Real application — 2018–today</a:t>
            </a:r>
            <a:r>
              <a:rPr lang="en-AU" sz="1200" noProof="0">
                <a:solidFill>
                  <a:schemeClr val="accent5"/>
                </a:solidFill>
                <a:latin typeface="Arial" panose="020B0604020202020204" pitchFamily="34" charset="0"/>
              </a:rPr>
              <a:t>:</a:t>
            </a:r>
          </a:p>
          <a:p>
            <a:pPr marL="628650" lvl="1" indent="-180000" defTabSz="914400" eaLnBrk="0" fontAlgn="base" hangingPunct="0">
              <a:spcBef>
                <a:spcPts val="600"/>
              </a:spcBef>
              <a:spcAft>
                <a:spcPct val="0"/>
              </a:spcAft>
              <a:buFont typeface="Arial" panose="020B0604020202020204" pitchFamily="34" charset="0"/>
              <a:buChar char="•"/>
            </a:pPr>
            <a:r>
              <a:rPr kumimoji="0" lang="en-AU" sz="1200" b="0" i="0" u="none" strike="noStrike" cap="none" normalizeH="0" baseline="0" noProof="0">
                <a:ln>
                  <a:noFill/>
                </a:ln>
                <a:solidFill>
                  <a:schemeClr val="bg1"/>
                </a:solidFill>
                <a:effectLst/>
                <a:latin typeface="Arial" panose="020B0604020202020204" pitchFamily="34" charset="0"/>
              </a:rPr>
              <a:t>Deployment in marine, airborne, urban, volcano and tunnel sensing.</a:t>
            </a:r>
            <a:endParaRPr kumimoji="0" lang="en-AU" sz="1100" b="0" i="0" u="none" strike="noStrike" cap="none" normalizeH="0" baseline="0" noProof="0">
              <a:ln>
                <a:noFill/>
              </a:ln>
              <a:solidFill>
                <a:schemeClr val="bg1"/>
              </a:solidFill>
              <a:effectLst/>
              <a:latin typeface="Arial" panose="020B0604020202020204" pitchFamily="34" charset="0"/>
            </a:endParaRPr>
          </a:p>
        </p:txBody>
      </p:sp>
      <p:sp>
        <p:nvSpPr>
          <p:cNvPr id="60" name="CasellaDiTesto 59">
            <a:extLst>
              <a:ext uri="{FF2B5EF4-FFF2-40B4-BE49-F238E27FC236}">
                <a16:creationId xmlns:a16="http://schemas.microsoft.com/office/drawing/2014/main" id="{55595FB3-AB1A-7958-98B9-44AC93F0C2F0}"/>
              </a:ext>
            </a:extLst>
          </p:cNvPr>
          <p:cNvSpPr txBox="1"/>
          <p:nvPr/>
        </p:nvSpPr>
        <p:spPr>
          <a:xfrm>
            <a:off x="8179522" y="6081102"/>
            <a:ext cx="3779520" cy="369332"/>
          </a:xfrm>
          <a:prstGeom prst="rect">
            <a:avLst/>
          </a:prstGeom>
          <a:noFill/>
        </p:spPr>
        <p:txBody>
          <a:bodyPr wrap="square" rtlCol="0">
            <a:spAutoFit/>
          </a:bodyPr>
          <a:lstStyle/>
          <a:p>
            <a:r>
              <a:rPr lang="en-AU">
                <a:solidFill>
                  <a:schemeClr val="accent6"/>
                </a:solidFill>
                <a:latin typeface="Arial" panose="020B0604020202020204" pitchFamily="34" charset="0"/>
              </a:rPr>
              <a:t>Now commercially available!</a:t>
            </a:r>
          </a:p>
        </p:txBody>
      </p:sp>
      <p:pic>
        <p:nvPicPr>
          <p:cNvPr id="62" name="Elemento grafico 61" descr="Freccia: leggera curva contorno">
            <a:extLst>
              <a:ext uri="{FF2B5EF4-FFF2-40B4-BE49-F238E27FC236}">
                <a16:creationId xmlns:a16="http://schemas.microsoft.com/office/drawing/2014/main" id="{C1861FE8-89E7-41DA-1F5D-544DB146924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256507" y="5814060"/>
            <a:ext cx="996908" cy="914400"/>
          </a:xfrm>
          <a:prstGeom prst="rect">
            <a:avLst/>
          </a:prstGeom>
        </p:spPr>
      </p:pic>
    </p:spTree>
    <p:extLst>
      <p:ext uri="{BB962C8B-B14F-4D97-AF65-F5344CB8AC3E}">
        <p14:creationId xmlns:p14="http://schemas.microsoft.com/office/powerpoint/2010/main" val="246770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523E0-E800-4A8A-A382-66C28D3FFAF8}"/>
            </a:ext>
          </a:extLst>
        </p:cNvPr>
        <p:cNvGrpSpPr/>
        <p:nvPr/>
      </p:nvGrpSpPr>
      <p:grpSpPr>
        <a:xfrm>
          <a:off x="0" y="0"/>
          <a:ext cx="0" cy="0"/>
          <a:chOff x="0" y="0"/>
          <a:chExt cx="0" cy="0"/>
        </a:xfrm>
      </p:grpSpPr>
      <p:pic>
        <p:nvPicPr>
          <p:cNvPr id="2" name="Picture 1" descr="02-intro.jpg">
            <a:extLst>
              <a:ext uri="{FF2B5EF4-FFF2-40B4-BE49-F238E27FC236}">
                <a16:creationId xmlns:a16="http://schemas.microsoft.com/office/drawing/2014/main" id="{7DA63DBB-63B8-2AA9-1646-D6FFF086123D}"/>
              </a:ext>
            </a:extLst>
          </p:cNvPr>
          <p:cNvPicPr>
            <a:picLocks noChangeAspect="1"/>
          </p:cNvPicPr>
          <p:nvPr/>
        </p:nvPicPr>
        <p:blipFill>
          <a:blip r:embed="rId3"/>
          <a:stretch>
            <a:fillRect/>
          </a:stretch>
        </p:blipFill>
        <p:spPr>
          <a:xfrm>
            <a:off x="0" y="0"/>
            <a:ext cx="12191695" cy="6858000"/>
          </a:xfrm>
          <a:prstGeom prst="rect">
            <a:avLst/>
          </a:prstGeom>
        </p:spPr>
      </p:pic>
      <p:sp>
        <p:nvSpPr>
          <p:cNvPr id="3" name="Rectangle 2">
            <a:extLst>
              <a:ext uri="{FF2B5EF4-FFF2-40B4-BE49-F238E27FC236}">
                <a16:creationId xmlns:a16="http://schemas.microsoft.com/office/drawing/2014/main" id="{D3914062-2D19-9F24-FCCB-2414A8FA79EA}"/>
              </a:ext>
            </a:extLst>
          </p:cNvPr>
          <p:cNvSpPr/>
          <p:nvPr/>
        </p:nvSpPr>
        <p:spPr>
          <a:xfrm>
            <a:off x="0" y="0"/>
            <a:ext cx="12191695" cy="6858000"/>
          </a:xfrm>
          <a:prstGeom prst="rect">
            <a:avLst/>
          </a:prstGeom>
          <a:gradFill flip="none" rotWithShape="1">
            <a:gsLst>
              <a:gs pos="0">
                <a:srgbClr val="000000">
                  <a:alpha val="55000"/>
                </a:srgbClr>
              </a:gs>
              <a:gs pos="100000">
                <a:srgbClr val="000000">
                  <a:alpha val="92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a:p>
        </p:txBody>
      </p:sp>
      <p:sp>
        <p:nvSpPr>
          <p:cNvPr id="5" name="TextBox 4">
            <a:extLst>
              <a:ext uri="{FF2B5EF4-FFF2-40B4-BE49-F238E27FC236}">
                <a16:creationId xmlns:a16="http://schemas.microsoft.com/office/drawing/2014/main" id="{41B11816-E198-570E-23CD-8DB8D48E60FC}"/>
              </a:ext>
            </a:extLst>
          </p:cNvPr>
          <p:cNvSpPr txBox="1"/>
          <p:nvPr/>
        </p:nvSpPr>
        <p:spPr>
          <a:xfrm>
            <a:off x="345440" y="137160"/>
            <a:ext cx="10515600" cy="864724"/>
          </a:xfrm>
          <a:prstGeom prst="rect">
            <a:avLst/>
          </a:prstGeom>
          <a:noFill/>
        </p:spPr>
        <p:txBody>
          <a:bodyPr wrap="square" lIns="164592" tIns="91440" rIns="164592" bIns="91440" anchor="t">
            <a:spAutoFit/>
          </a:bodyPr>
          <a:lstStyle/>
          <a:p>
            <a:pPr algn="l">
              <a:lnSpc>
                <a:spcPct val="115000"/>
              </a:lnSpc>
            </a:pPr>
            <a:r>
              <a:rPr lang="en-AU" sz="4200" b="1" noProof="0">
                <a:solidFill>
                  <a:srgbClr val="E9ECF2"/>
                </a:solidFill>
                <a:latin typeface="Helvetica Neue"/>
              </a:rPr>
              <a:t>Future’s applications</a:t>
            </a:r>
          </a:p>
        </p:txBody>
      </p:sp>
      <p:sp>
        <p:nvSpPr>
          <p:cNvPr id="6" name="Rounded Rectangle 5">
            <a:extLst>
              <a:ext uri="{FF2B5EF4-FFF2-40B4-BE49-F238E27FC236}">
                <a16:creationId xmlns:a16="http://schemas.microsoft.com/office/drawing/2014/main" id="{77566885-D5F8-898D-AA22-332CEEAAC082}"/>
              </a:ext>
            </a:extLst>
          </p:cNvPr>
          <p:cNvSpPr/>
          <p:nvPr/>
        </p:nvSpPr>
        <p:spPr>
          <a:xfrm>
            <a:off x="472286" y="1275080"/>
            <a:ext cx="5623713" cy="5166360"/>
          </a:xfrm>
          <a:prstGeom prst="roundRect">
            <a:avLst>
              <a:gd name="adj" fmla="val 1200"/>
            </a:avLst>
          </a:prstGeom>
          <a:solidFill>
            <a:srgbClr val="060A14">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a:p>
        </p:txBody>
      </p:sp>
      <p:sp>
        <p:nvSpPr>
          <p:cNvPr id="14" name="Rounded Rectangle 13">
            <a:extLst>
              <a:ext uri="{FF2B5EF4-FFF2-40B4-BE49-F238E27FC236}">
                <a16:creationId xmlns:a16="http://schemas.microsoft.com/office/drawing/2014/main" id="{D156FFD1-2EEE-DAD4-7DF2-4D73BD981919}"/>
              </a:ext>
            </a:extLst>
          </p:cNvPr>
          <p:cNvSpPr/>
          <p:nvPr/>
        </p:nvSpPr>
        <p:spPr>
          <a:xfrm>
            <a:off x="6358038" y="1275080"/>
            <a:ext cx="5282895" cy="5166360"/>
          </a:xfrm>
          <a:prstGeom prst="roundRect">
            <a:avLst>
              <a:gd name="adj" fmla="val 1200"/>
            </a:avLst>
          </a:prstGeom>
          <a:solidFill>
            <a:srgbClr val="060A14">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a:p>
        </p:txBody>
      </p:sp>
      <p:sp>
        <p:nvSpPr>
          <p:cNvPr id="19" name="CasellaDiTesto 18">
            <a:extLst>
              <a:ext uri="{FF2B5EF4-FFF2-40B4-BE49-F238E27FC236}">
                <a16:creationId xmlns:a16="http://schemas.microsoft.com/office/drawing/2014/main" id="{B152FC35-4862-1412-1EF4-FC9D98C14477}"/>
              </a:ext>
            </a:extLst>
          </p:cNvPr>
          <p:cNvSpPr txBox="1"/>
          <p:nvPr/>
        </p:nvSpPr>
        <p:spPr>
          <a:xfrm>
            <a:off x="6400800" y="1315845"/>
            <a:ext cx="5204232" cy="461665"/>
          </a:xfrm>
          <a:prstGeom prst="rect">
            <a:avLst/>
          </a:prstGeom>
          <a:noFill/>
        </p:spPr>
        <p:txBody>
          <a:bodyPr wrap="square" rtlCol="0">
            <a:spAutoFit/>
          </a:bodyPr>
          <a:lstStyle/>
          <a:p>
            <a:r>
              <a:rPr lang="en-AU" sz="2400" b="1" noProof="0">
                <a:solidFill>
                  <a:schemeClr val="accent5"/>
                </a:solidFill>
              </a:rPr>
              <a:t>Navigation without GPS support</a:t>
            </a:r>
            <a:endParaRPr lang="en-AU" sz="2400" noProof="0">
              <a:solidFill>
                <a:schemeClr val="accent5"/>
              </a:solidFill>
            </a:endParaRPr>
          </a:p>
        </p:txBody>
      </p:sp>
      <p:sp>
        <p:nvSpPr>
          <p:cNvPr id="20" name="CasellaDiTesto 19">
            <a:extLst>
              <a:ext uri="{FF2B5EF4-FFF2-40B4-BE49-F238E27FC236}">
                <a16:creationId xmlns:a16="http://schemas.microsoft.com/office/drawing/2014/main" id="{147B47B9-7EBA-C5D4-07A9-7EF9B76B36D7}"/>
              </a:ext>
            </a:extLst>
          </p:cNvPr>
          <p:cNvSpPr txBox="1"/>
          <p:nvPr/>
        </p:nvSpPr>
        <p:spPr>
          <a:xfrm>
            <a:off x="569265" y="1317506"/>
            <a:ext cx="5204232" cy="461665"/>
          </a:xfrm>
          <a:prstGeom prst="rect">
            <a:avLst/>
          </a:prstGeom>
          <a:noFill/>
        </p:spPr>
        <p:txBody>
          <a:bodyPr wrap="square" rtlCol="0">
            <a:spAutoFit/>
          </a:bodyPr>
          <a:lstStyle/>
          <a:p>
            <a:r>
              <a:rPr lang="en-AU" sz="2400" b="1" noProof="0">
                <a:solidFill>
                  <a:schemeClr val="accent5"/>
                </a:solidFill>
              </a:rPr>
              <a:t>Gravity mapping </a:t>
            </a:r>
            <a:endParaRPr lang="en-AU" sz="2400" noProof="0">
              <a:solidFill>
                <a:schemeClr val="accent5"/>
              </a:solidFill>
            </a:endParaRPr>
          </a:p>
        </p:txBody>
      </p:sp>
      <p:sp>
        <p:nvSpPr>
          <p:cNvPr id="25" name="CasellaDiTesto 24">
            <a:extLst>
              <a:ext uri="{FF2B5EF4-FFF2-40B4-BE49-F238E27FC236}">
                <a16:creationId xmlns:a16="http://schemas.microsoft.com/office/drawing/2014/main" id="{7A97CA90-DAAD-BF24-1E41-93750D0DCCAA}"/>
              </a:ext>
            </a:extLst>
          </p:cNvPr>
          <p:cNvSpPr txBox="1"/>
          <p:nvPr/>
        </p:nvSpPr>
        <p:spPr>
          <a:xfrm>
            <a:off x="3534529" y="4152325"/>
            <a:ext cx="2336483" cy="2585323"/>
          </a:xfrm>
          <a:prstGeom prst="rect">
            <a:avLst/>
          </a:prstGeom>
          <a:noFill/>
        </p:spPr>
        <p:txBody>
          <a:bodyPr wrap="square" rtlCol="0">
            <a:spAutoFit/>
          </a:bodyPr>
          <a:lstStyle/>
          <a:p>
            <a:r>
              <a:rPr lang="en-AU">
                <a:solidFill>
                  <a:srgbClr val="B4BCCC"/>
                </a:solidFill>
                <a:latin typeface="Helvetica Neue"/>
              </a:rPr>
              <a:t>Aquifers, mineral veins, carbon storage, archaeological voids, mapped from above the ground, by anyone with the chip.</a:t>
            </a:r>
          </a:p>
          <a:p>
            <a:endParaRPr lang="en-AU"/>
          </a:p>
        </p:txBody>
      </p:sp>
      <p:sp>
        <p:nvSpPr>
          <p:cNvPr id="27" name="AutoShape 6" descr="QinetiQ A press photograph from Qinetiq of the plane used for the test">
            <a:extLst>
              <a:ext uri="{FF2B5EF4-FFF2-40B4-BE49-F238E27FC236}">
                <a16:creationId xmlns:a16="http://schemas.microsoft.com/office/drawing/2014/main" id="{D7FB1EF2-8B92-6051-3C6B-DBB69FD3415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8" name="AutoShape 8" descr="QinetiQ A press photograph from Qinetiq of the plane used for the test">
            <a:extLst>
              <a:ext uri="{FF2B5EF4-FFF2-40B4-BE49-F238E27FC236}">
                <a16:creationId xmlns:a16="http://schemas.microsoft.com/office/drawing/2014/main" id="{BB2E52B9-C975-23F0-CF40-B6003E0EF8E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2" name="Immagine 31">
            <a:extLst>
              <a:ext uri="{FF2B5EF4-FFF2-40B4-BE49-F238E27FC236}">
                <a16:creationId xmlns:a16="http://schemas.microsoft.com/office/drawing/2014/main" id="{2E58B195-4B44-541A-CB9A-564222FAB9CC}"/>
              </a:ext>
            </a:extLst>
          </p:cNvPr>
          <p:cNvPicPr>
            <a:picLocks noChangeAspect="1"/>
          </p:cNvPicPr>
          <p:nvPr/>
        </p:nvPicPr>
        <p:blipFill>
          <a:blip r:embed="rId4"/>
          <a:stretch>
            <a:fillRect/>
          </a:stretch>
        </p:blipFill>
        <p:spPr>
          <a:xfrm>
            <a:off x="514388" y="1824624"/>
            <a:ext cx="3020141" cy="2013427"/>
          </a:xfrm>
          <a:prstGeom prst="rect">
            <a:avLst/>
          </a:prstGeom>
        </p:spPr>
      </p:pic>
      <p:pic>
        <p:nvPicPr>
          <p:cNvPr id="34" name="Immagine 33">
            <a:extLst>
              <a:ext uri="{FF2B5EF4-FFF2-40B4-BE49-F238E27FC236}">
                <a16:creationId xmlns:a16="http://schemas.microsoft.com/office/drawing/2014/main" id="{ECAC0453-4F14-E95B-B5B5-6A14DF1586AE}"/>
              </a:ext>
            </a:extLst>
          </p:cNvPr>
          <p:cNvPicPr>
            <a:picLocks noChangeAspect="1"/>
          </p:cNvPicPr>
          <p:nvPr/>
        </p:nvPicPr>
        <p:blipFill>
          <a:blip r:embed="rId5"/>
          <a:srcRect r="50551"/>
          <a:stretch>
            <a:fillRect/>
          </a:stretch>
        </p:blipFill>
        <p:spPr>
          <a:xfrm>
            <a:off x="551067" y="3789439"/>
            <a:ext cx="2714196" cy="2700614"/>
          </a:xfrm>
          <a:prstGeom prst="rect">
            <a:avLst/>
          </a:prstGeom>
        </p:spPr>
      </p:pic>
      <p:pic>
        <p:nvPicPr>
          <p:cNvPr id="38" name="Immagine 37">
            <a:extLst>
              <a:ext uri="{FF2B5EF4-FFF2-40B4-BE49-F238E27FC236}">
                <a16:creationId xmlns:a16="http://schemas.microsoft.com/office/drawing/2014/main" id="{9B9BEC2D-CCCA-6475-0959-92D9BE46702D}"/>
              </a:ext>
            </a:extLst>
          </p:cNvPr>
          <p:cNvPicPr>
            <a:picLocks noChangeAspect="1"/>
          </p:cNvPicPr>
          <p:nvPr/>
        </p:nvPicPr>
        <p:blipFill>
          <a:blip r:embed="rId6"/>
          <a:srcRect l="5785"/>
          <a:stretch>
            <a:fillRect/>
          </a:stretch>
        </p:blipFill>
        <p:spPr>
          <a:xfrm>
            <a:off x="6365264" y="2560727"/>
            <a:ext cx="3869595" cy="2738120"/>
          </a:xfrm>
          <a:prstGeom prst="rect">
            <a:avLst/>
          </a:prstGeom>
        </p:spPr>
      </p:pic>
      <p:pic>
        <p:nvPicPr>
          <p:cNvPr id="36" name="Immagine 35">
            <a:extLst>
              <a:ext uri="{FF2B5EF4-FFF2-40B4-BE49-F238E27FC236}">
                <a16:creationId xmlns:a16="http://schemas.microsoft.com/office/drawing/2014/main" id="{6D79714C-B382-E886-CCB3-FE658C7583AF}"/>
              </a:ext>
            </a:extLst>
          </p:cNvPr>
          <p:cNvPicPr>
            <a:picLocks noChangeAspect="1"/>
          </p:cNvPicPr>
          <p:nvPr/>
        </p:nvPicPr>
        <p:blipFill>
          <a:blip r:embed="rId7"/>
          <a:srcRect b="17751"/>
          <a:stretch>
            <a:fillRect/>
          </a:stretch>
        </p:blipFill>
        <p:spPr>
          <a:xfrm>
            <a:off x="6355532" y="3534830"/>
            <a:ext cx="5298736" cy="2880596"/>
          </a:xfrm>
          <a:prstGeom prst="rect">
            <a:avLst/>
          </a:prstGeom>
        </p:spPr>
      </p:pic>
      <p:sp>
        <p:nvSpPr>
          <p:cNvPr id="26" name="CasellaDiTesto 25">
            <a:extLst>
              <a:ext uri="{FF2B5EF4-FFF2-40B4-BE49-F238E27FC236}">
                <a16:creationId xmlns:a16="http://schemas.microsoft.com/office/drawing/2014/main" id="{746DC250-1EDF-CA3A-F914-28A22A0CE154}"/>
              </a:ext>
            </a:extLst>
          </p:cNvPr>
          <p:cNvSpPr txBox="1"/>
          <p:nvPr/>
        </p:nvSpPr>
        <p:spPr>
          <a:xfrm>
            <a:off x="9159772" y="2209395"/>
            <a:ext cx="2743200" cy="1754326"/>
          </a:xfrm>
          <a:prstGeom prst="rect">
            <a:avLst/>
          </a:prstGeom>
          <a:noFill/>
        </p:spPr>
        <p:txBody>
          <a:bodyPr wrap="square" rtlCol="0">
            <a:spAutoFit/>
          </a:bodyPr>
          <a:lstStyle/>
          <a:p>
            <a:r>
              <a:rPr lang="en-AU">
                <a:solidFill>
                  <a:srgbClr val="B4BCCC"/>
                </a:solidFill>
                <a:latin typeface="Helvetica Neue"/>
              </a:rPr>
              <a:t>Submarines stay submerged for weeks. Drones fly through tunnels and metros. Aviation keeps flying when GPS is jammed.</a:t>
            </a:r>
          </a:p>
        </p:txBody>
      </p:sp>
      <p:pic>
        <p:nvPicPr>
          <p:cNvPr id="7" name="Immagine 6">
            <a:extLst>
              <a:ext uri="{FF2B5EF4-FFF2-40B4-BE49-F238E27FC236}">
                <a16:creationId xmlns:a16="http://schemas.microsoft.com/office/drawing/2014/main" id="{BDFE4CDC-45C3-39DB-A86E-09D0EB44C9EB}"/>
              </a:ext>
            </a:extLst>
          </p:cNvPr>
          <p:cNvPicPr>
            <a:picLocks noChangeAspect="1"/>
          </p:cNvPicPr>
          <p:nvPr/>
        </p:nvPicPr>
        <p:blipFill>
          <a:blip r:embed="rId8"/>
          <a:stretch>
            <a:fillRect/>
          </a:stretch>
        </p:blipFill>
        <p:spPr>
          <a:xfrm>
            <a:off x="2997614" y="1720317"/>
            <a:ext cx="3384513" cy="2256342"/>
          </a:xfrm>
          <a:prstGeom prst="rect">
            <a:avLst/>
          </a:prstGeom>
        </p:spPr>
      </p:pic>
    </p:spTree>
    <p:extLst>
      <p:ext uri="{BB962C8B-B14F-4D97-AF65-F5344CB8AC3E}">
        <p14:creationId xmlns:p14="http://schemas.microsoft.com/office/powerpoint/2010/main" val="294314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intro.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30000"/>
                </a:srgbClr>
              </a:gs>
              <a:gs pos="100000">
                <a:srgbClr val="000000">
                  <a:alpha val="88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ounded Rectangle 3"/>
          <p:cNvSpPr/>
          <p:nvPr/>
        </p:nvSpPr>
        <p:spPr>
          <a:xfrm>
            <a:off x="457200" y="320040"/>
            <a:ext cx="7498079" cy="50292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640080" y="365760"/>
            <a:ext cx="7132319" cy="502920"/>
          </a:xfrm>
          <a:prstGeom prst="rect">
            <a:avLst/>
          </a:prstGeom>
          <a:noFill/>
        </p:spPr>
        <p:txBody>
          <a:bodyPr wrap="square" lIns="164592" tIns="91440" rIns="164592" bIns="91440" anchor="ctr">
            <a:spAutoFit/>
          </a:bodyPr>
          <a:lstStyle/>
          <a:p>
            <a:pPr algn="l">
              <a:lnSpc>
                <a:spcPct val="115000"/>
              </a:lnSpc>
            </a:pPr>
            <a:r>
              <a:rPr sz="1200" b="1" spc="400">
                <a:solidFill>
                  <a:srgbClr val="6FE0FF"/>
                </a:solidFill>
                <a:latin typeface="Helvetica Neue"/>
              </a:rPr>
              <a:t>SETTING · FEBRUARY 2030 · A RESEARCH LAB OUTSIDE PARIS</a:t>
            </a:r>
          </a:p>
        </p:txBody>
      </p:sp>
      <p:sp>
        <p:nvSpPr>
          <p:cNvPr id="6" name="Rounded Rectangle 5"/>
          <p:cNvSpPr/>
          <p:nvPr/>
        </p:nvSpPr>
        <p:spPr>
          <a:xfrm>
            <a:off x="609447" y="1508760"/>
            <a:ext cx="10972800" cy="4754880"/>
          </a:xfrm>
          <a:prstGeom prst="roundRect">
            <a:avLst>
              <a:gd name="adj" fmla="val 1200"/>
            </a:avLst>
          </a:prstGeom>
          <a:solidFill>
            <a:srgbClr val="060A14">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1112367" y="1874520"/>
            <a:ext cx="9966960" cy="822960"/>
          </a:xfrm>
          <a:prstGeom prst="rect">
            <a:avLst/>
          </a:prstGeom>
          <a:noFill/>
        </p:spPr>
        <p:txBody>
          <a:bodyPr wrap="square" lIns="164592" tIns="91440" rIns="164592" bIns="91440" anchor="t">
            <a:spAutoFit/>
          </a:bodyPr>
          <a:lstStyle/>
          <a:p>
            <a:pPr algn="l">
              <a:lnSpc>
                <a:spcPct val="115000"/>
              </a:lnSpc>
            </a:pPr>
            <a:r>
              <a:rPr sz="4200" b="1">
                <a:solidFill>
                  <a:srgbClr val="E9ECF2"/>
                </a:solidFill>
                <a:latin typeface="Helvetica Neue"/>
              </a:rPr>
              <a:t>It just happened.</a:t>
            </a:r>
          </a:p>
        </p:txBody>
      </p:sp>
      <p:sp>
        <p:nvSpPr>
          <p:cNvPr id="8" name="TextBox 7"/>
          <p:cNvSpPr txBox="1"/>
          <p:nvPr/>
        </p:nvSpPr>
        <p:spPr>
          <a:xfrm>
            <a:off x="1112367" y="2743200"/>
            <a:ext cx="9966960" cy="2743200"/>
          </a:xfrm>
          <a:prstGeom prst="rect">
            <a:avLst/>
          </a:prstGeom>
          <a:noFill/>
        </p:spPr>
        <p:txBody>
          <a:bodyPr wrap="square" lIns="164592" tIns="91440" rIns="164592" bIns="91440" anchor="t">
            <a:spAutoFit/>
          </a:bodyPr>
          <a:lstStyle/>
          <a:p>
            <a:pPr algn="l">
              <a:lnSpc>
                <a:spcPct val="140000"/>
              </a:lnSpc>
            </a:pPr>
            <a:r>
              <a:rPr sz="1700" b="0">
                <a:solidFill>
                  <a:srgbClr val="B4BCCC"/>
                </a:solidFill>
                <a:latin typeface="Helvetica Neue"/>
              </a:rPr>
              <a:t>A French lab just miniaturised this technology into a chip the size of a shoebox. The race to produce it in millions starts today. You decide who runs it.</a:t>
            </a:r>
          </a:p>
        </p:txBody>
      </p:sp>
      <p:sp>
        <p:nvSpPr>
          <p:cNvPr id="9" name="TextBox 8"/>
          <p:cNvSpPr txBox="1"/>
          <p:nvPr/>
        </p:nvSpPr>
        <p:spPr>
          <a:xfrm>
            <a:off x="1112367" y="5532120"/>
            <a:ext cx="9966960" cy="640080"/>
          </a:xfrm>
          <a:prstGeom prst="rect">
            <a:avLst/>
          </a:prstGeom>
          <a:noFill/>
        </p:spPr>
        <p:txBody>
          <a:bodyPr wrap="square" lIns="164592" tIns="91440" rIns="164592" bIns="91440" anchor="t">
            <a:spAutoFit/>
          </a:bodyPr>
          <a:lstStyle/>
          <a:p>
            <a:pPr algn="l">
              <a:lnSpc>
                <a:spcPct val="115000"/>
              </a:lnSpc>
            </a:pPr>
            <a:r>
              <a:rPr sz="1800" b="1">
                <a:solidFill>
                  <a:srgbClr val="F5C26B"/>
                </a:solidFill>
                <a:latin typeface="Helvetica Neue"/>
              </a:rPr>
              <a:t>You are the world. Three decisions. Eight futures.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intro.jp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0" y="0"/>
            <a:ext cx="12191695" cy="6858000"/>
          </a:xfrm>
          <a:prstGeom prst="rect">
            <a:avLst/>
          </a:prstGeom>
          <a:gradFill flip="none" rotWithShape="1">
            <a:gsLst>
              <a:gs pos="0">
                <a:srgbClr val="000000">
                  <a:alpha val="55000"/>
                </a:srgbClr>
              </a:gs>
              <a:gs pos="100000">
                <a:srgbClr val="000000">
                  <a:alpha val="92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640080" y="502920"/>
            <a:ext cx="7315200" cy="365760"/>
          </a:xfrm>
          <a:prstGeom prst="rect">
            <a:avLst/>
          </a:prstGeom>
          <a:noFill/>
        </p:spPr>
        <p:txBody>
          <a:bodyPr wrap="square" lIns="164592" tIns="91440" rIns="164592" bIns="91440" anchor="t">
            <a:spAutoFit/>
          </a:bodyPr>
          <a:lstStyle/>
          <a:p>
            <a:pPr algn="l">
              <a:lnSpc>
                <a:spcPct val="115000"/>
              </a:lnSpc>
            </a:pPr>
            <a:r>
              <a:rPr sz="1200" b="1" spc="400">
                <a:solidFill>
                  <a:srgbClr val="6FE0FF"/>
                </a:solidFill>
                <a:latin typeface="Helvetica Neue"/>
              </a:rPr>
              <a:t>BEFORE WE BEGIN</a:t>
            </a:r>
          </a:p>
        </p:txBody>
      </p:sp>
      <p:sp>
        <p:nvSpPr>
          <p:cNvPr id="5" name="TextBox 4"/>
          <p:cNvSpPr txBox="1"/>
          <p:nvPr/>
        </p:nvSpPr>
        <p:spPr>
          <a:xfrm>
            <a:off x="640080" y="914400"/>
            <a:ext cx="10515600" cy="914400"/>
          </a:xfrm>
          <a:prstGeom prst="rect">
            <a:avLst/>
          </a:prstGeom>
          <a:noFill/>
        </p:spPr>
        <p:txBody>
          <a:bodyPr wrap="square" lIns="164592" tIns="91440" rIns="164592" bIns="91440" anchor="t">
            <a:spAutoFit/>
          </a:bodyPr>
          <a:lstStyle/>
          <a:p>
            <a:pPr algn="l">
              <a:lnSpc>
                <a:spcPct val="115000"/>
              </a:lnSpc>
            </a:pPr>
            <a:r>
              <a:rPr sz="4200" b="1">
                <a:solidFill>
                  <a:srgbClr val="E9ECF2"/>
                </a:solidFill>
                <a:latin typeface="Helvetica Neue"/>
              </a:rPr>
              <a:t>How this works</a:t>
            </a:r>
          </a:p>
        </p:txBody>
      </p:sp>
      <p:sp>
        <p:nvSpPr>
          <p:cNvPr id="6" name="Rounded Rectangle 5"/>
          <p:cNvSpPr/>
          <p:nvPr/>
        </p:nvSpPr>
        <p:spPr>
          <a:xfrm>
            <a:off x="472287" y="2331720"/>
            <a:ext cx="3566160" cy="3657600"/>
          </a:xfrm>
          <a:prstGeom prst="roundRect">
            <a:avLst>
              <a:gd name="adj" fmla="val 1200"/>
            </a:avLst>
          </a:prstGeom>
          <a:solidFill>
            <a:srgbClr val="060A14">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838047" y="2651760"/>
            <a:ext cx="2834640" cy="640080"/>
          </a:xfrm>
          <a:prstGeom prst="rect">
            <a:avLst/>
          </a:prstGeom>
          <a:noFill/>
        </p:spPr>
        <p:txBody>
          <a:bodyPr wrap="square" lIns="164592" tIns="91440" rIns="164592" bIns="91440" anchor="t">
            <a:spAutoFit/>
          </a:bodyPr>
          <a:lstStyle/>
          <a:p>
            <a:pPr algn="l">
              <a:lnSpc>
                <a:spcPct val="115000"/>
              </a:lnSpc>
            </a:pPr>
            <a:r>
              <a:rPr sz="3000" b="1">
                <a:solidFill>
                  <a:srgbClr val="6FE0FF"/>
                </a:solidFill>
                <a:latin typeface="Helvetica Neue"/>
              </a:rPr>
              <a:t>01</a:t>
            </a:r>
          </a:p>
        </p:txBody>
      </p:sp>
      <p:sp>
        <p:nvSpPr>
          <p:cNvPr id="8" name="TextBox 7"/>
          <p:cNvSpPr txBox="1"/>
          <p:nvPr/>
        </p:nvSpPr>
        <p:spPr>
          <a:xfrm>
            <a:off x="838047" y="3383280"/>
            <a:ext cx="2834640" cy="502920"/>
          </a:xfrm>
          <a:prstGeom prst="rect">
            <a:avLst/>
          </a:prstGeom>
          <a:noFill/>
        </p:spPr>
        <p:txBody>
          <a:bodyPr wrap="square" lIns="164592" tIns="91440" rIns="164592" bIns="91440" anchor="t">
            <a:spAutoFit/>
          </a:bodyPr>
          <a:lstStyle/>
          <a:p>
            <a:pPr algn="l">
              <a:lnSpc>
                <a:spcPct val="115000"/>
              </a:lnSpc>
            </a:pPr>
            <a:r>
              <a:rPr sz="1300" b="1" spc="300">
                <a:solidFill>
                  <a:srgbClr val="E9ECF2"/>
                </a:solidFill>
                <a:latin typeface="Helvetica Neue"/>
              </a:rPr>
              <a:t>3 ROUNDS · 25 MIN</a:t>
            </a:r>
          </a:p>
        </p:txBody>
      </p:sp>
      <p:sp>
        <p:nvSpPr>
          <p:cNvPr id="9" name="TextBox 8"/>
          <p:cNvSpPr txBox="1"/>
          <p:nvPr/>
        </p:nvSpPr>
        <p:spPr>
          <a:xfrm>
            <a:off x="838047" y="4023360"/>
            <a:ext cx="2834640" cy="1737360"/>
          </a:xfrm>
          <a:prstGeom prst="rect">
            <a:avLst/>
          </a:prstGeom>
          <a:noFill/>
        </p:spPr>
        <p:txBody>
          <a:bodyPr wrap="square" lIns="164592" tIns="91440" rIns="164592" bIns="91440" anchor="t">
            <a:spAutoFit/>
          </a:bodyPr>
          <a:lstStyle/>
          <a:p>
            <a:pPr algn="l">
              <a:lnSpc>
                <a:spcPct val="140000"/>
              </a:lnSpc>
            </a:pPr>
            <a:r>
              <a:rPr sz="1500" b="0">
                <a:solidFill>
                  <a:srgbClr val="B4BCCC"/>
                </a:solidFill>
                <a:latin typeface="Helvetica Neue"/>
              </a:rPr>
              <a:t>Three votes. We move from 2030 to 2040.</a:t>
            </a:r>
          </a:p>
        </p:txBody>
      </p:sp>
      <p:sp>
        <p:nvSpPr>
          <p:cNvPr id="10" name="Rounded Rectangle 9"/>
          <p:cNvSpPr/>
          <p:nvPr/>
        </p:nvSpPr>
        <p:spPr>
          <a:xfrm>
            <a:off x="4312767" y="2331720"/>
            <a:ext cx="3566160" cy="3657600"/>
          </a:xfrm>
          <a:prstGeom prst="roundRect">
            <a:avLst>
              <a:gd name="adj" fmla="val 1200"/>
            </a:avLst>
          </a:prstGeom>
          <a:solidFill>
            <a:srgbClr val="060A14">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4678527" y="2651760"/>
            <a:ext cx="2834640" cy="640080"/>
          </a:xfrm>
          <a:prstGeom prst="rect">
            <a:avLst/>
          </a:prstGeom>
          <a:noFill/>
        </p:spPr>
        <p:txBody>
          <a:bodyPr wrap="square" lIns="164592" tIns="91440" rIns="164592" bIns="91440" anchor="t">
            <a:spAutoFit/>
          </a:bodyPr>
          <a:lstStyle/>
          <a:p>
            <a:pPr algn="l">
              <a:lnSpc>
                <a:spcPct val="115000"/>
              </a:lnSpc>
            </a:pPr>
            <a:r>
              <a:rPr sz="3000" b="1">
                <a:solidFill>
                  <a:srgbClr val="6FE0FF"/>
                </a:solidFill>
                <a:latin typeface="Helvetica Neue"/>
              </a:rPr>
              <a:t>02</a:t>
            </a:r>
          </a:p>
        </p:txBody>
      </p:sp>
      <p:sp>
        <p:nvSpPr>
          <p:cNvPr id="12" name="TextBox 11"/>
          <p:cNvSpPr txBox="1"/>
          <p:nvPr/>
        </p:nvSpPr>
        <p:spPr>
          <a:xfrm>
            <a:off x="4678527" y="3383280"/>
            <a:ext cx="2834640" cy="502920"/>
          </a:xfrm>
          <a:prstGeom prst="rect">
            <a:avLst/>
          </a:prstGeom>
          <a:noFill/>
        </p:spPr>
        <p:txBody>
          <a:bodyPr wrap="square" lIns="164592" tIns="91440" rIns="164592" bIns="91440" anchor="t">
            <a:spAutoFit/>
          </a:bodyPr>
          <a:lstStyle/>
          <a:p>
            <a:pPr algn="l">
              <a:lnSpc>
                <a:spcPct val="115000"/>
              </a:lnSpc>
            </a:pPr>
            <a:r>
              <a:rPr sz="1300" b="1" spc="300">
                <a:solidFill>
                  <a:srgbClr val="E9ECF2"/>
                </a:solidFill>
                <a:latin typeface="Helvetica Neue"/>
              </a:rPr>
              <a:t>VOTE BY HAND</a:t>
            </a:r>
          </a:p>
        </p:txBody>
      </p:sp>
      <p:sp>
        <p:nvSpPr>
          <p:cNvPr id="13" name="TextBox 12"/>
          <p:cNvSpPr txBox="1"/>
          <p:nvPr/>
        </p:nvSpPr>
        <p:spPr>
          <a:xfrm>
            <a:off x="4678527" y="4023360"/>
            <a:ext cx="2834640" cy="1737360"/>
          </a:xfrm>
          <a:prstGeom prst="rect">
            <a:avLst/>
          </a:prstGeom>
          <a:noFill/>
        </p:spPr>
        <p:txBody>
          <a:bodyPr wrap="square" lIns="164592" tIns="91440" rIns="164592" bIns="91440" anchor="t">
            <a:spAutoFit/>
          </a:bodyPr>
          <a:lstStyle/>
          <a:p>
            <a:pPr algn="l">
              <a:lnSpc>
                <a:spcPct val="140000"/>
              </a:lnSpc>
            </a:pPr>
            <a:r>
              <a:rPr sz="1500" b="0">
                <a:solidFill>
                  <a:srgbClr val="B4BCCC"/>
                </a:solidFill>
                <a:latin typeface="Helvetica Neue"/>
              </a:rPr>
              <a:t>Two options per round. Hands up once. Majority wins.</a:t>
            </a:r>
          </a:p>
        </p:txBody>
      </p:sp>
      <p:sp>
        <p:nvSpPr>
          <p:cNvPr id="14" name="Rounded Rectangle 13"/>
          <p:cNvSpPr/>
          <p:nvPr/>
        </p:nvSpPr>
        <p:spPr>
          <a:xfrm>
            <a:off x="8153247" y="2331720"/>
            <a:ext cx="3566160" cy="3657600"/>
          </a:xfrm>
          <a:prstGeom prst="roundRect">
            <a:avLst>
              <a:gd name="adj" fmla="val 1200"/>
            </a:avLst>
          </a:prstGeom>
          <a:solidFill>
            <a:srgbClr val="060A14">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8519007" y="2651760"/>
            <a:ext cx="2834640" cy="640080"/>
          </a:xfrm>
          <a:prstGeom prst="rect">
            <a:avLst/>
          </a:prstGeom>
          <a:noFill/>
        </p:spPr>
        <p:txBody>
          <a:bodyPr wrap="square" lIns="164592" tIns="91440" rIns="164592" bIns="91440" anchor="t">
            <a:spAutoFit/>
          </a:bodyPr>
          <a:lstStyle/>
          <a:p>
            <a:pPr algn="l">
              <a:lnSpc>
                <a:spcPct val="115000"/>
              </a:lnSpc>
            </a:pPr>
            <a:r>
              <a:rPr sz="3000" b="1">
                <a:solidFill>
                  <a:srgbClr val="6FE0FF"/>
                </a:solidFill>
                <a:latin typeface="Helvetica Neue"/>
              </a:rPr>
              <a:t>03</a:t>
            </a:r>
          </a:p>
        </p:txBody>
      </p:sp>
      <p:sp>
        <p:nvSpPr>
          <p:cNvPr id="16" name="TextBox 15"/>
          <p:cNvSpPr txBox="1"/>
          <p:nvPr/>
        </p:nvSpPr>
        <p:spPr>
          <a:xfrm>
            <a:off x="8519007" y="3383280"/>
            <a:ext cx="2834640" cy="502920"/>
          </a:xfrm>
          <a:prstGeom prst="rect">
            <a:avLst/>
          </a:prstGeom>
          <a:noFill/>
        </p:spPr>
        <p:txBody>
          <a:bodyPr wrap="square" lIns="164592" tIns="91440" rIns="164592" bIns="91440" anchor="t">
            <a:spAutoFit/>
          </a:bodyPr>
          <a:lstStyle/>
          <a:p>
            <a:pPr algn="l">
              <a:lnSpc>
                <a:spcPct val="115000"/>
              </a:lnSpc>
            </a:pPr>
            <a:r>
              <a:rPr sz="1300" b="1" spc="300">
                <a:solidFill>
                  <a:srgbClr val="E9ECF2"/>
                </a:solidFill>
                <a:latin typeface="Helvetica Neue"/>
              </a:rPr>
              <a:t>8 POSSIBLE ENDINGS</a:t>
            </a:r>
          </a:p>
        </p:txBody>
      </p:sp>
      <p:sp>
        <p:nvSpPr>
          <p:cNvPr id="17" name="TextBox 16"/>
          <p:cNvSpPr txBox="1"/>
          <p:nvPr/>
        </p:nvSpPr>
        <p:spPr>
          <a:xfrm>
            <a:off x="8519007" y="4023360"/>
            <a:ext cx="2834640" cy="1737360"/>
          </a:xfrm>
          <a:prstGeom prst="rect">
            <a:avLst/>
          </a:prstGeom>
          <a:noFill/>
        </p:spPr>
        <p:txBody>
          <a:bodyPr wrap="square" lIns="164592" tIns="91440" rIns="164592" bIns="91440" anchor="t">
            <a:spAutoFit/>
          </a:bodyPr>
          <a:lstStyle/>
          <a:p>
            <a:pPr algn="l">
              <a:lnSpc>
                <a:spcPct val="140000"/>
              </a:lnSpc>
            </a:pPr>
            <a:r>
              <a:rPr sz="1500" b="0">
                <a:solidFill>
                  <a:srgbClr val="B4BCCC"/>
                </a:solidFill>
                <a:latin typeface="Helvetica Neue"/>
              </a:rPr>
              <a:t>Your three choices lead to one of eight 2040 worlds.</a:t>
            </a:r>
          </a:p>
        </p:txBody>
      </p:sp>
      <p:sp>
        <p:nvSpPr>
          <p:cNvPr id="18" name="TextBox 17"/>
          <p:cNvSpPr txBox="1"/>
          <p:nvPr/>
        </p:nvSpPr>
        <p:spPr>
          <a:xfrm>
            <a:off x="640080" y="6263640"/>
            <a:ext cx="10881360" cy="457200"/>
          </a:xfrm>
          <a:prstGeom prst="rect">
            <a:avLst/>
          </a:prstGeom>
          <a:noFill/>
        </p:spPr>
        <p:txBody>
          <a:bodyPr wrap="square" lIns="164592" tIns="91440" rIns="164592" bIns="91440" anchor="t">
            <a:spAutoFit/>
          </a:bodyPr>
          <a:lstStyle/>
          <a:p>
            <a:pPr algn="ctr">
              <a:lnSpc>
                <a:spcPct val="115000"/>
              </a:lnSpc>
            </a:pPr>
            <a:r>
              <a:rPr sz="1500" b="1">
                <a:solidFill>
                  <a:srgbClr val="F5C26B"/>
                </a:solidFill>
                <a:latin typeface="Helvetica Neue"/>
              </a:rPr>
              <a:t>→ Ready? Round 1 begins in 2030.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842</TotalTime>
  <Words>3231</Words>
  <Application>Microsoft Macintosh PowerPoint</Application>
  <PresentationFormat>Widescreen</PresentationFormat>
  <Paragraphs>318</Paragraphs>
  <Slides>26</Slides>
  <Notes>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Calibri</vt:lpstr>
      <vt:lpstr>Cambria Math</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User</dc:creator>
  <cp:keywords/>
  <dc:description>generated using python-pptx</dc:description>
  <cp:lastModifiedBy>Nicolas Macris</cp:lastModifiedBy>
  <cp:revision>2</cp:revision>
  <dcterms:created xsi:type="dcterms:W3CDTF">2013-01-27T09:14:16Z</dcterms:created>
  <dcterms:modified xsi:type="dcterms:W3CDTF">2026-05-27T08:03:04Z</dcterms:modified>
  <cp:category/>
</cp:coreProperties>
</file>