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1"/>
  </p:notesMasterIdLst>
  <p:sldIdLst>
    <p:sldId id="364" r:id="rId2"/>
    <p:sldId id="362" r:id="rId3"/>
    <p:sldId id="262" r:id="rId4"/>
    <p:sldId id="263" r:id="rId5"/>
    <p:sldId id="365" r:id="rId6"/>
    <p:sldId id="361" r:id="rId7"/>
    <p:sldId id="366" r:id="rId8"/>
    <p:sldId id="269" r:id="rId9"/>
    <p:sldId id="345" r:id="rId1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1DE5AE-A05D-B2F6-D1B8-67F5C171E6B8}" v="9" dt="2026-04-30T07:39:28.224"/>
    <p1510:client id="{C503CD46-7B67-4BCF-4E8D-71681F74298E}" v="923" dt="2026-04-29T21:36:33.2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7079D407-99A2-A05B-7D62-8AA0A1CBB5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>
            <a:extLst>
              <a:ext uri="{FF2B5EF4-FFF2-40B4-BE49-F238E27FC236}">
                <a16:creationId xmlns:a16="http://schemas.microsoft.com/office/drawing/2014/main" id="{0E514F15-6FF1-E00C-6646-DCC34A2A825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>
            <a:extLst>
              <a:ext uri="{FF2B5EF4-FFF2-40B4-BE49-F238E27FC236}">
                <a16:creationId xmlns:a16="http://schemas.microsoft.com/office/drawing/2014/main" id="{48ED98E5-88D9-D35B-4DC5-4ECBE430F90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8504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>
          <a:extLst>
            <a:ext uri="{FF2B5EF4-FFF2-40B4-BE49-F238E27FC236}">
              <a16:creationId xmlns:a16="http://schemas.microsoft.com/office/drawing/2014/main" id="{767C5DC9-A1BB-FF39-5E40-75DDA8F35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d8a5de637d_0_4:notes">
            <a:extLst>
              <a:ext uri="{FF2B5EF4-FFF2-40B4-BE49-F238E27FC236}">
                <a16:creationId xmlns:a16="http://schemas.microsoft.com/office/drawing/2014/main" id="{C73BE26B-3CEE-DE68-E66D-F5ED084D9AB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d8a5de637d_0_4:notes">
            <a:extLst>
              <a:ext uri="{FF2B5EF4-FFF2-40B4-BE49-F238E27FC236}">
                <a16:creationId xmlns:a16="http://schemas.microsoft.com/office/drawing/2014/main" id="{16E42638-F7B6-B536-5766-33996BDF9E5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8693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d8a5de637d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d8a5de637d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d8a5de637d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d8a5de637d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64F8550B-404B-0FAE-B78F-880B99AEB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d8a5de637d_0_82:notes">
            <a:extLst>
              <a:ext uri="{FF2B5EF4-FFF2-40B4-BE49-F238E27FC236}">
                <a16:creationId xmlns:a16="http://schemas.microsoft.com/office/drawing/2014/main" id="{950860D4-755B-5BD2-EBE2-2E9C01849FB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d8a5de637d_0_82:notes">
            <a:extLst>
              <a:ext uri="{FF2B5EF4-FFF2-40B4-BE49-F238E27FC236}">
                <a16:creationId xmlns:a16="http://schemas.microsoft.com/office/drawing/2014/main" id="{B543B2E8-9F0C-554C-51DB-F22C55A8260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22273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9128F210-BA58-B46F-F44D-15E98648F1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d8a5de637d_0_82:notes">
            <a:extLst>
              <a:ext uri="{FF2B5EF4-FFF2-40B4-BE49-F238E27FC236}">
                <a16:creationId xmlns:a16="http://schemas.microsoft.com/office/drawing/2014/main" id="{2A55B4B8-07C8-572A-B1AD-12EEABFFEC3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d8a5de637d_0_82:notes">
            <a:extLst>
              <a:ext uri="{FF2B5EF4-FFF2-40B4-BE49-F238E27FC236}">
                <a16:creationId xmlns:a16="http://schemas.microsoft.com/office/drawing/2014/main" id="{B0C89655-4168-F33B-A29C-DFB19A5A337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17796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26D98E95-C061-1043-06D7-7C8DB6F14C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d8a5de637d_0_82:notes">
            <a:extLst>
              <a:ext uri="{FF2B5EF4-FFF2-40B4-BE49-F238E27FC236}">
                <a16:creationId xmlns:a16="http://schemas.microsoft.com/office/drawing/2014/main" id="{A83004B9-33E6-BA82-E69F-8FE2880A4DE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d8a5de637d_0_82:notes">
            <a:extLst>
              <a:ext uri="{FF2B5EF4-FFF2-40B4-BE49-F238E27FC236}">
                <a16:creationId xmlns:a16="http://schemas.microsoft.com/office/drawing/2014/main" id="{EB61807A-9F0A-E1F9-5151-0CF11EC576A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58106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ln w="0">
            <a:noFill/>
          </a:ln>
        </p:spPr>
      </p:sp>
      <p:sp>
        <p:nvSpPr>
          <p:cNvPr id="52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100" b="0" strike="noStrike" spc="-1">
                <a:solidFill>
                  <a:srgbClr val="000000"/>
                </a:solidFill>
                <a:latin typeface="Arial"/>
              </a:rPr>
              <a:t>This is a general overview of the practicals during the course. At the start there is an emphasis on theory (i.e. lectures) but slowly we will focus more on hands-on experience of EC. At the end we expect a report on a evolutionary robotics experiment around the same time the exam period starts.</a:t>
            </a:r>
            <a:endParaRPr lang="en-US" sz="1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>
          <a:extLst>
            <a:ext uri="{FF2B5EF4-FFF2-40B4-BE49-F238E27FC236}">
              <a16:creationId xmlns:a16="http://schemas.microsoft.com/office/drawing/2014/main" id="{612D56F6-10F9-7B26-9CE2-EEA4A6CBE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g355dd80f673_0_9:notes">
            <a:extLst>
              <a:ext uri="{FF2B5EF4-FFF2-40B4-BE49-F238E27FC236}">
                <a16:creationId xmlns:a16="http://schemas.microsoft.com/office/drawing/2014/main" id="{2B956EB1-97B1-FC2D-5C70-1C7124974BA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" name="Google Shape;943;g355dd80f673_0_9:notes">
            <a:extLst>
              <a:ext uri="{FF2B5EF4-FFF2-40B4-BE49-F238E27FC236}">
                <a16:creationId xmlns:a16="http://schemas.microsoft.com/office/drawing/2014/main" id="{ED654FBD-DD53-C4CF-797B-3DF2D91FB35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2490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1232640" y="0"/>
            <a:ext cx="7599240" cy="1008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/>
          </p:nvPr>
        </p:nvSpPr>
        <p:spPr>
          <a:xfrm>
            <a:off x="89640" y="1008720"/>
            <a:ext cx="7599240" cy="3670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8E56105E-DEA1-47EA-802C-098F1BD0105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1232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8DD99822-2F34-04D5-327D-8D06342CD8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>
            <a:extLst>
              <a:ext uri="{FF2B5EF4-FFF2-40B4-BE49-F238E27FC236}">
                <a16:creationId xmlns:a16="http://schemas.microsoft.com/office/drawing/2014/main" id="{01E734B1-B31D-B73A-A38F-00E708287FE5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Results Challenge 3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93514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>
          <a:extLst>
            <a:ext uri="{FF2B5EF4-FFF2-40B4-BE49-F238E27FC236}">
              <a16:creationId xmlns:a16="http://schemas.microsoft.com/office/drawing/2014/main" id="{7F5A348A-9FC4-2FE3-4138-EC6443F5A5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game&#10;&#10;AI-generated content may be incorrect.">
            <a:extLst>
              <a:ext uri="{FF2B5EF4-FFF2-40B4-BE49-F238E27FC236}">
                <a16:creationId xmlns:a16="http://schemas.microsoft.com/office/drawing/2014/main" id="{D1F5108F-ACC3-E8D0-B943-90A1F19710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9997" y="1458363"/>
            <a:ext cx="7229104" cy="2891048"/>
          </a:xfrm>
          <a:prstGeom prst="rect">
            <a:avLst/>
          </a:prstGeom>
        </p:spPr>
      </p:pic>
      <p:sp>
        <p:nvSpPr>
          <p:cNvPr id="65" name="Google Shape;65;p15">
            <a:extLst>
              <a:ext uri="{FF2B5EF4-FFF2-40B4-BE49-F238E27FC236}">
                <a16:creationId xmlns:a16="http://schemas.microsoft.com/office/drawing/2014/main" id="{421D7770-142A-B39C-D8BB-FBAD881A5B38}"/>
              </a:ext>
            </a:extLst>
          </p:cNvPr>
          <p:cNvSpPr txBox="1"/>
          <p:nvPr/>
        </p:nvSpPr>
        <p:spPr>
          <a:xfrm>
            <a:off x="121600" y="787475"/>
            <a:ext cx="2374500" cy="14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</a:rPr>
              <a:t>Final project bonus: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</a:rPr>
              <a:t>+0.25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" name="Picture 1" descr="A colorful confetti on a black background&#10;&#10;AI-generated content may be incorrect.">
            <a:extLst>
              <a:ext uri="{FF2B5EF4-FFF2-40B4-BE49-F238E27FC236}">
                <a16:creationId xmlns:a16="http://schemas.microsoft.com/office/drawing/2014/main" id="{3F09FD20-6DFD-E407-0A21-ABACD31A27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2955" y="2340180"/>
            <a:ext cx="2227119" cy="220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120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8524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Introduction into Final Project</a:t>
            </a:r>
            <a:endParaRPr/>
          </a:p>
        </p:txBody>
      </p:sp>
      <p:pic>
        <p:nvPicPr>
          <p:cNvPr id="7" name="Picture 6" descr="A 3d model of a spider&#10;&#10;AI-generated content may be incorrect.">
            <a:extLst>
              <a:ext uri="{FF2B5EF4-FFF2-40B4-BE49-F238E27FC236}">
                <a16:creationId xmlns:a16="http://schemas.microsoft.com/office/drawing/2014/main" id="{D4C8DEC5-6D22-9416-DAEE-1BD01149A6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37" y="3199846"/>
            <a:ext cx="8680713" cy="170952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0"/>
          <p:cNvSpPr txBox="1"/>
          <p:nvPr/>
        </p:nvSpPr>
        <p:spPr>
          <a:xfrm>
            <a:off x="456525" y="1256225"/>
            <a:ext cx="8325300" cy="34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>
              <a:buClr>
                <a:schemeClr val="dk2"/>
              </a:buClr>
              <a:buSzPts val="1800"/>
            </a:pPr>
            <a:r>
              <a:rPr lang="en-GB" sz="1800">
                <a:solidFill>
                  <a:schemeClr val="dk2"/>
                </a:solidFill>
              </a:rPr>
              <a:t>Training set:</a:t>
            </a:r>
            <a:endParaRPr lang="en-GB" sz="1800" dirty="0">
              <a:solidFill>
                <a:schemeClr val="dk2"/>
              </a:solidFill>
            </a:endParaRPr>
          </a:p>
          <a:p>
            <a:pPr marL="457200" indent="-342900">
              <a:buClr>
                <a:schemeClr val="dk2"/>
              </a:buClr>
              <a:buSzPts val="1800"/>
              <a:buChar char="•"/>
            </a:pPr>
            <a:r>
              <a:rPr lang="en-GB" sz="1800">
                <a:solidFill>
                  <a:schemeClr val="dk2"/>
                </a:solidFill>
              </a:rPr>
              <a:t>We will provide 3 training environments</a:t>
            </a:r>
            <a:endParaRPr lang="en-GB">
              <a:solidFill>
                <a:schemeClr val="dk2"/>
              </a:solidFill>
            </a:endParaRPr>
          </a:p>
          <a:p>
            <a:pPr marL="114300">
              <a:buClr>
                <a:schemeClr val="dk2"/>
              </a:buClr>
              <a:buSzPts val="1800"/>
            </a:pPr>
            <a:r>
              <a:rPr lang="en-GB" sz="1800">
                <a:solidFill>
                  <a:schemeClr val="dk2"/>
                </a:solidFill>
              </a:rPr>
              <a:t>Test set:</a:t>
            </a:r>
            <a:endParaRPr lang="en-GB" sz="1800" dirty="0">
              <a:solidFill>
                <a:schemeClr val="dk2"/>
              </a:solidFill>
            </a:endParaRPr>
          </a:p>
          <a:p>
            <a:pPr marL="400050" indent="-285750">
              <a:buSzPts val="1800"/>
              <a:buChar char="•"/>
            </a:pPr>
            <a:r>
              <a:rPr lang="en-GB" sz="1800">
                <a:solidFill>
                  <a:schemeClr val="dk2"/>
                </a:solidFill>
              </a:rPr>
              <a:t>Final test environment TBA</a:t>
            </a:r>
            <a:endParaRPr lang="en-GB" sz="1800" dirty="0">
              <a:solidFill>
                <a:schemeClr val="dk2"/>
              </a:solidFill>
            </a:endParaRPr>
          </a:p>
          <a:p>
            <a:pPr marL="400050" indent="-285750">
              <a:buSzPts val="1800"/>
              <a:buChar char="•"/>
            </a:pPr>
            <a:endParaRPr lang="en-GB" sz="1800" dirty="0">
              <a:solidFill>
                <a:schemeClr val="dk2"/>
              </a:solidFill>
            </a:endParaRPr>
          </a:p>
          <a:p>
            <a:pPr marL="400050" indent="-285750">
              <a:buSzPts val="1800"/>
              <a:buChar char="•"/>
            </a:pPr>
            <a:endParaRPr lang="en-GB" sz="1800" dirty="0">
              <a:solidFill>
                <a:schemeClr val="dk2"/>
              </a:solidFill>
            </a:endParaRPr>
          </a:p>
          <a:p>
            <a:pPr marL="114300"/>
            <a:r>
              <a:rPr lang="en-GB" sz="1800" dirty="0">
                <a:solidFill>
                  <a:schemeClr val="dk2"/>
                </a:solidFill>
              </a:rPr>
              <a:t>Use your codebase of previous Challenges</a:t>
            </a:r>
          </a:p>
          <a:p>
            <a:pPr marL="457200" indent="-342900">
              <a:buClr>
                <a:schemeClr val="dk2"/>
              </a:buClr>
              <a:buSzPts val="1800"/>
              <a:buChar char="•"/>
            </a:pPr>
            <a:endParaRPr lang="en-GB" sz="1800" dirty="0">
              <a:solidFill>
                <a:schemeClr val="dk2"/>
              </a:solidFill>
            </a:endParaRPr>
          </a:p>
          <a:p>
            <a:pPr marL="457200" indent="-342900">
              <a:buClr>
                <a:schemeClr val="dk2"/>
              </a:buClr>
              <a:buSzPts val="1800"/>
              <a:buChar char="•"/>
            </a:pPr>
            <a:endParaRPr lang="en-GB" sz="1800" dirty="0">
              <a:solidFill>
                <a:schemeClr val="dk2"/>
              </a:solidFill>
            </a:endParaRPr>
          </a:p>
        </p:txBody>
      </p:sp>
      <p:sp>
        <p:nvSpPr>
          <p:cNvPr id="98" name="Google Shape;98;p20"/>
          <p:cNvSpPr txBox="1"/>
          <p:nvPr/>
        </p:nvSpPr>
        <p:spPr>
          <a:xfrm>
            <a:off x="409350" y="345625"/>
            <a:ext cx="83253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1800" b="1">
                <a:solidFill>
                  <a:schemeClr val="dk2"/>
                </a:solidFill>
              </a:rPr>
              <a:t>Project setup</a:t>
            </a:r>
            <a:endParaRPr sz="1800" b="1">
              <a:solidFill>
                <a:schemeClr val="dk2"/>
              </a:solidFill>
            </a:endParaRPr>
          </a:p>
        </p:txBody>
      </p:sp>
      <p:pic>
        <p:nvPicPr>
          <p:cNvPr id="5" name="Picture 4" descr="A dry cracked ground with mountains in the background&#10;&#10;AI-generated content may be incorrect.">
            <a:extLst>
              <a:ext uri="{FF2B5EF4-FFF2-40B4-BE49-F238E27FC236}">
                <a16:creationId xmlns:a16="http://schemas.microsoft.com/office/drawing/2014/main" id="{65905169-3120-8191-F36E-84051B1BC493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878320" y="222879"/>
            <a:ext cx="2186280" cy="1134000"/>
          </a:xfrm>
          <a:prstGeom prst="rect">
            <a:avLst/>
          </a:prstGeom>
          <a:ln w="0">
            <a:noFill/>
          </a:ln>
        </p:spPr>
      </p:pic>
      <p:pic>
        <p:nvPicPr>
          <p:cNvPr id="7" name="Picture 6" descr="Ice with smoke on it&#10;&#10;AI-generated content may be incorrect.">
            <a:extLst>
              <a:ext uri="{FF2B5EF4-FFF2-40B4-BE49-F238E27FC236}">
                <a16:creationId xmlns:a16="http://schemas.microsoft.com/office/drawing/2014/main" id="{0EF20B6E-374F-C5F2-3A52-642E8B42EB17}"/>
              </a:ext>
            </a:extLst>
          </p:cNvPr>
          <p:cNvPicPr/>
          <p:nvPr/>
        </p:nvPicPr>
        <p:blipFill>
          <a:blip r:embed="rId4"/>
          <a:srcRect l="-130" t="-373" r="8458" b="-352"/>
          <a:stretch>
            <a:fillRect/>
          </a:stretch>
        </p:blipFill>
        <p:spPr>
          <a:xfrm>
            <a:off x="5528942" y="788377"/>
            <a:ext cx="2194298" cy="1169056"/>
          </a:xfrm>
          <a:prstGeom prst="rect">
            <a:avLst/>
          </a:prstGeom>
          <a:ln w="0">
            <a:noFill/>
          </a:ln>
        </p:spPr>
      </p:pic>
      <p:pic>
        <p:nvPicPr>
          <p:cNvPr id="3" name="Picture 2" descr="A hill with grass and clouds in the sky&#10;&#10;AI-generated content may be incorrect.">
            <a:extLst>
              <a:ext uri="{FF2B5EF4-FFF2-40B4-BE49-F238E27FC236}">
                <a16:creationId xmlns:a16="http://schemas.microsoft.com/office/drawing/2014/main" id="{783DBD6E-C154-9862-6F17-75E501622BD5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6233888" y="1353034"/>
            <a:ext cx="2103120" cy="1190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>
          <a:extLst>
            <a:ext uri="{FF2B5EF4-FFF2-40B4-BE49-F238E27FC236}">
              <a16:creationId xmlns:a16="http://schemas.microsoft.com/office/drawing/2014/main" id="{BDAB4838-6F3A-6612-24DC-CB5F81C4F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0">
            <a:extLst>
              <a:ext uri="{FF2B5EF4-FFF2-40B4-BE49-F238E27FC236}">
                <a16:creationId xmlns:a16="http://schemas.microsoft.com/office/drawing/2014/main" id="{4C2A9652-8CE8-E8F3-EA1E-174DFF1925F7}"/>
              </a:ext>
            </a:extLst>
          </p:cNvPr>
          <p:cNvSpPr txBox="1"/>
          <p:nvPr/>
        </p:nvSpPr>
        <p:spPr>
          <a:xfrm>
            <a:off x="409350" y="345625"/>
            <a:ext cx="83253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1800" b="1">
                <a:solidFill>
                  <a:schemeClr val="dk2"/>
                </a:solidFill>
              </a:rPr>
              <a:t>How to use the training set</a:t>
            </a:r>
            <a:endParaRPr sz="1800" b="1">
              <a:solidFill>
                <a:schemeClr val="dk2"/>
              </a:solidFill>
            </a:endParaRPr>
          </a:p>
        </p:txBody>
      </p:sp>
      <p:pic>
        <p:nvPicPr>
          <p:cNvPr id="2" name="Picture 1" descr="A cartoon of a spider on a surface&#10;&#10;AI-generated content may be incorrect.">
            <a:extLst>
              <a:ext uri="{FF2B5EF4-FFF2-40B4-BE49-F238E27FC236}">
                <a16:creationId xmlns:a16="http://schemas.microsoft.com/office/drawing/2014/main" id="{DEBBBED4-9582-DA0D-ED1B-12E2B1729C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25" r="2018" b="266"/>
          <a:stretch>
            <a:fillRect/>
          </a:stretch>
        </p:blipFill>
        <p:spPr>
          <a:xfrm>
            <a:off x="5920529" y="3742046"/>
            <a:ext cx="2926513" cy="1267638"/>
          </a:xfrm>
          <a:prstGeom prst="rect">
            <a:avLst/>
          </a:prstGeom>
        </p:spPr>
      </p:pic>
      <p:pic>
        <p:nvPicPr>
          <p:cNvPr id="6" name="Picture 5" descr="A cartoon figure on a blue tile floor&#10;&#10;AI-generated content may be incorrect.">
            <a:extLst>
              <a:ext uri="{FF2B5EF4-FFF2-40B4-BE49-F238E27FC236}">
                <a16:creationId xmlns:a16="http://schemas.microsoft.com/office/drawing/2014/main" id="{34A3CE7F-ABC9-2112-98CA-47CBF1E8FB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1280" y="957135"/>
            <a:ext cx="2925134" cy="1152893"/>
          </a:xfrm>
          <a:prstGeom prst="rect">
            <a:avLst/>
          </a:prstGeom>
        </p:spPr>
      </p:pic>
      <p:pic>
        <p:nvPicPr>
          <p:cNvPr id="8" name="Picture 7" descr="A 3d model of a spider&#10;&#10;AI-generated content may be incorrect.">
            <a:extLst>
              <a:ext uri="{FF2B5EF4-FFF2-40B4-BE49-F238E27FC236}">
                <a16:creationId xmlns:a16="http://schemas.microsoft.com/office/drawing/2014/main" id="{33A179E3-ADED-FD65-6DDA-1059669F7CC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080" b="292"/>
          <a:stretch>
            <a:fillRect/>
          </a:stretch>
        </p:blipFill>
        <p:spPr>
          <a:xfrm>
            <a:off x="5920153" y="2342924"/>
            <a:ext cx="2926263" cy="1150900"/>
          </a:xfrm>
          <a:prstGeom prst="rect">
            <a:avLst/>
          </a:prstGeom>
        </p:spPr>
      </p:pic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E5D2D9A-3EA0-0E03-64EE-A2C47DE289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8419" y="957008"/>
            <a:ext cx="1624739" cy="18227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1669067-CB17-E2F5-3627-8CE507A5C740}"/>
              </a:ext>
            </a:extLst>
          </p:cNvPr>
          <p:cNvSpPr txBox="1"/>
          <p:nvPr/>
        </p:nvSpPr>
        <p:spPr>
          <a:xfrm>
            <a:off x="468407" y="2866267"/>
            <a:ext cx="4251417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b="0" i="0" u="none" strike="noStrike" baseline="0">
                <a:solidFill>
                  <a:srgbClr val="000000"/>
                </a:solidFill>
                <a:latin typeface="Courier New"/>
                <a:ea typeface="Courier New"/>
                <a:cs typeface="Courier New"/>
              </a:rPr>
              <a:t>final_project_train.py</a:t>
            </a:r>
          </a:p>
          <a:p>
            <a:endParaRPr lang="en-US" sz="1200" dirty="0">
              <a:latin typeface="Courier New"/>
              <a:cs typeface="Courier New"/>
            </a:endParaRPr>
          </a:p>
          <a:p>
            <a:r>
              <a:rPr lang="en-US" sz="1200" dirty="0" err="1">
                <a:latin typeface="Courier New"/>
                <a:cs typeface="Courier New"/>
              </a:rPr>
              <a:t>Final_world</a:t>
            </a:r>
            <a:r>
              <a:rPr lang="en-US" sz="1200" dirty="0">
                <a:latin typeface="Courier New"/>
                <a:cs typeface="Courier New"/>
              </a:rPr>
              <a:t> class:</a:t>
            </a:r>
          </a:p>
          <a:p>
            <a:pPr marL="171450" indent="-171450">
              <a:buFont typeface="Calibri"/>
              <a:buChar char="-"/>
            </a:pPr>
            <a:r>
              <a:rPr lang="en-US" sz="1200" dirty="0" err="1">
                <a:latin typeface="Courier New"/>
                <a:cs typeface="Courier New"/>
              </a:rPr>
              <a:t>evaluate_individual</a:t>
            </a:r>
            <a:r>
              <a:rPr lang="en-US" sz="1200" dirty="0">
                <a:latin typeface="Courier New"/>
                <a:cs typeface="Courier New"/>
              </a:rPr>
              <a:t> (Introduction)</a:t>
            </a:r>
          </a:p>
          <a:p>
            <a:pPr marL="171450" indent="-171450">
              <a:buFont typeface="Calibri"/>
              <a:buChar char="-"/>
            </a:pPr>
            <a:r>
              <a:rPr lang="en-US" sz="1200">
                <a:latin typeface="Courier New"/>
                <a:cs typeface="Courier New"/>
              </a:rPr>
              <a:t>MLP (Challenge 1)</a:t>
            </a:r>
            <a:endParaRPr lang="en-US" sz="1200" dirty="0">
              <a:latin typeface="Courier New"/>
              <a:cs typeface="Courier New"/>
            </a:endParaRPr>
          </a:p>
          <a:p>
            <a:pPr marL="171450" indent="-171450">
              <a:buFont typeface="Calibri"/>
              <a:buChar char="-"/>
            </a:pPr>
            <a:r>
              <a:rPr lang="en-US" sz="1200">
                <a:latin typeface="Courier New"/>
                <a:cs typeface="Courier New"/>
              </a:rPr>
              <a:t>Tree based representation (Challenge 3)</a:t>
            </a:r>
            <a:endParaRPr lang="en-US" sz="1200" dirty="0">
              <a:latin typeface="Courier New"/>
              <a:cs typeface="Courier New"/>
            </a:endParaRPr>
          </a:p>
          <a:p>
            <a:endParaRPr lang="en-US" sz="1200" dirty="0">
              <a:latin typeface="Courier New"/>
              <a:cs typeface="Courier New"/>
            </a:endParaRPr>
          </a:p>
          <a:p>
            <a:r>
              <a:rPr lang="en-US" sz="1200">
                <a:latin typeface="Courier New"/>
                <a:cs typeface="Courier New"/>
              </a:rPr>
              <a:t>NSGA-II (Challenge 2)</a:t>
            </a:r>
            <a:endParaRPr lang="en-US" sz="1200" dirty="0">
              <a:latin typeface="Courier New"/>
              <a:cs typeface="Courier New"/>
            </a:endParaRPr>
          </a:p>
          <a:p>
            <a:pPr marL="171450" indent="-171450">
              <a:buFont typeface="Calibri"/>
              <a:buChar char="-"/>
            </a:pPr>
            <a:r>
              <a:rPr lang="en-US" sz="1200">
                <a:latin typeface="Courier New"/>
                <a:cs typeface="Courier New"/>
              </a:rPr>
              <a:t>Ask/tell interface</a:t>
            </a:r>
            <a:endParaRPr lang="en-US" sz="1200" dirty="0">
              <a:latin typeface="Courier New"/>
              <a:cs typeface="Courier New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DECB4C-3EB1-79C6-E3BA-C96FA6C511D7}"/>
              </a:ext>
            </a:extLst>
          </p:cNvPr>
          <p:cNvSpPr txBox="1"/>
          <p:nvPr/>
        </p:nvSpPr>
        <p:spPr>
          <a:xfrm>
            <a:off x="466759" y="1226013"/>
            <a:ext cx="387943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We provide a default setup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929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>
          <a:extLst>
            <a:ext uri="{FF2B5EF4-FFF2-40B4-BE49-F238E27FC236}">
              <a16:creationId xmlns:a16="http://schemas.microsoft.com/office/drawing/2014/main" id="{F865930E-9206-4AAD-5042-0DDB4C4D62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0">
            <a:extLst>
              <a:ext uri="{FF2B5EF4-FFF2-40B4-BE49-F238E27FC236}">
                <a16:creationId xmlns:a16="http://schemas.microsoft.com/office/drawing/2014/main" id="{9764B06C-D6BB-802F-6E03-D785CB6FDC1C}"/>
              </a:ext>
            </a:extLst>
          </p:cNvPr>
          <p:cNvSpPr txBox="1"/>
          <p:nvPr/>
        </p:nvSpPr>
        <p:spPr>
          <a:xfrm>
            <a:off x="456525" y="1256225"/>
            <a:ext cx="8325300" cy="34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/>
            <a:r>
              <a:rPr lang="en-GB" sz="1800">
                <a:solidFill>
                  <a:schemeClr val="dk2"/>
                </a:solidFill>
              </a:rPr>
              <a:t>Evolve a complete robot for all environments:</a:t>
            </a:r>
            <a:endParaRPr lang="en-US" sz="1800">
              <a:solidFill>
                <a:schemeClr val="dk2"/>
              </a:solidFill>
            </a:endParaRPr>
          </a:p>
          <a:p>
            <a:pPr marL="400050" indent="-285750">
              <a:buChar char="•"/>
            </a:pPr>
            <a:r>
              <a:rPr lang="en-GB" sz="1800">
                <a:solidFill>
                  <a:schemeClr val="dk2"/>
                </a:solidFill>
              </a:rPr>
              <a:t>Evolutionary algorithm</a:t>
            </a:r>
            <a:endParaRPr lang="en-GB" sz="1800" dirty="0">
              <a:solidFill>
                <a:schemeClr val="dk2"/>
              </a:solidFill>
            </a:endParaRPr>
          </a:p>
          <a:p>
            <a:pPr marL="857250" lvl="1" indent="-285750">
              <a:buFont typeface="Courier New"/>
              <a:buChar char="o"/>
            </a:pPr>
            <a:r>
              <a:rPr lang="en-GB" sz="1800">
                <a:solidFill>
                  <a:schemeClr val="dk2"/>
                </a:solidFill>
              </a:rPr>
              <a:t>MAP-elites</a:t>
            </a:r>
            <a:endParaRPr lang="en-GB" sz="1800" dirty="0">
              <a:solidFill>
                <a:schemeClr val="dk2"/>
              </a:solidFill>
            </a:endParaRPr>
          </a:p>
          <a:p>
            <a:pPr marL="857250" lvl="1" indent="-285750">
              <a:buFont typeface="Courier New"/>
              <a:buChar char="o"/>
            </a:pPr>
            <a:r>
              <a:rPr lang="en-GB" sz="1800">
                <a:solidFill>
                  <a:schemeClr val="dk2"/>
                </a:solidFill>
              </a:rPr>
              <a:t>Viability evolution</a:t>
            </a:r>
            <a:endParaRPr lang="en-GB" sz="1800" dirty="0">
              <a:solidFill>
                <a:schemeClr val="dk2"/>
              </a:solidFill>
            </a:endParaRPr>
          </a:p>
          <a:p>
            <a:pPr marL="400050" indent="-285750">
              <a:buFont typeface="Arial"/>
              <a:buChar char="•"/>
            </a:pPr>
            <a:r>
              <a:rPr lang="en-GB" sz="1800">
                <a:solidFill>
                  <a:schemeClr val="dk2"/>
                </a:solidFill>
              </a:rPr>
              <a:t>Robot representation</a:t>
            </a:r>
            <a:endParaRPr lang="en-GB">
              <a:solidFill>
                <a:schemeClr val="dk2"/>
              </a:solidFill>
            </a:endParaRPr>
          </a:p>
          <a:p>
            <a:pPr marL="857250" lvl="1" indent="-285750">
              <a:buFont typeface="Courier New"/>
              <a:buChar char="o"/>
            </a:pPr>
            <a:r>
              <a:rPr lang="en-GB" sz="1800">
                <a:solidFill>
                  <a:schemeClr val="dk2"/>
                </a:solidFill>
              </a:rPr>
              <a:t>Full body evolution</a:t>
            </a:r>
            <a:endParaRPr lang="en-GB" sz="1800" dirty="0">
              <a:solidFill>
                <a:schemeClr val="dk2"/>
              </a:solidFill>
            </a:endParaRPr>
          </a:p>
          <a:p>
            <a:pPr marL="857250" lvl="1" indent="-285750">
              <a:buFont typeface="Courier New"/>
              <a:buChar char="o"/>
            </a:pPr>
            <a:r>
              <a:rPr lang="en-GB" sz="1800">
                <a:solidFill>
                  <a:schemeClr val="dk2"/>
                </a:solidFill>
              </a:rPr>
              <a:t>Change in architecture</a:t>
            </a:r>
            <a:endParaRPr lang="en-GB" sz="1800" dirty="0">
              <a:solidFill>
                <a:schemeClr val="dk2"/>
              </a:solidFill>
            </a:endParaRPr>
          </a:p>
          <a:p>
            <a:pPr marL="400050" indent="-285750">
              <a:buFont typeface="Arial"/>
              <a:buChar char="•"/>
            </a:pPr>
            <a:r>
              <a:rPr lang="en-GB" sz="1800">
                <a:solidFill>
                  <a:schemeClr val="dk2"/>
                </a:solidFill>
              </a:rPr>
              <a:t>Controller design</a:t>
            </a:r>
          </a:p>
          <a:p>
            <a:pPr marL="857250" lvl="1" indent="-285750">
              <a:buFont typeface="Courier New"/>
              <a:buChar char="o"/>
            </a:pPr>
            <a:r>
              <a:rPr lang="en-GB" sz="1800">
                <a:solidFill>
                  <a:schemeClr val="dk2"/>
                </a:solidFill>
              </a:rPr>
              <a:t>Adaptation/Hebbian</a:t>
            </a:r>
            <a:endParaRPr lang="en-GB" sz="1800" dirty="0">
              <a:solidFill>
                <a:schemeClr val="dk2"/>
              </a:solidFill>
            </a:endParaRPr>
          </a:p>
          <a:p>
            <a:pPr marL="857250" lvl="1" indent="-285750">
              <a:buFont typeface="Courier New"/>
              <a:buChar char="o"/>
            </a:pPr>
            <a:r>
              <a:rPr lang="en-GB" sz="1800" dirty="0">
                <a:solidFill>
                  <a:schemeClr val="dk2"/>
                </a:solidFill>
              </a:rPr>
              <a:t>Hierarchi</a:t>
            </a:r>
            <a:r>
              <a:rPr lang="en-GB" sz="1800">
                <a:solidFill>
                  <a:schemeClr val="dk2"/>
                </a:solidFill>
              </a:rPr>
              <a:t>cal control</a:t>
            </a:r>
            <a:endParaRPr lang="en-GB" sz="1800" dirty="0">
              <a:solidFill>
                <a:schemeClr val="dk2"/>
              </a:solidFill>
            </a:endParaRPr>
          </a:p>
          <a:p>
            <a:pPr marL="857250" lvl="1" indent="-285750">
              <a:buFont typeface="Courier New"/>
              <a:buChar char="o"/>
            </a:pPr>
            <a:r>
              <a:rPr lang="en-GB" sz="1800">
                <a:solidFill>
                  <a:schemeClr val="dk2"/>
                </a:solidFill>
              </a:rPr>
              <a:t>Meta learning</a:t>
            </a:r>
            <a:endParaRPr lang="en-GB" sz="1800" dirty="0">
              <a:solidFill>
                <a:schemeClr val="dk2"/>
              </a:solidFill>
            </a:endParaRPr>
          </a:p>
          <a:p>
            <a:pPr marL="400050" indent="-285750">
              <a:buChar char="•"/>
            </a:pPr>
            <a:endParaRPr lang="en-GB" sz="1800" dirty="0">
              <a:solidFill>
                <a:schemeClr val="dk2"/>
              </a:solidFill>
            </a:endParaRPr>
          </a:p>
          <a:p>
            <a:pPr marL="457200" indent="-342900">
              <a:buClr>
                <a:schemeClr val="dk2"/>
              </a:buClr>
              <a:buSzPts val="1800"/>
              <a:buChar char="•"/>
            </a:pPr>
            <a:endParaRPr lang="en-GB" sz="1800" dirty="0">
              <a:solidFill>
                <a:schemeClr val="dk2"/>
              </a:solidFill>
            </a:endParaRPr>
          </a:p>
          <a:p>
            <a:pPr marL="457200" indent="-342900">
              <a:buClr>
                <a:schemeClr val="dk2"/>
              </a:buClr>
              <a:buSzPts val="1800"/>
              <a:buChar char="•"/>
            </a:pPr>
            <a:endParaRPr lang="en-GB" sz="1800" dirty="0">
              <a:solidFill>
                <a:schemeClr val="dk2"/>
              </a:solidFill>
            </a:endParaRPr>
          </a:p>
        </p:txBody>
      </p:sp>
      <p:sp>
        <p:nvSpPr>
          <p:cNvPr id="98" name="Google Shape;98;p20">
            <a:extLst>
              <a:ext uri="{FF2B5EF4-FFF2-40B4-BE49-F238E27FC236}">
                <a16:creationId xmlns:a16="http://schemas.microsoft.com/office/drawing/2014/main" id="{66E9EB3A-8A27-DEE3-2268-06F64518FD9A}"/>
              </a:ext>
            </a:extLst>
          </p:cNvPr>
          <p:cNvSpPr txBox="1"/>
          <p:nvPr/>
        </p:nvSpPr>
        <p:spPr>
          <a:xfrm>
            <a:off x="409350" y="345625"/>
            <a:ext cx="83253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1800" b="1">
                <a:solidFill>
                  <a:schemeClr val="dk2"/>
                </a:solidFill>
              </a:rPr>
              <a:t>Final project goal [Focus on one idea]</a:t>
            </a:r>
          </a:p>
        </p:txBody>
      </p:sp>
      <p:pic>
        <p:nvPicPr>
          <p:cNvPr id="2" name="Picture 1" descr="A diagram of a experiment&#10;&#10;AI-generated content may be incorrect.">
            <a:extLst>
              <a:ext uri="{FF2B5EF4-FFF2-40B4-BE49-F238E27FC236}">
                <a16:creationId xmlns:a16="http://schemas.microsoft.com/office/drawing/2014/main" id="{B675FD39-C76A-C759-CC0C-B446B1D44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0928" y="1849765"/>
            <a:ext cx="3324385" cy="304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0909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>
          <a:extLst>
            <a:ext uri="{FF2B5EF4-FFF2-40B4-BE49-F238E27FC236}">
              <a16:creationId xmlns:a16="http://schemas.microsoft.com/office/drawing/2014/main" id="{F658A274-77BC-B9AB-5255-F4E5388212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0">
            <a:extLst>
              <a:ext uri="{FF2B5EF4-FFF2-40B4-BE49-F238E27FC236}">
                <a16:creationId xmlns:a16="http://schemas.microsoft.com/office/drawing/2014/main" id="{F673ECB1-791A-9F6D-A0C4-ED626C499834}"/>
              </a:ext>
            </a:extLst>
          </p:cNvPr>
          <p:cNvSpPr txBox="1"/>
          <p:nvPr/>
        </p:nvSpPr>
        <p:spPr>
          <a:xfrm>
            <a:off x="409350" y="345625"/>
            <a:ext cx="83253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1800" b="1">
                <a:solidFill>
                  <a:schemeClr val="dk2"/>
                </a:solidFill>
              </a:rPr>
              <a:t>How to use the test set</a:t>
            </a:r>
            <a:endParaRPr sz="1800" b="1">
              <a:solidFill>
                <a:schemeClr val="dk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6EB1EB-C5B3-03CC-0A1C-35CB087F665E}"/>
              </a:ext>
            </a:extLst>
          </p:cNvPr>
          <p:cNvSpPr txBox="1"/>
          <p:nvPr/>
        </p:nvSpPr>
        <p:spPr>
          <a:xfrm>
            <a:off x="468407" y="2467232"/>
            <a:ext cx="4251417" cy="19082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b="0" i="0" u="none" strike="noStrike" baseline="0">
                <a:solidFill>
                  <a:srgbClr val="000000"/>
                </a:solidFill>
                <a:latin typeface="Courier New"/>
                <a:ea typeface="Courier New"/>
                <a:cs typeface="Courier New"/>
              </a:rPr>
              <a:t>final_project_</a:t>
            </a:r>
            <a:r>
              <a:rPr lang="en-US" sz="1200">
                <a:latin typeface="Courier New"/>
                <a:ea typeface="Courier New"/>
                <a:cs typeface="Courier New"/>
              </a:rPr>
              <a:t>test</a:t>
            </a:r>
            <a:r>
              <a:rPr lang="en-US" sz="1200" b="0" i="0" u="none" strike="noStrike" baseline="0">
                <a:solidFill>
                  <a:srgbClr val="000000"/>
                </a:solidFill>
                <a:latin typeface="Courier New"/>
                <a:ea typeface="Courier New"/>
                <a:cs typeface="Courier New"/>
              </a:rPr>
              <a:t>.py</a:t>
            </a:r>
          </a:p>
          <a:p>
            <a:endParaRPr lang="en-US" sz="1200" dirty="0">
              <a:latin typeface="Courier New"/>
              <a:cs typeface="Courier New"/>
            </a:endParaRPr>
          </a:p>
          <a:p>
            <a:r>
              <a:rPr lang="en-US" sz="1200">
                <a:latin typeface="Courier New"/>
                <a:cs typeface="Courier New"/>
              </a:rPr>
              <a:t>Searches your result directory:</a:t>
            </a:r>
            <a:endParaRPr lang="en-US" sz="1200" dirty="0">
              <a:latin typeface="Courier New"/>
              <a:cs typeface="Courier New"/>
            </a:endParaRPr>
          </a:p>
          <a:p>
            <a:r>
              <a:rPr lang="en-US" sz="1000" i="1" dirty="0">
                <a:solidFill>
                  <a:srgbClr val="5F826B"/>
                </a:solidFill>
                <a:highlight>
                  <a:srgbClr val="1E1F22"/>
                </a:highlight>
                <a:latin typeface="Consolas"/>
                <a:cs typeface="Courier New"/>
              </a:rPr>
              <a:t>--</a:t>
            </a:r>
            <a:r>
              <a:rPr lang="en-US" sz="1000" i="1" err="1">
                <a:solidFill>
                  <a:srgbClr val="5F826B"/>
                </a:solidFill>
                <a:highlight>
                  <a:srgbClr val="1E1F22"/>
                </a:highlight>
                <a:latin typeface="Consolas"/>
                <a:cs typeface="Courier New"/>
              </a:rPr>
              <a:t>best_dir_path</a:t>
            </a:r>
            <a:r>
              <a:rPr lang="en-US" sz="1000" i="1">
                <a:solidFill>
                  <a:srgbClr val="5F826B"/>
                </a:solidFill>
                <a:highlight>
                  <a:srgbClr val="1E1F22"/>
                </a:highlight>
                <a:latin typeface="Consolas"/>
                <a:cs typeface="Courier New"/>
              </a:rPr>
              <a:t> results/final_project</a:t>
            </a:r>
            <a:endParaRPr lang="en-US"/>
          </a:p>
          <a:p>
            <a:endParaRPr lang="en-US" sz="1200" dirty="0">
              <a:latin typeface="Courier New"/>
              <a:cs typeface="Courier New"/>
            </a:endParaRPr>
          </a:p>
          <a:p>
            <a:r>
              <a:rPr lang="en-US" sz="1200" dirty="0" err="1">
                <a:latin typeface="Courier New"/>
                <a:cs typeface="Courier New"/>
              </a:rPr>
              <a:t>EvalWorld</a:t>
            </a:r>
            <a:r>
              <a:rPr lang="en-US" sz="1200" dirty="0">
                <a:latin typeface="Courier New"/>
                <a:cs typeface="Courier New"/>
              </a:rPr>
              <a:t> class:</a:t>
            </a:r>
          </a:p>
          <a:p>
            <a:pPr marL="171450" indent="-171450">
              <a:buFont typeface="Calibri"/>
              <a:buChar char="-"/>
            </a:pPr>
            <a:r>
              <a:rPr lang="en-US" sz="1200">
                <a:latin typeface="Courier New"/>
                <a:cs typeface="Courier New"/>
              </a:rPr>
              <a:t>Loads your best genome</a:t>
            </a:r>
            <a:endParaRPr lang="en-US" sz="1200" dirty="0">
              <a:latin typeface="Courier New"/>
              <a:cs typeface="Courier New"/>
            </a:endParaRPr>
          </a:p>
          <a:p>
            <a:pPr marL="171450" indent="-171450">
              <a:buFont typeface="Calibri"/>
              <a:buChar char="-"/>
            </a:pPr>
            <a:r>
              <a:rPr lang="en-US" sz="1200">
                <a:latin typeface="Courier New"/>
                <a:cs typeface="Courier New"/>
              </a:rPr>
              <a:t>Loads your best robot xml</a:t>
            </a:r>
            <a:endParaRPr lang="en-US" sz="1200" dirty="0">
              <a:latin typeface="Courier New"/>
              <a:cs typeface="Courier New"/>
            </a:endParaRPr>
          </a:p>
          <a:p>
            <a:endParaRPr lang="en-US" sz="1200" dirty="0">
              <a:latin typeface="Courier New"/>
              <a:cs typeface="Courier New"/>
            </a:endParaRPr>
          </a:p>
          <a:p>
            <a:pPr marL="171450" indent="-171450">
              <a:buFont typeface="Calibri"/>
              <a:buChar char="-"/>
            </a:pPr>
            <a:endParaRPr lang="en-US" sz="1200" dirty="0">
              <a:latin typeface="Courier New"/>
              <a:cs typeface="Courier New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F2F4D2-3157-EA58-0D68-039A2554A59F}"/>
              </a:ext>
            </a:extLst>
          </p:cNvPr>
          <p:cNvSpPr txBox="1"/>
          <p:nvPr/>
        </p:nvSpPr>
        <p:spPr>
          <a:xfrm>
            <a:off x="466759" y="1226013"/>
            <a:ext cx="387943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We provide a test </a:t>
            </a:r>
            <a:r>
              <a:rPr lang="en-US"/>
              <a:t>function to </a:t>
            </a:r>
            <a:endParaRPr lang="en-US" dirty="0"/>
          </a:p>
          <a:p>
            <a:r>
              <a:rPr lang="en-US" dirty="0"/>
              <a:t>check </a:t>
            </a:r>
            <a:r>
              <a:rPr lang="en-US"/>
              <a:t>your solution</a:t>
            </a:r>
            <a:endParaRPr lang="en-US" dirty="0"/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4E8608F-E44E-9853-C3CD-9D2541F96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0064" y="913047"/>
            <a:ext cx="1631502" cy="1822714"/>
          </a:xfrm>
          <a:prstGeom prst="rect">
            <a:avLst/>
          </a:prstGeom>
        </p:spPr>
      </p:pic>
      <p:pic>
        <p:nvPicPr>
          <p:cNvPr id="4" name="Picture 3" descr="A blue and black rectangular object&#10;&#10;AI-generated content may be incorrect.">
            <a:extLst>
              <a:ext uri="{FF2B5EF4-FFF2-40B4-BE49-F238E27FC236}">
                <a16:creationId xmlns:a16="http://schemas.microsoft.com/office/drawing/2014/main" id="{3775411E-F9FC-19C7-235D-E80182F75B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178" y="1030868"/>
            <a:ext cx="2880327" cy="210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487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PlaceHolder 1"/>
          <p:cNvSpPr>
            <a:spLocks noGrp="1"/>
          </p:cNvSpPr>
          <p:nvPr>
            <p:ph type="title"/>
          </p:nvPr>
        </p:nvSpPr>
        <p:spPr>
          <a:xfrm>
            <a:off x="1232640" y="0"/>
            <a:ext cx="7599240" cy="10083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/>
          </a:bodyPr>
          <a:lstStyle/>
          <a:p>
            <a:pPr>
              <a:tabLst>
                <a:tab pos="0" algn="l"/>
              </a:tabLst>
            </a:pPr>
            <a:r>
              <a:rPr lang="en-GB" spc="-1">
                <a:latin typeface="Libre Franklin Black"/>
              </a:rPr>
              <a:t>Poster session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1" name="PlaceHolder 2"/>
          <p:cNvSpPr>
            <a:spLocks noGrp="1"/>
          </p:cNvSpPr>
          <p:nvPr>
            <p:ph/>
          </p:nvPr>
        </p:nvSpPr>
        <p:spPr>
          <a:xfrm>
            <a:off x="89640" y="1008720"/>
            <a:ext cx="7599240" cy="36709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n-GB" sz="1600" b="1" spc="-1" dirty="0">
                <a:solidFill>
                  <a:schemeClr val="dk2"/>
                </a:solidFill>
                <a:latin typeface="Libre Franklin Medium"/>
              </a:rPr>
              <a:t>[21-5-2026] </a:t>
            </a:r>
            <a:r>
              <a:rPr lang="en-GB" sz="1600" spc="-1" dirty="0">
                <a:solidFill>
                  <a:schemeClr val="dk2"/>
                </a:solidFill>
                <a:latin typeface="Libre Franklin Medium"/>
              </a:rPr>
              <a:t>You will </a:t>
            </a:r>
            <a:r>
              <a:rPr lang="en-GB" sz="1600" b="1" spc="-1" dirty="0">
                <a:solidFill>
                  <a:schemeClr val="dk2"/>
                </a:solidFill>
                <a:latin typeface="Libre Franklin Medium"/>
              </a:rPr>
              <a:t>submit </a:t>
            </a:r>
            <a:r>
              <a:rPr lang="en-GB" sz="1600" spc="-1" dirty="0">
                <a:solidFill>
                  <a:schemeClr val="dk2"/>
                </a:solidFill>
                <a:latin typeface="Libre Franklin Medium"/>
              </a:rPr>
              <a:t>your solution on </a:t>
            </a:r>
            <a:endParaRPr lang="en-GB" sz="1600" b="1" strike="noStrike" spc="-1" dirty="0">
              <a:solidFill>
                <a:schemeClr val="dk2"/>
              </a:solidFill>
              <a:latin typeface="Libre Franklin Medium"/>
            </a:endParaRPr>
          </a:p>
          <a:p>
            <a:pPr marL="742950" lvl="2" indent="-285750">
              <a:buFont typeface="Arial"/>
              <a:buChar char="•"/>
              <a:tabLst>
                <a:tab pos="0" algn="l"/>
              </a:tabLst>
            </a:pPr>
            <a:r>
              <a:rPr lang="en-GB" sz="1600" b="1" spc="-1" dirty="0">
                <a:solidFill>
                  <a:schemeClr val="dk2"/>
                </a:solidFill>
              </a:rPr>
              <a:t>Code</a:t>
            </a:r>
            <a:r>
              <a:rPr lang="en-GB" sz="1600" spc="-1" dirty="0">
                <a:solidFill>
                  <a:schemeClr val="dk2"/>
                </a:solidFill>
              </a:rPr>
              <a:t>: </a:t>
            </a:r>
            <a:r>
              <a:rPr lang="en-GB" sz="1400" spc="-1" dirty="0">
                <a:solidFill>
                  <a:schemeClr val="dk2"/>
                </a:solidFill>
                <a:latin typeface="Courier New"/>
                <a:cs typeface="Courier New"/>
              </a:rPr>
              <a:t>Your final_project_train.py, &lt;</a:t>
            </a:r>
            <a:r>
              <a:rPr lang="en-GB" sz="1400" spc="-1" dirty="0" err="1">
                <a:solidFill>
                  <a:schemeClr val="dk2"/>
                </a:solidFill>
                <a:latin typeface="Courier New"/>
                <a:cs typeface="Courier New"/>
              </a:rPr>
              <a:t>your_controller</a:t>
            </a:r>
            <a:r>
              <a:rPr lang="en-GB" sz="1400" spc="-1" dirty="0">
                <a:solidFill>
                  <a:schemeClr val="dk2"/>
                </a:solidFill>
                <a:latin typeface="Courier New"/>
                <a:cs typeface="Courier New"/>
              </a:rPr>
              <a:t>&gt;.</a:t>
            </a:r>
            <a:r>
              <a:rPr lang="en-GB" sz="1400" spc="-1" dirty="0" err="1">
                <a:solidFill>
                  <a:schemeClr val="dk2"/>
                </a:solidFill>
                <a:latin typeface="Courier New"/>
                <a:cs typeface="Courier New"/>
              </a:rPr>
              <a:t>py</a:t>
            </a:r>
            <a:r>
              <a:rPr lang="en-GB" sz="1600" spc="-1" dirty="0">
                <a:solidFill>
                  <a:schemeClr val="dk2"/>
                </a:solidFill>
              </a:rPr>
              <a:t> </a:t>
            </a:r>
            <a:endParaRPr lang="en-GB" dirty="0">
              <a:solidFill>
                <a:schemeClr val="dk2"/>
              </a:solidFill>
            </a:endParaRPr>
          </a:p>
          <a:p>
            <a:pPr marL="742950" lvl="2" indent="-285750">
              <a:buFont typeface="Arial"/>
              <a:buChar char="•"/>
              <a:tabLst>
                <a:tab pos="0" algn="l"/>
              </a:tabLst>
            </a:pPr>
            <a:r>
              <a:rPr lang="en-GB" sz="1600" b="1" spc="-1" dirty="0">
                <a:solidFill>
                  <a:schemeClr val="dk2"/>
                </a:solidFill>
              </a:rPr>
              <a:t>Data</a:t>
            </a:r>
            <a:r>
              <a:rPr lang="en-GB" sz="1600" spc="-1" dirty="0">
                <a:solidFill>
                  <a:schemeClr val="dk2"/>
                </a:solidFill>
              </a:rPr>
              <a:t>: Your best evolved genotype as </a:t>
            </a:r>
            <a:r>
              <a:rPr lang="en-GB" sz="1400" spc="-1" dirty="0" err="1">
                <a:solidFill>
                  <a:schemeClr val="dk2"/>
                </a:solidFill>
                <a:latin typeface="Courier New"/>
                <a:cs typeface="Courier New"/>
              </a:rPr>
              <a:t>x_best.npy</a:t>
            </a:r>
            <a:r>
              <a:rPr lang="en-GB" sz="1400" spc="-1" dirty="0">
                <a:solidFill>
                  <a:schemeClr val="dk2"/>
                </a:solidFill>
                <a:latin typeface="Courier New"/>
                <a:cs typeface="Courier New"/>
              </a:rPr>
              <a:t>,</a:t>
            </a:r>
            <a:r>
              <a:rPr lang="en-GB" sz="1600" spc="-1" dirty="0">
                <a:solidFill>
                  <a:schemeClr val="dk2"/>
                </a:solidFill>
              </a:rPr>
              <a:t> </a:t>
            </a:r>
            <a:r>
              <a:rPr lang="en-GB" sz="1400" spc="-1" dirty="0">
                <a:solidFill>
                  <a:schemeClr val="dk2"/>
                </a:solidFill>
                <a:latin typeface="Courier New"/>
                <a:cs typeface="Courier New"/>
              </a:rPr>
              <a:t>&lt;</a:t>
            </a:r>
            <a:r>
              <a:rPr lang="en-GB" sz="1400" spc="-1" dirty="0" err="1">
                <a:solidFill>
                  <a:schemeClr val="dk2"/>
                </a:solidFill>
                <a:latin typeface="Courier New"/>
                <a:cs typeface="Courier New"/>
              </a:rPr>
              <a:t>your_robot</a:t>
            </a:r>
            <a:r>
              <a:rPr lang="en-GB" sz="1400" spc="-1" dirty="0">
                <a:solidFill>
                  <a:schemeClr val="dk2"/>
                </a:solidFill>
                <a:latin typeface="Courier New"/>
                <a:cs typeface="Courier New"/>
              </a:rPr>
              <a:t>&gt;.xml</a:t>
            </a:r>
            <a:endParaRPr lang="en-GB">
              <a:solidFill>
                <a:schemeClr val="dk2"/>
              </a:solidFill>
            </a:endParaRPr>
          </a:p>
          <a:p>
            <a:pPr marL="742950" lvl="2" indent="-285750">
              <a:buChar char="•"/>
              <a:tabLst>
                <a:tab pos="0" algn="l"/>
              </a:tabLst>
            </a:pPr>
            <a:r>
              <a:rPr lang="en-GB" sz="1600" b="1" spc="-1">
                <a:solidFill>
                  <a:schemeClr val="dk2"/>
                </a:solidFill>
                <a:ea typeface="Libre Franklin"/>
              </a:rPr>
              <a:t>Any other file necessary to run</a:t>
            </a:r>
            <a:endParaRPr lang="en-GB" sz="1600" b="1" spc="-1" dirty="0">
              <a:solidFill>
                <a:schemeClr val="dk2"/>
              </a:solidFill>
              <a:ea typeface="Libre Franklin"/>
            </a:endParaRPr>
          </a:p>
          <a:p>
            <a:pPr marL="742950" lvl="2" indent="-285750">
              <a:buChar char="•"/>
              <a:tabLst>
                <a:tab pos="0" algn="l"/>
              </a:tabLst>
            </a:pPr>
            <a:r>
              <a:rPr lang="en-GB" sz="1600" b="1" spc="-1">
                <a:solidFill>
                  <a:schemeClr val="dk2"/>
                </a:solidFill>
                <a:ea typeface="Libre Franklin"/>
              </a:rPr>
              <a:t>README</a:t>
            </a:r>
            <a:r>
              <a:rPr lang="en-GB" sz="1600" spc="-1">
                <a:solidFill>
                  <a:schemeClr val="dk2"/>
                </a:solidFill>
                <a:ea typeface="Libre Franklin"/>
              </a:rPr>
              <a:t>: special instruction if needed  </a:t>
            </a:r>
            <a:endParaRPr lang="en-GB" sz="1400" spc="-1">
              <a:solidFill>
                <a:schemeClr val="dk2"/>
              </a:solidFill>
              <a:latin typeface="Courier New"/>
              <a:ea typeface="Libre Franklin"/>
              <a:cs typeface="Courier New"/>
            </a:endParaRPr>
          </a:p>
          <a:p>
            <a:pPr marL="742950" lvl="2" indent="-285750">
              <a:buChar char="•"/>
              <a:tabLst>
                <a:tab pos="0" algn="l"/>
              </a:tabLst>
            </a:pPr>
            <a:endParaRPr lang="en-GB" sz="1400" spc="-1" dirty="0">
              <a:solidFill>
                <a:schemeClr val="dk2"/>
              </a:solidFill>
              <a:latin typeface="Courier New"/>
              <a:cs typeface="Courier New"/>
            </a:endParaRPr>
          </a:p>
          <a:p>
            <a:pPr>
              <a:lnSpc>
                <a:spcPct val="114999"/>
              </a:lnSpc>
              <a:tabLst>
                <a:tab pos="0" algn="l"/>
              </a:tabLst>
            </a:pPr>
            <a:r>
              <a:rPr lang="en-GB" sz="1600" b="1" spc="-1">
                <a:solidFill>
                  <a:schemeClr val="dk2"/>
                </a:solidFill>
                <a:latin typeface="Libre Franklin Medium"/>
              </a:rPr>
              <a:t>[28-5-2026] </a:t>
            </a:r>
            <a:r>
              <a:rPr lang="en-GB" sz="1600" spc="-1">
                <a:solidFill>
                  <a:schemeClr val="dk2"/>
                </a:solidFill>
                <a:latin typeface="Libre Franklin Medium"/>
              </a:rPr>
              <a:t>Poster session</a:t>
            </a:r>
            <a:endParaRPr lang="en-GB">
              <a:solidFill>
                <a:schemeClr val="dk2"/>
              </a:solidFill>
            </a:endParaRPr>
          </a:p>
          <a:p>
            <a:pPr indent="0">
              <a:lnSpc>
                <a:spcPct val="114999"/>
              </a:lnSpc>
              <a:buNone/>
              <a:tabLst>
                <a:tab pos="0" algn="l"/>
              </a:tabLst>
            </a:pPr>
            <a:endParaRPr lang="en-GB" sz="1600" b="1" strike="noStrike" spc="-1" dirty="0">
              <a:solidFill>
                <a:schemeClr val="dk2"/>
              </a:solidFill>
              <a:latin typeface="Libre Franklin Medium"/>
            </a:endParaRPr>
          </a:p>
          <a:p>
            <a:pPr marL="108000" indent="0">
              <a:lnSpc>
                <a:spcPct val="114000"/>
              </a:lnSpc>
              <a:buNone/>
              <a:tabLst>
                <a:tab pos="0" algn="l"/>
              </a:tabLst>
            </a:pPr>
            <a:endParaRPr lang="en-US" sz="1600" b="0" strike="noStrike" spc="-1">
              <a:solidFill>
                <a:srgbClr val="000000"/>
              </a:solidFill>
              <a:latin typeface="Arial"/>
            </a:endParaRPr>
          </a:p>
          <a:p>
            <a:pPr marL="108000" indent="0">
              <a:lnSpc>
                <a:spcPct val="114000"/>
              </a:lnSpc>
              <a:buNone/>
              <a:tabLst>
                <a:tab pos="0" algn="l"/>
              </a:tabLst>
            </a:pPr>
            <a:endParaRPr lang="en-US" sz="1600" b="0" strike="noStrike" spc="-1">
              <a:solidFill>
                <a:srgbClr val="000000"/>
              </a:solidFill>
              <a:latin typeface="Arial"/>
            </a:endParaRPr>
          </a:p>
          <a:p>
            <a:pPr marL="108000" indent="0">
              <a:lnSpc>
                <a:spcPct val="114000"/>
              </a:lnSpc>
              <a:buNone/>
              <a:tabLst>
                <a:tab pos="0" algn="l"/>
              </a:tabLst>
            </a:pPr>
            <a:endParaRPr lang="en-US" sz="1600" b="0" strike="noStrike" spc="-1">
              <a:solidFill>
                <a:srgbClr val="000000"/>
              </a:solidFill>
              <a:latin typeface="Arial"/>
            </a:endParaRPr>
          </a:p>
          <a:p>
            <a:pPr marL="457200" indent="0">
              <a:lnSpc>
                <a:spcPct val="115000"/>
              </a:lnSpc>
              <a:spcBef>
                <a:spcPts val="1199"/>
              </a:spcBef>
              <a:buNone/>
              <a:tabLst>
                <a:tab pos="0" algn="l"/>
              </a:tabLst>
            </a:pPr>
            <a:endParaRPr lang="en-US" sz="1600" b="0" strike="noStrike" spc="-1">
              <a:solidFill>
                <a:srgbClr val="000000"/>
              </a:solidFill>
              <a:latin typeface="Arial"/>
            </a:endParaRPr>
          </a:p>
          <a:p>
            <a:pPr marL="457200" indent="0">
              <a:lnSpc>
                <a:spcPct val="115000"/>
              </a:lnSpc>
              <a:spcBef>
                <a:spcPts val="1199"/>
              </a:spcBef>
              <a:spcAft>
                <a:spcPts val="1199"/>
              </a:spcAft>
              <a:buNone/>
              <a:tabLst>
                <a:tab pos="0" algn="l"/>
              </a:tabLst>
            </a:pPr>
            <a:endParaRPr lang="en-US" sz="16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3BFEE03-8752-CAB0-2AC9-0EFD695B6AC7}"/>
              </a:ext>
            </a:extLst>
          </p:cNvPr>
          <p:cNvGrpSpPr/>
          <p:nvPr/>
        </p:nvGrpSpPr>
        <p:grpSpPr>
          <a:xfrm>
            <a:off x="5538507" y="2254870"/>
            <a:ext cx="2565606" cy="2512023"/>
            <a:chOff x="5074627" y="1716770"/>
            <a:chExt cx="3760560" cy="3681000"/>
          </a:xfrm>
        </p:grpSpPr>
        <p:pic>
          <p:nvPicPr>
            <p:cNvPr id="363" name="Picture 2" descr="A cartoon of kids in a science lab&#10;&#10;AI-generated content may be incorrect."/>
            <p:cNvPicPr/>
            <p:nvPr/>
          </p:nvPicPr>
          <p:blipFill>
            <a:blip r:embed="rId3"/>
            <a:stretch/>
          </p:blipFill>
          <p:spPr>
            <a:xfrm>
              <a:off x="5074627" y="1716770"/>
              <a:ext cx="3699720" cy="36810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64" name="Picture 4"/>
            <p:cNvSpPr/>
            <p:nvPr/>
          </p:nvSpPr>
          <p:spPr>
            <a:xfrm>
              <a:off x="6347587" y="3411650"/>
              <a:ext cx="1054080" cy="1055880"/>
            </a:xfrm>
            <a:prstGeom prst="ellipse">
              <a:avLst/>
            </a:prstGeom>
            <a:blipFill rotWithShape="0">
              <a:blip r:embed="rId4"/>
              <a:srcRect/>
              <a:stretch/>
            </a:blipFill>
            <a:ln w="0">
              <a:noFill/>
            </a:ln>
            <a:effectLst>
              <a:softEdge rad="11268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65" name="Picture 6"/>
            <p:cNvSpPr/>
            <p:nvPr/>
          </p:nvSpPr>
          <p:spPr>
            <a:xfrm>
              <a:off x="7167307" y="4228130"/>
              <a:ext cx="1016280" cy="1005480"/>
            </a:xfrm>
            <a:prstGeom prst="ellipse">
              <a:avLst/>
            </a:prstGeom>
            <a:blipFill rotWithShape="0">
              <a:blip r:embed="rId5"/>
              <a:srcRect/>
              <a:stretch/>
            </a:blipFill>
            <a:ln w="0">
              <a:noFill/>
            </a:ln>
            <a:effectLst>
              <a:softEdge rad="11268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66" name="Picture 7"/>
            <p:cNvSpPr/>
            <p:nvPr/>
          </p:nvSpPr>
          <p:spPr>
            <a:xfrm>
              <a:off x="5086867" y="4236050"/>
              <a:ext cx="775800" cy="869040"/>
            </a:xfrm>
            <a:prstGeom prst="ellipse">
              <a:avLst/>
            </a:prstGeom>
            <a:blipFill rotWithShape="0">
              <a:blip r:embed="rId6"/>
              <a:srcRect/>
              <a:stretch/>
            </a:blipFill>
            <a:ln w="0">
              <a:noFill/>
            </a:ln>
            <a:effectLst>
              <a:softEdge rad="11268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67" name="Picture 8"/>
            <p:cNvSpPr/>
            <p:nvPr/>
          </p:nvSpPr>
          <p:spPr>
            <a:xfrm>
              <a:off x="7940227" y="4326050"/>
              <a:ext cx="894960" cy="909720"/>
            </a:xfrm>
            <a:prstGeom prst="ellipse">
              <a:avLst/>
            </a:prstGeom>
            <a:blipFill rotWithShape="0">
              <a:blip r:embed="rId7"/>
              <a:srcRect/>
              <a:stretch/>
            </a:blipFill>
            <a:ln w="0">
              <a:noFill/>
            </a:ln>
            <a:effectLst>
              <a:softEdge rad="11268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68" name="Picture 9"/>
            <p:cNvSpPr/>
            <p:nvPr/>
          </p:nvSpPr>
          <p:spPr>
            <a:xfrm flipH="1">
              <a:off x="5753947" y="4191050"/>
              <a:ext cx="928800" cy="953640"/>
            </a:xfrm>
            <a:prstGeom prst="ellipse">
              <a:avLst/>
            </a:prstGeom>
            <a:blipFill rotWithShape="0">
              <a:blip r:embed="rId8"/>
              <a:srcRect/>
              <a:stretch/>
            </a:blipFill>
            <a:ln w="0">
              <a:noFill/>
            </a:ln>
            <a:effectLst>
              <a:softEdge rad="11268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369" name="TextBox 13"/>
          <p:cNvSpPr/>
          <p:nvPr/>
        </p:nvSpPr>
        <p:spPr>
          <a:xfrm>
            <a:off x="354240" y="3040920"/>
            <a:ext cx="4218840" cy="518040"/>
          </a:xfrm>
          <a:prstGeom prst="rect">
            <a:avLst/>
          </a:prstGeom>
          <a:noFill/>
          <a:ln w="28575">
            <a:solidFill>
              <a:srgbClr val="C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numCol="1" spc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strike="noStrike" spc="-1">
                <a:solidFill>
                  <a:srgbClr val="000000"/>
                </a:solidFill>
                <a:latin typeface="Arial"/>
                <a:ea typeface="Arial"/>
              </a:rPr>
              <a:t>Project grade = Poster grade + bonus points [max. 6]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4">
          <a:extLst>
            <a:ext uri="{FF2B5EF4-FFF2-40B4-BE49-F238E27FC236}">
              <a16:creationId xmlns:a16="http://schemas.microsoft.com/office/drawing/2014/main" id="{D3996230-B606-3552-6807-FD4647B097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100">
            <a:extLst>
              <a:ext uri="{FF2B5EF4-FFF2-40B4-BE49-F238E27FC236}">
                <a16:creationId xmlns:a16="http://schemas.microsoft.com/office/drawing/2014/main" id="{39F8744B-DB1F-07F7-A426-6D25BF5FF3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80250" y="0"/>
            <a:ext cx="8120100" cy="10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r>
              <a:rPr lang="en-GB" sz="2500"/>
              <a:t>My next steps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13295F-045C-D1E5-6CDB-57C598F7B870}"/>
              </a:ext>
            </a:extLst>
          </p:cNvPr>
          <p:cNvSpPr txBox="1"/>
          <p:nvPr/>
        </p:nvSpPr>
        <p:spPr>
          <a:xfrm>
            <a:off x="293848" y="565137"/>
            <a:ext cx="6525889" cy="50783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Courier New"/>
                <a:cs typeface="Courier New"/>
              </a:rPr>
              <a:t>#  </a:t>
            </a:r>
            <a:r>
              <a:rPr lang="en-US" sz="1200" b="1">
                <a:solidFill>
                  <a:schemeClr val="tx1"/>
                </a:solidFill>
                <a:latin typeface="Courier New"/>
                <a:cs typeface="Courier New"/>
              </a:rPr>
              <a:t>Pull from upstream Final Project files</a:t>
            </a:r>
            <a:endParaRPr lang="en-US" sz="1200" b="1" dirty="0">
              <a:solidFill>
                <a:schemeClr val="tx1"/>
              </a:solidFill>
              <a:latin typeface="Courier New"/>
              <a:cs typeface="Courier New"/>
            </a:endParaRPr>
          </a:p>
          <a:p>
            <a:endParaRPr lang="en-US" sz="1200" b="1" dirty="0">
              <a:solidFill>
                <a:schemeClr val="tx1"/>
              </a:solidFill>
              <a:latin typeface="Courier New"/>
              <a:cs typeface="Courier New"/>
            </a:endParaRPr>
          </a:p>
          <a:p>
            <a:r>
              <a:rPr lang="en-US" sz="1200" dirty="0">
                <a:solidFill>
                  <a:schemeClr val="tx1"/>
                </a:solidFill>
                <a:latin typeface="Courier New"/>
                <a:cs typeface="Courier New"/>
              </a:rPr>
              <a:t>git remote add upstream &lt;</a:t>
            </a:r>
            <a:r>
              <a:rPr lang="en-US" sz="1200" dirty="0" err="1">
                <a:solidFill>
                  <a:schemeClr val="tx1"/>
                </a:solidFill>
                <a:latin typeface="Courier New"/>
                <a:cs typeface="Courier New"/>
              </a:rPr>
              <a:t>lis</a:t>
            </a:r>
            <a:r>
              <a:rPr lang="en-US" sz="1200" dirty="0">
                <a:solidFill>
                  <a:schemeClr val="tx1"/>
                </a:solidFill>
                <a:latin typeface="Courier New"/>
                <a:cs typeface="Courier New"/>
              </a:rPr>
              <a:t>-git&gt; </a:t>
            </a:r>
            <a:r>
              <a:rPr lang="en-US" sz="1200" b="1" dirty="0">
                <a:solidFill>
                  <a:schemeClr val="accent2"/>
                </a:solidFill>
                <a:latin typeface="Courier New"/>
                <a:cs typeface="Courier New"/>
              </a:rPr>
              <a:t># if not done yet</a:t>
            </a:r>
            <a:endParaRPr lang="en-US"/>
          </a:p>
          <a:p>
            <a:endParaRPr lang="en-US" sz="1200">
              <a:solidFill>
                <a:schemeClr val="tx1"/>
              </a:solidFill>
              <a:latin typeface="Courier New"/>
              <a:cs typeface="Courier New"/>
            </a:endParaRPr>
          </a:p>
          <a:p>
            <a:r>
              <a:rPr lang="en-US" sz="1200" dirty="0">
                <a:solidFill>
                  <a:schemeClr val="tx1"/>
                </a:solidFill>
                <a:latin typeface="Courier New"/>
                <a:cs typeface="Courier New"/>
              </a:rPr>
              <a:t>git pull upstream </a:t>
            </a:r>
            <a:r>
              <a:rPr lang="en-US" sz="1200" dirty="0" err="1">
                <a:solidFill>
                  <a:schemeClr val="tx1"/>
                </a:solidFill>
                <a:latin typeface="Courier New"/>
                <a:cs typeface="Courier New"/>
              </a:rPr>
              <a:t>final_project</a:t>
            </a:r>
            <a:endParaRPr lang="en-US" sz="1200" dirty="0">
              <a:solidFill>
                <a:schemeClr val="tx1"/>
              </a:solidFill>
              <a:latin typeface="Courier New"/>
              <a:cs typeface="Courier New"/>
            </a:endParaRPr>
          </a:p>
          <a:p>
            <a:endParaRPr lang="en-US" sz="1200" dirty="0">
              <a:solidFill>
                <a:schemeClr val="tx1"/>
              </a:solidFill>
              <a:latin typeface="Courier New"/>
              <a:cs typeface="Courier New"/>
            </a:endParaRPr>
          </a:p>
          <a:p>
            <a:endParaRPr lang="en-US" sz="1200" dirty="0">
              <a:solidFill>
                <a:schemeClr val="accent2"/>
              </a:solidFill>
              <a:latin typeface="Courier New"/>
              <a:cs typeface="Courier New"/>
            </a:endParaRPr>
          </a:p>
          <a:p>
            <a:endParaRPr lang="en-US" sz="1200" b="1" dirty="0">
              <a:solidFill>
                <a:schemeClr val="accent2"/>
              </a:solidFill>
              <a:latin typeface="Courier New"/>
              <a:cs typeface="Courier New"/>
            </a:endParaRPr>
          </a:p>
          <a:p>
            <a:r>
              <a:rPr lang="en-US" sz="1200">
                <a:solidFill>
                  <a:schemeClr val="accent2"/>
                </a:solidFill>
                <a:latin typeface="Courier New"/>
                <a:cs typeface="Courier New"/>
              </a:rPr>
              <a:t>#  </a:t>
            </a:r>
            <a:r>
              <a:rPr lang="en-US" sz="1200" b="1">
                <a:solidFill>
                  <a:schemeClr val="accent2"/>
                </a:solidFill>
                <a:latin typeface="Courier New"/>
                <a:cs typeface="Courier New"/>
              </a:rPr>
              <a:t>Checkout final project branch</a:t>
            </a:r>
          </a:p>
          <a:p>
            <a:endParaRPr lang="en-US" sz="1200">
              <a:solidFill>
                <a:schemeClr val="tx1"/>
              </a:solidFill>
              <a:latin typeface="Courier New"/>
              <a:cs typeface="Courier New"/>
            </a:endParaRPr>
          </a:p>
          <a:p>
            <a:r>
              <a:rPr lang="en-US" sz="1200" dirty="0">
                <a:solidFill>
                  <a:schemeClr val="tx1"/>
                </a:solidFill>
                <a:latin typeface="Courier New"/>
                <a:cs typeface="Courier New"/>
              </a:rPr>
              <a:t>git checkout </a:t>
            </a:r>
            <a:r>
              <a:rPr lang="en-US" sz="1200" dirty="0" err="1">
                <a:solidFill>
                  <a:schemeClr val="tx1"/>
                </a:solidFill>
                <a:latin typeface="Courier New"/>
                <a:cs typeface="Courier New"/>
              </a:rPr>
              <a:t>final_project</a:t>
            </a:r>
            <a:endParaRPr lang="en-US" dirty="0" err="1">
              <a:solidFill>
                <a:schemeClr val="tx1"/>
              </a:solidFill>
            </a:endParaRPr>
          </a:p>
          <a:p>
            <a:endParaRPr lang="en-US" sz="1200" dirty="0">
              <a:solidFill>
                <a:schemeClr val="tx1"/>
              </a:solidFill>
              <a:latin typeface="Courier New"/>
              <a:cs typeface="Courier New"/>
            </a:endParaRPr>
          </a:p>
          <a:p>
            <a:endParaRPr lang="en-US" sz="1200" dirty="0">
              <a:solidFill>
                <a:schemeClr val="tx1"/>
              </a:solidFill>
              <a:latin typeface="Courier New"/>
              <a:cs typeface="Courier New"/>
            </a:endParaRPr>
          </a:p>
          <a:p>
            <a:endParaRPr lang="en-US" sz="1200" dirty="0">
              <a:solidFill>
                <a:schemeClr val="tx1"/>
              </a:solidFill>
              <a:latin typeface="Courier New"/>
              <a:cs typeface="Courier New"/>
            </a:endParaRPr>
          </a:p>
          <a:p>
            <a:r>
              <a:rPr lang="en-US" sz="1200" dirty="0">
                <a:solidFill>
                  <a:schemeClr val="tx1"/>
                </a:solidFill>
                <a:latin typeface="Courier New"/>
                <a:cs typeface="Courier New"/>
              </a:rPr>
              <a:t>#  </a:t>
            </a:r>
            <a:r>
              <a:rPr lang="en-US" sz="1200" b="1" dirty="0">
                <a:solidFill>
                  <a:schemeClr val="tx1"/>
                </a:solidFill>
                <a:latin typeface="Courier New"/>
                <a:cs typeface="Courier New"/>
              </a:rPr>
              <a:t>Start with Final </a:t>
            </a:r>
            <a:r>
              <a:rPr lang="en-US" sz="1200" b="1">
                <a:solidFill>
                  <a:schemeClr val="tx1"/>
                </a:solidFill>
                <a:latin typeface="Courier New"/>
                <a:cs typeface="Courier New"/>
              </a:rPr>
              <a:t>Project</a:t>
            </a:r>
            <a:endParaRPr lang="en-US" sz="1200" b="1" dirty="0">
              <a:solidFill>
                <a:schemeClr val="tx1"/>
              </a:solidFill>
              <a:latin typeface="Courier New"/>
              <a:cs typeface="Courier New"/>
            </a:endParaRPr>
          </a:p>
          <a:p>
            <a:endParaRPr lang="en-US" sz="1200" b="1" dirty="0">
              <a:solidFill>
                <a:schemeClr val="tx1"/>
              </a:solidFill>
              <a:latin typeface="Courier New"/>
              <a:cs typeface="Courier New"/>
            </a:endParaRPr>
          </a:p>
          <a:p>
            <a:r>
              <a:rPr lang="en-US" sz="1200">
                <a:solidFill>
                  <a:schemeClr val="tx1"/>
                </a:solidFill>
                <a:latin typeface="Courier New"/>
                <a:cs typeface="Courier New"/>
              </a:rPr>
              <a:t>Read the description of the assignment doc/final.md</a:t>
            </a:r>
            <a:endParaRPr lang="en-US">
              <a:solidFill>
                <a:schemeClr val="tx1"/>
              </a:solidFill>
            </a:endParaRPr>
          </a:p>
          <a:p>
            <a:endParaRPr lang="en-US" sz="1200" dirty="0">
              <a:solidFill>
                <a:schemeClr val="tx1"/>
              </a:solidFill>
              <a:latin typeface="Courier New"/>
              <a:cs typeface="Courier New"/>
            </a:endParaRPr>
          </a:p>
          <a:p>
            <a:r>
              <a:rPr lang="en-US" sz="1200" dirty="0">
                <a:solidFill>
                  <a:schemeClr val="tx1"/>
                </a:solidFill>
                <a:latin typeface="Courier New"/>
                <a:cs typeface="Courier New"/>
              </a:rPr>
              <a:t>Make a plan before starting</a:t>
            </a:r>
            <a:endParaRPr lang="en-US" dirty="0">
              <a:solidFill>
                <a:schemeClr val="tx1"/>
              </a:solidFill>
            </a:endParaRPr>
          </a:p>
          <a:p>
            <a:endParaRPr lang="en-US" sz="1200" dirty="0">
              <a:solidFill>
                <a:schemeClr val="tx1"/>
              </a:solidFill>
              <a:latin typeface="Courier New"/>
              <a:cs typeface="Courier New"/>
            </a:endParaRPr>
          </a:p>
          <a:p>
            <a:r>
              <a:rPr lang="en-US" sz="1200">
                <a:solidFill>
                  <a:schemeClr val="tx1"/>
                </a:solidFill>
                <a:latin typeface="Courier New"/>
                <a:cs typeface="Courier New"/>
              </a:rPr>
              <a:t>Take your time understanding</a:t>
            </a:r>
            <a:br>
              <a:rPr lang="en-US" sz="1200" dirty="0">
                <a:solidFill>
                  <a:schemeClr val="tx1"/>
                </a:solidFill>
                <a:latin typeface="Courier New"/>
                <a:cs typeface="Courier New"/>
              </a:rPr>
            </a:br>
            <a:r>
              <a:rPr lang="en-US" sz="1200">
                <a:solidFill>
                  <a:schemeClr val="tx1"/>
                </a:solidFill>
                <a:latin typeface="Courier New"/>
                <a:cs typeface="Courier New"/>
              </a:rPr>
              <a:t> () final_project_train.py # where you implement your code</a:t>
            </a:r>
            <a:endParaRPr lang="en-US">
              <a:solidFill>
                <a:schemeClr val="tx1"/>
              </a:solidFill>
            </a:endParaRPr>
          </a:p>
          <a:p>
            <a:r>
              <a:rPr lang="en-US" sz="1200" dirty="0">
                <a:solidFill>
                  <a:schemeClr val="tx1"/>
                </a:solidFill>
                <a:latin typeface="Courier New"/>
                <a:cs typeface="Courier New"/>
              </a:rPr>
              <a:t> () </a:t>
            </a:r>
            <a:r>
              <a:rPr lang="en-US" sz="1200">
                <a:solidFill>
                  <a:schemeClr val="tx1"/>
                </a:solidFill>
                <a:latin typeface="Courier New"/>
                <a:cs typeface="Courier New"/>
              </a:rPr>
              <a:t>final_project_test.py # where you test your result</a:t>
            </a:r>
            <a:endParaRPr lang="en-US" sz="1200" dirty="0">
              <a:solidFill>
                <a:schemeClr val="tx1"/>
              </a:solidFill>
              <a:latin typeface="Courier New"/>
              <a:cs typeface="Courier New"/>
            </a:endParaRPr>
          </a:p>
          <a:p>
            <a:endParaRPr lang="en-US" sz="1200" dirty="0">
              <a:solidFill>
                <a:schemeClr val="tx1"/>
              </a:solidFill>
              <a:latin typeface="Courier New"/>
              <a:cs typeface="Courier New"/>
            </a:endParaRPr>
          </a:p>
          <a:p>
            <a:endParaRPr lang="en-US" sz="1200" dirty="0">
              <a:solidFill>
                <a:schemeClr val="tx1"/>
              </a:solidFill>
              <a:latin typeface="Courier New"/>
              <a:cs typeface="Courier New"/>
            </a:endParaRPr>
          </a:p>
          <a:p>
            <a:endParaRPr lang="en-US" sz="1200" dirty="0">
              <a:solidFill>
                <a:schemeClr val="tx1"/>
              </a:solidFill>
              <a:latin typeface="Courier New"/>
              <a:cs typeface="Courier New"/>
            </a:endParaRPr>
          </a:p>
          <a:p>
            <a:endParaRPr lang="en-US" sz="1200" dirty="0">
              <a:solidFill>
                <a:schemeClr val="tx1"/>
              </a:solidFill>
              <a:latin typeface="Courier New"/>
              <a:cs typeface="Courier New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A5EA81D-8E35-ED49-4C4F-0E4954B69463}"/>
              </a:ext>
            </a:extLst>
          </p:cNvPr>
          <p:cNvGrpSpPr/>
          <p:nvPr/>
        </p:nvGrpSpPr>
        <p:grpSpPr>
          <a:xfrm>
            <a:off x="180920" y="503899"/>
            <a:ext cx="385409" cy="385409"/>
            <a:chOff x="4887631" y="1006003"/>
            <a:chExt cx="385409" cy="385409"/>
          </a:xfrm>
        </p:grpSpPr>
        <p:sp>
          <p:nvSpPr>
            <p:cNvPr id="9" name="Shape 18">
              <a:extLst>
                <a:ext uri="{FF2B5EF4-FFF2-40B4-BE49-F238E27FC236}">
                  <a16:creationId xmlns:a16="http://schemas.microsoft.com/office/drawing/2014/main" id="{38A5B089-C196-8387-644D-481E18C49594}"/>
                </a:ext>
              </a:extLst>
            </p:cNvPr>
            <p:cNvSpPr/>
            <p:nvPr/>
          </p:nvSpPr>
          <p:spPr>
            <a:xfrm>
              <a:off x="4887631" y="1006003"/>
              <a:ext cx="384048" cy="384048"/>
            </a:xfrm>
            <a:prstGeom prst="ellipse">
              <a:avLst/>
            </a:prstGeom>
            <a:solidFill>
              <a:srgbClr val="5B6DB8"/>
            </a:solidFill>
            <a:ln w="12700">
              <a:solidFill>
                <a:srgbClr val="5B6DB8"/>
              </a:solidFill>
              <a:prstDash val="solid"/>
            </a:ln>
          </p:spPr>
        </p:sp>
        <p:sp>
          <p:nvSpPr>
            <p:cNvPr id="11" name="Text 19">
              <a:extLst>
                <a:ext uri="{FF2B5EF4-FFF2-40B4-BE49-F238E27FC236}">
                  <a16:creationId xmlns:a16="http://schemas.microsoft.com/office/drawing/2014/main" id="{CFAA890F-ADF7-55B9-CB0E-34B677171018}"/>
                </a:ext>
              </a:extLst>
            </p:cNvPr>
            <p:cNvSpPr/>
            <p:nvPr/>
          </p:nvSpPr>
          <p:spPr>
            <a:xfrm>
              <a:off x="4888992" y="1007364"/>
              <a:ext cx="384048" cy="384048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 algn="ctr">
                <a:buNone/>
              </a:pPr>
              <a:r>
                <a:rPr lang="en-US" sz="1300" b="1">
                  <a:solidFill>
                    <a:srgbClr val="FFFFFF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1</a:t>
              </a:r>
              <a:endParaRPr lang="en-US" sz="130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8EA448A-A826-3D39-69E9-BC85C3ADB5AF}"/>
              </a:ext>
            </a:extLst>
          </p:cNvPr>
          <p:cNvGrpSpPr/>
          <p:nvPr/>
        </p:nvGrpSpPr>
        <p:grpSpPr>
          <a:xfrm>
            <a:off x="185003" y="1958993"/>
            <a:ext cx="384048" cy="384048"/>
            <a:chOff x="4736592" y="2231136"/>
            <a:chExt cx="384048" cy="384048"/>
          </a:xfrm>
        </p:grpSpPr>
        <p:sp>
          <p:nvSpPr>
            <p:cNvPr id="15" name="Shape 23">
              <a:extLst>
                <a:ext uri="{FF2B5EF4-FFF2-40B4-BE49-F238E27FC236}">
                  <a16:creationId xmlns:a16="http://schemas.microsoft.com/office/drawing/2014/main" id="{64089D31-D070-7107-42B7-9B837F9A9840}"/>
                </a:ext>
              </a:extLst>
            </p:cNvPr>
            <p:cNvSpPr/>
            <p:nvPr/>
          </p:nvSpPr>
          <p:spPr>
            <a:xfrm>
              <a:off x="4736592" y="2231136"/>
              <a:ext cx="384048" cy="384048"/>
            </a:xfrm>
            <a:prstGeom prst="ellipse">
              <a:avLst/>
            </a:prstGeom>
            <a:solidFill>
              <a:srgbClr val="F9A825"/>
            </a:solidFill>
            <a:ln w="12700">
              <a:solidFill>
                <a:srgbClr val="F9A825"/>
              </a:solidFill>
              <a:prstDash val="solid"/>
            </a:ln>
          </p:spPr>
        </p:sp>
        <p:sp>
          <p:nvSpPr>
            <p:cNvPr id="16" name="Text 24">
              <a:extLst>
                <a:ext uri="{FF2B5EF4-FFF2-40B4-BE49-F238E27FC236}">
                  <a16:creationId xmlns:a16="http://schemas.microsoft.com/office/drawing/2014/main" id="{69D27EFF-14B8-0688-5334-EA3228BE8DBE}"/>
                </a:ext>
              </a:extLst>
            </p:cNvPr>
            <p:cNvSpPr/>
            <p:nvPr/>
          </p:nvSpPr>
          <p:spPr>
            <a:xfrm>
              <a:off x="4736592" y="2231136"/>
              <a:ext cx="384048" cy="384048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 algn="ctr">
                <a:buNone/>
              </a:pPr>
              <a:r>
                <a:rPr lang="en-US" sz="1300" b="1">
                  <a:solidFill>
                    <a:srgbClr val="FFFFFF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2</a:t>
              </a:r>
              <a:endParaRPr lang="en-US" sz="130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7995188-BCEC-932D-08C8-24E57186D89E}"/>
              </a:ext>
            </a:extLst>
          </p:cNvPr>
          <p:cNvGrpSpPr/>
          <p:nvPr/>
        </p:nvGrpSpPr>
        <p:grpSpPr>
          <a:xfrm>
            <a:off x="183147" y="3048054"/>
            <a:ext cx="384048" cy="384048"/>
            <a:chOff x="4736592" y="3035808"/>
            <a:chExt cx="384048" cy="384048"/>
          </a:xfrm>
        </p:grpSpPr>
        <p:sp>
          <p:nvSpPr>
            <p:cNvPr id="5" name="Shape 28">
              <a:extLst>
                <a:ext uri="{FF2B5EF4-FFF2-40B4-BE49-F238E27FC236}">
                  <a16:creationId xmlns:a16="http://schemas.microsoft.com/office/drawing/2014/main" id="{7F36418D-AB99-CF82-0B2C-2CEE1CFE2B5E}"/>
                </a:ext>
              </a:extLst>
            </p:cNvPr>
            <p:cNvSpPr/>
            <p:nvPr/>
          </p:nvSpPr>
          <p:spPr>
            <a:xfrm>
              <a:off x="4736592" y="3035808"/>
              <a:ext cx="384048" cy="384048"/>
            </a:xfrm>
            <a:prstGeom prst="ellipse">
              <a:avLst/>
            </a:prstGeom>
            <a:solidFill>
              <a:srgbClr val="2E7D32"/>
            </a:solidFill>
            <a:ln w="12700">
              <a:solidFill>
                <a:srgbClr val="2E7D32"/>
              </a:solidFill>
              <a:prstDash val="solid"/>
            </a:ln>
          </p:spPr>
        </p:sp>
        <p:sp>
          <p:nvSpPr>
            <p:cNvPr id="6" name="Text 29">
              <a:extLst>
                <a:ext uri="{FF2B5EF4-FFF2-40B4-BE49-F238E27FC236}">
                  <a16:creationId xmlns:a16="http://schemas.microsoft.com/office/drawing/2014/main" id="{BAB1D94A-EDAE-28DF-4DFC-B630889C0277}"/>
                </a:ext>
              </a:extLst>
            </p:cNvPr>
            <p:cNvSpPr/>
            <p:nvPr/>
          </p:nvSpPr>
          <p:spPr>
            <a:xfrm>
              <a:off x="4736592" y="3035808"/>
              <a:ext cx="384048" cy="384048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 algn="ctr">
                <a:buNone/>
              </a:pPr>
              <a:r>
                <a:rPr lang="en-US" sz="1300" b="1">
                  <a:solidFill>
                    <a:srgbClr val="FFFFFF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3</a:t>
              </a:r>
              <a:endParaRPr lang="en-US" sz="1300"/>
            </a:p>
          </p:txBody>
        </p:sp>
      </p:grpSp>
      <p:pic>
        <p:nvPicPr>
          <p:cNvPr id="2" name="Picture 1" descr="A cartoon of a bee on a bridge over a mountain&#10;&#10;AI-generated content may be incorrect.">
            <a:extLst>
              <a:ext uri="{FF2B5EF4-FFF2-40B4-BE49-F238E27FC236}">
                <a16:creationId xmlns:a16="http://schemas.microsoft.com/office/drawing/2014/main" id="{9D731615-A5F6-42D8-A28C-4827A20E0B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9466" y="801452"/>
            <a:ext cx="3454363" cy="230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723821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(16:9)</PresentationFormat>
  <Slides>9</Slides>
  <Notes>9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Simple Light</vt:lpstr>
      <vt:lpstr>Results Challenge 3</vt:lpstr>
      <vt:lpstr>PowerPoint Presentation</vt:lpstr>
      <vt:lpstr>Introduction into Final Project</vt:lpstr>
      <vt:lpstr>PowerPoint Presentation</vt:lpstr>
      <vt:lpstr>PowerPoint Presentation</vt:lpstr>
      <vt:lpstr>PowerPoint Presentation</vt:lpstr>
      <vt:lpstr>PowerPoint Presentation</vt:lpstr>
      <vt:lpstr>Poster session</vt:lpstr>
      <vt:lpstr>My next steps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revision>390</cp:revision>
  <dcterms:modified xsi:type="dcterms:W3CDTF">2026-04-30T07:40:31Z</dcterms:modified>
</cp:coreProperties>
</file>