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360" r:id="rId8"/>
    <p:sldId id="357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A3BC37-AF26-DDBE-A66F-D82F8BAC11C2}" v="575" dt="2026-04-23T09:31:52.568"/>
    <p1510:client id="{E34F5A40-4369-F897-9367-E631CE8149C8}" v="100" dt="2026-04-22T17:48:08.1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d8a5de63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d8a5de63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d8a5de637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d8a5de637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d8a5de637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d8a5de637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d8a5de637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d8a5de637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d8a5de637d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d8a5de637d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>
          <a:extLst>
            <a:ext uri="{FF2B5EF4-FFF2-40B4-BE49-F238E27FC236}">
              <a16:creationId xmlns:a16="http://schemas.microsoft.com/office/drawing/2014/main" id="{267AA10E-F053-82E6-007B-B775A5BF7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55dd80f673_0_9:notes">
            <a:extLst>
              <a:ext uri="{FF2B5EF4-FFF2-40B4-BE49-F238E27FC236}">
                <a16:creationId xmlns:a16="http://schemas.microsoft.com/office/drawing/2014/main" id="{9B12B61A-8D76-BE72-6C83-17A1E96C11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55dd80f673_0_9:notes">
            <a:extLst>
              <a:ext uri="{FF2B5EF4-FFF2-40B4-BE49-F238E27FC236}">
                <a16:creationId xmlns:a16="http://schemas.microsoft.com/office/drawing/2014/main" id="{C117D91E-A637-6976-99D7-1553E80BF2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8975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>
          <a:extLst>
            <a:ext uri="{FF2B5EF4-FFF2-40B4-BE49-F238E27FC236}">
              <a16:creationId xmlns:a16="http://schemas.microsoft.com/office/drawing/2014/main" id="{DA2112BE-DDC1-F17C-C979-31CE2B89C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55dd80f673_0_9:notes">
            <a:extLst>
              <a:ext uri="{FF2B5EF4-FFF2-40B4-BE49-F238E27FC236}">
                <a16:creationId xmlns:a16="http://schemas.microsoft.com/office/drawing/2014/main" id="{B78C272E-556D-2D64-8685-3149B8AA99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55dd80f673_0_9:notes">
            <a:extLst>
              <a:ext uri="{FF2B5EF4-FFF2-40B4-BE49-F238E27FC236}">
                <a16:creationId xmlns:a16="http://schemas.microsoft.com/office/drawing/2014/main" id="{C8E19573-905B-E164-8B62-AAA8EA3AC2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2243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7599240" cy="367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E56105E-DEA1-47EA-802C-098F1BD0105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1232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Results Challenge 2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528" y="152400"/>
            <a:ext cx="6646313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528" y="152400"/>
            <a:ext cx="6646313" cy="4838698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/>
          <p:nvPr/>
        </p:nvSpPr>
        <p:spPr>
          <a:xfrm>
            <a:off x="121600" y="787475"/>
            <a:ext cx="2374500" cy="14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Final project bonus: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+0.25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7" name="Google Shape;67;p15"/>
          <p:cNvSpPr/>
          <p:nvPr/>
        </p:nvSpPr>
        <p:spPr>
          <a:xfrm>
            <a:off x="2375575" y="2595200"/>
            <a:ext cx="4503900" cy="10107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 descr="A colorful confetti on a black background&#10;&#10;AI-generated content may be incorrect.">
            <a:extLst>
              <a:ext uri="{FF2B5EF4-FFF2-40B4-BE49-F238E27FC236}">
                <a16:creationId xmlns:a16="http://schemas.microsoft.com/office/drawing/2014/main" id="{46DC0CDE-70E2-A070-4711-87E0CF37C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510" y="1683326"/>
            <a:ext cx="2227119" cy="220114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528" y="152400"/>
            <a:ext cx="6646313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64EB43-994E-BB13-0DDB-99BC850F8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510" y="2919412"/>
            <a:ext cx="2833007" cy="2162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EAEE5C-4377-F528-C4CE-AEB552499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028" y="2918051"/>
            <a:ext cx="2841171" cy="21703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/>
        </p:nvSpPr>
        <p:spPr>
          <a:xfrm>
            <a:off x="456525" y="404700"/>
            <a:ext cx="8325300" cy="4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Some insights from the </a:t>
            </a:r>
            <a:r>
              <a:rPr lang="en-GB" sz="1800" b="1">
                <a:solidFill>
                  <a:schemeClr val="dk2"/>
                </a:solidFill>
              </a:rPr>
              <a:t>top 3</a:t>
            </a:r>
            <a:endParaRPr lang="en-US" sz="18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NSGA was used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GB" sz="1800">
                <a:solidFill>
                  <a:schemeClr val="dk2"/>
                </a:solidFill>
              </a:rPr>
              <a:t>Pop size: 64-400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GB" sz="1800">
                <a:solidFill>
                  <a:schemeClr val="dk2"/>
                </a:solidFill>
              </a:rPr>
              <a:t>Mutation prob: 0.3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GB" sz="1800">
                <a:solidFill>
                  <a:schemeClr val="dk2"/>
                </a:solidFill>
              </a:rPr>
              <a:t>Crossover prob: 0.7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GB" sz="1800">
                <a:solidFill>
                  <a:schemeClr val="dk2"/>
                </a:solidFill>
              </a:rPr>
              <a:t>Generation: 400-2000 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Warm-start from Previous Challenge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Reducing search space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Rewards tuning: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GB" sz="1800">
                <a:solidFill>
                  <a:schemeClr val="dk2"/>
                </a:solidFill>
              </a:rPr>
              <a:t>Penalty for tumbling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GB" sz="1800">
                <a:solidFill>
                  <a:schemeClr val="dk2"/>
                </a:solidFill>
              </a:rPr>
              <a:t>Reward scheduling (make the task more complex along generations)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8931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Challenge 3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DE52F1-ADD2-A364-A66F-16B842E41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45" y="2240636"/>
            <a:ext cx="3735171" cy="2228714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DD781E8-9509-E8C5-375F-5D9CB003E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439" y="2143125"/>
            <a:ext cx="3408991" cy="242071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>
          <a:extLst>
            <a:ext uri="{FF2B5EF4-FFF2-40B4-BE49-F238E27FC236}">
              <a16:creationId xmlns:a16="http://schemas.microsoft.com/office/drawing/2014/main" id="{ED8AD3F0-2735-FDFA-EA1C-C34477E06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00">
            <a:extLst>
              <a:ext uri="{FF2B5EF4-FFF2-40B4-BE49-F238E27FC236}">
                <a16:creationId xmlns:a16="http://schemas.microsoft.com/office/drawing/2014/main" id="{6ADBD99C-27D0-8FD0-2FAD-DA68A43162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My next steps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4C7A6-0AF1-A0C1-B817-1C69FAEF5F6F}"/>
              </a:ext>
            </a:extLst>
          </p:cNvPr>
          <p:cNvSpPr txBox="1"/>
          <p:nvPr/>
        </p:nvSpPr>
        <p:spPr>
          <a:xfrm>
            <a:off x="293848" y="565137"/>
            <a:ext cx="6525889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#  </a:t>
            </a:r>
            <a:r>
              <a:rPr lang="en-US" sz="1200" b="1" dirty="0">
                <a:solidFill>
                  <a:schemeClr val="tx1"/>
                </a:solidFill>
                <a:latin typeface="Courier New"/>
                <a:cs typeface="Courier New"/>
              </a:rPr>
              <a:t>Pull from upstream solutio</a:t>
            </a:r>
            <a:r>
              <a:rPr lang="en-US" sz="1200" b="1">
                <a:solidFill>
                  <a:schemeClr val="tx1"/>
                </a:solidFill>
                <a:latin typeface="Courier New"/>
                <a:cs typeface="Courier New"/>
              </a:rPr>
              <a:t>n files</a:t>
            </a:r>
            <a:endParaRPr lang="en-US" sz="12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git remote add upstream &lt;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lis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-git&gt; </a:t>
            </a:r>
            <a:r>
              <a:rPr lang="en-US" sz="1200" b="1" dirty="0">
                <a:solidFill>
                  <a:schemeClr val="accent2"/>
                </a:solidFill>
                <a:latin typeface="Courier New"/>
                <a:cs typeface="Courier New"/>
              </a:rPr>
              <a:t># if not done yet</a:t>
            </a:r>
          </a:p>
          <a:p>
            <a:endParaRPr lang="en-US" sz="12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git pull upstream challenge3</a:t>
            </a: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git push # push your implementation to your fork</a:t>
            </a:r>
          </a:p>
          <a:p>
            <a:endParaRPr lang="en-US" sz="1200" dirty="0">
              <a:solidFill>
                <a:schemeClr val="accent2"/>
              </a:solidFill>
              <a:latin typeface="Courier New"/>
              <a:cs typeface="Courier New"/>
            </a:endParaRPr>
          </a:p>
          <a:p>
            <a:endParaRPr lang="en-US" sz="1200" b="1" dirty="0">
              <a:solidFill>
                <a:schemeClr val="accent2"/>
              </a:solidFill>
              <a:latin typeface="Courier New"/>
              <a:cs typeface="Courier New"/>
            </a:endParaRPr>
          </a:p>
          <a:p>
            <a:r>
              <a:rPr lang="en-US" sz="1200" dirty="0">
                <a:solidFill>
                  <a:schemeClr val="accent2"/>
                </a:solidFill>
                <a:latin typeface="Courier New"/>
                <a:cs typeface="Courier New"/>
              </a:rPr>
              <a:t>#  </a:t>
            </a:r>
            <a:r>
              <a:rPr lang="en-US" sz="1200" b="1">
                <a:solidFill>
                  <a:schemeClr val="accent2"/>
                </a:solidFill>
                <a:latin typeface="Courier New"/>
                <a:cs typeface="Courier New"/>
              </a:rPr>
              <a:t>Submit challenge3 today</a:t>
            </a:r>
          </a:p>
          <a:p>
            <a:endParaRPr lang="en-US" sz="120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Follow the submission instruction in doc/challenge3.md</a:t>
            </a: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F04827-E6F2-7B4B-20D2-91B5A5093C05}"/>
              </a:ext>
            </a:extLst>
          </p:cNvPr>
          <p:cNvGrpSpPr/>
          <p:nvPr/>
        </p:nvGrpSpPr>
        <p:grpSpPr>
          <a:xfrm>
            <a:off x="180920" y="503899"/>
            <a:ext cx="385409" cy="385409"/>
            <a:chOff x="4887631" y="1006003"/>
            <a:chExt cx="385409" cy="385409"/>
          </a:xfrm>
        </p:grpSpPr>
        <p:sp>
          <p:nvSpPr>
            <p:cNvPr id="9" name="Shape 18">
              <a:extLst>
                <a:ext uri="{FF2B5EF4-FFF2-40B4-BE49-F238E27FC236}">
                  <a16:creationId xmlns:a16="http://schemas.microsoft.com/office/drawing/2014/main" id="{170BF023-9F54-234C-515F-609CC8BCAF33}"/>
                </a:ext>
              </a:extLst>
            </p:cNvPr>
            <p:cNvSpPr/>
            <p:nvPr/>
          </p:nvSpPr>
          <p:spPr>
            <a:xfrm>
              <a:off x="4887631" y="1006003"/>
              <a:ext cx="384048" cy="384048"/>
            </a:xfrm>
            <a:prstGeom prst="ellipse">
              <a:avLst/>
            </a:prstGeom>
            <a:solidFill>
              <a:srgbClr val="5B6DB8"/>
            </a:solidFill>
            <a:ln w="12700">
              <a:solidFill>
                <a:srgbClr val="5B6DB8"/>
              </a:solidFill>
              <a:prstDash val="solid"/>
            </a:ln>
          </p:spPr>
        </p:sp>
        <p:sp>
          <p:nvSpPr>
            <p:cNvPr id="11" name="Text 19">
              <a:extLst>
                <a:ext uri="{FF2B5EF4-FFF2-40B4-BE49-F238E27FC236}">
                  <a16:creationId xmlns:a16="http://schemas.microsoft.com/office/drawing/2014/main" id="{F869CCA7-4E66-F515-7045-E979A802FE14}"/>
                </a:ext>
              </a:extLst>
            </p:cNvPr>
            <p:cNvSpPr/>
            <p:nvPr/>
          </p:nvSpPr>
          <p:spPr>
            <a:xfrm>
              <a:off x="4888992" y="1007364"/>
              <a:ext cx="384048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1</a:t>
              </a:r>
              <a:endParaRPr lang="en-US" sz="13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C45634-FF87-39EE-235B-7F54B457E70C}"/>
              </a:ext>
            </a:extLst>
          </p:cNvPr>
          <p:cNvGrpSpPr/>
          <p:nvPr/>
        </p:nvGrpSpPr>
        <p:grpSpPr>
          <a:xfrm>
            <a:off x="185003" y="1958993"/>
            <a:ext cx="384048" cy="384048"/>
            <a:chOff x="4736592" y="2231136"/>
            <a:chExt cx="384048" cy="384048"/>
          </a:xfrm>
        </p:grpSpPr>
        <p:sp>
          <p:nvSpPr>
            <p:cNvPr id="15" name="Shape 23">
              <a:extLst>
                <a:ext uri="{FF2B5EF4-FFF2-40B4-BE49-F238E27FC236}">
                  <a16:creationId xmlns:a16="http://schemas.microsoft.com/office/drawing/2014/main" id="{FD2F3C35-6EC1-5C23-551E-184A166611C0}"/>
                </a:ext>
              </a:extLst>
            </p:cNvPr>
            <p:cNvSpPr/>
            <p:nvPr/>
          </p:nvSpPr>
          <p:spPr>
            <a:xfrm>
              <a:off x="4736592" y="2231136"/>
              <a:ext cx="384048" cy="384048"/>
            </a:xfrm>
            <a:prstGeom prst="ellipse">
              <a:avLst/>
            </a:prstGeom>
            <a:solidFill>
              <a:srgbClr val="F9A825"/>
            </a:solidFill>
            <a:ln w="12700">
              <a:solidFill>
                <a:srgbClr val="F9A825"/>
              </a:solidFill>
              <a:prstDash val="solid"/>
            </a:ln>
          </p:spPr>
        </p:sp>
        <p:sp>
          <p:nvSpPr>
            <p:cNvPr id="16" name="Text 24">
              <a:extLst>
                <a:ext uri="{FF2B5EF4-FFF2-40B4-BE49-F238E27FC236}">
                  <a16:creationId xmlns:a16="http://schemas.microsoft.com/office/drawing/2014/main" id="{48F55E28-3582-D64F-F6FA-E3DBEACF7353}"/>
                </a:ext>
              </a:extLst>
            </p:cNvPr>
            <p:cNvSpPr/>
            <p:nvPr/>
          </p:nvSpPr>
          <p:spPr>
            <a:xfrm>
              <a:off x="4736592" y="2231136"/>
              <a:ext cx="384048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2</a:t>
              </a:r>
              <a:endParaRPr lang="en-US" sz="1300"/>
            </a:p>
          </p:txBody>
        </p:sp>
      </p:grpSp>
    </p:spTree>
    <p:extLst>
      <p:ext uri="{BB962C8B-B14F-4D97-AF65-F5344CB8AC3E}">
        <p14:creationId xmlns:p14="http://schemas.microsoft.com/office/powerpoint/2010/main" val="2682505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>
          <a:extLst>
            <a:ext uri="{FF2B5EF4-FFF2-40B4-BE49-F238E27FC236}">
              <a16:creationId xmlns:a16="http://schemas.microsoft.com/office/drawing/2014/main" id="{11358F83-A358-FFDE-505B-A3F259CBA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00">
            <a:extLst>
              <a:ext uri="{FF2B5EF4-FFF2-40B4-BE49-F238E27FC236}">
                <a16:creationId xmlns:a16="http://schemas.microsoft.com/office/drawing/2014/main" id="{F41F6194-20CB-D266-B7AB-A8E2297992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Challenge 3 submission details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663287-E983-80FB-9E54-4E979E039E74}"/>
              </a:ext>
            </a:extLst>
          </p:cNvPr>
          <p:cNvSpPr txBox="1"/>
          <p:nvPr/>
        </p:nvSpPr>
        <p:spPr>
          <a:xfrm>
            <a:off x="181450" y="640821"/>
            <a:ext cx="5327845" cy="37548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en-US" dirty="0"/>
              <a:t>Code of your best </a:t>
            </a:r>
            <a:r>
              <a:rPr lang="en-US" b="1" dirty="0"/>
              <a:t>final controller</a:t>
            </a:r>
            <a:r>
              <a:rPr lang="en-US" dirty="0"/>
              <a:t> and the corresponding evolved weights (important: your controller needs be </a:t>
            </a:r>
            <a:r>
              <a:rPr lang="en-US" dirty="0" err="1"/>
              <a:t>compatable</a:t>
            </a:r>
            <a:r>
              <a:rPr lang="en-US" dirty="0"/>
              <a:t> with the controller interface) </a:t>
            </a:r>
          </a:p>
          <a:p>
            <a:pPr marL="285750" indent="-285750">
              <a:buChar char="•"/>
            </a:pPr>
            <a:r>
              <a:rPr lang="en-US" b="1"/>
              <a:t>Video </a:t>
            </a:r>
            <a:r>
              <a:rPr lang="en-US"/>
              <a:t>rendering of your best “specialist” on flat / ice terrain and the best “generalist” on flat / ice terrain</a:t>
            </a:r>
          </a:p>
          <a:p>
            <a:pPr marL="285750" indent="-285750">
              <a:buChar char="•"/>
            </a:pPr>
            <a:r>
              <a:rPr lang="en-US" b="1"/>
              <a:t>Fitness graph </a:t>
            </a:r>
            <a:r>
              <a:rPr lang="en-US"/>
              <a:t>showing the evolution of fitness over generations and the pareto-front over both fitness</a:t>
            </a:r>
          </a:p>
          <a:p>
            <a:pPr marL="285750" indent="-285750">
              <a:buChar char="•"/>
            </a:pPr>
            <a:r>
              <a:rPr lang="en-US" b="1" dirty="0"/>
              <a:t>README.md </a:t>
            </a:r>
            <a:r>
              <a:rPr lang="en-US" dirty="0"/>
              <a:t>describing shortly the selected algorithm, environment design and controller (max. 300 words)</a:t>
            </a:r>
            <a:endParaRPr lang="en-US"/>
          </a:p>
          <a:p>
            <a:pPr marL="285750" indent="-285750">
              <a:buChar char="•"/>
            </a:pPr>
            <a:r>
              <a:rPr lang="en-US" b="1" dirty="0"/>
              <a:t>txt </a:t>
            </a:r>
            <a:r>
              <a:rPr lang="en-US" dirty="0"/>
              <a:t>files generated by the </a:t>
            </a:r>
            <a:r>
              <a:rPr lang="en-US" dirty="0" err="1"/>
              <a:t>evaluate_checkpoint</a:t>
            </a:r>
            <a:r>
              <a:rPr lang="en-US" dirty="0"/>
              <a:t> function.</a:t>
            </a:r>
          </a:p>
          <a:p>
            <a:endParaRPr lang="en-US"/>
          </a:p>
          <a:p>
            <a:r>
              <a:rPr lang="en-US"/>
              <a:t>Submit these documents in a single zipped folder to </a:t>
            </a:r>
            <a:r>
              <a:rPr lang="en-US" b="1"/>
              <a:t>Moodle </a:t>
            </a:r>
            <a:r>
              <a:rPr lang="en-US"/>
              <a:t>at </a:t>
            </a:r>
            <a:r>
              <a:rPr lang="en-US" b="1"/>
              <a:t>Submission - Challenge 3</a:t>
            </a:r>
            <a:r>
              <a:rPr lang="en-US"/>
              <a:t> with the following naming convention:</a:t>
            </a:r>
          </a:p>
          <a:p>
            <a:r>
              <a:rPr lang="en-US" b="1" dirty="0">
                <a:latin typeface="Courier New"/>
                <a:cs typeface="Courier New"/>
              </a:rPr>
              <a:t> </a:t>
            </a:r>
            <a:br>
              <a:rPr lang="en-US" b="1" dirty="0">
                <a:latin typeface="Courier New"/>
                <a:cs typeface="Courier New"/>
              </a:rPr>
            </a:br>
            <a:r>
              <a:rPr lang="en-US" b="1">
                <a:latin typeface="Courier New"/>
                <a:cs typeface="Courier New"/>
              </a:rPr>
              <a:t>2026_micro_515_TEAMNAME_LASTNAME1_LASTNAME2.zip</a:t>
            </a:r>
            <a:endParaRPr lang="en-US"/>
          </a:p>
          <a:p>
            <a:endParaRPr lang="en-US"/>
          </a:p>
          <a:p>
            <a:r>
              <a:rPr lang="en-US"/>
              <a:t>One submission per team is sufficient.</a:t>
            </a:r>
          </a:p>
        </p:txBody>
      </p:sp>
      <p:pic>
        <p:nvPicPr>
          <p:cNvPr id="3" name="Picture 2" descr="A cartoon of a ant running up a mountain&#10;&#10;AI-generated content may be incorrect.">
            <a:extLst>
              <a:ext uri="{FF2B5EF4-FFF2-40B4-BE49-F238E27FC236}">
                <a16:creationId xmlns:a16="http://schemas.microsoft.com/office/drawing/2014/main" id="{3AC396AB-F4E5-232A-BAE2-B99A05566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383" y="740483"/>
            <a:ext cx="3651843" cy="24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0738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8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Simple Light</vt:lpstr>
      <vt:lpstr>Results Challenge 2</vt:lpstr>
      <vt:lpstr>PowerPoint Presentation</vt:lpstr>
      <vt:lpstr>PowerPoint Presentation</vt:lpstr>
      <vt:lpstr>PowerPoint Presentation</vt:lpstr>
      <vt:lpstr>PowerPoint Presentation</vt:lpstr>
      <vt:lpstr>Challenge 3</vt:lpstr>
      <vt:lpstr>My next steps</vt:lpstr>
      <vt:lpstr>Challenge 3 submission details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190</cp:revision>
  <dcterms:modified xsi:type="dcterms:W3CDTF">2026-04-23T09:32:05Z</dcterms:modified>
</cp:coreProperties>
</file>