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24"/>
  </p:notesMasterIdLst>
  <p:sldIdLst>
    <p:sldId id="301" r:id="rId2"/>
    <p:sldId id="376" r:id="rId3"/>
    <p:sldId id="375" r:id="rId4"/>
    <p:sldId id="378" r:id="rId5"/>
    <p:sldId id="377" r:id="rId6"/>
    <p:sldId id="304" r:id="rId7"/>
    <p:sldId id="379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80" r:id="rId21"/>
    <p:sldId id="317" r:id="rId22"/>
    <p:sldId id="302" r:id="rId23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25"/>
      <p:bold r:id="rId26"/>
      <p:italic r:id="rId27"/>
      <p:boldItalic r:id="rId28"/>
    </p:embeddedFont>
    <p:embeddedFont>
      <p:font typeface="Libre Franklin" pitchFamily="2" charset="0"/>
      <p:regular r:id="rId29"/>
      <p:bold r:id="rId30"/>
      <p:italic r:id="rId31"/>
      <p:boldItalic r:id="rId32"/>
    </p:embeddedFont>
    <p:embeddedFont>
      <p:font typeface="Libre Franklin ExtraBold" pitchFamily="2" charset="0"/>
      <p:bold r:id="rId33"/>
      <p:boldItalic r:id="rId34"/>
    </p:embeddedFont>
    <p:embeddedFont>
      <p:font typeface="Libre Franklin Medium" pitchFamily="2" charset="0"/>
      <p:regular r:id="rId35"/>
      <p:italic r:id="rId36"/>
    </p:embeddedFont>
    <p:embeddedFont>
      <p:font typeface="Noto Sans" panose="020B0502040504020204" pitchFamily="34" charset="0"/>
      <p:regular r:id="rId37"/>
      <p:bold r:id="rId38"/>
      <p:italic r:id="rId39"/>
      <p:boldItalic r:id="rId40"/>
    </p:embeddedFont>
    <p:embeddedFont>
      <p:font typeface="Noto Sans ExtraBold" panose="020B0604020202020204" charset="0"/>
      <p:bold r:id="rId41"/>
      <p:boldItalic r:id="rId42"/>
    </p:embeddedFont>
    <p:embeddedFont>
      <p:font typeface="Noto Sans ExtraLight" panose="020B0604020202020204" charset="0"/>
      <p:regular r:id="rId43"/>
      <p:bold r:id="rId44"/>
      <p:italic r:id="rId45"/>
      <p:boldItalic r:id="rId46"/>
    </p:embeddedFont>
    <p:embeddedFont>
      <p:font typeface="Noto Sans Light" panose="020B0604020202020204" charset="0"/>
      <p:regular r:id="rId47"/>
      <p:bold r:id="rId48"/>
      <p:italic r:id="rId49"/>
      <p:boldItalic r:id="rId50"/>
    </p:embeddedFont>
    <p:embeddedFont>
      <p:font typeface="Trebuchet MS" panose="020B0603020202020204" pitchFamily="3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A4366C0-FE63-9937-EC17-DF65C89B888A}" v="229" dt="2026-03-02T13:43:30.872"/>
    <p1510:client id="{58CAD426-65C1-C8B1-5A0E-5459863C0776}" v="35" dt="2026-03-02T13:44:30.7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font" Target="fonts/font23.fntdata"/><Relationship Id="rId50" Type="http://schemas.openxmlformats.org/officeDocument/2006/relationships/font" Target="fonts/font26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3" Type="http://schemas.openxmlformats.org/officeDocument/2006/relationships/font" Target="fonts/font29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font" Target="fonts/font24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54" Type="http://schemas.openxmlformats.org/officeDocument/2006/relationships/font" Target="fonts/font3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font" Target="fonts/font25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52" Type="http://schemas.openxmlformats.org/officeDocument/2006/relationships/font" Target="fonts/font2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4cd4a93682_0_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4cd4a93682_0_2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34cd4a93682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9" name="Google Shape;659;g34cd4a93682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4cd4a9368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34cd4a9368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34cd4a93682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" name="Google Shape;688;g34cd4a93682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4cd4a93682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6" name="Google Shape;696;g34cd4a93682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4cd4a9368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4cd4a93682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4cd4a93682_0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4cd4a93682_0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34cd4a9368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34cd4a9368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4d17b1d1a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4d17b1d1a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4d17b1d1a8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34d17b1d1a8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4d17b1d1a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34d17b1d1a8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>
          <a:extLst>
            <a:ext uri="{FF2B5EF4-FFF2-40B4-BE49-F238E27FC236}">
              <a16:creationId xmlns:a16="http://schemas.microsoft.com/office/drawing/2014/main" id="{B28CBD31-1D21-5AE1-BA0A-113E637F62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4cd4a93682_0_270:notes">
            <a:extLst>
              <a:ext uri="{FF2B5EF4-FFF2-40B4-BE49-F238E27FC236}">
                <a16:creationId xmlns:a16="http://schemas.microsoft.com/office/drawing/2014/main" id="{3BC30500-ECFC-5D94-1178-0B6D08E0194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4cd4a93682_0_270:notes">
            <a:extLst>
              <a:ext uri="{FF2B5EF4-FFF2-40B4-BE49-F238E27FC236}">
                <a16:creationId xmlns:a16="http://schemas.microsoft.com/office/drawing/2014/main" id="{09E6A680-5427-5226-1865-B2728E0A14D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1401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>
          <a:extLst>
            <a:ext uri="{FF2B5EF4-FFF2-40B4-BE49-F238E27FC236}">
              <a16:creationId xmlns:a16="http://schemas.microsoft.com/office/drawing/2014/main" id="{27E555BE-6BB0-637B-07BE-B561FB7A7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34d17b1d1a8_0_53:notes">
            <a:extLst>
              <a:ext uri="{FF2B5EF4-FFF2-40B4-BE49-F238E27FC236}">
                <a16:creationId xmlns:a16="http://schemas.microsoft.com/office/drawing/2014/main" id="{0CB60BAE-0FF5-D3AC-0EF0-419AC8034E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34d17b1d1a8_0_53:notes">
            <a:extLst>
              <a:ext uri="{FF2B5EF4-FFF2-40B4-BE49-F238E27FC236}">
                <a16:creationId xmlns:a16="http://schemas.microsoft.com/office/drawing/2014/main" id="{C7AF22AF-F6D5-F4AE-A73A-F4579AF545D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929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34cd4a9368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34cd4a9368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34cd4a9368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34cd4a9368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>
          <a:extLst>
            <a:ext uri="{FF2B5EF4-FFF2-40B4-BE49-F238E27FC236}">
              <a16:creationId xmlns:a16="http://schemas.microsoft.com/office/drawing/2014/main" id="{C4907BA8-AE1D-55DF-6385-07F60B2A4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4cd4a93682_0_270:notes">
            <a:extLst>
              <a:ext uri="{FF2B5EF4-FFF2-40B4-BE49-F238E27FC236}">
                <a16:creationId xmlns:a16="http://schemas.microsoft.com/office/drawing/2014/main" id="{A774C35B-00FF-716C-4C7B-A9EBA2BC9D1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4cd4a93682_0_270:notes">
            <a:extLst>
              <a:ext uri="{FF2B5EF4-FFF2-40B4-BE49-F238E27FC236}">
                <a16:creationId xmlns:a16="http://schemas.microsoft.com/office/drawing/2014/main" id="{B45D0197-6662-B759-A3A9-CA59CABF62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8068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>
          <a:extLst>
            <a:ext uri="{FF2B5EF4-FFF2-40B4-BE49-F238E27FC236}">
              <a16:creationId xmlns:a16="http://schemas.microsoft.com/office/drawing/2014/main" id="{7CF06F2A-272F-63A4-BF4F-D16140CFA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4cd4a93682_0_270:notes">
            <a:extLst>
              <a:ext uri="{FF2B5EF4-FFF2-40B4-BE49-F238E27FC236}">
                <a16:creationId xmlns:a16="http://schemas.microsoft.com/office/drawing/2014/main" id="{56D23DDD-1065-5526-B553-5EB92E37FC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4cd4a93682_0_270:notes">
            <a:extLst>
              <a:ext uri="{FF2B5EF4-FFF2-40B4-BE49-F238E27FC236}">
                <a16:creationId xmlns:a16="http://schemas.microsoft.com/office/drawing/2014/main" id="{82A9F1B7-70AC-EBB9-0CFA-6404EB39D5E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5378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>
          <a:extLst>
            <a:ext uri="{FF2B5EF4-FFF2-40B4-BE49-F238E27FC236}">
              <a16:creationId xmlns:a16="http://schemas.microsoft.com/office/drawing/2014/main" id="{DAA8B3D8-01F3-7C13-01B2-71CEBAC74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4cd4a93682_0_270:notes">
            <a:extLst>
              <a:ext uri="{FF2B5EF4-FFF2-40B4-BE49-F238E27FC236}">
                <a16:creationId xmlns:a16="http://schemas.microsoft.com/office/drawing/2014/main" id="{CF7A7737-F98D-F269-5EFE-F943B46217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4cd4a93682_0_270:notes">
            <a:extLst>
              <a:ext uri="{FF2B5EF4-FFF2-40B4-BE49-F238E27FC236}">
                <a16:creationId xmlns:a16="http://schemas.microsoft.com/office/drawing/2014/main" id="{BDCDDFC9-3DAA-2C1A-5E40-FB458C37CA7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676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4cd4a9368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4cd4a9368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>
          <a:extLst>
            <a:ext uri="{FF2B5EF4-FFF2-40B4-BE49-F238E27FC236}">
              <a16:creationId xmlns:a16="http://schemas.microsoft.com/office/drawing/2014/main" id="{9242D955-99B2-CDAF-7B8A-48E098707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4cd4a93682_0_35:notes">
            <a:extLst>
              <a:ext uri="{FF2B5EF4-FFF2-40B4-BE49-F238E27FC236}">
                <a16:creationId xmlns:a16="http://schemas.microsoft.com/office/drawing/2014/main" id="{1AA5A3D5-4F11-CF4B-D953-AA150240EB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" name="Google Shape;631;g34cd4a93682_0_35:notes">
            <a:extLst>
              <a:ext uri="{FF2B5EF4-FFF2-40B4-BE49-F238E27FC236}">
                <a16:creationId xmlns:a16="http://schemas.microsoft.com/office/drawing/2014/main" id="{D04A9B4C-40B9-E234-6206-D299E5678E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8040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4cd4a9368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9" name="Google Shape;639;g34cd4a9368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34cd4a9368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34cd4a9368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titl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/>
          <p:nvPr/>
        </p:nvSpPr>
        <p:spPr>
          <a:xfrm>
            <a:off x="91450" y="30475"/>
            <a:ext cx="1352400" cy="53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" name="Google Shape;14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97227" y="161773"/>
            <a:ext cx="940851" cy="2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>
            <a:off x="6900" y="569275"/>
            <a:ext cx="1225800" cy="4574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grpSp>
        <p:nvGrpSpPr>
          <p:cNvPr id="16" name="Google Shape;16;p2"/>
          <p:cNvGrpSpPr/>
          <p:nvPr/>
        </p:nvGrpSpPr>
        <p:grpSpPr>
          <a:xfrm>
            <a:off x="113114" y="4075388"/>
            <a:ext cx="1571187" cy="861951"/>
            <a:chOff x="272625" y="2061773"/>
            <a:chExt cx="1428612" cy="807600"/>
          </a:xfrm>
        </p:grpSpPr>
        <p:sp>
          <p:nvSpPr>
            <p:cNvPr id="17" name="Google Shape;17;p2"/>
            <p:cNvSpPr/>
            <p:nvPr/>
          </p:nvSpPr>
          <p:spPr>
            <a:xfrm>
              <a:off x="272625" y="2189025"/>
              <a:ext cx="100800" cy="97800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rgbClr val="E3061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Noto Sans"/>
                <a:ea typeface="Noto Sans"/>
                <a:cs typeface="Noto Sans"/>
                <a:sym typeface="Noto Sans"/>
              </a:endParaRPr>
            </a:p>
          </p:txBody>
        </p:sp>
        <p:sp>
          <p:nvSpPr>
            <p:cNvPr id="18" name="Google Shape;18;p2"/>
            <p:cNvSpPr txBox="1"/>
            <p:nvPr/>
          </p:nvSpPr>
          <p:spPr>
            <a:xfrm>
              <a:off x="348837" y="2061773"/>
              <a:ext cx="1352400" cy="807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100">
                  <a:solidFill>
                    <a:srgbClr val="E30613"/>
                  </a:solidFill>
                </a:rPr>
                <a:t>École</a:t>
              </a:r>
              <a:br>
                <a:rPr lang="en-GB" sz="1100">
                  <a:solidFill>
                    <a:srgbClr val="E30613"/>
                  </a:solidFill>
                </a:rPr>
              </a:br>
              <a:r>
                <a:rPr lang="en-GB" sz="1100">
                  <a:solidFill>
                    <a:srgbClr val="E30613"/>
                  </a:solidFill>
                </a:rPr>
                <a:t>polytechnique</a:t>
              </a:r>
              <a:br>
                <a:rPr lang="en-GB" sz="1100">
                  <a:solidFill>
                    <a:srgbClr val="E30613"/>
                  </a:solidFill>
                </a:rPr>
              </a:br>
              <a:r>
                <a:rPr lang="en-GB" sz="1100">
                  <a:solidFill>
                    <a:srgbClr val="E30613"/>
                  </a:solidFill>
                </a:rPr>
                <a:t>fédérale</a:t>
              </a:r>
              <a:br>
                <a:rPr lang="en-GB" sz="1100">
                  <a:solidFill>
                    <a:srgbClr val="E30613"/>
                  </a:solidFill>
                </a:rPr>
              </a:br>
              <a:r>
                <a:rPr lang="en-GB" sz="1100">
                  <a:solidFill>
                    <a:srgbClr val="E30613"/>
                  </a:solidFill>
                </a:rPr>
                <a:t>de Lausanne</a:t>
              </a:r>
              <a:endParaRPr sz="1100">
                <a:solidFill>
                  <a:srgbClr val="E30613"/>
                </a:solidFill>
              </a:endParaRPr>
            </a:p>
          </p:txBody>
        </p:sp>
      </p:grpSp>
      <p:pic>
        <p:nvPicPr>
          <p:cNvPr id="19" name="Google Shape;19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">
            <a:off x="1557108" y="1"/>
            <a:ext cx="7595174" cy="4808198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/>
          <p:nvPr/>
        </p:nvSpPr>
        <p:spPr>
          <a:xfrm>
            <a:off x="6425050" y="599875"/>
            <a:ext cx="2727300" cy="22815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chemeClr val="lt1"/>
              </a:solidFill>
              <a:latin typeface="Noto Sans ExtraBold"/>
              <a:ea typeface="Noto Sans ExtraBold"/>
              <a:cs typeface="Noto Sans ExtraBold"/>
              <a:sym typeface="Noto Sans ExtraBold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4225750" y="2881375"/>
            <a:ext cx="2199300" cy="1690200"/>
          </a:xfrm>
          <a:prstGeom prst="rect">
            <a:avLst/>
          </a:prstGeom>
          <a:solidFill>
            <a:srgbClr val="413C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Noto Sans ExtraLight"/>
              <a:ea typeface="Noto Sans ExtraLight"/>
              <a:cs typeface="Noto Sans ExtraLight"/>
              <a:sym typeface="Noto Sans ExtraLight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6425057" y="4571579"/>
            <a:ext cx="21993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3" name="Google Shape;23;p2"/>
          <p:cNvSpPr txBox="1">
            <a:spLocks noGrp="1"/>
          </p:cNvSpPr>
          <p:nvPr>
            <p:ph type="title"/>
          </p:nvPr>
        </p:nvSpPr>
        <p:spPr>
          <a:xfrm>
            <a:off x="6425000" y="597425"/>
            <a:ext cx="2727300" cy="22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4217400" y="2881375"/>
            <a:ext cx="2199300" cy="1026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2"/>
          </p:nvPr>
        </p:nvSpPr>
        <p:spPr>
          <a:xfrm>
            <a:off x="4217400" y="3907675"/>
            <a:ext cx="2199300" cy="66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Light"/>
              <a:buNone/>
              <a:defRPr sz="12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500"/>
              <a:buFont typeface="Noto Sans Light"/>
              <a:buNone/>
              <a:defRPr sz="15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300"/>
              <a:buFont typeface="Noto Sans Light"/>
              <a:buNone/>
              <a:defRPr sz="13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Noto Sans Light"/>
              <a:buNone/>
              <a:defRPr sz="12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Noto Sans Light"/>
              <a:buNone/>
              <a:defRPr sz="11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Noto Sans Light"/>
              <a:buNone/>
              <a:defRPr sz="10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00"/>
              <a:buFont typeface="Noto Sans Light"/>
              <a:buNone/>
              <a:defRPr sz="9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800"/>
              <a:buFont typeface="Noto Sans Light"/>
              <a:buNone/>
              <a:defRPr sz="8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00"/>
              <a:buFont typeface="Noto Sans Light"/>
              <a:buNone/>
              <a:defRPr sz="700">
                <a:solidFill>
                  <a:schemeClr val="lt2"/>
                </a:solidFill>
                <a:latin typeface="Noto Sans Light"/>
                <a:ea typeface="Noto Sans Light"/>
                <a:cs typeface="Noto Sans Light"/>
                <a:sym typeface="Noto Sans Light"/>
              </a:defRPr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3"/>
          </p:nvPr>
        </p:nvSpPr>
        <p:spPr>
          <a:xfrm>
            <a:off x="6416700" y="4601675"/>
            <a:ext cx="21993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300"/>
              <a:buFont typeface="Libre Franklin Medium"/>
              <a:buNone/>
              <a:defRPr sz="13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ictures">
  <p:cSld name="CUSTOM_4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1"/>
          <p:cNvSpPr>
            <a:spLocks noGrp="1"/>
          </p:cNvSpPr>
          <p:nvPr>
            <p:ph type="pic" idx="2"/>
          </p:nvPr>
        </p:nvSpPr>
        <p:spPr>
          <a:xfrm>
            <a:off x="1232650" y="2571875"/>
            <a:ext cx="3789000" cy="2571600"/>
          </a:xfrm>
          <a:prstGeom prst="rect">
            <a:avLst/>
          </a:prstGeom>
          <a:noFill/>
          <a:ln>
            <a:noFill/>
          </a:ln>
        </p:spPr>
      </p:sp>
      <p:sp>
        <p:nvSpPr>
          <p:cNvPr id="78" name="Google Shape;78;p11"/>
          <p:cNvSpPr>
            <a:spLocks noGrp="1"/>
          </p:cNvSpPr>
          <p:nvPr>
            <p:ph type="pic" idx="3"/>
          </p:nvPr>
        </p:nvSpPr>
        <p:spPr>
          <a:xfrm>
            <a:off x="1232650" y="100"/>
            <a:ext cx="3789000" cy="2571600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1"/>
          <p:cNvSpPr>
            <a:spLocks noGrp="1"/>
          </p:cNvSpPr>
          <p:nvPr>
            <p:ph type="pic" idx="4"/>
          </p:nvPr>
        </p:nvSpPr>
        <p:spPr>
          <a:xfrm>
            <a:off x="5021625" y="0"/>
            <a:ext cx="3810900" cy="25716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1"/>
          <p:cNvSpPr>
            <a:spLocks noGrp="1"/>
          </p:cNvSpPr>
          <p:nvPr>
            <p:ph type="pic" idx="5"/>
          </p:nvPr>
        </p:nvSpPr>
        <p:spPr>
          <a:xfrm>
            <a:off x="5021425" y="2571750"/>
            <a:ext cx="3810900" cy="2571600"/>
          </a:xfrm>
          <a:prstGeom prst="rect">
            <a:avLst/>
          </a:prstGeom>
          <a:noFill/>
          <a:ln>
            <a:noFill/>
          </a:ln>
        </p:spPr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2" name="Google Shape;82;p11"/>
          <p:cNvSpPr/>
          <p:nvPr/>
        </p:nvSpPr>
        <p:spPr>
          <a:xfrm>
            <a:off x="4255675" y="1818300"/>
            <a:ext cx="1506900" cy="1506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ibre Franklin ExtraBold"/>
              <a:ea typeface="Libre Franklin ExtraBold"/>
              <a:cs typeface="Libre Franklin ExtraBold"/>
              <a:sym typeface="Libre Franklin ExtraBold"/>
            </a:endParaRPr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4258875" y="1822900"/>
            <a:ext cx="1516500" cy="1505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pact title">
  <p:cSld name="TITLE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ctrTitle"/>
          </p:nvPr>
        </p:nvSpPr>
        <p:spPr>
          <a:xfrm>
            <a:off x="311700" y="597425"/>
            <a:ext cx="8520600" cy="19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subTitle" idx="1"/>
          </p:nvPr>
        </p:nvSpPr>
        <p:spPr>
          <a:xfrm>
            <a:off x="311700" y="2571750"/>
            <a:ext cx="8520600" cy="2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Libre Franklin Medium"/>
              <a:buNone/>
              <a:defRPr sz="28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blank page">
  <p:cSld name="CUSTOM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5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body" idx="1"/>
          </p:nvPr>
        </p:nvSpPr>
        <p:spPr>
          <a:xfrm>
            <a:off x="89650" y="1008600"/>
            <a:ext cx="7599600" cy="36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Libre Franklin Medium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ldNum" idx="12"/>
          </p:nvPr>
        </p:nvSpPr>
        <p:spPr>
          <a:xfrm>
            <a:off x="8547877" y="0"/>
            <a:ext cx="5670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r>
              <a:rPr lang="en-GB"/>
              <a:t>/21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body" idx="1"/>
          </p:nvPr>
        </p:nvSpPr>
        <p:spPr>
          <a:xfrm>
            <a:off x="1232650" y="1152475"/>
            <a:ext cx="3339300" cy="3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Libre Franklin Medium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body" idx="2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Libre Franklin Medium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7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Trebuchet MS"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5" name="Google Shape;105;p17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8"/>
          <p:cNvSpPr txBox="1">
            <a:spLocks noGrp="1"/>
          </p:cNvSpPr>
          <p:nvPr>
            <p:ph type="title"/>
          </p:nvPr>
        </p:nvSpPr>
        <p:spPr>
          <a:xfrm>
            <a:off x="465350" y="597425"/>
            <a:ext cx="4106700" cy="79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Libre Franklin"/>
              <a:buNone/>
              <a:defRPr sz="2400" b="1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Trebuchet MS"/>
              <a:buNone/>
              <a:defRPr sz="24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08" name="Google Shape;108;p18"/>
          <p:cNvSpPr txBox="1">
            <a:spLocks noGrp="1"/>
          </p:cNvSpPr>
          <p:nvPr>
            <p:ph type="body" idx="1"/>
          </p:nvPr>
        </p:nvSpPr>
        <p:spPr>
          <a:xfrm>
            <a:off x="777025" y="1389600"/>
            <a:ext cx="3795000" cy="32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Font typeface="Libre Franklin Medium"/>
              <a:buChar char="●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10" name="Google Shape;110;p18"/>
          <p:cNvSpPr>
            <a:spLocks noGrp="1"/>
          </p:cNvSpPr>
          <p:nvPr>
            <p:ph type="pic" idx="2"/>
          </p:nvPr>
        </p:nvSpPr>
        <p:spPr>
          <a:xfrm>
            <a:off x="4566175" y="-7275"/>
            <a:ext cx="42660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0" y="597425"/>
            <a:ext cx="8832300" cy="40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Font typeface="Trebuchet MS"/>
              <a:buNone/>
              <a:defRPr sz="48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6" name="Google Shape;116;p20"/>
          <p:cNvSpPr txBox="1">
            <a:spLocks noGrp="1"/>
          </p:cNvSpPr>
          <p:nvPr>
            <p:ph type="title"/>
          </p:nvPr>
        </p:nvSpPr>
        <p:spPr>
          <a:xfrm>
            <a:off x="734975" y="597425"/>
            <a:ext cx="3837000" cy="19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Font typeface="Libre Franklin"/>
              <a:buNone/>
              <a:defRPr sz="4200" b="1"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Font typeface="Trebuchet MS"/>
              <a:buNone/>
              <a:defRPr sz="42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subTitle" idx="1"/>
          </p:nvPr>
        </p:nvSpPr>
        <p:spPr>
          <a:xfrm>
            <a:off x="1232650" y="2571750"/>
            <a:ext cx="3339300" cy="21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ibre Franklin Medium"/>
              <a:buNone/>
              <a:defRPr sz="210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Trebuchet MS"/>
              <a:buNone/>
              <a:defRPr sz="21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2"/>
          </p:nvPr>
        </p:nvSpPr>
        <p:spPr>
          <a:xfrm>
            <a:off x="4571950" y="597425"/>
            <a:ext cx="4260300" cy="408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Research">
  <p:cSld name="CUSTOM_1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4572000" y="1463000"/>
            <a:ext cx="42603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2" name="Google Shape;32;p3"/>
          <p:cNvPicPr preferRelativeResize="0"/>
          <p:nvPr/>
        </p:nvPicPr>
        <p:blipFill rotWithShape="1">
          <a:blip r:embed="rId2">
            <a:alphaModFix/>
          </a:blip>
          <a:srcRect l="8941"/>
          <a:stretch/>
        </p:blipFill>
        <p:spPr>
          <a:xfrm>
            <a:off x="1232651" y="100"/>
            <a:ext cx="33393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1"/>
          <p:cNvSpPr>
            <a:spLocks noGrp="1"/>
          </p:cNvSpPr>
          <p:nvPr>
            <p:ph type="pic" idx="2"/>
          </p:nvPr>
        </p:nvSpPr>
        <p:spPr>
          <a:xfrm>
            <a:off x="75" y="5032"/>
            <a:ext cx="9144000" cy="51384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21"/>
          <p:cNvSpPr txBox="1">
            <a:spLocks noGrp="1"/>
          </p:cNvSpPr>
          <p:nvPr>
            <p:ph type="body" idx="1"/>
          </p:nvPr>
        </p:nvSpPr>
        <p:spPr>
          <a:xfrm>
            <a:off x="378100" y="4188100"/>
            <a:ext cx="84543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900"/>
              <a:buFont typeface="Libre Franklin Medium"/>
              <a:buNone/>
              <a:defRPr>
                <a:solidFill>
                  <a:srgbClr val="EFEFEF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5455" y="164202"/>
            <a:ext cx="800041" cy="23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APTION_ONLY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rtl="0">
              <a:buNone/>
              <a:defRPr>
                <a:solidFill>
                  <a:schemeClr val="lt2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35455" y="164202"/>
            <a:ext cx="800041" cy="23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2"/>
          <p:cNvPicPr preferRelativeResize="0"/>
          <p:nvPr/>
        </p:nvPicPr>
        <p:blipFill rotWithShape="1">
          <a:blip r:embed="rId3">
            <a:alphaModFix/>
          </a:blip>
          <a:srcRect b="4104"/>
          <a:stretch/>
        </p:blipFill>
        <p:spPr>
          <a:xfrm>
            <a:off x="1091025" y="0"/>
            <a:ext cx="8052974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Font typeface="Trebuchet MS"/>
              <a:buNone/>
              <a:defRPr sz="12000"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r>
              <a:t>xx%</a:t>
            </a:r>
          </a:p>
        </p:txBody>
      </p:sp>
      <p:sp>
        <p:nvSpPr>
          <p:cNvPr id="131" name="Google Shape;131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Font typeface="Trebuchet MS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lvl="1" indent="-336550" algn="ctr">
              <a:spcBef>
                <a:spcPts val="0"/>
              </a:spcBef>
              <a:spcAft>
                <a:spcPts val="0"/>
              </a:spcAft>
              <a:buSzPts val="1700"/>
              <a:buFont typeface="Trebuchet MS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lvl="2" indent="-323850" algn="ctr">
              <a:spcBef>
                <a:spcPts val="0"/>
              </a:spcBef>
              <a:spcAft>
                <a:spcPts val="0"/>
              </a:spcAft>
              <a:buSzPts val="1500"/>
              <a:buFont typeface="Trebuchet MS"/>
              <a:buChar char="■"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Font typeface="Trebuchet MS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Font typeface="Trebuchet MS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lvl="5" indent="-304800" algn="ctr">
              <a:spcBef>
                <a:spcPts val="0"/>
              </a:spcBef>
              <a:spcAft>
                <a:spcPts val="0"/>
              </a:spcAft>
              <a:buSzPts val="1200"/>
              <a:buFont typeface="Trebuchet MS"/>
              <a:buChar char="■"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Font typeface="Trebuchet MS"/>
              <a:buChar char="●"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lvl="7" indent="-292100" algn="ctr">
              <a:spcBef>
                <a:spcPts val="0"/>
              </a:spcBef>
              <a:spcAft>
                <a:spcPts val="0"/>
              </a:spcAft>
              <a:buSzPts val="1000"/>
              <a:buFont typeface="Trebuchet MS"/>
              <a:buChar char="○"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lvl="8" indent="-285750" algn="ctr">
              <a:spcBef>
                <a:spcPts val="0"/>
              </a:spcBef>
              <a:spcAft>
                <a:spcPts val="0"/>
              </a:spcAft>
              <a:buSzPts val="900"/>
              <a:buFont typeface="Trebuchet MS"/>
              <a:buChar char="■"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4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lvl="2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lvl="3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lvl="4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  <a:lvl6pPr lvl="5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6pPr>
            <a:lvl7pPr lvl="6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7pPr>
            <a:lvl8pPr lvl="7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8pPr>
            <a:lvl9pPr lvl="8"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EPFL">
  <p:cSld name="CUSTOM_1_1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rgbClr val="0074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pic>
        <p:nvPicPr>
          <p:cNvPr id="35" name="Google Shape;35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232650" y="0"/>
            <a:ext cx="3339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4572000" y="1463000"/>
            <a:ext cx="42603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Education">
  <p:cSld name="CUSTOM_1_1_1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title"/>
          </p:nvPr>
        </p:nvSpPr>
        <p:spPr>
          <a:xfrm>
            <a:off x="4572000" y="1463000"/>
            <a:ext cx="4260300" cy="110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/>
          </a:blip>
          <a:srcRect r="8941"/>
          <a:stretch/>
        </p:blipFill>
        <p:spPr>
          <a:xfrm>
            <a:off x="1232650" y="100"/>
            <a:ext cx="33393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Research Free Image">
  <p:cSld name="CUSTOM_3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6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47" name="Google Shape;47;p6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4571950" y="1456775"/>
            <a:ext cx="42603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6"/>
          <p:cNvSpPr>
            <a:spLocks noGrp="1"/>
          </p:cNvSpPr>
          <p:nvPr>
            <p:ph type="pic" idx="3"/>
          </p:nvPr>
        </p:nvSpPr>
        <p:spPr>
          <a:xfrm>
            <a:off x="1232650" y="6225"/>
            <a:ext cx="33393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EPFL Free Image">
  <p:cSld name="CUSTOM_3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>
            <a:off x="4571950" y="1456775"/>
            <a:ext cx="42603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7"/>
          <p:cNvSpPr>
            <a:spLocks noGrp="1"/>
          </p:cNvSpPr>
          <p:nvPr>
            <p:ph type="pic" idx="3"/>
          </p:nvPr>
        </p:nvSpPr>
        <p:spPr>
          <a:xfrm>
            <a:off x="1232650" y="6225"/>
            <a:ext cx="33393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Education Free Image">
  <p:cSld name="CUSTOM_3_1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8"/>
          <p:cNvSpPr/>
          <p:nvPr/>
        </p:nvSpPr>
        <p:spPr>
          <a:xfrm>
            <a:off x="4572000" y="100"/>
            <a:ext cx="4572000" cy="5143500"/>
          </a:xfrm>
          <a:prstGeom prst="rect">
            <a:avLst/>
          </a:prstGeom>
          <a:solidFill>
            <a:srgbClr val="413C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  <p:sp>
        <p:nvSpPr>
          <p:cNvPr id="61" name="Google Shape;61;p8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title"/>
          </p:nvPr>
        </p:nvSpPr>
        <p:spPr>
          <a:xfrm>
            <a:off x="4571950" y="1456775"/>
            <a:ext cx="4260300" cy="111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"/>
          </p:nvPr>
        </p:nvSpPr>
        <p:spPr>
          <a:xfrm>
            <a:off x="4572000" y="2571750"/>
            <a:ext cx="4260300" cy="257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Char char="●"/>
              <a:defRPr>
                <a:solidFill>
                  <a:schemeClr val="lt1"/>
                </a:solidFill>
              </a:defRPr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>
                <a:solidFill>
                  <a:schemeClr val="lt1"/>
                </a:solidFill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>
            <a:spLocks noGrp="1"/>
          </p:cNvSpPr>
          <p:nvPr>
            <p:ph type="pic" idx="3"/>
          </p:nvPr>
        </p:nvSpPr>
        <p:spPr>
          <a:xfrm>
            <a:off x="1232650" y="6225"/>
            <a:ext cx="3339300" cy="5143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FL At Glance">
  <p:cSld name="CUSTOM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" name="Google Shape;68;p9"/>
          <p:cNvPicPr preferRelativeResize="0"/>
          <p:nvPr/>
        </p:nvPicPr>
        <p:blipFill rotWithShape="1">
          <a:blip r:embed="rId2">
            <a:alphaModFix/>
          </a:blip>
          <a:srcRect l="6741" r="20377"/>
          <a:stretch/>
        </p:blipFill>
        <p:spPr>
          <a:xfrm>
            <a:off x="1232650" y="0"/>
            <a:ext cx="33393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4572000" y="0"/>
            <a:ext cx="4243500" cy="1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body" idx="1"/>
          </p:nvPr>
        </p:nvSpPr>
        <p:spPr>
          <a:xfrm>
            <a:off x="4585750" y="1105200"/>
            <a:ext cx="4243500" cy="4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3655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8575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PFL At Glance 1">
  <p:cSld name="CUSTOM_2_1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title"/>
          </p:nvPr>
        </p:nvSpPr>
        <p:spPr>
          <a:xfrm>
            <a:off x="4572000" y="0"/>
            <a:ext cx="4243500" cy="1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Libre Franklin ExtraBold"/>
              <a:buNone/>
              <a:defRPr>
                <a:latin typeface="Libre Franklin ExtraBold"/>
                <a:ea typeface="Libre Franklin ExtraBold"/>
                <a:cs typeface="Libre Franklin ExtraBold"/>
                <a:sym typeface="Libre Franklin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4585750" y="1105200"/>
            <a:ext cx="4243500" cy="403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36550" rtl="0">
              <a:spcBef>
                <a:spcPts val="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2100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8575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/>
            </a:lvl9pPr>
          </a:lstStyle>
          <a:p>
            <a:endParaRPr/>
          </a:p>
        </p:txBody>
      </p:sp>
      <p:pic>
        <p:nvPicPr>
          <p:cNvPr id="75" name="Google Shape;75;p10"/>
          <p:cNvPicPr preferRelativeResize="0"/>
          <p:nvPr/>
        </p:nvPicPr>
        <p:blipFill rotWithShape="1">
          <a:blip r:embed="rId2">
            <a:alphaModFix/>
          </a:blip>
          <a:srcRect l="18690" r="45101"/>
          <a:stretch/>
        </p:blipFill>
        <p:spPr>
          <a:xfrm>
            <a:off x="1232650" y="-15531"/>
            <a:ext cx="3353098" cy="520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bre Franklin Black"/>
              <a:buNone/>
              <a:defRPr sz="2800">
                <a:solidFill>
                  <a:schemeClr val="dk1"/>
                </a:solidFill>
                <a:latin typeface="Libre Franklin Black"/>
                <a:ea typeface="Libre Franklin Black"/>
                <a:cs typeface="Libre Franklin Black"/>
                <a:sym typeface="Libre Franklin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9650" y="1008600"/>
            <a:ext cx="7599600" cy="36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ibre Franklin"/>
              <a:buChar char="●"/>
              <a:defRPr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365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Libre Franklin"/>
              <a:buChar char="○"/>
              <a:defRPr sz="17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ibre Franklin"/>
              <a:buChar char="■"/>
              <a:defRPr sz="15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ibre Franklin"/>
              <a:buChar char="●"/>
              <a:defRPr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ibre Franklin"/>
              <a:buChar char="○"/>
              <a:defRPr sz="13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0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ibre Franklin"/>
              <a:buChar char="■"/>
              <a:defRPr sz="12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Libre Franklin"/>
              <a:buChar char="●"/>
              <a:defRPr sz="11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Libre Franklin"/>
              <a:buChar char="○"/>
              <a:defRPr sz="1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8pPr>
            <a:lvl9pPr marL="4114800" lvl="8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Libre Franklin"/>
              <a:buChar char="■"/>
              <a:defRPr sz="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9pPr>
          </a:lstStyle>
          <a:p>
            <a:endParaRPr/>
          </a:p>
        </p:txBody>
      </p:sp>
      <p:pic>
        <p:nvPicPr>
          <p:cNvPr id="8" name="Google Shape;8;p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35455" y="164202"/>
            <a:ext cx="800041" cy="23282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630664" y="0"/>
            <a:ext cx="4842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rmAutofit/>
          </a:bodyPr>
          <a:lstStyle>
            <a:lvl1pPr lvl="0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1pPr>
            <a:lvl2pPr lvl="1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2pPr>
            <a:lvl3pPr lvl="2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3pPr>
            <a:lvl4pPr lvl="3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4pPr>
            <a:lvl5pPr lvl="4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5pPr>
            <a:lvl6pPr lvl="5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6pPr>
            <a:lvl7pPr lvl="6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7pPr>
            <a:lvl8pPr lvl="7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8pPr>
            <a:lvl9pPr lvl="8" algn="r" rtl="0">
              <a:buNone/>
              <a:defRPr sz="1000" b="1">
                <a:solidFill>
                  <a:srgbClr val="413C3A"/>
                </a:solidFill>
                <a:latin typeface="Noto Sans"/>
                <a:ea typeface="Noto Sans"/>
                <a:cs typeface="Noto Sans"/>
                <a:sym typeface="No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" name="Google Shape;10;p1"/>
          <p:cNvSpPr txBox="1"/>
          <p:nvPr/>
        </p:nvSpPr>
        <p:spPr>
          <a:xfrm>
            <a:off x="814950" y="4664943"/>
            <a:ext cx="3164700" cy="37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rgbClr val="FF0000"/>
                </a:solidFill>
                <a:latin typeface="Noto Sans Light"/>
                <a:ea typeface="Noto Sans Light"/>
                <a:cs typeface="Noto Sans Light"/>
                <a:sym typeface="Noto Sans Light"/>
              </a:rPr>
              <a:t>EPFL LIS</a:t>
            </a:r>
            <a:endParaRPr>
              <a:solidFill>
                <a:srgbClr val="FF0000"/>
              </a:solidFill>
              <a:latin typeface="Noto Sans Light"/>
              <a:ea typeface="Noto Sans Light"/>
              <a:cs typeface="Noto Sans Light"/>
              <a:sym typeface="Noto Sans Light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580629" y="4789152"/>
            <a:ext cx="134700" cy="130800"/>
          </a:xfrm>
          <a:prstGeom prst="rect">
            <a:avLst/>
          </a:prstGeom>
          <a:solidFill>
            <a:srgbClr val="E3061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oto Sans"/>
              <a:ea typeface="Noto Sans"/>
              <a:cs typeface="Noto Sans"/>
              <a:sym typeface="Noto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64">
          <p15:clr>
            <a:srgbClr val="E46962"/>
          </p15:clr>
        </p15:guide>
        <p15:guide id="2" pos="776">
          <p15:clr>
            <a:srgbClr val="E46962"/>
          </p15:clr>
        </p15:guide>
        <p15:guide id="3" pos="2880">
          <p15:clr>
            <a:srgbClr val="E46962"/>
          </p15:clr>
        </p15:guide>
        <p15:guide id="4" orient="horz" pos="376">
          <p15:clr>
            <a:srgbClr val="E46962"/>
          </p15:clr>
        </p15:guide>
        <p15:guide id="5" orient="horz" pos="1620">
          <p15:clr>
            <a:srgbClr val="E46962"/>
          </p15:clr>
        </p15:guide>
        <p15:guide id="6" orient="horz" pos="2948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lis-epfl/micro-515-EvoRob/tree/introduction0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_oczXN5hdg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70"/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Introduction0a</a:t>
            </a:r>
            <a:endParaRPr lang="en-GB" sz="2500">
              <a:latin typeface="Arial"/>
              <a:ea typeface="Arial"/>
              <a:cs typeface="Arial"/>
            </a:endParaRPr>
          </a:p>
        </p:txBody>
      </p:sp>
      <p:pic>
        <p:nvPicPr>
          <p:cNvPr id="5" name="Picture 4" descr="A game screen of a game&#10;&#10;AI-generated content may be incorrect.">
            <a:extLst>
              <a:ext uri="{FF2B5EF4-FFF2-40B4-BE49-F238E27FC236}">
                <a16:creationId xmlns:a16="http://schemas.microsoft.com/office/drawing/2014/main" id="{B965A89D-7D3E-AE87-82C6-1DD89172D8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708" y="1005910"/>
            <a:ext cx="5838346" cy="327969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6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>
                <a:latin typeface="Arial"/>
                <a:cs typeface="Arial"/>
              </a:rPr>
              <a:t>Passive</a:t>
            </a:r>
            <a:r>
              <a:rPr lang="en-GB" sz="2500">
                <a:latin typeface="Arial"/>
                <a:ea typeface="Arial"/>
                <a:cs typeface="Arial"/>
                <a:sym typeface="Arial"/>
              </a:rPr>
              <a:t> dynamic walker environment</a:t>
            </a:r>
            <a:endParaRPr lang="en-US" sz="2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2500">
              <a:latin typeface="Arial"/>
              <a:ea typeface="Arial"/>
              <a:cs typeface="Arial"/>
            </a:endParaRPr>
          </a:p>
        </p:txBody>
      </p:sp>
      <p:pic>
        <p:nvPicPr>
          <p:cNvPr id="662" name="Google Shape;662;p76"/>
          <p:cNvPicPr preferRelativeResize="0"/>
          <p:nvPr/>
        </p:nvPicPr>
        <p:blipFill rotWithShape="1">
          <a:blip r:embed="rId3">
            <a:alphaModFix/>
          </a:blip>
          <a:srcRect l="17898"/>
          <a:stretch/>
        </p:blipFill>
        <p:spPr>
          <a:xfrm>
            <a:off x="6902875" y="2994325"/>
            <a:ext cx="2163551" cy="22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76"/>
          <p:cNvSpPr txBox="1"/>
          <p:nvPr/>
        </p:nvSpPr>
        <p:spPr>
          <a:xfrm>
            <a:off x="6838050" y="2281813"/>
            <a:ext cx="18360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PassiveWalkerWorld.xml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64" name="Google Shape;664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32200" y="1748699"/>
            <a:ext cx="626325" cy="6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76"/>
          <p:cNvSpPr/>
          <p:nvPr/>
        </p:nvSpPr>
        <p:spPr>
          <a:xfrm>
            <a:off x="546125" y="1665575"/>
            <a:ext cx="1183800" cy="810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66" name="Google Shape;666;p76"/>
          <p:cNvSpPr txBox="1"/>
          <p:nvPr/>
        </p:nvSpPr>
        <p:spPr>
          <a:xfrm>
            <a:off x="869075" y="1833525"/>
            <a:ext cx="9153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EA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667" name="Google Shape;667;p76"/>
          <p:cNvCxnSpPr>
            <a:stCxn id="666" idx="3"/>
          </p:cNvCxnSpPr>
          <p:nvPr/>
        </p:nvCxnSpPr>
        <p:spPr>
          <a:xfrm>
            <a:off x="1784375" y="2146725"/>
            <a:ext cx="802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668" name="Google Shape;668;p76"/>
          <p:cNvSpPr/>
          <p:nvPr/>
        </p:nvSpPr>
        <p:spPr>
          <a:xfrm>
            <a:off x="2723613" y="1656875"/>
            <a:ext cx="1406700" cy="810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Libre Franklin"/>
                <a:ea typeface="Libre Franklin"/>
                <a:cs typeface="Libre Franklin"/>
                <a:sym typeface="Libre Franklin"/>
              </a:rPr>
              <a:t>Geno2Pheno</a:t>
            </a: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69" name="Google Shape;669;p76"/>
          <p:cNvSpPr txBox="1"/>
          <p:nvPr/>
        </p:nvSpPr>
        <p:spPr>
          <a:xfrm>
            <a:off x="4375625" y="2281825"/>
            <a:ext cx="18360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PassiveWalkerRobot.xml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70" name="Google Shape;670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9775" y="1748712"/>
            <a:ext cx="626325" cy="626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1" name="Google Shape;671;p76"/>
          <p:cNvCxnSpPr/>
          <p:nvPr/>
        </p:nvCxnSpPr>
        <p:spPr>
          <a:xfrm>
            <a:off x="4277175" y="2146725"/>
            <a:ext cx="291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72" name="Google Shape;672;p76"/>
          <p:cNvCxnSpPr/>
          <p:nvPr/>
        </p:nvCxnSpPr>
        <p:spPr>
          <a:xfrm flipH="1">
            <a:off x="5256775" y="3043475"/>
            <a:ext cx="2041200" cy="58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673" name="Google Shape;673;p76"/>
          <p:cNvCxnSpPr/>
          <p:nvPr/>
        </p:nvCxnSpPr>
        <p:spPr>
          <a:xfrm>
            <a:off x="5028175" y="3206750"/>
            <a:ext cx="0" cy="421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674" name="Google Shape;674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69775" y="3754412"/>
            <a:ext cx="626325" cy="6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675" name="Google Shape;675;p76"/>
          <p:cNvSpPr txBox="1"/>
          <p:nvPr/>
        </p:nvSpPr>
        <p:spPr>
          <a:xfrm>
            <a:off x="4375625" y="4263025"/>
            <a:ext cx="18360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PassiveWalkerEnv.xml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3900" y="886150"/>
            <a:ext cx="5152333" cy="3011401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77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>
                <a:latin typeface="Arial"/>
                <a:cs typeface="Arial"/>
              </a:rPr>
              <a:t>Passive</a:t>
            </a:r>
            <a:r>
              <a:rPr lang="en-GB" sz="2500">
                <a:latin typeface="Arial"/>
                <a:ea typeface="Arial"/>
                <a:cs typeface="Arial"/>
                <a:sym typeface="Arial"/>
              </a:rPr>
              <a:t> dynamic walker environment</a:t>
            </a:r>
            <a:endParaRPr lang="en-US" sz="25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2500">
              <a:latin typeface="Arial"/>
              <a:ea typeface="Arial"/>
              <a:cs typeface="Arial"/>
            </a:endParaRPr>
          </a:p>
        </p:txBody>
      </p:sp>
      <p:pic>
        <p:nvPicPr>
          <p:cNvPr id="682" name="Google Shape;682;p77"/>
          <p:cNvPicPr preferRelativeResize="0"/>
          <p:nvPr/>
        </p:nvPicPr>
        <p:blipFill rotWithShape="1">
          <a:blip r:embed="rId4">
            <a:alphaModFix/>
          </a:blip>
          <a:srcRect l="17898"/>
          <a:stretch/>
        </p:blipFill>
        <p:spPr>
          <a:xfrm>
            <a:off x="6902875" y="2994325"/>
            <a:ext cx="2163551" cy="2230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3" name="Google Shape;683;p77"/>
          <p:cNvCxnSpPr/>
          <p:nvPr/>
        </p:nvCxnSpPr>
        <p:spPr>
          <a:xfrm>
            <a:off x="4277175" y="2146725"/>
            <a:ext cx="291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684" name="Google Shape;684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9775" y="3754412"/>
            <a:ext cx="626325" cy="6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77"/>
          <p:cNvSpPr txBox="1"/>
          <p:nvPr/>
        </p:nvSpPr>
        <p:spPr>
          <a:xfrm>
            <a:off x="4375625" y="4263025"/>
            <a:ext cx="1836000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PassiveWalkerEnv.xml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0" name="Google Shape;690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350" y="778650"/>
            <a:ext cx="4377564" cy="38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1" name="Google Shape;691;p78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>
                <a:cs typeface="Arial"/>
              </a:rPr>
              <a:t>Introduction0b: </a:t>
            </a:r>
            <a:r>
              <a:rPr lang="en-GB" sz="2500">
                <a:latin typeface="Arial"/>
                <a:cs typeface="Arial"/>
              </a:rPr>
              <a:t>Passive</a:t>
            </a:r>
            <a:r>
              <a:rPr lang="en-GB" sz="2500">
                <a:latin typeface="Arial"/>
                <a:ea typeface="Arial"/>
                <a:cs typeface="Arial"/>
                <a:sym typeface="Arial"/>
              </a:rPr>
              <a:t> dynamic walker representation</a:t>
            </a:r>
            <a:endParaRPr lang="en-US" sz="2500">
              <a:latin typeface="Arial"/>
              <a:ea typeface="Arial"/>
              <a:cs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2500">
              <a:latin typeface="Arial"/>
              <a:ea typeface="Arial"/>
              <a:cs typeface="Arial"/>
            </a:endParaRPr>
          </a:p>
        </p:txBody>
      </p:sp>
      <p:pic>
        <p:nvPicPr>
          <p:cNvPr id="692" name="Google Shape;692;p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325" y="3754412"/>
            <a:ext cx="626325" cy="6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4325" y="3128087"/>
            <a:ext cx="626325" cy="6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8" name="Google Shape;698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350" y="778650"/>
            <a:ext cx="4377564" cy="38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79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Introduction0b: </a:t>
            </a:r>
            <a:r>
              <a:rPr lang="en-GB" sz="2500">
                <a:latin typeface="Arial"/>
                <a:cs typeface="Arial"/>
                <a:sym typeface="Arial"/>
              </a:rPr>
              <a:t>Passive dynamic walker representation</a:t>
            </a:r>
            <a:endParaRPr lang="en-US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</a:endParaRPr>
          </a:p>
        </p:txBody>
      </p:sp>
      <p:pic>
        <p:nvPicPr>
          <p:cNvPr id="700" name="Google Shape;700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325" y="3754412"/>
            <a:ext cx="626325" cy="6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4325" y="3128087"/>
            <a:ext cx="626325" cy="6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79"/>
          <p:cNvSpPr txBox="1"/>
          <p:nvPr/>
        </p:nvSpPr>
        <p:spPr>
          <a:xfrm>
            <a:off x="358325" y="757475"/>
            <a:ext cx="39597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Tree-based representation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703" name="Google Shape;703;p79"/>
          <p:cNvCxnSpPr/>
          <p:nvPr/>
        </p:nvCxnSpPr>
        <p:spPr>
          <a:xfrm rot="10800000">
            <a:off x="3637550" y="1002325"/>
            <a:ext cx="1741800" cy="83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04" name="Google Shape;704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0825" y="1388200"/>
            <a:ext cx="3376728" cy="2992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0"/>
          <p:cNvSpPr txBox="1"/>
          <p:nvPr/>
        </p:nvSpPr>
        <p:spPr>
          <a:xfrm>
            <a:off x="2318800" y="4024275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points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710" name="Google Shape;710;p80"/>
          <p:cNvPicPr preferRelativeResize="0"/>
          <p:nvPr/>
        </p:nvPicPr>
        <p:blipFill rotWithShape="1">
          <a:blip r:embed="rId3">
            <a:alphaModFix/>
          </a:blip>
          <a:srcRect l="16014" t="16074" r="19952" b="47655"/>
          <a:stretch/>
        </p:blipFill>
        <p:spPr>
          <a:xfrm>
            <a:off x="5406575" y="1394775"/>
            <a:ext cx="2803075" cy="1390150"/>
          </a:xfrm>
          <a:prstGeom prst="rect">
            <a:avLst/>
          </a:prstGeom>
          <a:noFill/>
          <a:ln>
            <a:noFill/>
          </a:ln>
        </p:spPr>
      </p:pic>
      <p:sp>
        <p:nvSpPr>
          <p:cNvPr id="711" name="Google Shape;711;p80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Introduction0b: </a:t>
            </a:r>
            <a:r>
              <a:rPr lang="en-GB" sz="2500">
                <a:latin typeface="Arial"/>
                <a:cs typeface="Arial"/>
                <a:sym typeface="Arial"/>
              </a:rPr>
              <a:t>Passive dynamic walker representation</a:t>
            </a:r>
            <a:endParaRPr lang="en-US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</a:endParaRPr>
          </a:p>
        </p:txBody>
      </p:sp>
      <p:sp>
        <p:nvSpPr>
          <p:cNvPr id="712" name="Google Shape;712;p80"/>
          <p:cNvSpPr/>
          <p:nvPr/>
        </p:nvSpPr>
        <p:spPr>
          <a:xfrm>
            <a:off x="1065900" y="2126663"/>
            <a:ext cx="326700" cy="326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13" name="Google Shape;713;p80"/>
          <p:cNvSpPr/>
          <p:nvPr/>
        </p:nvSpPr>
        <p:spPr>
          <a:xfrm>
            <a:off x="1065900" y="2961825"/>
            <a:ext cx="326700" cy="326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14" name="Google Shape;714;p80"/>
          <p:cNvSpPr/>
          <p:nvPr/>
        </p:nvSpPr>
        <p:spPr>
          <a:xfrm>
            <a:off x="1069300" y="3740150"/>
            <a:ext cx="326700" cy="326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715" name="Google Shape;715;p80"/>
          <p:cNvCxnSpPr>
            <a:stCxn id="712" idx="7"/>
          </p:cNvCxnSpPr>
          <p:nvPr/>
        </p:nvCxnSpPr>
        <p:spPr>
          <a:xfrm rot="10800000" flipH="1">
            <a:off x="1344756" y="1884107"/>
            <a:ext cx="496800" cy="29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6" name="Google Shape;716;p80"/>
          <p:cNvSpPr txBox="1"/>
          <p:nvPr/>
        </p:nvSpPr>
        <p:spPr>
          <a:xfrm>
            <a:off x="1841550" y="1507600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Joint1 = (x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,y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,z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1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17" name="Google Shape;717;p80"/>
          <p:cNvSpPr txBox="1"/>
          <p:nvPr/>
        </p:nvSpPr>
        <p:spPr>
          <a:xfrm>
            <a:off x="1841550" y="2269600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Joint2 = (x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,y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,z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2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18" name="Google Shape;718;p80"/>
          <p:cNvSpPr txBox="1"/>
          <p:nvPr/>
        </p:nvSpPr>
        <p:spPr>
          <a:xfrm>
            <a:off x="358325" y="757475"/>
            <a:ext cx="39597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Tree-based representation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719" name="Google Shape;719;p80"/>
          <p:cNvCxnSpPr/>
          <p:nvPr/>
        </p:nvCxnSpPr>
        <p:spPr>
          <a:xfrm rot="10800000">
            <a:off x="3637550" y="1002325"/>
            <a:ext cx="1741800" cy="83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0" name="Google Shape;720;p80"/>
          <p:cNvCxnSpPr>
            <a:stCxn id="713" idx="7"/>
            <a:endCxn id="717" idx="1"/>
          </p:cNvCxnSpPr>
          <p:nvPr/>
        </p:nvCxnSpPr>
        <p:spPr>
          <a:xfrm rot="10800000" flipH="1">
            <a:off x="1344756" y="2603169"/>
            <a:ext cx="496800" cy="40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1" name="Google Shape;721;p80"/>
          <p:cNvSpPr txBox="1"/>
          <p:nvPr/>
        </p:nvSpPr>
        <p:spPr>
          <a:xfrm>
            <a:off x="1841550" y="3057925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Joint3 = (x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,y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,z</a:t>
            </a:r>
            <a:r>
              <a:rPr lang="en-GB" sz="1900" baseline="-250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3</a:t>
            </a: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722" name="Google Shape;722;p80"/>
          <p:cNvCxnSpPr>
            <a:stCxn id="714" idx="7"/>
            <a:endCxn id="721" idx="1"/>
          </p:cNvCxnSpPr>
          <p:nvPr/>
        </p:nvCxnSpPr>
        <p:spPr>
          <a:xfrm rot="10800000" flipH="1">
            <a:off x="1348156" y="3391394"/>
            <a:ext cx="493500" cy="396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3" name="Google Shape;723;p80"/>
          <p:cNvCxnSpPr/>
          <p:nvPr/>
        </p:nvCxnSpPr>
        <p:spPr>
          <a:xfrm>
            <a:off x="1936750" y="3791850"/>
            <a:ext cx="175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4" name="Google Shape;724;p80"/>
          <p:cNvCxnSpPr/>
          <p:nvPr/>
        </p:nvCxnSpPr>
        <p:spPr>
          <a:xfrm rot="10800000">
            <a:off x="3705675" y="36660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5" name="Google Shape;725;p80"/>
          <p:cNvCxnSpPr/>
          <p:nvPr/>
        </p:nvCxnSpPr>
        <p:spPr>
          <a:xfrm rot="10800000">
            <a:off x="1953075" y="36660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26" name="Google Shape;726;p80"/>
          <p:cNvCxnSpPr/>
          <p:nvPr/>
        </p:nvCxnSpPr>
        <p:spPr>
          <a:xfrm rot="10800000">
            <a:off x="2791275" y="38184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7" name="Google Shape;727;p80"/>
          <p:cNvSpPr txBox="1"/>
          <p:nvPr/>
        </p:nvSpPr>
        <p:spPr>
          <a:xfrm>
            <a:off x="2395000" y="4024275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" name="Google Shape;732;p81"/>
          <p:cNvPicPr preferRelativeResize="0"/>
          <p:nvPr/>
        </p:nvPicPr>
        <p:blipFill rotWithShape="1">
          <a:blip r:embed="rId3">
            <a:alphaModFix/>
          </a:blip>
          <a:srcRect l="16014" t="16074" r="19952" b="47655"/>
          <a:stretch/>
        </p:blipFill>
        <p:spPr>
          <a:xfrm>
            <a:off x="5406575" y="1394775"/>
            <a:ext cx="2803075" cy="1390150"/>
          </a:xfrm>
          <a:prstGeom prst="rect">
            <a:avLst/>
          </a:prstGeom>
          <a:noFill/>
          <a:ln>
            <a:noFill/>
          </a:ln>
        </p:spPr>
      </p:pic>
      <p:sp>
        <p:nvSpPr>
          <p:cNvPr id="733" name="Google Shape;733;p81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Introduction0b: </a:t>
            </a:r>
            <a:r>
              <a:rPr lang="en-GB" sz="2500">
                <a:latin typeface="Arial"/>
                <a:cs typeface="Arial"/>
                <a:sym typeface="Arial"/>
              </a:rPr>
              <a:t>Passive dynamic walker representation</a:t>
            </a:r>
            <a:endParaRPr lang="en-US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</a:endParaRPr>
          </a:p>
        </p:txBody>
      </p:sp>
      <p:sp>
        <p:nvSpPr>
          <p:cNvPr id="734" name="Google Shape;734;p81"/>
          <p:cNvSpPr/>
          <p:nvPr/>
        </p:nvSpPr>
        <p:spPr>
          <a:xfrm>
            <a:off x="1065900" y="2126663"/>
            <a:ext cx="326700" cy="326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35" name="Google Shape;735;p81"/>
          <p:cNvSpPr/>
          <p:nvPr/>
        </p:nvSpPr>
        <p:spPr>
          <a:xfrm>
            <a:off x="1065900" y="2961825"/>
            <a:ext cx="326700" cy="326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36" name="Google Shape;736;p81"/>
          <p:cNvSpPr/>
          <p:nvPr/>
        </p:nvSpPr>
        <p:spPr>
          <a:xfrm>
            <a:off x="1069300" y="3740150"/>
            <a:ext cx="326700" cy="326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37" name="Google Shape;737;p81"/>
          <p:cNvSpPr txBox="1"/>
          <p:nvPr/>
        </p:nvSpPr>
        <p:spPr>
          <a:xfrm>
            <a:off x="358325" y="757475"/>
            <a:ext cx="39597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Tree-based representation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738" name="Google Shape;738;p81"/>
          <p:cNvCxnSpPr/>
          <p:nvPr/>
        </p:nvCxnSpPr>
        <p:spPr>
          <a:xfrm rot="10800000">
            <a:off x="3637550" y="1002325"/>
            <a:ext cx="1741800" cy="83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39" name="Google Shape;739;p81"/>
          <p:cNvCxnSpPr/>
          <p:nvPr/>
        </p:nvCxnSpPr>
        <p:spPr>
          <a:xfrm rot="10800000">
            <a:off x="3621939" y="36660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0" name="Google Shape;740;p81"/>
          <p:cNvSpPr txBox="1"/>
          <p:nvPr/>
        </p:nvSpPr>
        <p:spPr>
          <a:xfrm>
            <a:off x="2318800" y="4024275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points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741" name="Google Shape;741;p81"/>
          <p:cNvCxnSpPr/>
          <p:nvPr/>
        </p:nvCxnSpPr>
        <p:spPr>
          <a:xfrm>
            <a:off x="3627164" y="3791850"/>
            <a:ext cx="1809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2" name="Google Shape;742;p81"/>
          <p:cNvCxnSpPr/>
          <p:nvPr/>
        </p:nvCxnSpPr>
        <p:spPr>
          <a:xfrm rot="10800000">
            <a:off x="5450739" y="36660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3" name="Google Shape;743;p81"/>
          <p:cNvCxnSpPr/>
          <p:nvPr/>
        </p:nvCxnSpPr>
        <p:spPr>
          <a:xfrm rot="10800000">
            <a:off x="4536339" y="38184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44" name="Google Shape;744;p81"/>
          <p:cNvSpPr txBox="1"/>
          <p:nvPr/>
        </p:nvSpPr>
        <p:spPr>
          <a:xfrm>
            <a:off x="3389225" y="4024275"/>
            <a:ext cx="2552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Connectivity_mat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745" name="Google Shape;745;p81"/>
          <p:cNvCxnSpPr>
            <a:stCxn id="734" idx="4"/>
            <a:endCxn id="735" idx="0"/>
          </p:cNvCxnSpPr>
          <p:nvPr/>
        </p:nvCxnSpPr>
        <p:spPr>
          <a:xfrm>
            <a:off x="1229250" y="2453363"/>
            <a:ext cx="0" cy="508500"/>
          </a:xfrm>
          <a:prstGeom prst="straightConnector1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46" name="Google Shape;746;p81"/>
          <p:cNvCxnSpPr>
            <a:stCxn id="735" idx="4"/>
          </p:cNvCxnSpPr>
          <p:nvPr/>
        </p:nvCxnSpPr>
        <p:spPr>
          <a:xfrm>
            <a:off x="1229250" y="3288525"/>
            <a:ext cx="3300" cy="451500"/>
          </a:xfrm>
          <a:prstGeom prst="straightConnector1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49" name="Google Shape;749;p81"/>
          <p:cNvPicPr preferRelativeResize="0"/>
          <p:nvPr/>
        </p:nvPicPr>
        <p:blipFill rotWithShape="1">
          <a:blip r:embed="rId4">
            <a:alphaModFix/>
          </a:blip>
          <a:srcRect r="31228"/>
          <a:stretch/>
        </p:blipFill>
        <p:spPr>
          <a:xfrm>
            <a:off x="3657503" y="2603450"/>
            <a:ext cx="12184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81"/>
          <p:cNvPicPr preferRelativeResize="0"/>
          <p:nvPr/>
        </p:nvPicPr>
        <p:blipFill rotWithShape="1">
          <a:blip r:embed="rId5">
            <a:alphaModFix/>
          </a:blip>
          <a:srcRect l="8004" r="3546"/>
          <a:stretch/>
        </p:blipFill>
        <p:spPr>
          <a:xfrm>
            <a:off x="3794614" y="2603447"/>
            <a:ext cx="1566917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16;p80">
            <a:extLst>
              <a:ext uri="{FF2B5EF4-FFF2-40B4-BE49-F238E27FC236}">
                <a16:creationId xmlns:a16="http://schemas.microsoft.com/office/drawing/2014/main" id="{A5716E9D-ABEE-A186-8DA4-4DB7AB7E7018}"/>
              </a:ext>
            </a:extLst>
          </p:cNvPr>
          <p:cNvSpPr txBox="1"/>
          <p:nvPr/>
        </p:nvSpPr>
        <p:spPr>
          <a:xfrm>
            <a:off x="2742762" y="2602242"/>
            <a:ext cx="21090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Joint1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5" name="Google Shape;717;p80">
            <a:extLst>
              <a:ext uri="{FF2B5EF4-FFF2-40B4-BE49-F238E27FC236}">
                <a16:creationId xmlns:a16="http://schemas.microsoft.com/office/drawing/2014/main" id="{D85215FF-93E7-D58F-124F-9047DFC86A0E}"/>
              </a:ext>
            </a:extLst>
          </p:cNvPr>
          <p:cNvSpPr txBox="1"/>
          <p:nvPr/>
        </p:nvSpPr>
        <p:spPr>
          <a:xfrm>
            <a:off x="2742762" y="2929023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Joint2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sp>
        <p:nvSpPr>
          <p:cNvPr id="7" name="Google Shape;721;p80">
            <a:extLst>
              <a:ext uri="{FF2B5EF4-FFF2-40B4-BE49-F238E27FC236}">
                <a16:creationId xmlns:a16="http://schemas.microsoft.com/office/drawing/2014/main" id="{10FC6E46-489C-2149-04C4-6B550767D385}"/>
              </a:ext>
            </a:extLst>
          </p:cNvPr>
          <p:cNvSpPr txBox="1"/>
          <p:nvPr/>
        </p:nvSpPr>
        <p:spPr>
          <a:xfrm>
            <a:off x="2742762" y="3238167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Joint3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E587799-8D3F-7C5C-8028-DB407653F576}"/>
              </a:ext>
            </a:extLst>
          </p:cNvPr>
          <p:cNvGrpSpPr/>
          <p:nvPr/>
        </p:nvGrpSpPr>
        <p:grpSpPr>
          <a:xfrm rot="16200000">
            <a:off x="3758273" y="250300"/>
            <a:ext cx="2258700" cy="2463408"/>
            <a:chOff x="5494754" y="2747315"/>
            <a:chExt cx="2249908" cy="1302825"/>
          </a:xfrm>
        </p:grpSpPr>
        <p:sp>
          <p:nvSpPr>
            <p:cNvPr id="8" name="Google Shape;716;p80">
              <a:extLst>
                <a:ext uri="{FF2B5EF4-FFF2-40B4-BE49-F238E27FC236}">
                  <a16:creationId xmlns:a16="http://schemas.microsoft.com/office/drawing/2014/main" id="{202C3759-3E7D-F2EC-5DE3-A520A98BAAB4}"/>
                </a:ext>
              </a:extLst>
            </p:cNvPr>
            <p:cNvSpPr txBox="1"/>
            <p:nvPr/>
          </p:nvSpPr>
          <p:spPr>
            <a:xfrm>
              <a:off x="5494754" y="2747315"/>
              <a:ext cx="2100208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>
                  <a:solidFill>
                    <a:schemeClr val="dk2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Joint1</a:t>
              </a:r>
              <a:endPara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</a:endParaRPr>
            </a:p>
          </p:txBody>
        </p:sp>
        <p:sp>
          <p:nvSpPr>
            <p:cNvPr id="9" name="Google Shape;717;p80">
              <a:extLst>
                <a:ext uri="{FF2B5EF4-FFF2-40B4-BE49-F238E27FC236}">
                  <a16:creationId xmlns:a16="http://schemas.microsoft.com/office/drawing/2014/main" id="{A1842B57-C9C4-C40F-25B9-FFCF1F32BCAA}"/>
                </a:ext>
              </a:extLst>
            </p:cNvPr>
            <p:cNvSpPr txBox="1"/>
            <p:nvPr/>
          </p:nvSpPr>
          <p:spPr>
            <a:xfrm>
              <a:off x="5494754" y="3074096"/>
              <a:ext cx="2249908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>
                  <a:solidFill>
                    <a:schemeClr val="dk2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Joint2</a:t>
              </a:r>
              <a:endPara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</a:endParaRPr>
            </a:p>
          </p:txBody>
        </p:sp>
        <p:sp>
          <p:nvSpPr>
            <p:cNvPr id="10" name="Google Shape;721;p80">
              <a:extLst>
                <a:ext uri="{FF2B5EF4-FFF2-40B4-BE49-F238E27FC236}">
                  <a16:creationId xmlns:a16="http://schemas.microsoft.com/office/drawing/2014/main" id="{5D8F0147-6D93-3D60-3A07-7772B3CD858C}"/>
                </a:ext>
              </a:extLst>
            </p:cNvPr>
            <p:cNvSpPr txBox="1"/>
            <p:nvPr/>
          </p:nvSpPr>
          <p:spPr>
            <a:xfrm>
              <a:off x="5494754" y="3383240"/>
              <a:ext cx="2249908" cy="66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900">
                  <a:solidFill>
                    <a:schemeClr val="dk2"/>
                  </a:solidFill>
                  <a:latin typeface="Libre Franklin"/>
                  <a:ea typeface="Libre Franklin"/>
                  <a:cs typeface="Libre Franklin"/>
                  <a:sym typeface="Libre Franklin"/>
                </a:rPr>
                <a:t>Joint3</a:t>
              </a:r>
              <a:endPara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6" name="Google Shape;756;p82"/>
          <p:cNvPicPr preferRelativeResize="0"/>
          <p:nvPr/>
        </p:nvPicPr>
        <p:blipFill rotWithShape="1">
          <a:blip r:embed="rId3">
            <a:alphaModFix/>
          </a:blip>
          <a:srcRect l="16014" t="16074" r="19952" b="47655"/>
          <a:stretch/>
        </p:blipFill>
        <p:spPr>
          <a:xfrm>
            <a:off x="5406575" y="1394775"/>
            <a:ext cx="2803075" cy="1390150"/>
          </a:xfrm>
          <a:prstGeom prst="rect">
            <a:avLst/>
          </a:prstGeom>
          <a:noFill/>
          <a:ln>
            <a:noFill/>
          </a:ln>
        </p:spPr>
      </p:pic>
      <p:sp>
        <p:nvSpPr>
          <p:cNvPr id="757" name="Google Shape;757;p82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Introduction0b: </a:t>
            </a:r>
            <a:r>
              <a:rPr lang="en-GB" sz="2500">
                <a:latin typeface="Arial"/>
                <a:cs typeface="Arial"/>
                <a:sym typeface="Arial"/>
              </a:rPr>
              <a:t>Passive dynamic walker representation</a:t>
            </a:r>
            <a:endParaRPr lang="en-US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</a:endParaRPr>
          </a:p>
        </p:txBody>
      </p:sp>
      <p:sp>
        <p:nvSpPr>
          <p:cNvPr id="758" name="Google Shape;758;p82"/>
          <p:cNvSpPr/>
          <p:nvPr/>
        </p:nvSpPr>
        <p:spPr>
          <a:xfrm>
            <a:off x="1069300" y="3740150"/>
            <a:ext cx="326700" cy="326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59" name="Google Shape;759;p82"/>
          <p:cNvSpPr txBox="1"/>
          <p:nvPr/>
        </p:nvSpPr>
        <p:spPr>
          <a:xfrm>
            <a:off x="358325" y="757475"/>
            <a:ext cx="39597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Tree-based representation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760" name="Google Shape;760;p82"/>
          <p:cNvCxnSpPr/>
          <p:nvPr/>
        </p:nvCxnSpPr>
        <p:spPr>
          <a:xfrm rot="10800000">
            <a:off x="3637550" y="1002325"/>
            <a:ext cx="1741800" cy="83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61" name="Google Shape;761;p82"/>
          <p:cNvCxnSpPr/>
          <p:nvPr/>
        </p:nvCxnSpPr>
        <p:spPr>
          <a:xfrm rot="10800000">
            <a:off x="3621939" y="36660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62" name="Google Shape;762;p82"/>
          <p:cNvSpPr txBox="1"/>
          <p:nvPr/>
        </p:nvSpPr>
        <p:spPr>
          <a:xfrm>
            <a:off x="2318800" y="4024275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points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763" name="Google Shape;763;p82"/>
          <p:cNvCxnSpPr/>
          <p:nvPr/>
        </p:nvCxnSpPr>
        <p:spPr>
          <a:xfrm>
            <a:off x="3627164" y="3791850"/>
            <a:ext cx="1809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4" name="Google Shape;764;p82"/>
          <p:cNvCxnSpPr/>
          <p:nvPr/>
        </p:nvCxnSpPr>
        <p:spPr>
          <a:xfrm rot="10800000">
            <a:off x="5450739" y="36660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5" name="Google Shape;765;p82"/>
          <p:cNvCxnSpPr/>
          <p:nvPr/>
        </p:nvCxnSpPr>
        <p:spPr>
          <a:xfrm rot="10800000">
            <a:off x="4536339" y="38184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6" name="Google Shape;766;p82"/>
          <p:cNvCxnSpPr>
            <a:stCxn id="767" idx="4"/>
            <a:endCxn id="768" idx="0"/>
          </p:cNvCxnSpPr>
          <p:nvPr/>
        </p:nvCxnSpPr>
        <p:spPr>
          <a:xfrm>
            <a:off x="1229250" y="2453363"/>
            <a:ext cx="0" cy="508500"/>
          </a:xfrm>
          <a:prstGeom prst="straightConnector1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9" name="Google Shape;769;p82"/>
          <p:cNvCxnSpPr>
            <a:stCxn id="768" idx="4"/>
          </p:cNvCxnSpPr>
          <p:nvPr/>
        </p:nvCxnSpPr>
        <p:spPr>
          <a:xfrm>
            <a:off x="1229250" y="3288525"/>
            <a:ext cx="3300" cy="451500"/>
          </a:xfrm>
          <a:prstGeom prst="straightConnector1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1" name="Google Shape;771;p82"/>
          <p:cNvSpPr/>
          <p:nvPr/>
        </p:nvSpPr>
        <p:spPr>
          <a:xfrm>
            <a:off x="1506125" y="3063550"/>
            <a:ext cx="2258700" cy="588900"/>
          </a:xfrm>
          <a:prstGeom prst="triangle">
            <a:avLst>
              <a:gd name="adj" fmla="val 299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7" name="Google Shape;767;p82"/>
          <p:cNvSpPr/>
          <p:nvPr/>
        </p:nvSpPr>
        <p:spPr>
          <a:xfrm>
            <a:off x="1065900" y="2126663"/>
            <a:ext cx="326700" cy="326700"/>
          </a:xfrm>
          <a:prstGeom prst="ellipse">
            <a:avLst/>
          </a:prstGeom>
          <a:solidFill>
            <a:srgbClr val="EA9999"/>
          </a:solidFill>
          <a:ln w="28575" cap="flat" cmpd="sng">
            <a:solidFill>
              <a:srgbClr val="E306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68" name="Google Shape;768;p82"/>
          <p:cNvSpPr/>
          <p:nvPr/>
        </p:nvSpPr>
        <p:spPr>
          <a:xfrm>
            <a:off x="1065900" y="2961825"/>
            <a:ext cx="326700" cy="326700"/>
          </a:xfrm>
          <a:prstGeom prst="ellipse">
            <a:avLst/>
          </a:prstGeom>
          <a:solidFill>
            <a:srgbClr val="EA9999"/>
          </a:solidFill>
          <a:ln w="28575" cap="flat" cmpd="sng">
            <a:solidFill>
              <a:srgbClr val="E306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73" name="Google Shape;773;p82"/>
          <p:cNvSpPr txBox="1"/>
          <p:nvPr/>
        </p:nvSpPr>
        <p:spPr>
          <a:xfrm>
            <a:off x="3389225" y="4024275"/>
            <a:ext cx="2552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Connectivity_mat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pic>
        <p:nvPicPr>
          <p:cNvPr id="3" name="Google Shape;747;p81" descr="A close-up of a person&amp;#39;s body&#10;&#10;AI-generated content may be incorrect.">
            <a:extLst>
              <a:ext uri="{FF2B5EF4-FFF2-40B4-BE49-F238E27FC236}">
                <a16:creationId xmlns:a16="http://schemas.microsoft.com/office/drawing/2014/main" id="{538BF8FD-7BA1-CF75-3CF1-B9E236BAF85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835" t="16079" r="25435" b="62387"/>
          <a:stretch>
            <a:fillRect/>
          </a:stretch>
        </p:blipFill>
        <p:spPr>
          <a:xfrm>
            <a:off x="1458825" y="2192385"/>
            <a:ext cx="1702490" cy="14771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48;p81">
            <a:extLst>
              <a:ext uri="{FF2B5EF4-FFF2-40B4-BE49-F238E27FC236}">
                <a16:creationId xmlns:a16="http://schemas.microsoft.com/office/drawing/2014/main" id="{1FC9344E-42FF-6176-02A8-BAB1587D5CAE}"/>
              </a:ext>
            </a:extLst>
          </p:cNvPr>
          <p:cNvSpPr/>
          <p:nvPr/>
        </p:nvSpPr>
        <p:spPr>
          <a:xfrm>
            <a:off x="1645337" y="3084065"/>
            <a:ext cx="2258700" cy="588900"/>
          </a:xfrm>
          <a:prstGeom prst="triangle">
            <a:avLst>
              <a:gd name="adj" fmla="val 299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755" name="Google Shape;755;p82"/>
          <p:cNvPicPr preferRelativeResize="0"/>
          <p:nvPr/>
        </p:nvPicPr>
        <p:blipFill rotWithShape="1">
          <a:blip r:embed="rId4">
            <a:alphaModFix/>
          </a:blip>
          <a:srcRect l="8004" r="3546"/>
          <a:stretch/>
        </p:blipFill>
        <p:spPr>
          <a:xfrm>
            <a:off x="3794614" y="2603447"/>
            <a:ext cx="1566917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82"/>
          <p:cNvPicPr preferRelativeResize="0"/>
          <p:nvPr/>
        </p:nvPicPr>
        <p:blipFill rotWithShape="1">
          <a:blip r:embed="rId5">
            <a:alphaModFix/>
          </a:blip>
          <a:srcRect r="31228"/>
          <a:stretch/>
        </p:blipFill>
        <p:spPr>
          <a:xfrm>
            <a:off x="3657503" y="2603450"/>
            <a:ext cx="1218400" cy="102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47;p81" descr="A close-up of a person&amp;#39;s body&#10;&#10;AI-generated content may be incorrect.">
            <a:extLst>
              <a:ext uri="{FF2B5EF4-FFF2-40B4-BE49-F238E27FC236}">
                <a16:creationId xmlns:a16="http://schemas.microsoft.com/office/drawing/2014/main" id="{8EA65652-C390-D359-1FC8-FD56186B184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835" t="16079" r="25435" b="62387"/>
          <a:stretch>
            <a:fillRect/>
          </a:stretch>
        </p:blipFill>
        <p:spPr>
          <a:xfrm>
            <a:off x="1458825" y="2192385"/>
            <a:ext cx="1702490" cy="14771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48;p81">
            <a:extLst>
              <a:ext uri="{FF2B5EF4-FFF2-40B4-BE49-F238E27FC236}">
                <a16:creationId xmlns:a16="http://schemas.microsoft.com/office/drawing/2014/main" id="{CE9B1118-0633-F945-2D5F-824C54303791}"/>
              </a:ext>
            </a:extLst>
          </p:cNvPr>
          <p:cNvSpPr/>
          <p:nvPr/>
        </p:nvSpPr>
        <p:spPr>
          <a:xfrm>
            <a:off x="1645337" y="3084065"/>
            <a:ext cx="2258700" cy="588900"/>
          </a:xfrm>
          <a:prstGeom prst="triangle">
            <a:avLst>
              <a:gd name="adj" fmla="val 299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778" name="Google Shape;778;p83"/>
          <p:cNvPicPr preferRelativeResize="0"/>
          <p:nvPr/>
        </p:nvPicPr>
        <p:blipFill rotWithShape="1">
          <a:blip r:embed="rId4">
            <a:alphaModFix/>
          </a:blip>
          <a:srcRect l="8004" r="3546"/>
          <a:stretch/>
        </p:blipFill>
        <p:spPr>
          <a:xfrm>
            <a:off x="3794614" y="2603447"/>
            <a:ext cx="1566917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83"/>
          <p:cNvPicPr preferRelativeResize="0"/>
          <p:nvPr/>
        </p:nvPicPr>
        <p:blipFill rotWithShape="1">
          <a:blip r:embed="rId3">
            <a:alphaModFix/>
          </a:blip>
          <a:srcRect l="16014" t="16074" r="19952" b="47655"/>
          <a:stretch/>
        </p:blipFill>
        <p:spPr>
          <a:xfrm>
            <a:off x="5406575" y="1394775"/>
            <a:ext cx="2803075" cy="1390150"/>
          </a:xfrm>
          <a:prstGeom prst="rect">
            <a:avLst/>
          </a:prstGeom>
          <a:noFill/>
          <a:ln>
            <a:noFill/>
          </a:ln>
        </p:spPr>
      </p:pic>
      <p:sp>
        <p:nvSpPr>
          <p:cNvPr id="780" name="Google Shape;780;p83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Introduction0b: </a:t>
            </a:r>
            <a:r>
              <a:rPr lang="en-GB" sz="2500">
                <a:latin typeface="Arial"/>
                <a:cs typeface="Arial"/>
                <a:sym typeface="Arial"/>
              </a:rPr>
              <a:t>Passive dynamic walker representation</a:t>
            </a:r>
            <a:endParaRPr lang="en-US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</a:endParaRPr>
          </a:p>
        </p:txBody>
      </p:sp>
      <p:sp>
        <p:nvSpPr>
          <p:cNvPr id="781" name="Google Shape;781;p83"/>
          <p:cNvSpPr/>
          <p:nvPr/>
        </p:nvSpPr>
        <p:spPr>
          <a:xfrm>
            <a:off x="1069300" y="3740150"/>
            <a:ext cx="326700" cy="326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82" name="Google Shape;782;p83"/>
          <p:cNvSpPr txBox="1"/>
          <p:nvPr/>
        </p:nvSpPr>
        <p:spPr>
          <a:xfrm>
            <a:off x="358325" y="757475"/>
            <a:ext cx="39597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Tree-based representation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783" name="Google Shape;783;p83"/>
          <p:cNvCxnSpPr/>
          <p:nvPr/>
        </p:nvCxnSpPr>
        <p:spPr>
          <a:xfrm rot="10800000">
            <a:off x="3637550" y="1002325"/>
            <a:ext cx="1741800" cy="83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84" name="Google Shape;784;p83"/>
          <p:cNvCxnSpPr/>
          <p:nvPr/>
        </p:nvCxnSpPr>
        <p:spPr>
          <a:xfrm rot="10800000">
            <a:off x="3621939" y="36660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5" name="Google Shape;785;p83"/>
          <p:cNvSpPr txBox="1"/>
          <p:nvPr/>
        </p:nvSpPr>
        <p:spPr>
          <a:xfrm>
            <a:off x="2318800" y="4024275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points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786" name="Google Shape;786;p83"/>
          <p:cNvCxnSpPr/>
          <p:nvPr/>
        </p:nvCxnSpPr>
        <p:spPr>
          <a:xfrm>
            <a:off x="3627164" y="3791850"/>
            <a:ext cx="1809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7" name="Google Shape;787;p83"/>
          <p:cNvCxnSpPr/>
          <p:nvPr/>
        </p:nvCxnSpPr>
        <p:spPr>
          <a:xfrm rot="10800000">
            <a:off x="5450739" y="36660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8" name="Google Shape;788;p83"/>
          <p:cNvCxnSpPr/>
          <p:nvPr/>
        </p:nvCxnSpPr>
        <p:spPr>
          <a:xfrm rot="10800000">
            <a:off x="4536339" y="38184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89" name="Google Shape;789;p83"/>
          <p:cNvCxnSpPr>
            <a:stCxn id="790" idx="4"/>
            <a:endCxn id="791" idx="0"/>
          </p:cNvCxnSpPr>
          <p:nvPr/>
        </p:nvCxnSpPr>
        <p:spPr>
          <a:xfrm>
            <a:off x="1229250" y="2453363"/>
            <a:ext cx="0" cy="508500"/>
          </a:xfrm>
          <a:prstGeom prst="straightConnector1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2" name="Google Shape;792;p83"/>
          <p:cNvCxnSpPr>
            <a:stCxn id="791" idx="4"/>
          </p:cNvCxnSpPr>
          <p:nvPr/>
        </p:nvCxnSpPr>
        <p:spPr>
          <a:xfrm>
            <a:off x="1229250" y="3288525"/>
            <a:ext cx="3300" cy="451500"/>
          </a:xfrm>
          <a:prstGeom prst="straightConnector1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95" name="Google Shape;795;p83"/>
          <p:cNvPicPr preferRelativeResize="0"/>
          <p:nvPr/>
        </p:nvPicPr>
        <p:blipFill rotWithShape="1">
          <a:blip r:embed="rId5">
            <a:alphaModFix/>
          </a:blip>
          <a:srcRect r="31228"/>
          <a:stretch/>
        </p:blipFill>
        <p:spPr>
          <a:xfrm>
            <a:off x="3657503" y="2603450"/>
            <a:ext cx="121840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p83"/>
          <p:cNvSpPr/>
          <p:nvPr/>
        </p:nvSpPr>
        <p:spPr>
          <a:xfrm>
            <a:off x="1065900" y="2126663"/>
            <a:ext cx="326700" cy="326700"/>
          </a:xfrm>
          <a:prstGeom prst="ellipse">
            <a:avLst/>
          </a:prstGeom>
          <a:solidFill>
            <a:srgbClr val="EA9999"/>
          </a:solidFill>
          <a:ln w="28575" cap="flat" cmpd="sng">
            <a:solidFill>
              <a:srgbClr val="E306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91" name="Google Shape;791;p83"/>
          <p:cNvSpPr/>
          <p:nvPr/>
        </p:nvSpPr>
        <p:spPr>
          <a:xfrm>
            <a:off x="1065900" y="2961825"/>
            <a:ext cx="326700" cy="326700"/>
          </a:xfrm>
          <a:prstGeom prst="ellipse">
            <a:avLst/>
          </a:prstGeom>
          <a:solidFill>
            <a:srgbClr val="EA9999"/>
          </a:solidFill>
          <a:ln w="28575" cap="flat" cmpd="sng">
            <a:solidFill>
              <a:srgbClr val="E306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796" name="Google Shape;796;p83"/>
          <p:cNvSpPr txBox="1"/>
          <p:nvPr/>
        </p:nvSpPr>
        <p:spPr>
          <a:xfrm>
            <a:off x="3389225" y="4024275"/>
            <a:ext cx="2552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Connectivity_mat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797" name="Google Shape;797;p83"/>
          <p:cNvCxnSpPr/>
          <p:nvPr/>
        </p:nvCxnSpPr>
        <p:spPr>
          <a:xfrm>
            <a:off x="3747050" y="2153175"/>
            <a:ext cx="1754700" cy="2341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98" name="Google Shape;798;p83"/>
          <p:cNvSpPr txBox="1"/>
          <p:nvPr/>
        </p:nvSpPr>
        <p:spPr>
          <a:xfrm>
            <a:off x="6466850" y="2992150"/>
            <a:ext cx="2582700" cy="13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Fixed architecture!</a:t>
            </a:r>
            <a:endParaRPr sz="1900" b="1">
              <a:solidFill>
                <a:schemeClr val="accen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799" name="Google Shape;799;p83"/>
          <p:cNvCxnSpPr/>
          <p:nvPr/>
        </p:nvCxnSpPr>
        <p:spPr>
          <a:xfrm rot="10800000" flipH="1">
            <a:off x="3840250" y="2208200"/>
            <a:ext cx="1590000" cy="2396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47;p81" descr="A close-up of a person&amp;#39;s body&#10;&#10;AI-generated content may be incorrect.">
            <a:extLst>
              <a:ext uri="{FF2B5EF4-FFF2-40B4-BE49-F238E27FC236}">
                <a16:creationId xmlns:a16="http://schemas.microsoft.com/office/drawing/2014/main" id="{D48C0E33-E70F-1059-27EE-69605E19519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835" t="16079" r="25435" b="62387"/>
          <a:stretch>
            <a:fillRect/>
          </a:stretch>
        </p:blipFill>
        <p:spPr>
          <a:xfrm>
            <a:off x="1458825" y="2192385"/>
            <a:ext cx="1702490" cy="147712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748;p81">
            <a:extLst>
              <a:ext uri="{FF2B5EF4-FFF2-40B4-BE49-F238E27FC236}">
                <a16:creationId xmlns:a16="http://schemas.microsoft.com/office/drawing/2014/main" id="{7029F590-FE16-4493-FD23-5361D78DC483}"/>
              </a:ext>
            </a:extLst>
          </p:cNvPr>
          <p:cNvSpPr/>
          <p:nvPr/>
        </p:nvSpPr>
        <p:spPr>
          <a:xfrm>
            <a:off x="1645337" y="3084065"/>
            <a:ext cx="2258700" cy="588900"/>
          </a:xfrm>
          <a:prstGeom prst="triangle">
            <a:avLst>
              <a:gd name="adj" fmla="val 299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804" name="Google Shape;804;p84"/>
          <p:cNvPicPr preferRelativeResize="0"/>
          <p:nvPr/>
        </p:nvPicPr>
        <p:blipFill rotWithShape="1">
          <a:blip r:embed="rId4">
            <a:alphaModFix/>
          </a:blip>
          <a:srcRect l="8004" r="3546"/>
          <a:stretch/>
        </p:blipFill>
        <p:spPr>
          <a:xfrm>
            <a:off x="3794614" y="2603447"/>
            <a:ext cx="1566917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84"/>
          <p:cNvPicPr preferRelativeResize="0"/>
          <p:nvPr/>
        </p:nvPicPr>
        <p:blipFill rotWithShape="1">
          <a:blip r:embed="rId3">
            <a:alphaModFix/>
          </a:blip>
          <a:srcRect l="16014" t="16074" r="19952" b="47655"/>
          <a:stretch/>
        </p:blipFill>
        <p:spPr>
          <a:xfrm>
            <a:off x="5406575" y="1394775"/>
            <a:ext cx="2803075" cy="1390150"/>
          </a:xfrm>
          <a:prstGeom prst="rect">
            <a:avLst/>
          </a:prstGeom>
          <a:noFill/>
          <a:ln>
            <a:noFill/>
          </a:ln>
        </p:spPr>
      </p:pic>
      <p:sp>
        <p:nvSpPr>
          <p:cNvPr id="806" name="Google Shape;806;p84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Introduction0b: </a:t>
            </a:r>
            <a:r>
              <a:rPr lang="en-GB" sz="2500">
                <a:latin typeface="Arial"/>
                <a:cs typeface="Arial"/>
                <a:sym typeface="Arial"/>
              </a:rPr>
              <a:t>Passive dynamic walker representation</a:t>
            </a:r>
            <a:endParaRPr lang="en-US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</a:endParaRPr>
          </a:p>
        </p:txBody>
      </p:sp>
      <p:sp>
        <p:nvSpPr>
          <p:cNvPr id="807" name="Google Shape;807;p84"/>
          <p:cNvSpPr/>
          <p:nvPr/>
        </p:nvSpPr>
        <p:spPr>
          <a:xfrm>
            <a:off x="1069300" y="3740150"/>
            <a:ext cx="326700" cy="326700"/>
          </a:xfrm>
          <a:prstGeom prst="ellipse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08" name="Google Shape;808;p84"/>
          <p:cNvSpPr txBox="1"/>
          <p:nvPr/>
        </p:nvSpPr>
        <p:spPr>
          <a:xfrm>
            <a:off x="358325" y="757475"/>
            <a:ext cx="39597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Tree-based representation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809" name="Google Shape;809;p84"/>
          <p:cNvCxnSpPr/>
          <p:nvPr/>
        </p:nvCxnSpPr>
        <p:spPr>
          <a:xfrm rot="10800000">
            <a:off x="3637550" y="1002325"/>
            <a:ext cx="1741800" cy="83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10" name="Google Shape;810;p84"/>
          <p:cNvCxnSpPr/>
          <p:nvPr/>
        </p:nvCxnSpPr>
        <p:spPr>
          <a:xfrm rot="10800000">
            <a:off x="3621939" y="36660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1" name="Google Shape;811;p84"/>
          <p:cNvSpPr txBox="1"/>
          <p:nvPr/>
        </p:nvSpPr>
        <p:spPr>
          <a:xfrm>
            <a:off x="2318800" y="4024275"/>
            <a:ext cx="22587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points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cxnSp>
        <p:nvCxnSpPr>
          <p:cNvPr id="812" name="Google Shape;812;p84"/>
          <p:cNvCxnSpPr/>
          <p:nvPr/>
        </p:nvCxnSpPr>
        <p:spPr>
          <a:xfrm>
            <a:off x="3627164" y="3791850"/>
            <a:ext cx="1809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3" name="Google Shape;813;p84"/>
          <p:cNvCxnSpPr/>
          <p:nvPr/>
        </p:nvCxnSpPr>
        <p:spPr>
          <a:xfrm rot="10800000">
            <a:off x="5450739" y="36660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4" name="Google Shape;814;p84"/>
          <p:cNvCxnSpPr/>
          <p:nvPr/>
        </p:nvCxnSpPr>
        <p:spPr>
          <a:xfrm rot="10800000">
            <a:off x="4536339" y="3818450"/>
            <a:ext cx="0" cy="11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5" name="Google Shape;815;p84"/>
          <p:cNvCxnSpPr>
            <a:stCxn id="816" idx="4"/>
            <a:endCxn id="817" idx="0"/>
          </p:cNvCxnSpPr>
          <p:nvPr/>
        </p:nvCxnSpPr>
        <p:spPr>
          <a:xfrm>
            <a:off x="1229250" y="2453363"/>
            <a:ext cx="0" cy="508500"/>
          </a:xfrm>
          <a:prstGeom prst="straightConnector1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18" name="Google Shape;818;p84"/>
          <p:cNvCxnSpPr>
            <a:stCxn id="817" idx="4"/>
          </p:cNvCxnSpPr>
          <p:nvPr/>
        </p:nvCxnSpPr>
        <p:spPr>
          <a:xfrm>
            <a:off x="1229250" y="3288525"/>
            <a:ext cx="3300" cy="451500"/>
          </a:xfrm>
          <a:prstGeom prst="straightConnector1">
            <a:avLst/>
          </a:prstGeom>
          <a:noFill/>
          <a:ln w="114300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21" name="Google Shape;821;p84"/>
          <p:cNvPicPr preferRelativeResize="0"/>
          <p:nvPr/>
        </p:nvPicPr>
        <p:blipFill rotWithShape="1">
          <a:blip r:embed="rId5">
            <a:alphaModFix/>
          </a:blip>
          <a:srcRect r="31228"/>
          <a:stretch/>
        </p:blipFill>
        <p:spPr>
          <a:xfrm>
            <a:off x="3657503" y="2603450"/>
            <a:ext cx="1218400" cy="102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84"/>
          <p:cNvSpPr/>
          <p:nvPr/>
        </p:nvSpPr>
        <p:spPr>
          <a:xfrm>
            <a:off x="1065900" y="2126663"/>
            <a:ext cx="326700" cy="326700"/>
          </a:xfrm>
          <a:prstGeom prst="ellipse">
            <a:avLst/>
          </a:prstGeom>
          <a:solidFill>
            <a:srgbClr val="EA9999"/>
          </a:solidFill>
          <a:ln w="28575" cap="flat" cmpd="sng">
            <a:solidFill>
              <a:srgbClr val="E306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17" name="Google Shape;817;p84"/>
          <p:cNvSpPr/>
          <p:nvPr/>
        </p:nvSpPr>
        <p:spPr>
          <a:xfrm>
            <a:off x="1065900" y="2961825"/>
            <a:ext cx="326700" cy="326700"/>
          </a:xfrm>
          <a:prstGeom prst="ellipse">
            <a:avLst/>
          </a:prstGeom>
          <a:solidFill>
            <a:srgbClr val="EA9999"/>
          </a:solidFill>
          <a:ln w="28575" cap="flat" cmpd="sng">
            <a:solidFill>
              <a:srgbClr val="E306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822" name="Google Shape;822;p84"/>
          <p:cNvSpPr txBox="1"/>
          <p:nvPr/>
        </p:nvSpPr>
        <p:spPr>
          <a:xfrm>
            <a:off x="3389225" y="4024275"/>
            <a:ext cx="2552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Connectivity_mat</a:t>
            </a:r>
            <a:endParaRPr sz="1900">
              <a:solidFill>
                <a:schemeClr val="dk2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23" name="Google Shape;823;p84"/>
          <p:cNvSpPr txBox="1"/>
          <p:nvPr/>
        </p:nvSpPr>
        <p:spPr>
          <a:xfrm>
            <a:off x="6466850" y="2992150"/>
            <a:ext cx="2582700" cy="13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 b="1">
                <a:solidFill>
                  <a:schemeClr val="accent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Fixed architecture!</a:t>
            </a:r>
            <a:endParaRPr sz="1900" b="1">
              <a:solidFill>
                <a:schemeClr val="accent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Only need to define segment length </a:t>
            </a:r>
            <a:endParaRPr sz="19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(i.e. </a:t>
            </a:r>
            <a:r>
              <a:rPr lang="en-GB" sz="1900">
                <a:solidFill>
                  <a:schemeClr val="dk2"/>
                </a:solidFill>
                <a:latin typeface="Courier New"/>
                <a:ea typeface="Courier New"/>
                <a:cs typeface="Courier New"/>
                <a:sym typeface="Courier New"/>
              </a:rPr>
              <a:t>points</a:t>
            </a:r>
            <a:r>
              <a:rPr lang="en-GB" sz="1900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)</a:t>
            </a:r>
            <a:endParaRPr sz="1900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824" name="Google Shape;824;p84"/>
          <p:cNvCxnSpPr/>
          <p:nvPr/>
        </p:nvCxnSpPr>
        <p:spPr>
          <a:xfrm>
            <a:off x="3747050" y="2153175"/>
            <a:ext cx="1754700" cy="2341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5" name="Google Shape;825;p84"/>
          <p:cNvCxnSpPr/>
          <p:nvPr/>
        </p:nvCxnSpPr>
        <p:spPr>
          <a:xfrm rot="10800000" flipH="1">
            <a:off x="3840250" y="2208200"/>
            <a:ext cx="1590000" cy="2396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26" name="Google Shape;826;p84"/>
          <p:cNvSpPr/>
          <p:nvPr/>
        </p:nvSpPr>
        <p:spPr>
          <a:xfrm>
            <a:off x="1438500" y="2169625"/>
            <a:ext cx="1903800" cy="2303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350" y="778650"/>
            <a:ext cx="4377564" cy="38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85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Introduction0b: </a:t>
            </a:r>
            <a:r>
              <a:rPr lang="en-GB" sz="2500">
                <a:latin typeface="Arial"/>
                <a:cs typeface="Arial"/>
                <a:sym typeface="Arial"/>
              </a:rPr>
              <a:t>Passive dynamic walker representation</a:t>
            </a:r>
            <a:endParaRPr lang="en-US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</a:endParaRPr>
          </a:p>
        </p:txBody>
      </p:sp>
      <p:pic>
        <p:nvPicPr>
          <p:cNvPr id="833" name="Google Shape;833;p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325" y="3754412"/>
            <a:ext cx="626325" cy="6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4325" y="3128087"/>
            <a:ext cx="626325" cy="6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835" name="Google Shape;835;p85"/>
          <p:cNvSpPr txBox="1"/>
          <p:nvPr/>
        </p:nvSpPr>
        <p:spPr>
          <a:xfrm>
            <a:off x="306370" y="1395774"/>
            <a:ext cx="3959700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Tree-based representation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Libre Franklin"/>
              <a:buChar char="-"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Segment length encoding</a:t>
            </a:r>
            <a:br>
              <a:rPr lang="en-GB" sz="1900">
                <a:latin typeface="Libre Franklin"/>
                <a:ea typeface="Libre Franklin"/>
                <a:cs typeface="Libre Franklin"/>
              </a:rPr>
            </a:b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	(genotype)</a:t>
            </a:r>
          </a:p>
          <a:p>
            <a:pPr marL="457200" indent="-349250">
              <a:buClr>
                <a:schemeClr val="dk2"/>
              </a:buClr>
              <a:buSzPts val="1900"/>
              <a:buFont typeface="Libre Franklin"/>
              <a:buChar char="-"/>
            </a:pP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>
          <a:extLst>
            <a:ext uri="{FF2B5EF4-FFF2-40B4-BE49-F238E27FC236}">
              <a16:creationId xmlns:a16="http://schemas.microsoft.com/office/drawing/2014/main" id="{FE46E937-12DE-A161-76DC-103AAEB42E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0">
            <a:extLst>
              <a:ext uri="{FF2B5EF4-FFF2-40B4-BE49-F238E27FC236}">
                <a16:creationId xmlns:a16="http://schemas.microsoft.com/office/drawing/2014/main" id="{9750386C-12BC-473B-CEC1-7B1F8DFF17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650" y="1008600"/>
            <a:ext cx="8738203" cy="36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en-GB"/>
              <a:t>Solution of previous exercise is now available:</a:t>
            </a:r>
            <a:endParaRPr/>
          </a:p>
          <a:p>
            <a:pPr marL="0" lvl="0" indent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hlink"/>
                </a:solidFill>
              </a:rPr>
              <a:t>https://github.com/lis-epfl/micro-515-EvoRob/tree/introduction0</a:t>
            </a:r>
            <a:endParaRPr>
              <a:solidFill>
                <a:schemeClr val="hlink"/>
              </a:solidFill>
            </a:endParaRPr>
          </a:p>
          <a:p>
            <a:pPr marL="0" indent="0">
              <a:lnSpc>
                <a:spcPct val="114999"/>
              </a:lnSpc>
              <a:spcBef>
                <a:spcPts val="1200"/>
              </a:spcBef>
              <a:buNone/>
            </a:pPr>
            <a:endParaRPr lang="en-GB">
              <a:solidFill>
                <a:schemeClr val="bg2"/>
              </a:solidFill>
              <a:latin typeface="Consolas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buNone/>
            </a:pPr>
            <a:endParaRPr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/>
          </a:p>
        </p:txBody>
      </p:sp>
      <p:sp>
        <p:nvSpPr>
          <p:cNvPr id="611" name="Google Shape;611;p70">
            <a:extLst>
              <a:ext uri="{FF2B5EF4-FFF2-40B4-BE49-F238E27FC236}">
                <a16:creationId xmlns:a16="http://schemas.microsoft.com/office/drawing/2014/main" id="{30D86581-770C-79DE-92EC-10B4AAEB51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Introduction0a</a:t>
            </a:r>
            <a:endParaRPr lang="en-GB" sz="2500">
              <a:latin typeface="Arial"/>
              <a:ea typeface="Arial"/>
              <a:cs typeface="Arial"/>
            </a:endParaRPr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8A54B38-8573-C44C-F43B-5EB04BF4A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5262" y="2382412"/>
            <a:ext cx="2733421" cy="26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68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>
          <a:extLst>
            <a:ext uri="{FF2B5EF4-FFF2-40B4-BE49-F238E27FC236}">
              <a16:creationId xmlns:a16="http://schemas.microsoft.com/office/drawing/2014/main" id="{E24DD14C-B386-3846-786B-3583339B3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85">
            <a:extLst>
              <a:ext uri="{FF2B5EF4-FFF2-40B4-BE49-F238E27FC236}">
                <a16:creationId xmlns:a16="http://schemas.microsoft.com/office/drawing/2014/main" id="{9E051BD3-8EA0-C361-EF44-D50C310B75E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350" y="778650"/>
            <a:ext cx="4377564" cy="38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85">
            <a:extLst>
              <a:ext uri="{FF2B5EF4-FFF2-40B4-BE49-F238E27FC236}">
                <a16:creationId xmlns:a16="http://schemas.microsoft.com/office/drawing/2014/main" id="{6838F7CD-1E4B-E00A-5609-122A68D2F8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Introduction0b: </a:t>
            </a:r>
            <a:r>
              <a:rPr lang="en-GB" sz="2500">
                <a:latin typeface="Arial"/>
                <a:cs typeface="Arial"/>
                <a:sym typeface="Arial"/>
              </a:rPr>
              <a:t>Custom ES for body evolution in </a:t>
            </a:r>
            <a:r>
              <a:rPr lang="en-GB" sz="2500" err="1">
                <a:latin typeface="Arial"/>
                <a:cs typeface="Arial"/>
                <a:sym typeface="Arial"/>
              </a:rPr>
              <a:t>MuJoCo</a:t>
            </a:r>
            <a:endParaRPr lang="en-US" sz="2500" err="1">
              <a:latin typeface="Arial"/>
              <a:cs typeface="Arial"/>
            </a:endParaRPr>
          </a:p>
          <a:p>
            <a:endParaRPr lang="en-GB" sz="2500">
              <a:cs typeface="Arial"/>
            </a:endParaRPr>
          </a:p>
          <a:p>
            <a:endParaRPr lang="en-GB" sz="2500">
              <a:latin typeface="Arial"/>
              <a:cs typeface="Arial"/>
            </a:endParaRPr>
          </a:p>
        </p:txBody>
      </p:sp>
      <p:pic>
        <p:nvPicPr>
          <p:cNvPr id="833" name="Google Shape;833;p85">
            <a:extLst>
              <a:ext uri="{FF2B5EF4-FFF2-40B4-BE49-F238E27FC236}">
                <a16:creationId xmlns:a16="http://schemas.microsoft.com/office/drawing/2014/main" id="{8D3C41F8-0A71-C653-446B-10F038749E8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4325" y="3754412"/>
            <a:ext cx="626325" cy="6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4" name="Google Shape;834;p85">
            <a:extLst>
              <a:ext uri="{FF2B5EF4-FFF2-40B4-BE49-F238E27FC236}">
                <a16:creationId xmlns:a16="http://schemas.microsoft.com/office/drawing/2014/main" id="{BB19D1BD-B265-943B-FB16-39FB5B1634A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4325" y="3128087"/>
            <a:ext cx="626325" cy="6263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35;p85">
            <a:extLst>
              <a:ext uri="{FF2B5EF4-FFF2-40B4-BE49-F238E27FC236}">
                <a16:creationId xmlns:a16="http://schemas.microsoft.com/office/drawing/2014/main" id="{046AD0F6-3C4B-8CAB-6265-3929ADB4D586}"/>
              </a:ext>
            </a:extLst>
          </p:cNvPr>
          <p:cNvSpPr txBox="1"/>
          <p:nvPr/>
        </p:nvSpPr>
        <p:spPr>
          <a:xfrm>
            <a:off x="306370" y="1395774"/>
            <a:ext cx="4364202" cy="10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Tree-based representation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  <a:p>
            <a:pPr marL="457200" lvl="0" indent="-3492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/>
              <a:buChar char="-"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Segment length encoding</a:t>
            </a:r>
            <a:br>
              <a:rPr lang="en-GB" sz="1900">
                <a:latin typeface="Libre Franklin"/>
                <a:ea typeface="Libre Franklin"/>
                <a:cs typeface="Libre Franklin"/>
              </a:rPr>
            </a:b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	(genotype)</a:t>
            </a: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  <a:p>
            <a:pPr marL="457200" indent="-349250">
              <a:buClr>
                <a:schemeClr val="dk2"/>
              </a:buClr>
              <a:buSzPts val="1900"/>
              <a:buFont typeface="Calibri"/>
              <a:buChar char="-"/>
            </a:pP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  <a:p>
            <a:pPr marL="107950">
              <a:buClr>
                <a:schemeClr val="dk2"/>
              </a:buClr>
              <a:buSzPts val="1900"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</a:rPr>
              <a:t>Evolutionary Strategy optimises segment lengths</a:t>
            </a:r>
          </a:p>
          <a:p>
            <a:pPr marL="450850" indent="-342900">
              <a:buSzPts val="1900"/>
              <a:buFont typeface="Calibri"/>
              <a:buChar char="-"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</a:rPr>
              <a:t>ES -&gt; Genotype 2 Phenotype -&gt; Evaluate Individual -&gt; Fitness -&gt; ES</a:t>
            </a:r>
          </a:p>
          <a:p>
            <a:pPr marL="457200" indent="-349250">
              <a:buClr>
                <a:schemeClr val="dk2"/>
              </a:buClr>
              <a:buSzPts val="1900"/>
              <a:buFont typeface="Calibri"/>
              <a:buChar char="-"/>
            </a:pPr>
            <a:endParaRPr lang="en-GB" sz="1900">
              <a:solidFill>
                <a:schemeClr val="dk2"/>
              </a:solidFill>
              <a:latin typeface="Libre Franklin"/>
              <a:ea typeface="Libre Franklin"/>
              <a:cs typeface="Libre Franklin"/>
            </a:endParaRPr>
          </a:p>
        </p:txBody>
      </p:sp>
    </p:spTree>
    <p:extLst>
      <p:ext uri="{BB962C8B-B14F-4D97-AF65-F5344CB8AC3E}">
        <p14:creationId xmlns:p14="http://schemas.microsoft.com/office/powerpoint/2010/main" val="36254179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86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Introduction0b: </a:t>
            </a:r>
            <a:r>
              <a:rPr lang="en-GB" sz="2500">
                <a:latin typeface="Arial"/>
                <a:cs typeface="Arial"/>
                <a:sym typeface="Arial"/>
              </a:rPr>
              <a:t>Custom ES for </a:t>
            </a:r>
            <a:r>
              <a:rPr lang="en-GB" sz="2500">
                <a:latin typeface="Arial"/>
                <a:ea typeface="Arial"/>
                <a:cs typeface="Arial"/>
                <a:sym typeface="Arial"/>
              </a:rPr>
              <a:t>body evolution in </a:t>
            </a:r>
            <a:r>
              <a:rPr lang="en-GB" sz="2500" err="1">
                <a:latin typeface="Arial"/>
                <a:ea typeface="Arial"/>
                <a:cs typeface="Arial"/>
                <a:sym typeface="Arial"/>
              </a:rPr>
              <a:t>MuJoCo</a:t>
            </a:r>
            <a:endParaRPr lang="en-US" sz="2500" err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GB" sz="2500">
              <a:ea typeface="Arial"/>
              <a:cs typeface="Arial"/>
            </a:endParaRPr>
          </a:p>
        </p:txBody>
      </p:sp>
      <p:sp>
        <p:nvSpPr>
          <p:cNvPr id="841" name="Google Shape;841;p86"/>
          <p:cNvSpPr txBox="1">
            <a:spLocks noGrp="1"/>
          </p:cNvSpPr>
          <p:nvPr>
            <p:ph type="body" idx="1"/>
          </p:nvPr>
        </p:nvSpPr>
        <p:spPr>
          <a:xfrm>
            <a:off x="89650" y="1008600"/>
            <a:ext cx="8377719" cy="36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lnSpc>
                <a:spcPct val="114999"/>
              </a:lnSpc>
              <a:buNone/>
            </a:pPr>
            <a:r>
              <a:rPr lang="en-GB" dirty="0">
                <a:solidFill>
                  <a:schemeClr val="bg2"/>
                </a:solidFill>
                <a:latin typeface="Consolas"/>
              </a:rPr>
              <a:t>git remote add upstream &lt;</a:t>
            </a:r>
            <a:r>
              <a:rPr lang="en-GB" dirty="0" err="1">
                <a:solidFill>
                  <a:schemeClr val="bg2"/>
                </a:solidFill>
                <a:latin typeface="Consolas"/>
              </a:rPr>
              <a:t>lis</a:t>
            </a:r>
            <a:r>
              <a:rPr lang="en-GB" dirty="0">
                <a:solidFill>
                  <a:schemeClr val="bg2"/>
                </a:solidFill>
                <a:latin typeface="Consolas"/>
              </a:rPr>
              <a:t>-git&gt;</a:t>
            </a:r>
            <a:br>
              <a:rPr lang="en-US" dirty="0"/>
            </a:br>
            <a:r>
              <a:rPr lang="en-GB" dirty="0">
                <a:solidFill>
                  <a:schemeClr val="bg2"/>
                </a:solidFill>
                <a:latin typeface="Consolas"/>
              </a:rPr>
              <a:t>git pull upstream introduction0</a:t>
            </a:r>
            <a:endParaRPr lang="en-US" dirty="0">
              <a:solidFill>
                <a:schemeClr val="bg2"/>
              </a:solidFill>
            </a:endParaRPr>
          </a:p>
          <a:p>
            <a:pPr marL="0" indent="0">
              <a:lnSpc>
                <a:spcPct val="114999"/>
              </a:lnSpc>
              <a:buNone/>
            </a:pPr>
            <a:endParaRPr lang="en-GB">
              <a:solidFill>
                <a:schemeClr val="bg2"/>
              </a:solidFill>
              <a:latin typeface="Consolas"/>
            </a:endParaRPr>
          </a:p>
          <a:p>
            <a:pPr>
              <a:buChar char="-"/>
            </a:pPr>
            <a:r>
              <a:rPr lang="en-GB"/>
              <a:t>Check </a:t>
            </a:r>
            <a:r>
              <a:rPr lang="en-GB">
                <a:solidFill>
                  <a:schemeClr val="bg2"/>
                </a:solidFill>
              </a:rPr>
              <a:t>your answers </a:t>
            </a:r>
            <a:r>
              <a:rPr lang="en-GB">
                <a:solidFill>
                  <a:schemeClr val="bg2"/>
                </a:solidFill>
                <a:latin typeface="Consolas"/>
              </a:rPr>
              <a:t>introduction0a_sol.py</a:t>
            </a:r>
            <a:endParaRPr lang="en-GB">
              <a:solidFill>
                <a:schemeClr val="bg2"/>
              </a:solidFill>
            </a:endParaRPr>
          </a:p>
          <a:p>
            <a:pPr lvl="1">
              <a:lnSpc>
                <a:spcPct val="114999"/>
              </a:lnSpc>
              <a:buSzPts val="1900"/>
              <a:buFont typeface="Courier New"/>
              <a:buChar char="o"/>
            </a:pPr>
            <a:r>
              <a:rPr lang="en-GB">
                <a:solidFill>
                  <a:schemeClr val="bg2"/>
                </a:solidFill>
                <a:latin typeface="Libre Franklin Medium"/>
                <a:ea typeface="Noto Sans"/>
                <a:cs typeface="Noto Sans"/>
              </a:rPr>
              <a:t>Update your fork:</a:t>
            </a:r>
            <a:r>
              <a:rPr lang="en-GB" dirty="0">
                <a:solidFill>
                  <a:schemeClr val="bg2"/>
                </a:solidFill>
                <a:latin typeface="Libre Franklin Medium"/>
                <a:cs typeface="Arial"/>
              </a:rPr>
              <a:t> </a:t>
            </a:r>
            <a:r>
              <a:rPr lang="en-GB">
                <a:solidFill>
                  <a:schemeClr val="bg2"/>
                </a:solidFill>
                <a:latin typeface="Consolas"/>
                <a:cs typeface="Arial"/>
              </a:rPr>
              <a:t>git push</a:t>
            </a:r>
          </a:p>
          <a:p>
            <a:pPr>
              <a:lnSpc>
                <a:spcPct val="114999"/>
              </a:lnSpc>
              <a:buChar char="-"/>
            </a:pPr>
            <a:r>
              <a:rPr lang="en-GB"/>
              <a:t>Start second part of introduction0</a:t>
            </a:r>
            <a:endParaRPr lang="en-GB" sz="1300" b="1">
              <a:latin typeface="Arial"/>
              <a:cs typeface="Arial"/>
            </a:endParaRPr>
          </a:p>
          <a:p>
            <a:pPr marL="457200" lvl="0" indent="-34925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900"/>
              <a:buChar char="-"/>
            </a:pPr>
            <a:endParaRPr lang="en-GB" sz="1300" b="1">
              <a:latin typeface="Arial"/>
              <a:ea typeface="Arial"/>
              <a:cs typeface="Arial"/>
            </a:endParaRPr>
          </a:p>
          <a:p>
            <a:pPr indent="0">
              <a:lnSpc>
                <a:spcPct val="114999"/>
              </a:lnSpc>
              <a:spcBef>
                <a:spcPts val="1200"/>
              </a:spcBef>
              <a:buNone/>
            </a:pPr>
            <a:r>
              <a:rPr lang="en-GB" dirty="0">
                <a:solidFill>
                  <a:schemeClr val="hlin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https://github.com/lis-epfl/micro-515-EvoRob/tree/introduction0</a:t>
            </a:r>
            <a:r>
              <a:rPr lang="en-GB" dirty="0">
                <a:solidFill>
                  <a:schemeClr val="hlink"/>
                </a:solidFill>
              </a:rPr>
              <a:t> </a:t>
            </a:r>
            <a:endParaRPr dirty="0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" name="Google Shape;61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4275" y="1185400"/>
            <a:ext cx="4978600" cy="2971600"/>
          </a:xfrm>
          <a:prstGeom prst="rect">
            <a:avLst/>
          </a:prstGeom>
          <a:noFill/>
          <a:ln>
            <a:noFill/>
          </a:ln>
        </p:spPr>
      </p:pic>
      <p:sp>
        <p:nvSpPr>
          <p:cNvPr id="617" name="Google Shape;617;p71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Introduction0b:</a:t>
            </a:r>
            <a:r>
              <a:rPr lang="en-GB" sz="2500">
                <a:cs typeface="Arial"/>
                <a:sym typeface="Arial"/>
              </a:rPr>
              <a:t> </a:t>
            </a:r>
            <a:r>
              <a:rPr lang="en-GB" sz="2500">
                <a:latin typeface="Arial"/>
                <a:cs typeface="Arial"/>
                <a:sym typeface="Arial"/>
              </a:rPr>
              <a:t>Custom ES for </a:t>
            </a:r>
            <a:r>
              <a:rPr lang="en-GB" sz="2500">
                <a:latin typeface="Arial"/>
                <a:ea typeface="Arial"/>
                <a:cs typeface="Arial"/>
                <a:sym typeface="Arial"/>
              </a:rPr>
              <a:t>body evolution in </a:t>
            </a:r>
            <a:r>
              <a:rPr lang="en-GB" sz="2500" err="1">
                <a:latin typeface="Arial"/>
                <a:ea typeface="Arial"/>
                <a:cs typeface="Arial"/>
                <a:sym typeface="Arial"/>
              </a:rPr>
              <a:t>MuJoCo</a:t>
            </a:r>
            <a:endParaRPr lang="en-US" sz="2500" err="1">
              <a:latin typeface="Arial"/>
              <a:ea typeface="Arial"/>
              <a:cs typeface="Arial"/>
            </a:endParaRPr>
          </a:p>
        </p:txBody>
      </p:sp>
      <p:pic>
        <p:nvPicPr>
          <p:cNvPr id="618" name="Google Shape;618;p71"/>
          <p:cNvPicPr preferRelativeResize="0"/>
          <p:nvPr/>
        </p:nvPicPr>
        <p:blipFill rotWithShape="1">
          <a:blip r:embed="rId4">
            <a:alphaModFix/>
          </a:blip>
          <a:srcRect l="17898"/>
          <a:stretch/>
        </p:blipFill>
        <p:spPr>
          <a:xfrm>
            <a:off x="6902875" y="2994325"/>
            <a:ext cx="2163551" cy="2230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>
          <a:extLst>
            <a:ext uri="{FF2B5EF4-FFF2-40B4-BE49-F238E27FC236}">
              <a16:creationId xmlns:a16="http://schemas.microsoft.com/office/drawing/2014/main" id="{4CFB38CE-9120-8F24-48FE-525601644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0">
            <a:extLst>
              <a:ext uri="{FF2B5EF4-FFF2-40B4-BE49-F238E27FC236}">
                <a16:creationId xmlns:a16="http://schemas.microsoft.com/office/drawing/2014/main" id="{A488968D-838B-9484-2D81-FCB2D30A9A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650" y="1008600"/>
            <a:ext cx="8812938" cy="36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en-GB"/>
              <a:t>Solution of previous exercise is now available:</a:t>
            </a:r>
            <a:endParaRPr/>
          </a:p>
          <a:p>
            <a:pPr marL="0" lvl="0" indent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hlink"/>
                </a:solidFill>
              </a:rPr>
              <a:t>https://github.com/lis-epfl/micro-515-EvoRob/tree/introduction0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buNone/>
            </a:pPr>
            <a:endParaRPr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/>
          </a:p>
        </p:txBody>
      </p:sp>
      <p:sp>
        <p:nvSpPr>
          <p:cNvPr id="611" name="Google Shape;611;p70">
            <a:extLst>
              <a:ext uri="{FF2B5EF4-FFF2-40B4-BE49-F238E27FC236}">
                <a16:creationId xmlns:a16="http://schemas.microsoft.com/office/drawing/2014/main" id="{9D59A633-315A-51E5-A37F-7E954FA604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Introduction0a</a:t>
            </a:r>
            <a:endParaRPr lang="en-GB" sz="2500">
              <a:latin typeface="Arial"/>
              <a:ea typeface="Arial"/>
              <a:cs typeface="Arial"/>
            </a:endParaRPr>
          </a:p>
        </p:txBody>
      </p:sp>
      <p:pic>
        <p:nvPicPr>
          <p:cNvPr id="4" name="Google Shape;498;p56" descr="A person in a grey sweater&#10;&#10;AI-generated content may be incorrect.">
            <a:extLst>
              <a:ext uri="{FF2B5EF4-FFF2-40B4-BE49-F238E27FC236}">
                <a16:creationId xmlns:a16="http://schemas.microsoft.com/office/drawing/2014/main" id="{C3192262-6A0F-E1E3-4ED0-399A5884CC4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730" y="2841501"/>
            <a:ext cx="765900" cy="8130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6" name="Google Shape;499;p56">
            <a:extLst>
              <a:ext uri="{FF2B5EF4-FFF2-40B4-BE49-F238E27FC236}">
                <a16:creationId xmlns:a16="http://schemas.microsoft.com/office/drawing/2014/main" id="{10EA0027-80D9-6272-8283-6B5A28B0D317}"/>
              </a:ext>
            </a:extLst>
          </p:cNvPr>
          <p:cNvCxnSpPr/>
          <p:nvPr/>
        </p:nvCxnSpPr>
        <p:spPr>
          <a:xfrm>
            <a:off x="997417" y="3256224"/>
            <a:ext cx="257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501;p56">
            <a:extLst>
              <a:ext uri="{FF2B5EF4-FFF2-40B4-BE49-F238E27FC236}">
                <a16:creationId xmlns:a16="http://schemas.microsoft.com/office/drawing/2014/main" id="{91D1750D-5BB3-CB6C-93FE-F1660AB6B216}"/>
              </a:ext>
            </a:extLst>
          </p:cNvPr>
          <p:cNvSpPr/>
          <p:nvPr/>
        </p:nvSpPr>
        <p:spPr>
          <a:xfrm>
            <a:off x="3573229" y="3163525"/>
            <a:ext cx="185400" cy="185400"/>
          </a:xfrm>
          <a:prstGeom prst="ellipse">
            <a:avLst/>
          </a:prstGeom>
          <a:solidFill>
            <a:schemeClr val="bg2"/>
          </a:solidFill>
          <a:ln w="9525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" name="Google Shape;502;p56" descr="A logo of a cat&#10;&#10;AI-generated content may be incorrect.">
            <a:extLst>
              <a:ext uri="{FF2B5EF4-FFF2-40B4-BE49-F238E27FC236}">
                <a16:creationId xmlns:a16="http://schemas.microsoft.com/office/drawing/2014/main" id="{A1286DA5-3B57-5EED-8E21-0807628E4D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724" t="24459" r="63538" b="22711"/>
          <a:stretch/>
        </p:blipFill>
        <p:spPr>
          <a:xfrm>
            <a:off x="2536481" y="3567631"/>
            <a:ext cx="631467" cy="66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03;p56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1C90F448-9EC9-B024-21C5-E3C4D45A18CB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23151" y="3589418"/>
            <a:ext cx="651300" cy="65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504;p56">
            <a:extLst>
              <a:ext uri="{FF2B5EF4-FFF2-40B4-BE49-F238E27FC236}">
                <a16:creationId xmlns:a16="http://schemas.microsoft.com/office/drawing/2014/main" id="{AE78E172-88E9-7D3B-5AF8-1BF9ABE478A0}"/>
              </a:ext>
            </a:extLst>
          </p:cNvPr>
          <p:cNvCxnSpPr>
            <a:cxnSpLocks/>
          </p:cNvCxnSpPr>
          <p:nvPr/>
        </p:nvCxnSpPr>
        <p:spPr>
          <a:xfrm>
            <a:off x="3669764" y="3263557"/>
            <a:ext cx="2850" cy="117287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506;p56">
            <a:extLst>
              <a:ext uri="{FF2B5EF4-FFF2-40B4-BE49-F238E27FC236}">
                <a16:creationId xmlns:a16="http://schemas.microsoft.com/office/drawing/2014/main" id="{F4E2DAEE-E660-C9A2-0A92-8A7FA937629E}"/>
              </a:ext>
            </a:extLst>
          </p:cNvPr>
          <p:cNvSpPr/>
          <p:nvPr/>
        </p:nvSpPr>
        <p:spPr>
          <a:xfrm>
            <a:off x="3577065" y="3822113"/>
            <a:ext cx="185400" cy="185400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6" name="Graphic 25" descr="Monitor with solid fill">
            <a:extLst>
              <a:ext uri="{FF2B5EF4-FFF2-40B4-BE49-F238E27FC236}">
                <a16:creationId xmlns:a16="http://schemas.microsoft.com/office/drawing/2014/main" id="{638B6508-D310-04CA-6014-822BE3D940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60164" y="4437312"/>
            <a:ext cx="606671" cy="641839"/>
          </a:xfrm>
          <a:prstGeom prst="rect">
            <a:avLst/>
          </a:prstGeom>
        </p:spPr>
      </p:pic>
      <p:cxnSp>
        <p:nvCxnSpPr>
          <p:cNvPr id="27" name="Google Shape;499;p56">
            <a:extLst>
              <a:ext uri="{FF2B5EF4-FFF2-40B4-BE49-F238E27FC236}">
                <a16:creationId xmlns:a16="http://schemas.microsoft.com/office/drawing/2014/main" id="{F923439B-5F9A-6120-A6FF-06B6B5A47610}"/>
              </a:ext>
            </a:extLst>
          </p:cNvPr>
          <p:cNvCxnSpPr>
            <a:cxnSpLocks/>
          </p:cNvCxnSpPr>
          <p:nvPr/>
        </p:nvCxnSpPr>
        <p:spPr>
          <a:xfrm flipV="1">
            <a:off x="3756944" y="3248059"/>
            <a:ext cx="1657318" cy="816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2" name="Google Shape;507;p56" descr="A pink and black file with black text&#10;&#10;AI-generated content may be incorrect.">
            <a:extLst>
              <a:ext uri="{FF2B5EF4-FFF2-40B4-BE49-F238E27FC236}">
                <a16:creationId xmlns:a16="http://schemas.microsoft.com/office/drawing/2014/main" id="{9F79D32C-5CD6-91C8-1E5B-E06173F8979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61736" y="2901099"/>
            <a:ext cx="651300" cy="6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508;p56">
            <a:extLst>
              <a:ext uri="{FF2B5EF4-FFF2-40B4-BE49-F238E27FC236}">
                <a16:creationId xmlns:a16="http://schemas.microsoft.com/office/drawing/2014/main" id="{499BEF97-33C4-4985-3FC0-8273C56FC22C}"/>
              </a:ext>
            </a:extLst>
          </p:cNvPr>
          <p:cNvSpPr/>
          <p:nvPr/>
        </p:nvSpPr>
        <p:spPr>
          <a:xfrm>
            <a:off x="5413920" y="3156745"/>
            <a:ext cx="185400" cy="1854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3" name="Picture 3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2E64DD5-F1F0-F1B1-DE1D-8C5862891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5262" y="2382412"/>
            <a:ext cx="2733421" cy="26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55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>
          <a:extLst>
            <a:ext uri="{FF2B5EF4-FFF2-40B4-BE49-F238E27FC236}">
              <a16:creationId xmlns:a16="http://schemas.microsoft.com/office/drawing/2014/main" id="{6029CBFA-8EDD-5B8B-8198-2AFEA3E06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0">
            <a:extLst>
              <a:ext uri="{FF2B5EF4-FFF2-40B4-BE49-F238E27FC236}">
                <a16:creationId xmlns:a16="http://schemas.microsoft.com/office/drawing/2014/main" id="{353E47D6-F195-2D2A-968B-B36708815B4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650" y="1008600"/>
            <a:ext cx="8751392" cy="36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en-GB"/>
              <a:t>Solution of previous exercise is now available:</a:t>
            </a:r>
            <a:endParaRPr/>
          </a:p>
          <a:p>
            <a:pPr marL="0" lvl="0" indent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hlink"/>
                </a:solidFill>
              </a:rPr>
              <a:t>https://github.com/lis-epfl/micro-515-EvoRob/tree/introduction0</a:t>
            </a:r>
            <a:endParaRPr>
              <a:solidFill>
                <a:schemeClr val="hlink"/>
              </a:solidFill>
            </a:endParaRPr>
          </a:p>
          <a:p>
            <a:pPr marL="0" indent="0">
              <a:lnSpc>
                <a:spcPct val="114999"/>
              </a:lnSpc>
              <a:spcBef>
                <a:spcPts val="1200"/>
              </a:spcBef>
              <a:buNone/>
            </a:pPr>
            <a:r>
              <a:rPr lang="en-GB">
                <a:solidFill>
                  <a:schemeClr val="bg2"/>
                </a:solidFill>
                <a:latin typeface="Consolas"/>
              </a:rPr>
              <a:t>git pull upstream introduction0</a:t>
            </a:r>
            <a:endParaRPr lang="en-GB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buNone/>
            </a:pPr>
            <a:endParaRPr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/>
          </a:p>
        </p:txBody>
      </p:sp>
      <p:sp>
        <p:nvSpPr>
          <p:cNvPr id="611" name="Google Shape;611;p70">
            <a:extLst>
              <a:ext uri="{FF2B5EF4-FFF2-40B4-BE49-F238E27FC236}">
                <a16:creationId xmlns:a16="http://schemas.microsoft.com/office/drawing/2014/main" id="{723270FB-07B0-A1BC-F19F-5386F895DD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Introduction0a</a:t>
            </a:r>
            <a:endParaRPr lang="en-GB" sz="2500">
              <a:latin typeface="Arial"/>
              <a:ea typeface="Arial"/>
              <a:cs typeface="Arial"/>
            </a:endParaRPr>
          </a:p>
        </p:txBody>
      </p:sp>
      <p:cxnSp>
        <p:nvCxnSpPr>
          <p:cNvPr id="6" name="Google Shape;499;p56">
            <a:extLst>
              <a:ext uri="{FF2B5EF4-FFF2-40B4-BE49-F238E27FC236}">
                <a16:creationId xmlns:a16="http://schemas.microsoft.com/office/drawing/2014/main" id="{43B403A9-4444-53EC-732F-AB9F0A09F1B6}"/>
              </a:ext>
            </a:extLst>
          </p:cNvPr>
          <p:cNvCxnSpPr/>
          <p:nvPr/>
        </p:nvCxnSpPr>
        <p:spPr>
          <a:xfrm>
            <a:off x="997417" y="3256224"/>
            <a:ext cx="257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501;p56">
            <a:extLst>
              <a:ext uri="{FF2B5EF4-FFF2-40B4-BE49-F238E27FC236}">
                <a16:creationId xmlns:a16="http://schemas.microsoft.com/office/drawing/2014/main" id="{F64CC3A0-4F3B-DA85-4600-0ED72A78BF34}"/>
              </a:ext>
            </a:extLst>
          </p:cNvPr>
          <p:cNvSpPr/>
          <p:nvPr/>
        </p:nvSpPr>
        <p:spPr>
          <a:xfrm>
            <a:off x="3573229" y="3163525"/>
            <a:ext cx="185400" cy="185400"/>
          </a:xfrm>
          <a:prstGeom prst="ellipse">
            <a:avLst/>
          </a:prstGeom>
          <a:solidFill>
            <a:schemeClr val="bg2"/>
          </a:solidFill>
          <a:ln w="9525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" name="Google Shape;502;p56" descr="A logo of a cat&#10;&#10;AI-generated content may be incorrect.">
            <a:extLst>
              <a:ext uri="{FF2B5EF4-FFF2-40B4-BE49-F238E27FC236}">
                <a16:creationId xmlns:a16="http://schemas.microsoft.com/office/drawing/2014/main" id="{2FF84016-5478-5806-37B5-9CEBF8A42E6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724" t="24459" r="63538" b="22711"/>
          <a:stretch/>
        </p:blipFill>
        <p:spPr>
          <a:xfrm>
            <a:off x="2536481" y="3567631"/>
            <a:ext cx="631467" cy="66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03;p56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6F0E7F5A-B7A0-B245-5F98-0D4DF28B935A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3151" y="3589418"/>
            <a:ext cx="651300" cy="65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504;p56">
            <a:extLst>
              <a:ext uri="{FF2B5EF4-FFF2-40B4-BE49-F238E27FC236}">
                <a16:creationId xmlns:a16="http://schemas.microsoft.com/office/drawing/2014/main" id="{AD9CC2EB-2B21-FC93-0D18-237F0B071478}"/>
              </a:ext>
            </a:extLst>
          </p:cNvPr>
          <p:cNvCxnSpPr>
            <a:cxnSpLocks/>
          </p:cNvCxnSpPr>
          <p:nvPr/>
        </p:nvCxnSpPr>
        <p:spPr>
          <a:xfrm>
            <a:off x="3669764" y="3263557"/>
            <a:ext cx="2850" cy="117287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506;p56">
            <a:extLst>
              <a:ext uri="{FF2B5EF4-FFF2-40B4-BE49-F238E27FC236}">
                <a16:creationId xmlns:a16="http://schemas.microsoft.com/office/drawing/2014/main" id="{22119DF2-52DA-0522-6E4C-66B7FCE3E8F3}"/>
              </a:ext>
            </a:extLst>
          </p:cNvPr>
          <p:cNvSpPr/>
          <p:nvPr/>
        </p:nvSpPr>
        <p:spPr>
          <a:xfrm>
            <a:off x="3577065" y="3822113"/>
            <a:ext cx="185400" cy="185400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6" name="Graphic 25" descr="Monitor with solid fill">
            <a:extLst>
              <a:ext uri="{FF2B5EF4-FFF2-40B4-BE49-F238E27FC236}">
                <a16:creationId xmlns:a16="http://schemas.microsoft.com/office/drawing/2014/main" id="{A7CDA734-EA98-DC86-486D-8E600CDD20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0164" y="4437312"/>
            <a:ext cx="606671" cy="641839"/>
          </a:xfrm>
          <a:prstGeom prst="rect">
            <a:avLst/>
          </a:prstGeom>
        </p:spPr>
      </p:pic>
      <p:cxnSp>
        <p:nvCxnSpPr>
          <p:cNvPr id="27" name="Google Shape;499;p56">
            <a:extLst>
              <a:ext uri="{FF2B5EF4-FFF2-40B4-BE49-F238E27FC236}">
                <a16:creationId xmlns:a16="http://schemas.microsoft.com/office/drawing/2014/main" id="{204D6F6C-44C1-77DB-A33D-F32F29A7EA8C}"/>
              </a:ext>
            </a:extLst>
          </p:cNvPr>
          <p:cNvCxnSpPr>
            <a:cxnSpLocks/>
          </p:cNvCxnSpPr>
          <p:nvPr/>
        </p:nvCxnSpPr>
        <p:spPr>
          <a:xfrm flipV="1">
            <a:off x="3756944" y="3248059"/>
            <a:ext cx="1657318" cy="816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2" name="Google Shape;507;p56" descr="A pink and black file with black text&#10;&#10;AI-generated content may be incorrect.">
            <a:extLst>
              <a:ext uri="{FF2B5EF4-FFF2-40B4-BE49-F238E27FC236}">
                <a16:creationId xmlns:a16="http://schemas.microsoft.com/office/drawing/2014/main" id="{B03626C5-06E9-F2FE-E16C-F2A74CD2707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1736" y="2901099"/>
            <a:ext cx="651300" cy="6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508;p56">
            <a:extLst>
              <a:ext uri="{FF2B5EF4-FFF2-40B4-BE49-F238E27FC236}">
                <a16:creationId xmlns:a16="http://schemas.microsoft.com/office/drawing/2014/main" id="{0E70D372-F74E-A758-61DC-B3B1216B8654}"/>
              </a:ext>
            </a:extLst>
          </p:cNvPr>
          <p:cNvSpPr/>
          <p:nvPr/>
        </p:nvSpPr>
        <p:spPr>
          <a:xfrm>
            <a:off x="5413920" y="3156745"/>
            <a:ext cx="185400" cy="1854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30" name="Google Shape;499;p56">
            <a:extLst>
              <a:ext uri="{FF2B5EF4-FFF2-40B4-BE49-F238E27FC236}">
                <a16:creationId xmlns:a16="http://schemas.microsoft.com/office/drawing/2014/main" id="{835DA9FB-E310-F2EA-5E17-5882CDE03144}"/>
              </a:ext>
            </a:extLst>
          </p:cNvPr>
          <p:cNvCxnSpPr>
            <a:cxnSpLocks/>
          </p:cNvCxnSpPr>
          <p:nvPr/>
        </p:nvCxnSpPr>
        <p:spPr>
          <a:xfrm>
            <a:off x="5499519" y="3342565"/>
            <a:ext cx="18441" cy="1204672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31" name="Graphic 30" descr="Monitor with solid fill">
            <a:extLst>
              <a:ext uri="{FF2B5EF4-FFF2-40B4-BE49-F238E27FC236}">
                <a16:creationId xmlns:a16="http://schemas.microsoft.com/office/drawing/2014/main" id="{D50781C2-9B9F-5893-92E6-42DEB391F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2120" y="4437311"/>
            <a:ext cx="606671" cy="641839"/>
          </a:xfrm>
          <a:prstGeom prst="rect">
            <a:avLst/>
          </a:prstGeom>
        </p:spPr>
      </p:pic>
      <p:pic>
        <p:nvPicPr>
          <p:cNvPr id="5" name="Google Shape;498;p56" descr="A person in a grey sweater&#10;&#10;AI-generated content may be incorrect.">
            <a:extLst>
              <a:ext uri="{FF2B5EF4-FFF2-40B4-BE49-F238E27FC236}">
                <a16:creationId xmlns:a16="http://schemas.microsoft.com/office/drawing/2014/main" id="{DADF8E8D-45B2-C6B2-D4AD-A59728D41101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3730" y="2841501"/>
            <a:ext cx="765900" cy="81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FB95C6B-8710-8B68-FFF2-89CC6142AE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5262" y="2382412"/>
            <a:ext cx="2733421" cy="26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39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>
          <a:extLst>
            <a:ext uri="{FF2B5EF4-FFF2-40B4-BE49-F238E27FC236}">
              <a16:creationId xmlns:a16="http://schemas.microsoft.com/office/drawing/2014/main" id="{8ECEA8FB-31E7-9202-90F2-240666197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70">
            <a:extLst>
              <a:ext uri="{FF2B5EF4-FFF2-40B4-BE49-F238E27FC236}">
                <a16:creationId xmlns:a16="http://schemas.microsoft.com/office/drawing/2014/main" id="{F83C9B52-F5A3-6FA9-A15D-519B34EA76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9650" y="1008600"/>
            <a:ext cx="8878880" cy="367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buNone/>
            </a:pPr>
            <a:r>
              <a:rPr lang="en-GB"/>
              <a:t>Solution of previous exercise is now available:</a:t>
            </a:r>
            <a:endParaRPr/>
          </a:p>
          <a:p>
            <a:pPr marL="0" lvl="0" indent="0" algn="l">
              <a:lnSpc>
                <a:spcPct val="114999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hlink"/>
                </a:solidFill>
              </a:rPr>
              <a:t>https://github.com/lis-epfl/micro-515-EvoRob/tree/introduction0</a:t>
            </a:r>
            <a:endParaRPr>
              <a:solidFill>
                <a:schemeClr val="hlink"/>
              </a:solidFill>
            </a:endParaRPr>
          </a:p>
          <a:p>
            <a:pPr marL="0" indent="0">
              <a:lnSpc>
                <a:spcPct val="114999"/>
              </a:lnSpc>
              <a:spcBef>
                <a:spcPts val="1200"/>
              </a:spcBef>
              <a:buNone/>
            </a:pPr>
            <a:r>
              <a:rPr lang="en-GB">
                <a:solidFill>
                  <a:schemeClr val="bg2"/>
                </a:solidFill>
                <a:latin typeface="Consolas"/>
              </a:rPr>
              <a:t>git pull upstream introduction0</a:t>
            </a:r>
            <a:endParaRPr lang="en-GB"/>
          </a:p>
          <a:p>
            <a:pPr marL="0" indent="0">
              <a:lnSpc>
                <a:spcPct val="114999"/>
              </a:lnSpc>
              <a:spcBef>
                <a:spcPts val="1200"/>
              </a:spcBef>
              <a:buNone/>
            </a:pPr>
            <a:r>
              <a:rPr lang="en-GB">
                <a:solidFill>
                  <a:schemeClr val="bg2"/>
                </a:solidFill>
                <a:latin typeface="Consolas"/>
              </a:rPr>
              <a:t>git push</a:t>
            </a:r>
          </a:p>
          <a:p>
            <a:pPr marL="0" lvl="0" indent="0" algn="l" rtl="0">
              <a:spcBef>
                <a:spcPts val="1200"/>
              </a:spcBef>
              <a:buNone/>
            </a:pPr>
            <a:endParaRPr/>
          </a:p>
          <a:p>
            <a:pPr marL="0" indent="0">
              <a:spcBef>
                <a:spcPts val="1200"/>
              </a:spcBef>
              <a:buNone/>
            </a:pPr>
            <a:endParaRPr lang="en-US"/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endParaRPr lang="en-US"/>
          </a:p>
        </p:txBody>
      </p:sp>
      <p:sp>
        <p:nvSpPr>
          <p:cNvPr id="611" name="Google Shape;611;p70">
            <a:extLst>
              <a:ext uri="{FF2B5EF4-FFF2-40B4-BE49-F238E27FC236}">
                <a16:creationId xmlns:a16="http://schemas.microsoft.com/office/drawing/2014/main" id="{320ABCFA-FA77-7469-341A-650059CD29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2650" y="0"/>
            <a:ext cx="75996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500"/>
              <a:t>Introduction0a</a:t>
            </a:r>
            <a:endParaRPr lang="en-GB" sz="2500">
              <a:latin typeface="Arial"/>
              <a:ea typeface="Arial"/>
              <a:cs typeface="Arial"/>
            </a:endParaRPr>
          </a:p>
        </p:txBody>
      </p:sp>
      <p:cxnSp>
        <p:nvCxnSpPr>
          <p:cNvPr id="6" name="Google Shape;499;p56">
            <a:extLst>
              <a:ext uri="{FF2B5EF4-FFF2-40B4-BE49-F238E27FC236}">
                <a16:creationId xmlns:a16="http://schemas.microsoft.com/office/drawing/2014/main" id="{709B4B4F-4F43-2806-64B9-213FC67DADF3}"/>
              </a:ext>
            </a:extLst>
          </p:cNvPr>
          <p:cNvCxnSpPr/>
          <p:nvPr/>
        </p:nvCxnSpPr>
        <p:spPr>
          <a:xfrm>
            <a:off x="997417" y="3256224"/>
            <a:ext cx="25758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0" name="Google Shape;501;p56">
            <a:extLst>
              <a:ext uri="{FF2B5EF4-FFF2-40B4-BE49-F238E27FC236}">
                <a16:creationId xmlns:a16="http://schemas.microsoft.com/office/drawing/2014/main" id="{B92535FB-270C-A122-A9C7-1F89F7832D41}"/>
              </a:ext>
            </a:extLst>
          </p:cNvPr>
          <p:cNvSpPr/>
          <p:nvPr/>
        </p:nvSpPr>
        <p:spPr>
          <a:xfrm>
            <a:off x="3573229" y="3163525"/>
            <a:ext cx="185400" cy="185400"/>
          </a:xfrm>
          <a:prstGeom prst="ellipse">
            <a:avLst/>
          </a:prstGeom>
          <a:solidFill>
            <a:schemeClr val="bg2"/>
          </a:solidFill>
          <a:ln w="9525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12" name="Google Shape;502;p56" descr="A logo of a cat&#10;&#10;AI-generated content may be incorrect.">
            <a:extLst>
              <a:ext uri="{FF2B5EF4-FFF2-40B4-BE49-F238E27FC236}">
                <a16:creationId xmlns:a16="http://schemas.microsoft.com/office/drawing/2014/main" id="{05D3404B-B5F0-9EB6-EB50-8202F67A997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724" t="24459" r="63538" b="22711"/>
          <a:stretch/>
        </p:blipFill>
        <p:spPr>
          <a:xfrm>
            <a:off x="2536481" y="3567631"/>
            <a:ext cx="631467" cy="66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503;p56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31BC9989-7D36-2A78-27EE-D374806C924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3151" y="3589418"/>
            <a:ext cx="651300" cy="6513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504;p56">
            <a:extLst>
              <a:ext uri="{FF2B5EF4-FFF2-40B4-BE49-F238E27FC236}">
                <a16:creationId xmlns:a16="http://schemas.microsoft.com/office/drawing/2014/main" id="{57C3E20A-4614-B162-2C70-611B61B912BA}"/>
              </a:ext>
            </a:extLst>
          </p:cNvPr>
          <p:cNvCxnSpPr>
            <a:cxnSpLocks/>
          </p:cNvCxnSpPr>
          <p:nvPr/>
        </p:nvCxnSpPr>
        <p:spPr>
          <a:xfrm>
            <a:off x="3669764" y="3263557"/>
            <a:ext cx="2850" cy="117287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" name="Google Shape;506;p56">
            <a:extLst>
              <a:ext uri="{FF2B5EF4-FFF2-40B4-BE49-F238E27FC236}">
                <a16:creationId xmlns:a16="http://schemas.microsoft.com/office/drawing/2014/main" id="{FF032196-EFA3-E721-32F4-AC476EEB2B12}"/>
              </a:ext>
            </a:extLst>
          </p:cNvPr>
          <p:cNvSpPr/>
          <p:nvPr/>
        </p:nvSpPr>
        <p:spPr>
          <a:xfrm>
            <a:off x="3577065" y="3822113"/>
            <a:ext cx="185400" cy="185400"/>
          </a:xfrm>
          <a:prstGeom prst="ellipse">
            <a:avLst/>
          </a:prstGeom>
          <a:solidFill>
            <a:schemeClr val="bg1"/>
          </a:solidFill>
          <a:ln w="127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26" name="Graphic 25" descr="Monitor with solid fill">
            <a:extLst>
              <a:ext uri="{FF2B5EF4-FFF2-40B4-BE49-F238E27FC236}">
                <a16:creationId xmlns:a16="http://schemas.microsoft.com/office/drawing/2014/main" id="{D3EB076F-5C75-51AB-6020-8D0BE3E818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60164" y="4437312"/>
            <a:ext cx="606671" cy="641839"/>
          </a:xfrm>
          <a:prstGeom prst="rect">
            <a:avLst/>
          </a:prstGeom>
        </p:spPr>
      </p:pic>
      <p:cxnSp>
        <p:nvCxnSpPr>
          <p:cNvPr id="27" name="Google Shape;499;p56">
            <a:extLst>
              <a:ext uri="{FF2B5EF4-FFF2-40B4-BE49-F238E27FC236}">
                <a16:creationId xmlns:a16="http://schemas.microsoft.com/office/drawing/2014/main" id="{AE7F7DD2-D6AC-0B5B-CCFA-2D5C3A5C3F29}"/>
              </a:ext>
            </a:extLst>
          </p:cNvPr>
          <p:cNvCxnSpPr>
            <a:cxnSpLocks/>
          </p:cNvCxnSpPr>
          <p:nvPr/>
        </p:nvCxnSpPr>
        <p:spPr>
          <a:xfrm flipV="1">
            <a:off x="3756944" y="3248059"/>
            <a:ext cx="1657318" cy="8164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2" name="Google Shape;507;p56" descr="A pink and black file with black text&#10;&#10;AI-generated content may be incorrect.">
            <a:extLst>
              <a:ext uri="{FF2B5EF4-FFF2-40B4-BE49-F238E27FC236}">
                <a16:creationId xmlns:a16="http://schemas.microsoft.com/office/drawing/2014/main" id="{5FD3C216-6AC0-79DF-A8D5-8FBAFA47A97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1736" y="2901099"/>
            <a:ext cx="651300" cy="651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508;p56">
            <a:extLst>
              <a:ext uri="{FF2B5EF4-FFF2-40B4-BE49-F238E27FC236}">
                <a16:creationId xmlns:a16="http://schemas.microsoft.com/office/drawing/2014/main" id="{08998FD2-B51D-CCD5-C5B8-92290FD6B8D5}"/>
              </a:ext>
            </a:extLst>
          </p:cNvPr>
          <p:cNvSpPr/>
          <p:nvPr/>
        </p:nvSpPr>
        <p:spPr>
          <a:xfrm>
            <a:off x="5413920" y="3156745"/>
            <a:ext cx="185400" cy="1854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31" name="Graphic 30" descr="Monitor with solid fill">
            <a:extLst>
              <a:ext uri="{FF2B5EF4-FFF2-40B4-BE49-F238E27FC236}">
                <a16:creationId xmlns:a16="http://schemas.microsoft.com/office/drawing/2014/main" id="{67A47958-FA8C-FD37-6F6A-88ADA5740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02120" y="4437311"/>
            <a:ext cx="606671" cy="641839"/>
          </a:xfrm>
          <a:prstGeom prst="rect">
            <a:avLst/>
          </a:prstGeom>
        </p:spPr>
      </p:pic>
      <p:sp>
        <p:nvSpPr>
          <p:cNvPr id="5" name="Google Shape;508;p56">
            <a:extLst>
              <a:ext uri="{FF2B5EF4-FFF2-40B4-BE49-F238E27FC236}">
                <a16:creationId xmlns:a16="http://schemas.microsoft.com/office/drawing/2014/main" id="{CE8C9E6A-4515-2BB6-E73B-37298982C17E}"/>
              </a:ext>
            </a:extLst>
          </p:cNvPr>
          <p:cNvSpPr/>
          <p:nvPr/>
        </p:nvSpPr>
        <p:spPr>
          <a:xfrm>
            <a:off x="5430365" y="3802251"/>
            <a:ext cx="181289" cy="1854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cxnSp>
        <p:nvCxnSpPr>
          <p:cNvPr id="7" name="Google Shape;499;p56">
            <a:extLst>
              <a:ext uri="{FF2B5EF4-FFF2-40B4-BE49-F238E27FC236}">
                <a16:creationId xmlns:a16="http://schemas.microsoft.com/office/drawing/2014/main" id="{D1963F7F-984C-D1BD-2E80-B42FD96014D5}"/>
              </a:ext>
            </a:extLst>
          </p:cNvPr>
          <p:cNvCxnSpPr>
            <a:cxnSpLocks/>
          </p:cNvCxnSpPr>
          <p:nvPr/>
        </p:nvCxnSpPr>
        <p:spPr>
          <a:xfrm flipH="1" flipV="1">
            <a:off x="5526184" y="4000406"/>
            <a:ext cx="6228" cy="48515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F57363-5593-4091-759B-94B03D4909F5}"/>
              </a:ext>
            </a:extLst>
          </p:cNvPr>
          <p:cNvCxnSpPr/>
          <p:nvPr/>
        </p:nvCxnSpPr>
        <p:spPr>
          <a:xfrm flipV="1">
            <a:off x="3759615" y="3898132"/>
            <a:ext cx="1648964" cy="30770"/>
          </a:xfrm>
          <a:prstGeom prst="straightConnector1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Google Shape;498;p56" descr="A person in a grey sweater&#10;&#10;AI-generated content may be incorrect.">
            <a:extLst>
              <a:ext uri="{FF2B5EF4-FFF2-40B4-BE49-F238E27FC236}">
                <a16:creationId xmlns:a16="http://schemas.microsoft.com/office/drawing/2014/main" id="{D02612AE-5887-8ABF-33BB-D4F23E4996BF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3730" y="2841501"/>
            <a:ext cx="765900" cy="813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7" name="Picture 1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756740A-1D8F-984D-1ADC-58DC6FED26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5262" y="2382412"/>
            <a:ext cx="2733421" cy="267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678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617;p71">
            <a:extLst>
              <a:ext uri="{FF2B5EF4-FFF2-40B4-BE49-F238E27FC236}">
                <a16:creationId xmlns:a16="http://schemas.microsoft.com/office/drawing/2014/main" id="{2522E476-34C4-F282-2B6A-BAB0FB5E0D2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Introduction0b:</a:t>
            </a:r>
            <a:r>
              <a:rPr lang="en-GB" sz="2500">
                <a:cs typeface="Arial"/>
                <a:sym typeface="Arial"/>
              </a:rPr>
              <a:t> </a:t>
            </a:r>
            <a:r>
              <a:rPr lang="en-GB" sz="2500">
                <a:latin typeface="Arial"/>
                <a:cs typeface="Arial"/>
                <a:sym typeface="Arial"/>
              </a:rPr>
              <a:t>Custom ES for </a:t>
            </a:r>
            <a:r>
              <a:rPr lang="en-GB" sz="2500">
                <a:latin typeface="Arial"/>
                <a:ea typeface="Arial"/>
                <a:cs typeface="Arial"/>
                <a:sym typeface="Arial"/>
              </a:rPr>
              <a:t>body evolution in </a:t>
            </a:r>
            <a:r>
              <a:rPr lang="en-GB" sz="2500" err="1">
                <a:latin typeface="Arial"/>
                <a:ea typeface="Arial"/>
                <a:cs typeface="Arial"/>
                <a:sym typeface="Arial"/>
              </a:rPr>
              <a:t>MuJoCo</a:t>
            </a:r>
            <a:endParaRPr lang="en-US" sz="2500" err="1">
              <a:latin typeface="Arial"/>
              <a:ea typeface="Arial"/>
              <a:cs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E617A0-5039-385D-2DC4-595BEE921E68}"/>
              </a:ext>
            </a:extLst>
          </p:cNvPr>
          <p:cNvSpPr txBox="1"/>
          <p:nvPr/>
        </p:nvSpPr>
        <p:spPr>
          <a:xfrm>
            <a:off x="303407" y="1134479"/>
            <a:ext cx="856136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hlinkClick r:id="rId3"/>
              </a:rPr>
              <a:t>https://www.youtube.com/watch?v=s_oczXN5hdg</a:t>
            </a:r>
            <a:r>
              <a:rPr lang="en-US"/>
              <a:t> 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>
          <a:extLst>
            <a:ext uri="{FF2B5EF4-FFF2-40B4-BE49-F238E27FC236}">
              <a16:creationId xmlns:a16="http://schemas.microsoft.com/office/drawing/2014/main" id="{8E962B23-1992-B7E7-5E99-E4B2CAC7D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" name="Google Shape;634;p73">
            <a:extLst>
              <a:ext uri="{FF2B5EF4-FFF2-40B4-BE49-F238E27FC236}">
                <a16:creationId xmlns:a16="http://schemas.microsoft.com/office/drawing/2014/main" id="{A7734085-0926-4168-E7E9-73143E70783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5350" y="901742"/>
            <a:ext cx="4377564" cy="3832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73">
            <a:extLst>
              <a:ext uri="{FF2B5EF4-FFF2-40B4-BE49-F238E27FC236}">
                <a16:creationId xmlns:a16="http://schemas.microsoft.com/office/drawing/2014/main" id="{3791E033-556B-7FE4-AC77-512DCE9214E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50" y="901742"/>
            <a:ext cx="4182075" cy="383280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73">
            <a:extLst>
              <a:ext uri="{FF2B5EF4-FFF2-40B4-BE49-F238E27FC236}">
                <a16:creationId xmlns:a16="http://schemas.microsoft.com/office/drawing/2014/main" id="{79423D98-3FF1-8EE4-0EBE-7F06D00388B3}"/>
              </a:ext>
            </a:extLst>
          </p:cNvPr>
          <p:cNvSpPr/>
          <p:nvPr/>
        </p:nvSpPr>
        <p:spPr>
          <a:xfrm rot="-1144141">
            <a:off x="3575381" y="2819005"/>
            <a:ext cx="1148736" cy="54438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9" name="Google Shape;617;p71">
            <a:extLst>
              <a:ext uri="{FF2B5EF4-FFF2-40B4-BE49-F238E27FC236}">
                <a16:creationId xmlns:a16="http://schemas.microsoft.com/office/drawing/2014/main" id="{E7218171-817F-1836-46EA-7C3E7D1467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/>
              <a:t>Introduction0b:</a:t>
            </a:r>
            <a:r>
              <a:rPr lang="en-GB" sz="2500">
                <a:cs typeface="Arial"/>
                <a:sym typeface="Arial"/>
              </a:rPr>
              <a:t> </a:t>
            </a:r>
            <a:r>
              <a:rPr lang="en-GB" sz="2500">
                <a:latin typeface="Arial"/>
                <a:cs typeface="Arial"/>
                <a:sym typeface="Arial"/>
              </a:rPr>
              <a:t>Custom ES for </a:t>
            </a:r>
            <a:r>
              <a:rPr lang="en-GB" sz="2500">
                <a:latin typeface="Arial"/>
                <a:ea typeface="Arial"/>
                <a:cs typeface="Arial"/>
                <a:sym typeface="Arial"/>
              </a:rPr>
              <a:t>body evolution in </a:t>
            </a:r>
            <a:r>
              <a:rPr lang="en-GB" sz="2500" err="1">
                <a:latin typeface="Arial"/>
                <a:ea typeface="Arial"/>
                <a:cs typeface="Arial"/>
                <a:sym typeface="Arial"/>
              </a:rPr>
              <a:t>MuJoCo</a:t>
            </a:r>
            <a:endParaRPr lang="en-US" sz="2500" err="1">
              <a:latin typeface="Arial"/>
              <a:ea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668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1" name="Google Shape;641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001" y="820800"/>
            <a:ext cx="6602875" cy="3859197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p74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>
                <a:latin typeface="Arial"/>
                <a:cs typeface="Arial"/>
                <a:sym typeface="Arial"/>
              </a:rPr>
              <a:t>Passive dynamic walker environment</a:t>
            </a:r>
            <a:endParaRPr lang="en-US"/>
          </a:p>
        </p:txBody>
      </p:sp>
      <p:pic>
        <p:nvPicPr>
          <p:cNvPr id="643" name="Google Shape;643;p74"/>
          <p:cNvPicPr preferRelativeResize="0"/>
          <p:nvPr/>
        </p:nvPicPr>
        <p:blipFill rotWithShape="1">
          <a:blip r:embed="rId4">
            <a:alphaModFix/>
          </a:blip>
          <a:srcRect l="17898"/>
          <a:stretch/>
        </p:blipFill>
        <p:spPr>
          <a:xfrm>
            <a:off x="6902875" y="2994325"/>
            <a:ext cx="2163551" cy="22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74"/>
          <p:cNvSpPr txBox="1"/>
          <p:nvPr/>
        </p:nvSpPr>
        <p:spPr>
          <a:xfrm>
            <a:off x="6838050" y="2255437"/>
            <a:ext cx="2003053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PassiveWalkerWorld.xml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45" name="Google Shape;645;p74"/>
          <p:cNvSpPr/>
          <p:nvPr/>
        </p:nvSpPr>
        <p:spPr>
          <a:xfrm rot="10798670">
            <a:off x="3664858" y="1352721"/>
            <a:ext cx="3877500" cy="889800"/>
          </a:xfrm>
          <a:prstGeom prst="curvedUpArrow">
            <a:avLst>
              <a:gd name="adj1" fmla="val 25000"/>
              <a:gd name="adj2" fmla="val 75999"/>
              <a:gd name="adj3" fmla="val 54651"/>
            </a:avLst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46" name="Google Shape;646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200" y="1748699"/>
            <a:ext cx="626325" cy="6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Google Shape;651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001" y="820800"/>
            <a:ext cx="6602875" cy="3859197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75"/>
          <p:cNvSpPr txBox="1">
            <a:spLocks noGrp="1"/>
          </p:cNvSpPr>
          <p:nvPr>
            <p:ph type="title"/>
          </p:nvPr>
        </p:nvSpPr>
        <p:spPr>
          <a:xfrm>
            <a:off x="1080250" y="0"/>
            <a:ext cx="8120100" cy="100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GB" sz="2500">
                <a:latin typeface="Arial"/>
                <a:cs typeface="Arial"/>
              </a:rPr>
              <a:t>Passive</a:t>
            </a:r>
            <a:r>
              <a:rPr lang="en-GB" sz="2500">
                <a:latin typeface="Arial"/>
                <a:cs typeface="Arial"/>
                <a:sym typeface="Arial"/>
              </a:rPr>
              <a:t> dynamic walker environment</a:t>
            </a:r>
            <a:endParaRPr lang="en-US" sz="2500">
              <a:latin typeface="Arial"/>
              <a:cs typeface="Arial"/>
              <a:sym typeface="Arial"/>
            </a:endParaRPr>
          </a:p>
          <a:p>
            <a:endParaRPr lang="en-GB" sz="2500">
              <a:latin typeface="Arial"/>
              <a:cs typeface="Arial"/>
            </a:endParaRPr>
          </a:p>
        </p:txBody>
      </p:sp>
      <p:pic>
        <p:nvPicPr>
          <p:cNvPr id="653" name="Google Shape;653;p75"/>
          <p:cNvPicPr preferRelativeResize="0"/>
          <p:nvPr/>
        </p:nvPicPr>
        <p:blipFill rotWithShape="1">
          <a:blip r:embed="rId4">
            <a:alphaModFix/>
          </a:blip>
          <a:srcRect l="17898"/>
          <a:stretch/>
        </p:blipFill>
        <p:spPr>
          <a:xfrm>
            <a:off x="6902875" y="2994325"/>
            <a:ext cx="2163551" cy="22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75"/>
          <p:cNvSpPr/>
          <p:nvPr/>
        </p:nvSpPr>
        <p:spPr>
          <a:xfrm rot="10798670">
            <a:off x="3664858" y="1352721"/>
            <a:ext cx="3877500" cy="889800"/>
          </a:xfrm>
          <a:prstGeom prst="curvedUpArrow">
            <a:avLst>
              <a:gd name="adj1" fmla="val 25000"/>
              <a:gd name="adj2" fmla="val 75999"/>
              <a:gd name="adj3" fmla="val 54651"/>
            </a:avLst>
          </a:prstGeom>
          <a:solidFill>
            <a:srgbClr val="D5A6B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655" name="Google Shape;655;p75"/>
          <p:cNvSpPr txBox="1"/>
          <p:nvPr/>
        </p:nvSpPr>
        <p:spPr>
          <a:xfrm>
            <a:off x="6838050" y="2255437"/>
            <a:ext cx="2073392" cy="5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900">
                <a:solidFill>
                  <a:schemeClr val="dk2"/>
                </a:solidFill>
                <a:latin typeface="Libre Franklin"/>
                <a:ea typeface="Libre Franklin"/>
                <a:cs typeface="Libre Franklin"/>
                <a:sym typeface="Libre Franklin"/>
              </a:rPr>
              <a:t>PassiveWalkerWorld.xml</a:t>
            </a:r>
            <a:endParaRPr sz="1900">
              <a:solidFill>
                <a:schemeClr val="dk2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pic>
        <p:nvPicPr>
          <p:cNvPr id="656" name="Google Shape;656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32200" y="1748699"/>
            <a:ext cx="626325" cy="62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EPFL Them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0000"/>
      </a:accent1>
      <a:accent2>
        <a:srgbClr val="E30613"/>
      </a:accent2>
      <a:accent3>
        <a:srgbClr val="413C3A"/>
      </a:accent3>
      <a:accent4>
        <a:srgbClr val="007480"/>
      </a:accent4>
      <a:accent5>
        <a:srgbClr val="0097A7"/>
      </a:accent5>
      <a:accent6>
        <a:srgbClr val="9FC5E8"/>
      </a:accent6>
      <a:hlink>
        <a:srgbClr val="E3061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(16:9)</PresentationFormat>
  <Slides>22</Slides>
  <Notes>22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EPFL Theme</vt:lpstr>
      <vt:lpstr>Introduction0a</vt:lpstr>
      <vt:lpstr>Introduction0a</vt:lpstr>
      <vt:lpstr>Introduction0a</vt:lpstr>
      <vt:lpstr>Introduction0a</vt:lpstr>
      <vt:lpstr>Introduction0a</vt:lpstr>
      <vt:lpstr>Introduction0b: Custom ES for body evolution in MuJoCo</vt:lpstr>
      <vt:lpstr>Introduction0b: Custom ES for body evolution in MuJoCo</vt:lpstr>
      <vt:lpstr>Passive dynamic walker environment</vt:lpstr>
      <vt:lpstr>Passive dynamic walker environment </vt:lpstr>
      <vt:lpstr>Passive dynamic walker environment </vt:lpstr>
      <vt:lpstr>Passive dynamic walker environment </vt:lpstr>
      <vt:lpstr>Introduction0b: Passive dynamic walker representation </vt:lpstr>
      <vt:lpstr>Introduction0b: Passive dynamic walker representation  </vt:lpstr>
      <vt:lpstr>Introduction0b: Passive dynamic walker representation  </vt:lpstr>
      <vt:lpstr>Introduction0b: Passive dynamic walker representation  </vt:lpstr>
      <vt:lpstr>Introduction0b: Passive dynamic walker representation  </vt:lpstr>
      <vt:lpstr>Introduction0b: Passive dynamic walker representation  </vt:lpstr>
      <vt:lpstr>Introduction0b: Passive dynamic walker representation  </vt:lpstr>
      <vt:lpstr>Introduction0b: Passive dynamic walker representation  </vt:lpstr>
      <vt:lpstr>Introduction0b: Custom ES for body evolution in MuJoCo  </vt:lpstr>
      <vt:lpstr>Introduction0b: Custom ES for body evolution in MuJoCo </vt:lpstr>
      <vt:lpstr>Introduction0b: Custom ES for body evolution in MuJoCo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10</cp:revision>
  <dcterms:modified xsi:type="dcterms:W3CDTF">2026-03-02T13:44:58Z</dcterms:modified>
</cp:coreProperties>
</file>