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_rels/slideMaster1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7.xml.rels" ContentType="application/vnd.openxmlformats-package.relationships+xml"/>
  <Override PartName="/ppt/slideMasters/slideMaster1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13.xml" ContentType="application/vnd.openxmlformats-officedocument.presentationml.slideMaster+xml"/>
  <Override PartName="/ppt/presProps.xml" ContentType="application/vnd.openxmlformats-officedocument.presentationml.presProps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13.xml" ContentType="application/vnd.openxmlformats-officedocument.theme+xml"/>
  <Override PartName="/ppt/theme/theme3.xml" ContentType="application/vnd.openxmlformats-officedocument.theme+xml"/>
  <Override PartName="/ppt/theme/theme12.xml" ContentType="application/vnd.openxmlformats-officedocument.theme+xml"/>
  <Override PartName="/ppt/theme/theme2.xml" ContentType="application/vnd.openxmlformats-officedocument.theme+xml"/>
  <Override PartName="/ppt/theme/theme24.xml" ContentType="application/vnd.openxmlformats-officedocument.theme+xml"/>
  <Override PartName="/ppt/theme/theme23.xml" ContentType="application/vnd.openxmlformats-officedocument.theme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2.xml" ContentType="application/vnd.openxmlformats-officedocument.theme+xml"/>
  <Override PartName="/ppt/theme/theme21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18.xml" ContentType="application/vnd.openxmlformats-officedocument.theme+xml"/>
  <Override PartName="/ppt/theme/theme17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theme/theme14.xml" ContentType="application/vnd.openxmlformats-officedocument.theme+xml"/>
  <Override PartName="/ppt/_rels/presentation.xml.rels" ContentType="application/vnd.openxmlformats-package.relationships+xml"/>
  <Override PartName="/ppt/media/image29.png" ContentType="image/png"/>
  <Override PartName="/ppt/media/image28.png" ContentType="image/png"/>
  <Override PartName="/ppt/media/image27.png" ContentType="image/png"/>
  <Override PartName="/ppt/media/image24.png" ContentType="image/png"/>
  <Override PartName="/ppt/media/image23.png" ContentType="image/png"/>
  <Override PartName="/ppt/media/image22.png" ContentType="image/png"/>
  <Override PartName="/ppt/media/image26.png" ContentType="image/png"/>
  <Override PartName="/ppt/media/image20.jpeg" ContentType="image/jpeg"/>
  <Override PartName="/ppt/media/image17.png" ContentType="image/png"/>
  <Override PartName="/ppt/media/image21.png" ContentType="image/png"/>
  <Override PartName="/ppt/media/image19.png" ContentType="image/png"/>
  <Override PartName="/ppt/media/image14.png" ContentType="image/png"/>
  <Override PartName="/ppt/media/image2.jpeg" ContentType="image/jpeg"/>
  <Override PartName="/ppt/media/image15.png" ContentType="image/png"/>
  <Override PartName="/ppt/media/image3.jpeg" ContentType="image/jpeg"/>
  <Override PartName="/ppt/media/image30.png" ContentType="image/png"/>
  <Override PartName="/ppt/media/image54.svg" ContentType="image/svg"/>
  <Override PartName="/ppt/media/image25.png" ContentType="image/png"/>
  <Override PartName="/ppt/media/image4.jpeg" ContentType="image/jpeg"/>
  <Override PartName="/ppt/media/image5.jpeg" ContentType="image/jpeg"/>
  <Override PartName="/ppt/media/image50.png" ContentType="image/png"/>
  <Override PartName="/ppt/media/image18.png" ContentType="image/png"/>
  <Override PartName="/ppt/media/image6.jpeg" ContentType="image/jpeg"/>
  <Override PartName="/ppt/media/image9.png" ContentType="image/png"/>
  <Override PartName="/ppt/media/image13.png" ContentType="image/png"/>
  <Override PartName="/ppt/media/image16.png" ContentType="image/png"/>
  <Override PartName="/ppt/media/image36.png" ContentType="image/png"/>
  <Override PartName="/ppt/media/image39.gif" ContentType="image/gif"/>
  <Override PartName="/ppt/media/image44.png" ContentType="image/png"/>
  <Override PartName="/ppt/media/image45.png" ContentType="image/png"/>
  <Override PartName="/ppt/media/image46.png" ContentType="image/png"/>
  <Override PartName="/ppt/media/image51.png" ContentType="image/png"/>
  <Override PartName="/ppt/media/image37.gif" ContentType="image/gif"/>
  <Override PartName="/ppt/media/image52.png" ContentType="image/png"/>
  <Override PartName="/ppt/media/image38.gif" ContentType="image/gif"/>
  <Override PartName="/ppt/media/image43.png" ContentType="image/png"/>
  <Override PartName="/ppt/media/image53.png" ContentType="image/png"/>
  <Override PartName="/ppt/media/image7.png" ContentType="image/png"/>
  <Override PartName="/ppt/media/image55.png" ContentType="image/png"/>
  <Override PartName="/ppt/media/image42.gif" ContentType="image/gif"/>
  <Override PartName="/ppt/media/image35.png" ContentType="image/png"/>
  <Override PartName="/ppt/media/image41.gif" ContentType="image/gif"/>
  <Override PartName="/ppt/media/image34.png" ContentType="image/png"/>
  <Override PartName="/ppt/media/image32.png" ContentType="image/png"/>
  <Override PartName="/ppt/media/image31.png" ContentType="image/png"/>
  <Override PartName="/ppt/media/image10.png" ContentType="image/png"/>
  <Override PartName="/ppt/media/image47.png" ContentType="image/png"/>
  <Override PartName="/ppt/media/image49.png" ContentType="image/png"/>
  <Override PartName="/ppt/media/image12.png" ContentType="image/png"/>
  <Override PartName="/ppt/media/image1.png" ContentType="image/png"/>
  <Override PartName="/ppt/media/image40.gif" ContentType="image/gif"/>
  <Override PartName="/ppt/media/image33.png" ContentType="image/png"/>
  <Override PartName="/ppt/media/image8.png" ContentType="image/png"/>
  <Override PartName="/ppt/media/image11.png" ContentType="image/png"/>
  <Override PartName="/ppt/media/image48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_rels/slideLayout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1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_rels/slide27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28.xml.rels" ContentType="application/vnd.openxmlformats-package.relationships+xml"/>
  <Override PartName="/ppt/slides/_rels/slide30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29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1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14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slide29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25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_rels/notesSlide15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7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9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8.xml.rels" ContentType="application/vnd.openxmlformats-package.relationships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  <p:sldMasterId id="2147483688" r:id="rId22"/>
    <p:sldMasterId id="2147483690" r:id="rId23"/>
    <p:sldMasterId id="2147483692" r:id="rId24"/>
  </p:sldMasterIdLst>
  <p:notesMasterIdLst>
    <p:notesMasterId r:id="rId25"/>
  </p:notesMasterIdLst>
  <p:sldIdLst>
    <p:sldId id="256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  <p:sldId id="272" r:id="rId42"/>
    <p:sldId id="273" r:id="rId43"/>
    <p:sldId id="274" r:id="rId44"/>
    <p:sldId id="275" r:id="rId45"/>
    <p:sldId id="276" r:id="rId46"/>
    <p:sldId id="277" r:id="rId47"/>
    <p:sldId id="278" r:id="rId48"/>
    <p:sldId id="279" r:id="rId49"/>
    <p:sldId id="280" r:id="rId50"/>
    <p:sldId id="281" r:id="rId51"/>
    <p:sldId id="282" r:id="rId52"/>
    <p:sldId id="283" r:id="rId53"/>
    <p:sldId id="284" r:id="rId54"/>
    <p:sldId id="285" r:id="rId55"/>
  </p:sldIdLst>
  <p:sldSz cx="9144000" cy="51435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notesMaster" Target="notesMasters/notesMaster1.xml"/><Relationship Id="rId26" Type="http://schemas.openxmlformats.org/officeDocument/2006/relationships/slide" Target="slides/slide1.xml"/><Relationship Id="rId27" Type="http://schemas.openxmlformats.org/officeDocument/2006/relationships/slide" Target="slides/slide2.xml"/><Relationship Id="rId28" Type="http://schemas.openxmlformats.org/officeDocument/2006/relationships/slide" Target="slides/slide3.xml"/><Relationship Id="rId29" Type="http://schemas.openxmlformats.org/officeDocument/2006/relationships/slide" Target="slides/slide4.xml"/><Relationship Id="rId30" Type="http://schemas.openxmlformats.org/officeDocument/2006/relationships/slide" Target="slides/slide5.xml"/><Relationship Id="rId31" Type="http://schemas.openxmlformats.org/officeDocument/2006/relationships/slide" Target="slides/slide6.xml"/><Relationship Id="rId32" Type="http://schemas.openxmlformats.org/officeDocument/2006/relationships/slide" Target="slides/slide7.xml"/><Relationship Id="rId33" Type="http://schemas.openxmlformats.org/officeDocument/2006/relationships/slide" Target="slides/slide8.xml"/><Relationship Id="rId34" Type="http://schemas.openxmlformats.org/officeDocument/2006/relationships/slide" Target="slides/slide9.xml"/><Relationship Id="rId35" Type="http://schemas.openxmlformats.org/officeDocument/2006/relationships/slide" Target="slides/slide10.xml"/><Relationship Id="rId36" Type="http://schemas.openxmlformats.org/officeDocument/2006/relationships/slide" Target="slides/slide11.xml"/><Relationship Id="rId37" Type="http://schemas.openxmlformats.org/officeDocument/2006/relationships/slide" Target="slides/slide12.xml"/><Relationship Id="rId38" Type="http://schemas.openxmlformats.org/officeDocument/2006/relationships/slide" Target="slides/slide13.xml"/><Relationship Id="rId39" Type="http://schemas.openxmlformats.org/officeDocument/2006/relationships/slide" Target="slides/slide14.xml"/><Relationship Id="rId40" Type="http://schemas.openxmlformats.org/officeDocument/2006/relationships/slide" Target="slides/slide15.xml"/><Relationship Id="rId41" Type="http://schemas.openxmlformats.org/officeDocument/2006/relationships/slide" Target="slides/slide16.xml"/><Relationship Id="rId42" Type="http://schemas.openxmlformats.org/officeDocument/2006/relationships/slide" Target="slides/slide17.xml"/><Relationship Id="rId43" Type="http://schemas.openxmlformats.org/officeDocument/2006/relationships/slide" Target="slides/slide18.xml"/><Relationship Id="rId44" Type="http://schemas.openxmlformats.org/officeDocument/2006/relationships/slide" Target="slides/slide19.xml"/><Relationship Id="rId45" Type="http://schemas.openxmlformats.org/officeDocument/2006/relationships/slide" Target="slides/slide20.xml"/><Relationship Id="rId46" Type="http://schemas.openxmlformats.org/officeDocument/2006/relationships/slide" Target="slides/slide21.xml"/><Relationship Id="rId47" Type="http://schemas.openxmlformats.org/officeDocument/2006/relationships/slide" Target="slides/slide22.xml"/><Relationship Id="rId48" Type="http://schemas.openxmlformats.org/officeDocument/2006/relationships/slide" Target="slides/slide23.xml"/><Relationship Id="rId49" Type="http://schemas.openxmlformats.org/officeDocument/2006/relationships/slide" Target="slides/slide24.xml"/><Relationship Id="rId50" Type="http://schemas.openxmlformats.org/officeDocument/2006/relationships/slide" Target="slides/slide25.xml"/><Relationship Id="rId51" Type="http://schemas.openxmlformats.org/officeDocument/2006/relationships/slide" Target="slides/slide26.xml"/><Relationship Id="rId52" Type="http://schemas.openxmlformats.org/officeDocument/2006/relationships/slide" Target="slides/slide27.xml"/><Relationship Id="rId53" Type="http://schemas.openxmlformats.org/officeDocument/2006/relationships/slide" Target="slides/slide28.xml"/><Relationship Id="rId54" Type="http://schemas.openxmlformats.org/officeDocument/2006/relationships/slide" Target="slides/slide29.xml"/><Relationship Id="rId55" Type="http://schemas.openxmlformats.org/officeDocument/2006/relationships/slide" Target="slides/slide30.xml"/><Relationship Id="rId56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edit the notes 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 type="dt" idx="26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8" name="PlaceHolder 5"/>
          <p:cNvSpPr>
            <a:spLocks noGrp="1"/>
          </p:cNvSpPr>
          <p:nvPr>
            <p:ph type="ftr" idx="27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9" name="PlaceHolder 6"/>
          <p:cNvSpPr>
            <a:spLocks noGrp="1"/>
          </p:cNvSpPr>
          <p:nvPr>
            <p:ph type="sldNum" idx="28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15AC1B7A-7D0C-42BA-83AE-75B54D5C17D6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This is a general overview of the practicals during the course. At the start there is an emphasis on theory (i.e. lectures) but slowly we will focus more on hands-on experience of EC. At the end we expect a report on a evolutionary robotics experiment around the same time the exam period starts.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2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This is a general overview of the practicals during the course. At the start there is an emphasis on theory (i.e. lectures) but slowly we will focus more on hands-on experience of EC. At the end we expect a report on a evolutionary robotics experiment around the same time the exam period starts.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This is a general overview of the practicals during the course. At the start there is an emphasis on theory (i.e. lectures) but slowly we will focus more on hands-on experience of EC. At the end we expect a report on a evolutionary robotics experiment around the same time the exam period starts.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2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This is a general overview of the practicals during the course. At the start there is an emphasis on theory (i.e. lectures) but slowly we will focus more on hands-on experience of EC. At the end we expect a report on a evolutionary robotics experiment around the same time the exam period starts.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This is a general overview of the practicals during the course. At the start there is an emphasis on theory (i.e. lectures) but slowly we will focus more on hands-on experience of EC. At the end we expect a report on a evolutionary robotics experiment around the same time the exam period starts.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This is a general overview of the practicals during the course. At the start there is an emphasis on theory (i.e. lectures) but slowly we will focus more on hands-on experience of EC. At the end we expect a report on a evolutionary robotics experiment around the same time the exam period starts.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3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Zooming in on the software framework we see that we will use many tools that rely on eachother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3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The main focus of the exercises is on the understanding of this software architecture (a evolutionary robotics experiment pipeline).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The main focus of the exercises is on the understanding of this software architecture (a evolutionary robotics experiment pipeline).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3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We start making our problems harder and more complex using SOTA software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0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This is a general overview of the practicals during the course. At the start there is an emphasis on theory (i.e. lectures) but slowly we will focus more on hands-on experience of EC. At the end we expect a report on a evolutionary robotics experiment around the same time the exam period starts.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3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We start making our problems harder and more complex using SOTA software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4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OpenAI gym is a set of dynamic testing environments that ‘ready-to-go’. They are widely used in robot learning because of their simple interface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4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We start making our problems harder and more complex using SOTA software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4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OpenAI gym environments often use high-end physics engines to update the environment. 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In our exercises we will use the same MuJoCo physics engine to create a custom environment suitable for robot evolution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4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It is good to get experience with these tools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We hope that the exercises provide a good basis for you as a project that you can put on github, or some skills that add value to your CV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Zooming in on the software framework we see that we will use many tools that rely on eachother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This is a general overview of the practicals during the course. At the start there is an emphasis on theory (i.e. lectures) but slowly we will focus more on hands-on experience of EC. At the end we expect a report on a evolutionary robotics experiment around the same time the exam period starts.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This is a general overview of the practicals during the course. At the start there is an emphasis on theory (i.e. lectures) but slowly we will focus more on hands-on experience of EC. At the end we expect a report on a evolutionary robotics experiment around the same time the exam period starts.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0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This is a general overview of the practicals during the course. At the start there is an emphasis on theory (i.e. lectures) but slowly we will focus more on hands-on experience of EC. At the end we expect a report on a evolutionary robotics experiment around the same time the exam period starts.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This is a general overview of the practicals during the course. At the start there is an emphasis on theory (i.e. lectures) but slowly we will focus more on hands-on experience of EC. At the end we expect a report on a evolutionary robotics experiment around the same time the exam period starts.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1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This is a general overview of the practicals during the course. At the start there is an emphasis on theory (i.e. lectures) but slowly we will focus more on hands-on experience of EC. At the end we expect a report on a evolutionary robotics experiment around the same time the exam period starts.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This is a general overview of the practicals during the course. At the start there is an emphasis on theory (i.e. lectures) but slowly we will focus more on hands-on experience of EC. At the end we expect a report on a evolutionary robotics experiment around the same time the exam period starts.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</a:rPr>
              <a:t>This is a general overview of the practicals during the course. At the start there is an emphasis on theory (i.e. lectures) but slowly we will focus more on hands-on experience of EC. At the end we expect a report on a evolutionary robotics experiment around the same time the exam period starts.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subTitle"/>
          </p:nvPr>
        </p:nvSpPr>
        <p:spPr>
          <a:xfrm>
            <a:off x="89640" y="1008720"/>
            <a:ext cx="7599240" cy="367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018D91C-8952-4F6F-B641-C503D0A79912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63378442-27F6-4665-A0CC-80872EDE8640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D8746776-B6DD-4664-9BB9-8CFC9C7E5C5E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5A227021-6B5E-4F80-BF76-86E3D0A80C65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APTION_ONL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31E01C1A-2581-496C-AF76-E61A71C63A5E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2BFACCC0-4B56-4B55-A0FA-249649802FA4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01F6B28E-AEDF-4040-8750-C17E2867790D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USTOM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8DA80786-064B-4023-A479-CD5A71AB233D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USTOM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5CD5B173-5327-4CDF-B6C8-5B9576A2A34A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08C321A1-44AC-4D63-8B86-9F8028611644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98F69A4-00FD-4FA8-B3AB-92FDDD2B6650}" type="slidenum">
              <a:t>&lt;#&gt;</a:t>
            </a:fld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56044610-30EE-4FAF-9192-5341216F6464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422501CC-FF4A-4879-8E97-3A334C10891E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99B8DF4B-0E9D-4077-8830-75F80B945B23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5"/>
          </p:nvPr>
        </p:nvSpPr>
        <p:spPr/>
        <p:txBody>
          <a:bodyPr/>
          <a:p>
            <a:fld id="{6ECF72B1-2114-4D25-B2EB-FBF69CA021AF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341E56D-9727-464C-94F0-D41BFAB87F4D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2EBDEC2-7CC9-465C-A323-5DB376BEDEC8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F802B48A-1869-4F94-B527-7B536994B107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7599240" cy="367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E56105E-DEA1-47EA-802C-098F1BD0105D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3708360" cy="367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3983760" y="1008720"/>
            <a:ext cx="3708360" cy="367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95F0D6F-EAE4-4A0C-977E-62ED1BAA37C1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7FCC2973-D2C3-420C-8CF7-47112D8FA369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F0994F7F-53E4-417B-8E90-FF2B02E47ECE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1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1.png"/><Relationship Id="rId3" Type="http://schemas.openxmlformats.org/officeDocument/2006/relationships/image" Target="../media/image1.png"/><Relationship Id="rId4" Type="http://schemas.openxmlformats.org/officeDocument/2006/relationships/image" Target="../media/image4.jpeg"/><Relationship Id="rId5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image" Target="../media/image1.pn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image" Target="../media/image1.png"/><Relationship Id="rId3" Type="http://schemas.openxmlformats.org/officeDocument/2006/relationships/image" Target="../media/image6.jpeg"/><Relationship Id="rId4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1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22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23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Google Shape;8;p1" descr=""/>
          <p:cNvPicPr/>
          <p:nvPr/>
        </p:nvPicPr>
        <p:blipFill>
          <a:blip r:embed="rId2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sp>
        <p:nvSpPr>
          <p:cNvPr id="1" name="Google Shape;10;p1"/>
          <p:cNvSpPr/>
          <p:nvPr/>
        </p:nvSpPr>
        <p:spPr>
          <a:xfrm>
            <a:off x="815040" y="4664880"/>
            <a:ext cx="3164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ff0000"/>
                </a:solidFill>
                <a:latin typeface="Noto Sans Light"/>
                <a:ea typeface="Noto Sans Light"/>
              </a:rPr>
              <a:t>EPFL LIS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Google Shape;11;p1"/>
          <p:cNvSpPr/>
          <p:nvPr/>
        </p:nvSpPr>
        <p:spPr>
          <a:xfrm>
            <a:off x="580680" y="4789080"/>
            <a:ext cx="134280" cy="130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5160" bIns="651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3" name="Google Shape;13;p2"/>
          <p:cNvSpPr/>
          <p:nvPr/>
        </p:nvSpPr>
        <p:spPr>
          <a:xfrm>
            <a:off x="91440" y="30600"/>
            <a:ext cx="1352160" cy="536040"/>
          </a:xfrm>
          <a:prstGeom prst="rect">
            <a:avLst/>
          </a:prstGeom>
          <a:solidFill>
            <a:schemeClr val="lt1"/>
          </a:solidFill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4" name="Google Shape;14;p2" descr=""/>
          <p:cNvPicPr/>
          <p:nvPr/>
        </p:nvPicPr>
        <p:blipFill>
          <a:blip r:embed="rId3"/>
          <a:stretch/>
        </p:blipFill>
        <p:spPr>
          <a:xfrm>
            <a:off x="297360" y="161640"/>
            <a:ext cx="940320" cy="273600"/>
          </a:xfrm>
          <a:prstGeom prst="rect">
            <a:avLst/>
          </a:prstGeom>
          <a:ln w="0">
            <a:noFill/>
          </a:ln>
        </p:spPr>
      </p:pic>
      <p:sp>
        <p:nvSpPr>
          <p:cNvPr id="5" name="Google Shape;15;p2"/>
          <p:cNvSpPr/>
          <p:nvPr/>
        </p:nvSpPr>
        <p:spPr>
          <a:xfrm>
            <a:off x="6840" y="569160"/>
            <a:ext cx="1225440" cy="4573800"/>
          </a:xfrm>
          <a:prstGeom prst="rect">
            <a:avLst/>
          </a:prstGeom>
          <a:solidFill>
            <a:schemeClr val="lt1"/>
          </a:solidFill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grpSp>
        <p:nvGrpSpPr>
          <p:cNvPr id="6" name="Google Shape;16;p2"/>
          <p:cNvGrpSpPr/>
          <p:nvPr/>
        </p:nvGrpSpPr>
        <p:grpSpPr>
          <a:xfrm>
            <a:off x="113040" y="4075560"/>
            <a:ext cx="1571040" cy="853560"/>
            <a:chOff x="113040" y="4075560"/>
            <a:chExt cx="1571040" cy="853560"/>
          </a:xfrm>
        </p:grpSpPr>
        <p:sp>
          <p:nvSpPr>
            <p:cNvPr id="7" name="Google Shape;17;p2"/>
            <p:cNvSpPr/>
            <p:nvPr/>
          </p:nvSpPr>
          <p:spPr>
            <a:xfrm>
              <a:off x="113040" y="4211280"/>
              <a:ext cx="110520" cy="104040"/>
            </a:xfrm>
            <a:prstGeom prst="rect">
              <a:avLst/>
            </a:prstGeom>
            <a:solidFill>
              <a:schemeClr val="lt1"/>
            </a:solidFill>
            <a:ln w="9525">
              <a:solidFill>
                <a:srgbClr val="e30613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tIns="52200" bIns="5220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en-US" sz="1400" spc="-1" strike="noStrike">
                <a:solidFill>
                  <a:srgbClr val="000000"/>
                </a:solidFill>
                <a:latin typeface="Noto Sans"/>
                <a:ea typeface="Noto Sans"/>
              </a:endParaRPr>
            </a:p>
          </p:txBody>
        </p:sp>
        <p:sp>
          <p:nvSpPr>
            <p:cNvPr id="8" name="Google Shape;18;p2"/>
            <p:cNvSpPr/>
            <p:nvPr/>
          </p:nvSpPr>
          <p:spPr>
            <a:xfrm>
              <a:off x="196920" y="4075560"/>
              <a:ext cx="1487160" cy="85356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100" spc="-1" strike="noStrike">
                  <a:solidFill>
                    <a:srgbClr val="e30613"/>
                  </a:solidFill>
                  <a:latin typeface="Arial"/>
                  <a:ea typeface="Arial"/>
                </a:rPr>
                <a:t>École</a:t>
              </a:r>
              <a:br>
                <a:rPr sz="1100"/>
              </a:br>
              <a:r>
                <a:rPr b="0" lang="en-GB" sz="1100" spc="-1" strike="noStrike">
                  <a:solidFill>
                    <a:srgbClr val="e30613"/>
                  </a:solidFill>
                  <a:latin typeface="Arial"/>
                  <a:ea typeface="Arial"/>
                </a:rPr>
                <a:t>polytechnique</a:t>
              </a:r>
              <a:br>
                <a:rPr sz="1100"/>
              </a:br>
              <a:r>
                <a:rPr b="0" lang="en-GB" sz="1100" spc="-1" strike="noStrike">
                  <a:solidFill>
                    <a:srgbClr val="e30613"/>
                  </a:solidFill>
                  <a:latin typeface="Arial"/>
                  <a:ea typeface="Arial"/>
                </a:rPr>
                <a:t>fédérale</a:t>
              </a:r>
              <a:br>
                <a:rPr sz="1100"/>
              </a:br>
              <a:r>
                <a:rPr b="0" lang="en-GB" sz="1100" spc="-1" strike="noStrike">
                  <a:solidFill>
                    <a:srgbClr val="e30613"/>
                  </a:solidFill>
                  <a:latin typeface="Arial"/>
                  <a:ea typeface="Arial"/>
                </a:rPr>
                <a:t>de Lausanne</a:t>
              </a:r>
              <a:endParaRPr b="0" lang="en-US" sz="11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9" name="Google Shape;19;p2" descr=""/>
          <p:cNvPicPr/>
          <p:nvPr/>
        </p:nvPicPr>
        <p:blipFill>
          <a:blip r:embed="rId4"/>
          <a:stretch/>
        </p:blipFill>
        <p:spPr>
          <a:xfrm>
            <a:off x="1557000" y="0"/>
            <a:ext cx="7594920" cy="4807800"/>
          </a:xfrm>
          <a:prstGeom prst="rect">
            <a:avLst/>
          </a:prstGeom>
          <a:ln w="0">
            <a:noFill/>
          </a:ln>
        </p:spPr>
      </p:pic>
      <p:sp>
        <p:nvSpPr>
          <p:cNvPr id="10" name="Google Shape;20;p2"/>
          <p:cNvSpPr/>
          <p:nvPr/>
        </p:nvSpPr>
        <p:spPr>
          <a:xfrm>
            <a:off x="6424920" y="599760"/>
            <a:ext cx="2727000" cy="2281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3200" spc="-1" strike="noStrike">
              <a:solidFill>
                <a:schemeClr val="lt1"/>
              </a:solidFill>
              <a:latin typeface="Noto Sans ExtraBold"/>
              <a:ea typeface="Noto Sans ExtraBold"/>
            </a:endParaRPr>
          </a:p>
        </p:txBody>
      </p:sp>
      <p:sp>
        <p:nvSpPr>
          <p:cNvPr id="11" name="Google Shape;21;p2"/>
          <p:cNvSpPr/>
          <p:nvPr/>
        </p:nvSpPr>
        <p:spPr>
          <a:xfrm>
            <a:off x="4225680" y="2881440"/>
            <a:ext cx="2198880" cy="1689840"/>
          </a:xfrm>
          <a:prstGeom prst="rect">
            <a:avLst/>
          </a:prstGeom>
          <a:solidFill>
            <a:srgbClr val="413c3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300" spc="-1" strike="noStrike">
              <a:solidFill>
                <a:schemeClr val="lt1"/>
              </a:solidFill>
              <a:latin typeface="Noto Sans ExtraLight"/>
              <a:ea typeface="Noto Sans ExtraLight"/>
            </a:endParaRPr>
          </a:p>
        </p:txBody>
      </p:sp>
      <p:sp>
        <p:nvSpPr>
          <p:cNvPr id="12" name="Google Shape;22;p2"/>
          <p:cNvSpPr/>
          <p:nvPr/>
        </p:nvSpPr>
        <p:spPr>
          <a:xfrm>
            <a:off x="6424920" y="4571640"/>
            <a:ext cx="2198880" cy="393120"/>
          </a:xfrm>
          <a:prstGeom prst="rect">
            <a:avLst/>
          </a:prstGeom>
          <a:solidFill>
            <a:schemeClr val="lt1"/>
          </a:solidFill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424920" y="597600"/>
            <a:ext cx="2727000" cy="228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p>
            <a:pPr indent="0"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8;p1" descr=""/>
          <p:cNvPicPr/>
          <p:nvPr/>
        </p:nvPicPr>
        <p:blipFill>
          <a:blip r:embed="rId2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sp>
        <p:nvSpPr>
          <p:cNvPr id="73" name="Google Shape;10;p1"/>
          <p:cNvSpPr/>
          <p:nvPr/>
        </p:nvSpPr>
        <p:spPr>
          <a:xfrm>
            <a:off x="815040" y="4664880"/>
            <a:ext cx="3164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ff0000"/>
                </a:solidFill>
                <a:latin typeface="Noto Sans Light"/>
                <a:ea typeface="Noto Sans Light"/>
              </a:rPr>
              <a:t>EPFL LIS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Google Shape;11;p1"/>
          <p:cNvSpPr/>
          <p:nvPr/>
        </p:nvSpPr>
        <p:spPr>
          <a:xfrm>
            <a:off x="580680" y="4789080"/>
            <a:ext cx="134280" cy="130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5160" bIns="651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0" y="597600"/>
            <a:ext cx="8831880" cy="408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p>
            <a:pPr indent="0">
              <a:buNone/>
            </a:pP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sldNum" idx="9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rgbClr val="413c3a"/>
                </a:solidFill>
                <a:latin typeface="Noto Sans"/>
                <a:ea typeface="Noto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4B248C1-ECAB-4311-B334-0C05A08E343F}" type="slidenum">
              <a:rPr b="1" lang="en-GB" sz="1000" spc="-1" strike="noStrike">
                <a:solidFill>
                  <a:srgbClr val="413c3a"/>
                </a:solidFill>
                <a:latin typeface="Noto Sans"/>
                <a:ea typeface="Noto San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8;p1" descr=""/>
          <p:cNvPicPr/>
          <p:nvPr/>
        </p:nvPicPr>
        <p:blipFill>
          <a:blip r:embed="rId2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sp>
        <p:nvSpPr>
          <p:cNvPr id="78" name="Google Shape;10;p1"/>
          <p:cNvSpPr/>
          <p:nvPr/>
        </p:nvSpPr>
        <p:spPr>
          <a:xfrm>
            <a:off x="815040" y="4664880"/>
            <a:ext cx="3164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ff0000"/>
                </a:solidFill>
                <a:latin typeface="Noto Sans Light"/>
                <a:ea typeface="Noto Sans Light"/>
              </a:rPr>
              <a:t>EPFL LIS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Google Shape;11;p1"/>
          <p:cNvSpPr/>
          <p:nvPr/>
        </p:nvSpPr>
        <p:spPr>
          <a:xfrm>
            <a:off x="580680" y="4789080"/>
            <a:ext cx="134280" cy="130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5160" bIns="651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80" name="Google Shape;115;p20"/>
          <p:cNvSpPr/>
          <p:nvPr/>
        </p:nvSpPr>
        <p:spPr>
          <a:xfrm>
            <a:off x="4572000" y="0"/>
            <a:ext cx="4571640" cy="514332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Trebuchet MS"/>
              <a:ea typeface="Trebuchet MS"/>
            </a:endParaRPr>
          </a:p>
        </p:txBody>
      </p:sp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735120" y="597600"/>
            <a:ext cx="3836520" cy="197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b">
            <a:normAutofit/>
          </a:bodyPr>
          <a:p>
            <a:pPr indent="0">
              <a:buNone/>
            </a:pPr>
            <a:r>
              <a:rPr b="0" lang="en-US" sz="42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0" y="597600"/>
            <a:ext cx="4259880" cy="408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sldNum" idx="10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rgbClr val="413c3a"/>
                </a:solidFill>
                <a:latin typeface="Trebuchet MS"/>
                <a:ea typeface="Trebuchet M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FADCF6E-C494-4420-8860-EAE3EF79986A}" type="slidenum">
              <a:rPr b="1" lang="en-GB" sz="1000" spc="-1" strike="noStrike">
                <a:solidFill>
                  <a:srgbClr val="413c3a"/>
                </a:solidFill>
                <a:latin typeface="Trebuchet MS"/>
                <a:ea typeface="Trebuchet M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;p1" descr=""/>
          <p:cNvPicPr/>
          <p:nvPr/>
        </p:nvPicPr>
        <p:blipFill>
          <a:blip r:embed="rId2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sp>
        <p:nvSpPr>
          <p:cNvPr id="85" name="Google Shape;10;p1"/>
          <p:cNvSpPr/>
          <p:nvPr/>
        </p:nvSpPr>
        <p:spPr>
          <a:xfrm>
            <a:off x="815040" y="4664880"/>
            <a:ext cx="3164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ff0000"/>
                </a:solidFill>
                <a:latin typeface="Noto Sans Light"/>
                <a:ea typeface="Noto Sans Light"/>
              </a:rPr>
              <a:t>EPFL LIS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Google Shape;11;p1"/>
          <p:cNvSpPr/>
          <p:nvPr/>
        </p:nvSpPr>
        <p:spPr>
          <a:xfrm>
            <a:off x="580680" y="4789080"/>
            <a:ext cx="134280" cy="130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5160" bIns="651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87" name="Google Shape;28;p3"/>
          <p:cNvSpPr/>
          <p:nvPr/>
        </p:nvSpPr>
        <p:spPr>
          <a:xfrm>
            <a:off x="4572000" y="0"/>
            <a:ext cx="4571640" cy="51433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88" name="PlaceHolder 1"/>
          <p:cNvSpPr>
            <a:spLocks noGrp="1"/>
          </p:cNvSpPr>
          <p:nvPr>
            <p:ph type="sldNum" idx="11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chemeClr val="lt1"/>
                </a:solidFill>
                <a:latin typeface="Noto Sans"/>
                <a:ea typeface="Noto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3D3E37F-EB2C-4DEB-B2A5-8509745AB1AB}" type="slidenum">
              <a:rPr b="1" lang="en-GB" sz="1000" spc="-1" strike="noStrike">
                <a:solidFill>
                  <a:schemeClr val="lt1"/>
                </a:solidFill>
                <a:latin typeface="Noto Sans"/>
                <a:ea typeface="Noto San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title"/>
          </p:nvPr>
        </p:nvSpPr>
        <p:spPr>
          <a:xfrm>
            <a:off x="4572000" y="1463040"/>
            <a:ext cx="4259880" cy="1108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572000" y="2571840"/>
            <a:ext cx="4259880" cy="2505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 fontScale="74241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" name="Google Shape;32;p3" descr=""/>
          <p:cNvPicPr/>
          <p:nvPr/>
        </p:nvPicPr>
        <p:blipFill>
          <a:blip r:embed="rId3"/>
          <a:srcRect l="8939" t="0" r="0" b="0"/>
          <a:stretch/>
        </p:blipFill>
        <p:spPr>
          <a:xfrm>
            <a:off x="1232640" y="0"/>
            <a:ext cx="3339000" cy="514332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4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8;p1" descr=""/>
          <p:cNvPicPr/>
          <p:nvPr/>
        </p:nvPicPr>
        <p:blipFill>
          <a:blip r:embed="rId2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sp>
        <p:nvSpPr>
          <p:cNvPr id="93" name="Google Shape;10;p1"/>
          <p:cNvSpPr/>
          <p:nvPr/>
        </p:nvSpPr>
        <p:spPr>
          <a:xfrm>
            <a:off x="815040" y="4664880"/>
            <a:ext cx="3164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ff0000"/>
                </a:solidFill>
                <a:latin typeface="Noto Sans Light"/>
                <a:ea typeface="Noto Sans Light"/>
              </a:rPr>
              <a:t>EPFL LIS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Google Shape;11;p1"/>
          <p:cNvSpPr/>
          <p:nvPr/>
        </p:nvSpPr>
        <p:spPr>
          <a:xfrm>
            <a:off x="580680" y="4789080"/>
            <a:ext cx="134280" cy="130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5160" bIns="651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95" name="PlaceHolder 1"/>
          <p:cNvSpPr>
            <a:spLocks noGrp="1"/>
          </p:cNvSpPr>
          <p:nvPr>
            <p:ph type="body"/>
          </p:nvPr>
        </p:nvSpPr>
        <p:spPr>
          <a:xfrm>
            <a:off x="0" y="5040"/>
            <a:ext cx="9143640" cy="513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378000" y="4188240"/>
            <a:ext cx="8453880" cy="49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 fontScale="1053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sldNum" idx="12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chemeClr val="lt2"/>
                </a:solidFill>
                <a:latin typeface="Trebuchet MS"/>
                <a:ea typeface="Trebuchet M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C15B86D-6486-471F-8A18-128F0CE0D078}" type="slidenum">
              <a:rPr b="1" lang="en-GB" sz="1000" spc="-1" strike="noStrike">
                <a:solidFill>
                  <a:schemeClr val="lt2"/>
                </a:solidFill>
                <a:latin typeface="Trebuchet MS"/>
                <a:ea typeface="Trebuchet M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98" name="Google Shape;124;p21" descr=""/>
          <p:cNvPicPr/>
          <p:nvPr/>
        </p:nvPicPr>
        <p:blipFill>
          <a:blip r:embed="rId3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4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8;p1" descr=""/>
          <p:cNvPicPr/>
          <p:nvPr/>
        </p:nvPicPr>
        <p:blipFill>
          <a:blip r:embed="rId2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sp>
        <p:nvSpPr>
          <p:cNvPr id="100" name="Google Shape;10;p1"/>
          <p:cNvSpPr/>
          <p:nvPr/>
        </p:nvSpPr>
        <p:spPr>
          <a:xfrm>
            <a:off x="815040" y="4664880"/>
            <a:ext cx="3164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ff0000"/>
                </a:solidFill>
                <a:latin typeface="Noto Sans Light"/>
                <a:ea typeface="Noto Sans Light"/>
              </a:rPr>
              <a:t>EPFL LIS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Google Shape;11;p1"/>
          <p:cNvSpPr/>
          <p:nvPr/>
        </p:nvSpPr>
        <p:spPr>
          <a:xfrm>
            <a:off x="580680" y="4789080"/>
            <a:ext cx="134280" cy="130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5160" bIns="651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102" name="PlaceHolder 1"/>
          <p:cNvSpPr>
            <a:spLocks noGrp="1"/>
          </p:cNvSpPr>
          <p:nvPr>
            <p:ph type="sldNum" idx="13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chemeClr val="lt2"/>
                </a:solidFill>
                <a:latin typeface="Trebuchet MS"/>
                <a:ea typeface="Trebuchet M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450436C-BD01-4BC2-8721-E96064A4DD76}" type="slidenum">
              <a:rPr b="1" lang="en-GB" sz="1000" spc="-1" strike="noStrike">
                <a:solidFill>
                  <a:schemeClr val="lt2"/>
                </a:solidFill>
                <a:latin typeface="Trebuchet MS"/>
                <a:ea typeface="Trebuchet M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3" name="Google Shape;127;p22" descr=""/>
          <p:cNvPicPr/>
          <p:nvPr/>
        </p:nvPicPr>
        <p:blipFill>
          <a:blip r:embed="rId3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pic>
        <p:nvPicPr>
          <p:cNvPr id="104" name="Google Shape;128;p22" descr=""/>
          <p:cNvPicPr/>
          <p:nvPr/>
        </p:nvPicPr>
        <p:blipFill>
          <a:blip r:embed="rId4"/>
          <a:srcRect l="0" t="0" r="0" b="4106"/>
          <a:stretch/>
        </p:blipFill>
        <p:spPr>
          <a:xfrm>
            <a:off x="1091160" y="0"/>
            <a:ext cx="8052480" cy="514332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5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8;p1" descr=""/>
          <p:cNvPicPr/>
          <p:nvPr/>
        </p:nvPicPr>
        <p:blipFill>
          <a:blip r:embed="rId2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sp>
        <p:nvSpPr>
          <p:cNvPr id="106" name="Google Shape;10;p1"/>
          <p:cNvSpPr/>
          <p:nvPr/>
        </p:nvSpPr>
        <p:spPr>
          <a:xfrm>
            <a:off x="815040" y="4664880"/>
            <a:ext cx="3164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ff0000"/>
                </a:solidFill>
                <a:latin typeface="Noto Sans Light"/>
                <a:ea typeface="Noto Sans Light"/>
              </a:rPr>
              <a:t>EPFL LIS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Google Shape;11;p1"/>
          <p:cNvSpPr/>
          <p:nvPr/>
        </p:nvSpPr>
        <p:spPr>
          <a:xfrm>
            <a:off x="580680" y="4789080"/>
            <a:ext cx="134280" cy="130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5160" bIns="651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b">
            <a:normAutofit fontScale="98341"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12000" spc="-1" strike="noStrike">
                <a:solidFill>
                  <a:schemeClr val="dk1"/>
                </a:solidFill>
                <a:latin typeface="Trebuchet MS"/>
                <a:ea typeface="Trebuchet MS"/>
              </a:rPr>
              <a:t>xx%</a:t>
            </a:r>
            <a:endParaRPr b="0" lang="en-US" sz="1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311760" y="3152160"/>
            <a:ext cx="8520120" cy="1300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 fontScale="49494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sldNum" idx="14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rgbClr val="413c3a"/>
                </a:solidFill>
                <a:latin typeface="Trebuchet MS"/>
                <a:ea typeface="Trebuchet M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BA698C3-F40B-4FB5-A8B1-739BA49B347D}" type="slidenum">
              <a:rPr b="1" lang="en-GB" sz="1000" spc="-1" strike="noStrike">
                <a:solidFill>
                  <a:srgbClr val="413c3a"/>
                </a:solidFill>
                <a:latin typeface="Trebuchet MS"/>
                <a:ea typeface="Trebuchet M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3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8;p1" descr=""/>
          <p:cNvPicPr/>
          <p:nvPr/>
        </p:nvPicPr>
        <p:blipFill>
          <a:blip r:embed="rId2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sp>
        <p:nvSpPr>
          <p:cNvPr id="112" name="Google Shape;10;p1"/>
          <p:cNvSpPr/>
          <p:nvPr/>
        </p:nvSpPr>
        <p:spPr>
          <a:xfrm>
            <a:off x="815040" y="4664880"/>
            <a:ext cx="3164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ff0000"/>
                </a:solidFill>
                <a:latin typeface="Noto Sans Light"/>
                <a:ea typeface="Noto Sans Light"/>
              </a:rPr>
              <a:t>EPFL LIS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Google Shape;11;p1"/>
          <p:cNvSpPr/>
          <p:nvPr/>
        </p:nvSpPr>
        <p:spPr>
          <a:xfrm>
            <a:off x="580680" y="4789080"/>
            <a:ext cx="134280" cy="130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5160" bIns="651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114" name="PlaceHolder 1"/>
          <p:cNvSpPr>
            <a:spLocks noGrp="1"/>
          </p:cNvSpPr>
          <p:nvPr>
            <p:ph type="sldNum" idx="15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rgbClr val="413c3a"/>
                </a:solidFill>
                <a:latin typeface="Trebuchet MS"/>
                <a:ea typeface="Trebuchet M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DADEFC0-FDD6-4416-80EA-4799DE560BA9}" type="slidenum">
              <a:rPr b="1" lang="en-GB" sz="1000" spc="-1" strike="noStrike">
                <a:solidFill>
                  <a:srgbClr val="413c3a"/>
                </a:solidFill>
                <a:latin typeface="Trebuchet MS"/>
                <a:ea typeface="Trebuchet M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3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8;p1" descr=""/>
          <p:cNvPicPr/>
          <p:nvPr/>
        </p:nvPicPr>
        <p:blipFill>
          <a:blip r:embed="rId2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sp>
        <p:nvSpPr>
          <p:cNvPr id="118" name="Google Shape;10;p1"/>
          <p:cNvSpPr/>
          <p:nvPr/>
        </p:nvSpPr>
        <p:spPr>
          <a:xfrm>
            <a:off x="815040" y="4664880"/>
            <a:ext cx="3164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ff0000"/>
                </a:solidFill>
                <a:latin typeface="Noto Sans Light"/>
                <a:ea typeface="Noto Sans Light"/>
              </a:rPr>
              <a:t>EPFL LIS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Google Shape;11;p1"/>
          <p:cNvSpPr/>
          <p:nvPr/>
        </p:nvSpPr>
        <p:spPr>
          <a:xfrm>
            <a:off x="580680" y="4789080"/>
            <a:ext cx="134280" cy="130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5160" bIns="651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120" name="Google Shape;34;p4"/>
          <p:cNvSpPr/>
          <p:nvPr/>
        </p:nvSpPr>
        <p:spPr>
          <a:xfrm>
            <a:off x="4572000" y="0"/>
            <a:ext cx="4571640" cy="5143320"/>
          </a:xfrm>
          <a:prstGeom prst="rect">
            <a:avLst/>
          </a:prstGeom>
          <a:solidFill>
            <a:srgbClr val="00748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pic>
        <p:nvPicPr>
          <p:cNvPr id="121" name="Google Shape;35;p4" descr=""/>
          <p:cNvPicPr/>
          <p:nvPr/>
        </p:nvPicPr>
        <p:blipFill>
          <a:blip r:embed="rId3"/>
          <a:stretch/>
        </p:blipFill>
        <p:spPr>
          <a:xfrm>
            <a:off x="1232640" y="0"/>
            <a:ext cx="3339000" cy="5143320"/>
          </a:xfrm>
          <a:prstGeom prst="rect">
            <a:avLst/>
          </a:prstGeom>
          <a:ln w="0">
            <a:noFill/>
          </a:ln>
        </p:spPr>
      </p:pic>
      <p:sp>
        <p:nvSpPr>
          <p:cNvPr id="122" name="PlaceHolder 1"/>
          <p:cNvSpPr>
            <a:spLocks noGrp="1"/>
          </p:cNvSpPr>
          <p:nvPr>
            <p:ph type="sldNum" idx="16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chemeClr val="lt1"/>
                </a:solidFill>
                <a:latin typeface="Noto Sans"/>
                <a:ea typeface="Noto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F1BAD6E-BB16-46FE-A8BC-AF4776B8B1CD}" type="slidenum">
              <a:rPr b="1" lang="en-GB" sz="1000" spc="-1" strike="noStrike">
                <a:solidFill>
                  <a:schemeClr val="lt1"/>
                </a:solidFill>
                <a:latin typeface="Noto Sans"/>
                <a:ea typeface="Noto San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title"/>
          </p:nvPr>
        </p:nvSpPr>
        <p:spPr>
          <a:xfrm>
            <a:off x="4572000" y="1463040"/>
            <a:ext cx="4259880" cy="1108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572000" y="2571840"/>
            <a:ext cx="4259880" cy="2505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 fontScale="74241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4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8;p1" descr=""/>
          <p:cNvPicPr/>
          <p:nvPr/>
        </p:nvPicPr>
        <p:blipFill>
          <a:blip r:embed="rId2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sp>
        <p:nvSpPr>
          <p:cNvPr id="126" name="Google Shape;10;p1"/>
          <p:cNvSpPr/>
          <p:nvPr/>
        </p:nvSpPr>
        <p:spPr>
          <a:xfrm>
            <a:off x="815040" y="4664880"/>
            <a:ext cx="3164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ff0000"/>
                </a:solidFill>
                <a:latin typeface="Noto Sans Light"/>
                <a:ea typeface="Noto Sans Light"/>
              </a:rPr>
              <a:t>EPFL LIS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Google Shape;11;p1"/>
          <p:cNvSpPr/>
          <p:nvPr/>
        </p:nvSpPr>
        <p:spPr>
          <a:xfrm>
            <a:off x="580680" y="4789080"/>
            <a:ext cx="134280" cy="130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5160" bIns="651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128" name="Google Shape;40;p5"/>
          <p:cNvSpPr/>
          <p:nvPr/>
        </p:nvSpPr>
        <p:spPr>
          <a:xfrm>
            <a:off x="4572000" y="0"/>
            <a:ext cx="4571640" cy="514332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129" name="PlaceHolder 1"/>
          <p:cNvSpPr>
            <a:spLocks noGrp="1"/>
          </p:cNvSpPr>
          <p:nvPr>
            <p:ph type="sldNum" idx="17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chemeClr val="lt1"/>
                </a:solidFill>
                <a:latin typeface="Noto Sans"/>
                <a:ea typeface="Noto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7356C50-67D3-4D04-BFAF-28FF06A1DE6F}" type="slidenum">
              <a:rPr b="1" lang="en-GB" sz="1000" spc="-1" strike="noStrike">
                <a:solidFill>
                  <a:schemeClr val="lt1"/>
                </a:solidFill>
                <a:latin typeface="Noto Sans"/>
                <a:ea typeface="Noto San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title"/>
          </p:nvPr>
        </p:nvSpPr>
        <p:spPr>
          <a:xfrm>
            <a:off x="4572000" y="1463040"/>
            <a:ext cx="4259880" cy="1108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572000" y="2571840"/>
            <a:ext cx="4259880" cy="2505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 fontScale="74241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Google Shape;44;p5" descr=""/>
          <p:cNvPicPr/>
          <p:nvPr/>
        </p:nvPicPr>
        <p:blipFill>
          <a:blip r:embed="rId3"/>
          <a:srcRect l="0" t="0" r="8939" b="0"/>
          <a:stretch/>
        </p:blipFill>
        <p:spPr>
          <a:xfrm>
            <a:off x="1232640" y="0"/>
            <a:ext cx="3339000" cy="514332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83" r:id="rId4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8;p1" descr=""/>
          <p:cNvPicPr/>
          <p:nvPr/>
        </p:nvPicPr>
        <p:blipFill>
          <a:blip r:embed="rId2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sp>
        <p:nvSpPr>
          <p:cNvPr id="134" name="Google Shape;10;p1"/>
          <p:cNvSpPr/>
          <p:nvPr/>
        </p:nvSpPr>
        <p:spPr>
          <a:xfrm>
            <a:off x="815040" y="4664880"/>
            <a:ext cx="3164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ff0000"/>
                </a:solidFill>
                <a:latin typeface="Noto Sans Light"/>
                <a:ea typeface="Noto Sans Light"/>
              </a:rPr>
              <a:t>EPFL LIS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Google Shape;11;p1"/>
          <p:cNvSpPr/>
          <p:nvPr/>
        </p:nvSpPr>
        <p:spPr>
          <a:xfrm>
            <a:off x="580680" y="4789080"/>
            <a:ext cx="134280" cy="130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5160" bIns="651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136" name="Google Shape;46;p6"/>
          <p:cNvSpPr/>
          <p:nvPr/>
        </p:nvSpPr>
        <p:spPr>
          <a:xfrm>
            <a:off x="4572000" y="0"/>
            <a:ext cx="4571640" cy="51433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137" name="PlaceHolder 1"/>
          <p:cNvSpPr>
            <a:spLocks noGrp="1"/>
          </p:cNvSpPr>
          <p:nvPr>
            <p:ph type="sldNum" idx="18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rgbClr val="413c3a"/>
                </a:solidFill>
                <a:latin typeface="Noto Sans"/>
                <a:ea typeface="Noto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F6CA4C7-058F-4732-8E26-A4C93305D44E}" type="slidenum">
              <a:rPr b="1" lang="en-GB" sz="1000" spc="-1" strike="noStrike">
                <a:solidFill>
                  <a:srgbClr val="413c3a"/>
                </a:solidFill>
                <a:latin typeface="Noto Sans"/>
                <a:ea typeface="Noto San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sldNum" idx="19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chemeClr val="lt1"/>
                </a:solidFill>
                <a:latin typeface="Noto Sans"/>
                <a:ea typeface="Noto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CC99B42-144D-40A8-AC34-AEDE0483DF56}" type="slidenum">
              <a:rPr b="1" lang="en-GB" sz="1000" spc="-1" strike="noStrike">
                <a:solidFill>
                  <a:schemeClr val="lt1"/>
                </a:solidFill>
                <a:latin typeface="Noto Sans"/>
                <a:ea typeface="Noto San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title"/>
          </p:nvPr>
        </p:nvSpPr>
        <p:spPr>
          <a:xfrm>
            <a:off x="4572000" y="1456920"/>
            <a:ext cx="4259880" cy="1114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572000" y="2571840"/>
            <a:ext cx="4259880" cy="2577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 fontScale="74241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5"/>
          <p:cNvSpPr>
            <a:spLocks noGrp="1"/>
          </p:cNvSpPr>
          <p:nvPr>
            <p:ph type="body"/>
          </p:nvPr>
        </p:nvSpPr>
        <p:spPr>
          <a:xfrm>
            <a:off x="1232640" y="6120"/>
            <a:ext cx="3339000" cy="514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71666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5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8;p1" descr=""/>
          <p:cNvPicPr/>
          <p:nvPr/>
        </p:nvPicPr>
        <p:blipFill>
          <a:blip r:embed="rId2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sp>
        <p:nvSpPr>
          <p:cNvPr id="17" name="Google Shape;10;p1"/>
          <p:cNvSpPr/>
          <p:nvPr/>
        </p:nvSpPr>
        <p:spPr>
          <a:xfrm>
            <a:off x="815040" y="4664880"/>
            <a:ext cx="3164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ff0000"/>
                </a:solidFill>
                <a:latin typeface="Noto Sans Light"/>
                <a:ea typeface="Noto Sans Light"/>
              </a:rPr>
              <a:t>EPFL LIS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Google Shape;11;p1"/>
          <p:cNvSpPr/>
          <p:nvPr/>
        </p:nvSpPr>
        <p:spPr>
          <a:xfrm>
            <a:off x="580680" y="4789080"/>
            <a:ext cx="134280" cy="130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5160" bIns="651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19" name="PlaceHolder 1"/>
          <p:cNvSpPr>
            <a:spLocks noGrp="1"/>
          </p:cNvSpPr>
          <p:nvPr>
            <p:ph type="body"/>
          </p:nvPr>
        </p:nvSpPr>
        <p:spPr>
          <a:xfrm>
            <a:off x="1232640" y="2571840"/>
            <a:ext cx="3788640" cy="2571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232640" y="0"/>
            <a:ext cx="3788640" cy="2571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021640" y="0"/>
            <a:ext cx="3810600" cy="2571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75000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21280" y="2571840"/>
            <a:ext cx="3810600" cy="2571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75000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5"/>
          <p:cNvSpPr>
            <a:spLocks noGrp="1"/>
          </p:cNvSpPr>
          <p:nvPr>
            <p:ph type="sldNum" idx="1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rgbClr val="413c3a"/>
                </a:solidFill>
                <a:latin typeface="Noto Sans"/>
                <a:ea typeface="Noto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5419AC2-A373-4659-897A-E2DE2C9A71EF}" type="slidenum">
              <a:rPr b="1" lang="en-GB" sz="1000" spc="-1" strike="noStrike">
                <a:solidFill>
                  <a:srgbClr val="413c3a"/>
                </a:solidFill>
                <a:latin typeface="Noto Sans"/>
                <a:ea typeface="Noto San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Google Shape;82;p11"/>
          <p:cNvSpPr/>
          <p:nvPr/>
        </p:nvSpPr>
        <p:spPr>
          <a:xfrm>
            <a:off x="4255560" y="1818360"/>
            <a:ext cx="1506600" cy="15066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2400" spc="-1" strike="noStrike">
              <a:solidFill>
                <a:schemeClr val="lt1"/>
              </a:solidFill>
              <a:latin typeface="Libre Franklin ExtraBold"/>
              <a:ea typeface="Libre Franklin ExtraBold"/>
            </a:endParaRPr>
          </a:p>
        </p:txBody>
      </p:sp>
      <p:sp>
        <p:nvSpPr>
          <p:cNvPr id="25" name="PlaceHolder 6"/>
          <p:cNvSpPr>
            <a:spLocks noGrp="1"/>
          </p:cNvSpPr>
          <p:nvPr>
            <p:ph type="title"/>
          </p:nvPr>
        </p:nvSpPr>
        <p:spPr>
          <a:xfrm>
            <a:off x="4258800" y="1823040"/>
            <a:ext cx="1516320" cy="15051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91440" rIns="91440" tIns="91440" bIns="91440" anchor="ctr">
            <a:normAutofit fontScale="77839"/>
          </a:bodyPr>
          <a:p>
            <a:pPr indent="0"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3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8;p1" descr=""/>
          <p:cNvPicPr/>
          <p:nvPr/>
        </p:nvPicPr>
        <p:blipFill>
          <a:blip r:embed="rId2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sp>
        <p:nvSpPr>
          <p:cNvPr id="143" name="Google Shape;10;p1"/>
          <p:cNvSpPr/>
          <p:nvPr/>
        </p:nvSpPr>
        <p:spPr>
          <a:xfrm>
            <a:off x="815040" y="4664880"/>
            <a:ext cx="3164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ff0000"/>
                </a:solidFill>
                <a:latin typeface="Noto Sans Light"/>
                <a:ea typeface="Noto Sans Light"/>
              </a:rPr>
              <a:t>EPFL LIS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Google Shape;11;p1"/>
          <p:cNvSpPr/>
          <p:nvPr/>
        </p:nvSpPr>
        <p:spPr>
          <a:xfrm>
            <a:off x="580680" y="4789080"/>
            <a:ext cx="134280" cy="130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5160" bIns="651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145" name="Google Shape;53;p7"/>
          <p:cNvSpPr/>
          <p:nvPr/>
        </p:nvSpPr>
        <p:spPr>
          <a:xfrm>
            <a:off x="4572000" y="0"/>
            <a:ext cx="4571640" cy="514332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146" name="PlaceHolder 1"/>
          <p:cNvSpPr>
            <a:spLocks noGrp="1"/>
          </p:cNvSpPr>
          <p:nvPr>
            <p:ph type="sldNum" idx="20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rgbClr val="413c3a"/>
                </a:solidFill>
                <a:latin typeface="Noto Sans"/>
                <a:ea typeface="Noto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EDC5359-61A1-4A8E-B712-93FD6F93BC84}" type="slidenum">
              <a:rPr b="1" lang="en-GB" sz="1000" spc="-1" strike="noStrike">
                <a:solidFill>
                  <a:srgbClr val="413c3a"/>
                </a:solidFill>
                <a:latin typeface="Noto Sans"/>
                <a:ea typeface="Noto San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sldNum" idx="21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chemeClr val="lt1"/>
                </a:solidFill>
                <a:latin typeface="Noto Sans"/>
                <a:ea typeface="Noto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C043FAB-C0C2-4571-9F56-EF749EC0BDDD}" type="slidenum">
              <a:rPr b="1" lang="en-GB" sz="1000" spc="-1" strike="noStrike">
                <a:solidFill>
                  <a:schemeClr val="lt1"/>
                </a:solidFill>
                <a:latin typeface="Noto Sans"/>
                <a:ea typeface="Noto San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title"/>
          </p:nvPr>
        </p:nvSpPr>
        <p:spPr>
          <a:xfrm>
            <a:off x="4572000" y="1456920"/>
            <a:ext cx="4259880" cy="1114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4572000" y="2571840"/>
            <a:ext cx="4259880" cy="2577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 fontScale="74241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1232640" y="6120"/>
            <a:ext cx="3339000" cy="514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71666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7" r:id="rId3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8;p1" descr=""/>
          <p:cNvPicPr/>
          <p:nvPr/>
        </p:nvPicPr>
        <p:blipFill>
          <a:blip r:embed="rId2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sp>
        <p:nvSpPr>
          <p:cNvPr id="152" name="Google Shape;10;p1"/>
          <p:cNvSpPr/>
          <p:nvPr/>
        </p:nvSpPr>
        <p:spPr>
          <a:xfrm>
            <a:off x="815040" y="4664880"/>
            <a:ext cx="3164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ff0000"/>
                </a:solidFill>
                <a:latin typeface="Noto Sans Light"/>
                <a:ea typeface="Noto Sans Light"/>
              </a:rPr>
              <a:t>EPFL LIS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Google Shape;11;p1"/>
          <p:cNvSpPr/>
          <p:nvPr/>
        </p:nvSpPr>
        <p:spPr>
          <a:xfrm>
            <a:off x="580680" y="4789080"/>
            <a:ext cx="134280" cy="130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5160" bIns="651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154" name="Google Shape;60;p8"/>
          <p:cNvSpPr/>
          <p:nvPr/>
        </p:nvSpPr>
        <p:spPr>
          <a:xfrm>
            <a:off x="4572000" y="0"/>
            <a:ext cx="4571640" cy="5143320"/>
          </a:xfrm>
          <a:prstGeom prst="rect">
            <a:avLst/>
          </a:prstGeom>
          <a:solidFill>
            <a:srgbClr val="413c3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155" name="PlaceHolder 1"/>
          <p:cNvSpPr>
            <a:spLocks noGrp="1"/>
          </p:cNvSpPr>
          <p:nvPr>
            <p:ph type="sldNum" idx="22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rgbClr val="413c3a"/>
                </a:solidFill>
                <a:latin typeface="Noto Sans"/>
                <a:ea typeface="Noto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BB0E271-5A39-4E4F-ADDA-8728932C23C8}" type="slidenum">
              <a:rPr b="1" lang="en-GB" sz="1000" spc="-1" strike="noStrike">
                <a:solidFill>
                  <a:srgbClr val="413c3a"/>
                </a:solidFill>
                <a:latin typeface="Noto Sans"/>
                <a:ea typeface="Noto San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sldNum" idx="23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chemeClr val="lt1"/>
                </a:solidFill>
                <a:latin typeface="Noto Sans"/>
                <a:ea typeface="Noto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C03ADE4-DCBE-47F3-A90F-8B9010B297B7}" type="slidenum">
              <a:rPr b="1" lang="en-GB" sz="1000" spc="-1" strike="noStrike">
                <a:solidFill>
                  <a:schemeClr val="lt1"/>
                </a:solidFill>
                <a:latin typeface="Noto Sans"/>
                <a:ea typeface="Noto San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title"/>
          </p:nvPr>
        </p:nvSpPr>
        <p:spPr>
          <a:xfrm>
            <a:off x="4572000" y="1456920"/>
            <a:ext cx="4259880" cy="1114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4572000" y="2571840"/>
            <a:ext cx="4259880" cy="2577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 fontScale="74241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1232640" y="6120"/>
            <a:ext cx="3339000" cy="514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71666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9" r:id="rId3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8;p1" descr=""/>
          <p:cNvPicPr/>
          <p:nvPr/>
        </p:nvPicPr>
        <p:blipFill>
          <a:blip r:embed="rId2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sp>
        <p:nvSpPr>
          <p:cNvPr id="161" name="Google Shape;10;p1"/>
          <p:cNvSpPr/>
          <p:nvPr/>
        </p:nvSpPr>
        <p:spPr>
          <a:xfrm>
            <a:off x="815040" y="4664880"/>
            <a:ext cx="3164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ff0000"/>
                </a:solidFill>
                <a:latin typeface="Noto Sans Light"/>
                <a:ea typeface="Noto Sans Light"/>
              </a:rPr>
              <a:t>EPFL LIS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Google Shape;11;p1"/>
          <p:cNvSpPr/>
          <p:nvPr/>
        </p:nvSpPr>
        <p:spPr>
          <a:xfrm>
            <a:off x="580680" y="4789080"/>
            <a:ext cx="134280" cy="130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5160" bIns="651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163" name="PlaceHolder 1"/>
          <p:cNvSpPr>
            <a:spLocks noGrp="1"/>
          </p:cNvSpPr>
          <p:nvPr>
            <p:ph type="sldNum" idx="24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rgbClr val="413c3a"/>
                </a:solidFill>
                <a:latin typeface="Noto Sans"/>
                <a:ea typeface="Noto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CCA7322-C486-40CD-BD0C-AE1286B9DDC4}" type="slidenum">
              <a:rPr b="1" lang="en-GB" sz="1000" spc="-1" strike="noStrike">
                <a:solidFill>
                  <a:srgbClr val="413c3a"/>
                </a:solidFill>
                <a:latin typeface="Noto Sans"/>
                <a:ea typeface="Noto San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64" name="Google Shape;68;p9" descr=""/>
          <p:cNvPicPr/>
          <p:nvPr/>
        </p:nvPicPr>
        <p:blipFill>
          <a:blip r:embed="rId3"/>
          <a:srcRect l="6741" t="0" r="20374" b="0"/>
          <a:stretch/>
        </p:blipFill>
        <p:spPr>
          <a:xfrm>
            <a:off x="1232640" y="0"/>
            <a:ext cx="3339000" cy="5143320"/>
          </a:xfrm>
          <a:prstGeom prst="rect">
            <a:avLst/>
          </a:prstGeom>
          <a:ln w="0">
            <a:noFill/>
          </a:ln>
        </p:spPr>
      </p:pic>
      <p:sp>
        <p:nvSpPr>
          <p:cNvPr id="165" name="PlaceHolder 2"/>
          <p:cNvSpPr>
            <a:spLocks noGrp="1"/>
          </p:cNvSpPr>
          <p:nvPr>
            <p:ph type="title"/>
          </p:nvPr>
        </p:nvSpPr>
        <p:spPr>
          <a:xfrm>
            <a:off x="4572000" y="0"/>
            <a:ext cx="4243320" cy="1026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585680" y="1105200"/>
            <a:ext cx="4243320" cy="4038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1" r:id="rId4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8;p1" descr=""/>
          <p:cNvPicPr/>
          <p:nvPr/>
        </p:nvPicPr>
        <p:blipFill>
          <a:blip r:embed="rId2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sp>
        <p:nvSpPr>
          <p:cNvPr id="168" name="Google Shape;10;p1"/>
          <p:cNvSpPr/>
          <p:nvPr/>
        </p:nvSpPr>
        <p:spPr>
          <a:xfrm>
            <a:off x="815040" y="4664880"/>
            <a:ext cx="3164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ff0000"/>
                </a:solidFill>
                <a:latin typeface="Noto Sans Light"/>
                <a:ea typeface="Noto Sans Light"/>
              </a:rPr>
              <a:t>EPFL LIS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Google Shape;11;p1"/>
          <p:cNvSpPr/>
          <p:nvPr/>
        </p:nvSpPr>
        <p:spPr>
          <a:xfrm>
            <a:off x="580680" y="4789080"/>
            <a:ext cx="134280" cy="130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5160" bIns="651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170" name="PlaceHolder 1"/>
          <p:cNvSpPr>
            <a:spLocks noGrp="1"/>
          </p:cNvSpPr>
          <p:nvPr>
            <p:ph type="sldNum" idx="25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rgbClr val="413c3a"/>
                </a:solidFill>
                <a:latin typeface="Noto Sans"/>
                <a:ea typeface="Noto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D5D2408-13B9-41D3-B7EB-7018B0B6E91A}" type="slidenum">
              <a:rPr b="1" lang="en-GB" sz="1000" spc="-1" strike="noStrike">
                <a:solidFill>
                  <a:srgbClr val="413c3a"/>
                </a:solidFill>
                <a:latin typeface="Noto Sans"/>
                <a:ea typeface="Noto San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title"/>
          </p:nvPr>
        </p:nvSpPr>
        <p:spPr>
          <a:xfrm>
            <a:off x="4572000" y="0"/>
            <a:ext cx="4243320" cy="1026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585680" y="1105200"/>
            <a:ext cx="4243320" cy="4038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3" name="Google Shape;75;p10" descr=""/>
          <p:cNvPicPr/>
          <p:nvPr/>
        </p:nvPicPr>
        <p:blipFill>
          <a:blip r:embed="rId3"/>
          <a:srcRect l="18691" t="0" r="45103" b="0"/>
          <a:stretch/>
        </p:blipFill>
        <p:spPr>
          <a:xfrm>
            <a:off x="1232640" y="-15480"/>
            <a:ext cx="3352680" cy="52084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93" r:id="rId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8;p1" descr=""/>
          <p:cNvPicPr/>
          <p:nvPr/>
        </p:nvPicPr>
        <p:blipFill>
          <a:blip r:embed="rId2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sp>
        <p:nvSpPr>
          <p:cNvPr id="27" name="Google Shape;10;p1"/>
          <p:cNvSpPr/>
          <p:nvPr/>
        </p:nvSpPr>
        <p:spPr>
          <a:xfrm>
            <a:off x="815040" y="4664880"/>
            <a:ext cx="3164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ff0000"/>
                </a:solidFill>
                <a:latin typeface="Noto Sans Light"/>
                <a:ea typeface="Noto Sans Light"/>
              </a:rPr>
              <a:t>EPFL LIS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Google Shape;11;p1"/>
          <p:cNvSpPr/>
          <p:nvPr/>
        </p:nvSpPr>
        <p:spPr>
          <a:xfrm>
            <a:off x="580680" y="4789080"/>
            <a:ext cx="134280" cy="130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5160" bIns="651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311760" y="597600"/>
            <a:ext cx="8520120" cy="197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b">
            <a:normAutofit/>
          </a:bodyPr>
          <a:p>
            <a:pPr indent="0">
              <a:buNone/>
            </a:pP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sldNum" idx="2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rgbClr val="413c3a"/>
                </a:solidFill>
                <a:latin typeface="Noto Sans"/>
                <a:ea typeface="Noto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1129CA6-8E59-452D-98CD-F7F367E25B6D}" type="slidenum">
              <a:rPr b="1" lang="en-GB" sz="1000" spc="-1" strike="noStrike">
                <a:solidFill>
                  <a:srgbClr val="413c3a"/>
                </a:solidFill>
                <a:latin typeface="Noto Sans"/>
                <a:ea typeface="Noto San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8;p1" descr=""/>
          <p:cNvPicPr/>
          <p:nvPr/>
        </p:nvPicPr>
        <p:blipFill>
          <a:blip r:embed="rId2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sp>
        <p:nvSpPr>
          <p:cNvPr id="32" name="Google Shape;10;p1"/>
          <p:cNvSpPr/>
          <p:nvPr/>
        </p:nvSpPr>
        <p:spPr>
          <a:xfrm>
            <a:off x="815040" y="4664880"/>
            <a:ext cx="3164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ff0000"/>
                </a:solidFill>
                <a:latin typeface="Noto Sans Light"/>
                <a:ea typeface="Noto Sans Light"/>
              </a:rPr>
              <a:t>EPFL LIS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Google Shape;11;p1"/>
          <p:cNvSpPr/>
          <p:nvPr/>
        </p:nvSpPr>
        <p:spPr>
          <a:xfrm>
            <a:off x="580680" y="4789080"/>
            <a:ext cx="134280" cy="130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5160" bIns="651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sldNum" idx="3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rgbClr val="413c3a"/>
                </a:solidFill>
                <a:latin typeface="Noto Sans"/>
                <a:ea typeface="Noto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D9F3F3F-E4D2-4CBA-8C92-D13F72D43B3C}" type="slidenum">
              <a:rPr b="1" lang="en-GB" sz="1000" spc="-1" strike="noStrike">
                <a:solidFill>
                  <a:srgbClr val="413c3a"/>
                </a:solidFill>
                <a:latin typeface="Noto Sans"/>
                <a:ea typeface="Noto San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8;p1" descr=""/>
          <p:cNvPicPr/>
          <p:nvPr/>
        </p:nvPicPr>
        <p:blipFill>
          <a:blip r:embed="rId2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sp>
        <p:nvSpPr>
          <p:cNvPr id="37" name="Google Shape;10;p1"/>
          <p:cNvSpPr/>
          <p:nvPr/>
        </p:nvSpPr>
        <p:spPr>
          <a:xfrm>
            <a:off x="815040" y="4664880"/>
            <a:ext cx="3164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ff0000"/>
                </a:solidFill>
                <a:latin typeface="Noto Sans Light"/>
                <a:ea typeface="Noto Sans Light"/>
              </a:rPr>
              <a:t>EPFL LIS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Google Shape;11;p1"/>
          <p:cNvSpPr/>
          <p:nvPr/>
        </p:nvSpPr>
        <p:spPr>
          <a:xfrm>
            <a:off x="580680" y="4789080"/>
            <a:ext cx="134280" cy="130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5160" bIns="651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311760" y="2151000"/>
            <a:ext cx="8520120" cy="84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p>
            <a:pPr indent="0">
              <a:buNone/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sldNum" idx="4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rgbClr val="413c3a"/>
                </a:solidFill>
                <a:latin typeface="Noto Sans"/>
                <a:ea typeface="Noto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D5E4BCD-1134-4AC1-94C5-58074CA6ECC9}" type="slidenum">
              <a:rPr b="1" lang="en-GB" sz="1000" spc="-1" strike="noStrike">
                <a:solidFill>
                  <a:srgbClr val="413c3a"/>
                </a:solidFill>
                <a:latin typeface="Noto Sans"/>
                <a:ea typeface="Noto San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8;p1" descr=""/>
          <p:cNvPicPr/>
          <p:nvPr/>
        </p:nvPicPr>
        <p:blipFill>
          <a:blip r:embed="rId2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sp>
        <p:nvSpPr>
          <p:cNvPr id="42" name="Google Shape;10;p1"/>
          <p:cNvSpPr/>
          <p:nvPr/>
        </p:nvSpPr>
        <p:spPr>
          <a:xfrm>
            <a:off x="815040" y="4664880"/>
            <a:ext cx="3164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ff0000"/>
                </a:solidFill>
                <a:latin typeface="Noto Sans Light"/>
                <a:ea typeface="Noto Sans Light"/>
              </a:rPr>
              <a:t>EPFL LIS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Google Shape;11;p1"/>
          <p:cNvSpPr/>
          <p:nvPr/>
        </p:nvSpPr>
        <p:spPr>
          <a:xfrm>
            <a:off x="580680" y="4789080"/>
            <a:ext cx="134280" cy="130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5160" bIns="651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89640" y="1008720"/>
            <a:ext cx="759924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sldNum" idx="5"/>
          </p:nvPr>
        </p:nvSpPr>
        <p:spPr>
          <a:xfrm>
            <a:off x="8547840" y="0"/>
            <a:ext cx="5666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 fontScale="74952"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rgbClr val="413c3a"/>
                </a:solidFill>
                <a:latin typeface="Noto Sans"/>
                <a:ea typeface="Noto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64E8333-60E4-4F8F-8A7C-09C81CD7D846}" type="slidenum">
              <a:rPr b="1" lang="en-GB" sz="1000" spc="-1" strike="noStrike">
                <a:solidFill>
                  <a:srgbClr val="413c3a"/>
                </a:solidFill>
                <a:latin typeface="Noto Sans"/>
                <a:ea typeface="Noto Sans"/>
              </a:rPr>
              <a:t>&lt;number&gt;</a:t>
            </a:fld>
            <a:r>
              <a:rPr b="1" lang="en-GB" sz="1000" spc="-1" strike="noStrike">
                <a:solidFill>
                  <a:srgbClr val="413c3a"/>
                </a:solidFill>
                <a:latin typeface="Noto Sans"/>
                <a:ea typeface="Noto Sans"/>
              </a:rPr>
              <a:t>/21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8;p1" descr=""/>
          <p:cNvPicPr/>
          <p:nvPr/>
        </p:nvPicPr>
        <p:blipFill>
          <a:blip r:embed="rId2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sp>
        <p:nvSpPr>
          <p:cNvPr id="50" name="Google Shape;10;p1"/>
          <p:cNvSpPr/>
          <p:nvPr/>
        </p:nvSpPr>
        <p:spPr>
          <a:xfrm>
            <a:off x="815040" y="4664880"/>
            <a:ext cx="3164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ff0000"/>
                </a:solidFill>
                <a:latin typeface="Noto Sans Light"/>
                <a:ea typeface="Noto Sans Light"/>
              </a:rPr>
              <a:t>EPFL LIS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Google Shape;11;p1"/>
          <p:cNvSpPr/>
          <p:nvPr/>
        </p:nvSpPr>
        <p:spPr>
          <a:xfrm>
            <a:off x="580680" y="4789080"/>
            <a:ext cx="134280" cy="130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5160" bIns="651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1232640" y="1152360"/>
            <a:ext cx="3339000" cy="3526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 fontScale="52126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572000" y="1152360"/>
            <a:ext cx="4259880" cy="341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 fontScale="9319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sldNum" idx="6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rgbClr val="413c3a"/>
                </a:solidFill>
                <a:latin typeface="Trebuchet MS"/>
                <a:ea typeface="Trebuchet M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EB1ED3B-BD55-4843-97BF-2F8CBD3E7F37}" type="slidenum">
              <a:rPr b="1" lang="en-GB" sz="1000" spc="-1" strike="noStrike">
                <a:solidFill>
                  <a:srgbClr val="413c3a"/>
                </a:solidFill>
                <a:latin typeface="Trebuchet MS"/>
                <a:ea typeface="Trebuchet M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8;p1" descr=""/>
          <p:cNvPicPr/>
          <p:nvPr/>
        </p:nvPicPr>
        <p:blipFill>
          <a:blip r:embed="rId2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sp>
        <p:nvSpPr>
          <p:cNvPr id="60" name="Google Shape;10;p1"/>
          <p:cNvSpPr/>
          <p:nvPr/>
        </p:nvSpPr>
        <p:spPr>
          <a:xfrm>
            <a:off x="815040" y="4664880"/>
            <a:ext cx="3164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ff0000"/>
                </a:solidFill>
                <a:latin typeface="Noto Sans Light"/>
                <a:ea typeface="Noto Sans Light"/>
              </a:rPr>
              <a:t>EPFL LIS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Google Shape;11;p1"/>
          <p:cNvSpPr/>
          <p:nvPr/>
        </p:nvSpPr>
        <p:spPr>
          <a:xfrm>
            <a:off x="580680" y="4789080"/>
            <a:ext cx="134280" cy="130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5160" bIns="651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sldNum" idx="7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rgbClr val="413c3a"/>
                </a:solidFill>
                <a:latin typeface="Trebuchet MS"/>
                <a:ea typeface="Trebuchet M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DA4492D-328D-4B7E-8F37-B712FA0C23F5}" type="slidenum">
              <a:rPr b="1" lang="en-GB" sz="1000" spc="-1" strike="noStrike">
                <a:solidFill>
                  <a:srgbClr val="413c3a"/>
                </a:solidFill>
                <a:latin typeface="Trebuchet MS"/>
                <a:ea typeface="Trebuchet M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8;p1" descr=""/>
          <p:cNvPicPr/>
          <p:nvPr/>
        </p:nvPicPr>
        <p:blipFill>
          <a:blip r:embed="rId2"/>
          <a:stretch/>
        </p:blipFill>
        <p:spPr>
          <a:xfrm>
            <a:off x="235440" y="164160"/>
            <a:ext cx="799560" cy="232560"/>
          </a:xfrm>
          <a:prstGeom prst="rect">
            <a:avLst/>
          </a:prstGeom>
          <a:ln w="0">
            <a:noFill/>
          </a:ln>
        </p:spPr>
      </p:pic>
      <p:sp>
        <p:nvSpPr>
          <p:cNvPr id="66" name="Google Shape;10;p1"/>
          <p:cNvSpPr/>
          <p:nvPr/>
        </p:nvSpPr>
        <p:spPr>
          <a:xfrm>
            <a:off x="815040" y="4664880"/>
            <a:ext cx="316440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ff0000"/>
                </a:solidFill>
                <a:latin typeface="Noto Sans Light"/>
                <a:ea typeface="Noto Sans Light"/>
              </a:rPr>
              <a:t>EPFL LIS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Google Shape;11;p1"/>
          <p:cNvSpPr/>
          <p:nvPr/>
        </p:nvSpPr>
        <p:spPr>
          <a:xfrm>
            <a:off x="580680" y="4789080"/>
            <a:ext cx="134280" cy="130320"/>
          </a:xfrm>
          <a:prstGeom prst="rect">
            <a:avLst/>
          </a:prstGeom>
          <a:solidFill>
            <a:srgbClr val="e3061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5160" bIns="651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Noto Sans"/>
              <a:ea typeface="Noto Sans"/>
            </a:endParaRPr>
          </a:p>
        </p:txBody>
      </p:sp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65480" y="597600"/>
            <a:ext cx="4106520" cy="792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b">
            <a:normAutofit fontScale="96628" lnSpcReduction="20000"/>
          </a:bodyPr>
          <a:p>
            <a:pPr indent="0"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776880" y="1389600"/>
            <a:ext cx="3794760" cy="3290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 fontScale="80559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sldNum" idx="8"/>
          </p:nvPr>
        </p:nvSpPr>
        <p:spPr>
          <a:xfrm>
            <a:off x="8630640" y="0"/>
            <a:ext cx="483840" cy="39312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1" lang="en-GB" sz="1000" spc="-1" strike="noStrike">
                <a:solidFill>
                  <a:srgbClr val="413c3a"/>
                </a:solidFill>
                <a:latin typeface="Noto Sans"/>
                <a:ea typeface="Noto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B25FDBF-77C4-4BA8-A675-3DA0724F5B64}" type="slidenum">
              <a:rPr b="1" lang="en-GB" sz="1000" spc="-1" strike="noStrike">
                <a:solidFill>
                  <a:srgbClr val="413c3a"/>
                </a:solidFill>
                <a:latin typeface="Noto Sans"/>
                <a:ea typeface="Noto Sans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566240" y="-7200"/>
            <a:ext cx="4265640" cy="514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slideLayout" Target="../slideLayouts/slideLayout16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hyperlink" Target="https://github.com/lis-epfl/micro-515-EvoRob" TargetMode="External"/><Relationship Id="rId2" Type="http://schemas.openxmlformats.org/officeDocument/2006/relationships/image" Target="../media/image18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0.jpeg"/><Relationship Id="rId6" Type="http://schemas.openxmlformats.org/officeDocument/2006/relationships/image" Target="../media/image23.png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hyperlink" Target="https://github.com/lis-epfl/micro-515-EvoRob" TargetMode="External"/><Relationship Id="rId2" Type="http://schemas.openxmlformats.org/officeDocument/2006/relationships/image" Target="../media/image18.png"/><Relationship Id="rId3" Type="http://schemas.openxmlformats.org/officeDocument/2006/relationships/image" Target="../media/image20.jpeg"/><Relationship Id="rId4" Type="http://schemas.openxmlformats.org/officeDocument/2006/relationships/image" Target="../media/image23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hyperlink" Target="https://github.com/lis-epfl/micro-515-EvoRob" TargetMode="External"/><Relationship Id="rId2" Type="http://schemas.openxmlformats.org/officeDocument/2006/relationships/image" Target="../media/image18.png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hyperlink" Target="https://github.com/lis-epfl/micro-515-EvoRob" TargetMode="External"/><Relationship Id="rId2" Type="http://schemas.openxmlformats.org/officeDocument/2006/relationships/image" Target="../media/image18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slideLayout" Target="../slideLayouts/slideLayout6.xml"/><Relationship Id="rId10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hyperlink" Target="https://github.com/lis-epfl/micro-515-EvoRob" TargetMode="External"/><Relationship Id="rId2" Type="http://schemas.openxmlformats.org/officeDocument/2006/relationships/image" Target="../media/image18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slideLayout" Target="../slideLayouts/slideLayout6.xml"/><Relationship Id="rId10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https://github.com/lis-epfl/micro-515-EvoRob" TargetMode="External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20.jpeg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hyperlink" Target="https://github.com/lis-epfl/micro-515-EvoRob" TargetMode="External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7.gif"/><Relationship Id="rId2" Type="http://schemas.openxmlformats.org/officeDocument/2006/relationships/image" Target="../media/image38.gif"/><Relationship Id="rId3" Type="http://schemas.openxmlformats.org/officeDocument/2006/relationships/image" Target="../media/image39.gif"/><Relationship Id="rId4" Type="http://schemas.openxmlformats.org/officeDocument/2006/relationships/image" Target="../media/image40.gif"/><Relationship Id="rId5" Type="http://schemas.openxmlformats.org/officeDocument/2006/relationships/image" Target="../media/image41.gif"/><Relationship Id="rId6" Type="http://schemas.openxmlformats.org/officeDocument/2006/relationships/image" Target="../media/image42.gif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8.gif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18.png"/><Relationship Id="rId5" Type="http://schemas.openxmlformats.org/officeDocument/2006/relationships/hyperlink" Target="https://github.com/lis-epfl/micro-515-EvoRob" TargetMode="External"/><Relationship Id="rId6" Type="http://schemas.openxmlformats.org/officeDocument/2006/relationships/hyperlink" Target="https://github.com/lis-epfl/micro-515-EvoRob" TargetMode="External"/><Relationship Id="rId7" Type="http://schemas.openxmlformats.org/officeDocument/2006/relationships/slideLayout" Target="../slideLayouts/slideLayout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0.png"/><Relationship Id="rId5" Type="http://schemas.openxmlformats.org/officeDocument/2006/relationships/image" Target="../media/image52.png"/><Relationship Id="rId6" Type="http://schemas.openxmlformats.org/officeDocument/2006/relationships/image" Target="../media/image18.png"/><Relationship Id="rId7" Type="http://schemas.openxmlformats.org/officeDocument/2006/relationships/hyperlink" Target="https://github.com/lis-epfl/micro-515-EvoRob" TargetMode="External"/><Relationship Id="rId8" Type="http://schemas.openxmlformats.org/officeDocument/2006/relationships/hyperlink" Target="https://github.com/lis-epfl/micro-515-EvoRob" TargetMode="External"/><Relationship Id="rId9" Type="http://schemas.openxmlformats.org/officeDocument/2006/relationships/hyperlink" Target="https://github.com/%3Cyour_username%3E/micro-515-EvoRob" TargetMode="External"/><Relationship Id="rId10" Type="http://schemas.openxmlformats.org/officeDocument/2006/relationships/hyperlink" Target="https://github.com/%3Cyour_username%3E/micro-515-EvoRob" TargetMode="External"/><Relationship Id="rId11" Type="http://schemas.openxmlformats.org/officeDocument/2006/relationships/hyperlink" Target="https://github.com/%3Cyour_username%3E/micro-515-EvoRob" TargetMode="External"/><Relationship Id="rId12" Type="http://schemas.openxmlformats.org/officeDocument/2006/relationships/hyperlink" Target="https://github.com/%3Cyour_username%3E/micro-515-EvoRob" TargetMode="External"/><Relationship Id="rId13" Type="http://schemas.openxmlformats.org/officeDocument/2006/relationships/slideLayout" Target="../slideLayouts/slideLayout6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0.png"/><Relationship Id="rId5" Type="http://schemas.openxmlformats.org/officeDocument/2006/relationships/image" Target="../media/image52.png"/><Relationship Id="rId6" Type="http://schemas.openxmlformats.org/officeDocument/2006/relationships/image" Target="../media/image18.png"/><Relationship Id="rId7" Type="http://schemas.openxmlformats.org/officeDocument/2006/relationships/image" Target="../media/image53.png"/><Relationship Id="rId8" Type="http://schemas.openxmlformats.org/officeDocument/2006/relationships/image" Target="../media/image54.svg"/><Relationship Id="rId9" Type="http://schemas.openxmlformats.org/officeDocument/2006/relationships/hyperlink" Target="https://github.com/lis-epfl/micro-515-EvoRob" TargetMode="External"/><Relationship Id="rId10" Type="http://schemas.openxmlformats.org/officeDocument/2006/relationships/hyperlink" Target="https://github.com/lis-epfl/micro-515-EvoRob" TargetMode="External"/><Relationship Id="rId11" Type="http://schemas.openxmlformats.org/officeDocument/2006/relationships/hyperlink" Target="https://github.com/%3Cyour_username%3E/micro-515-EvoRob" TargetMode="External"/><Relationship Id="rId12" Type="http://schemas.openxmlformats.org/officeDocument/2006/relationships/hyperlink" Target="https://github.com/%3Cyour_username%3E/micro-515-EvoRob" TargetMode="External"/><Relationship Id="rId13" Type="http://schemas.openxmlformats.org/officeDocument/2006/relationships/hyperlink" Target="https://github.com/%3Cyour_username%3E/micro-515-EvoRob" TargetMode="External"/><Relationship Id="rId14" Type="http://schemas.openxmlformats.org/officeDocument/2006/relationships/hyperlink" Target="https://github.com/%3Cyour_username%3E/micro-515-EvoRob" TargetMode="External"/><Relationship Id="rId15" Type="http://schemas.openxmlformats.org/officeDocument/2006/relationships/slideLayout" Target="../slideLayouts/slideLayout6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0.png"/><Relationship Id="rId5" Type="http://schemas.openxmlformats.org/officeDocument/2006/relationships/image" Target="../media/image52.png"/><Relationship Id="rId6" Type="http://schemas.openxmlformats.org/officeDocument/2006/relationships/image" Target="../media/image55.png"/><Relationship Id="rId7" Type="http://schemas.openxmlformats.org/officeDocument/2006/relationships/image" Target="../media/image18.png"/><Relationship Id="rId8" Type="http://schemas.openxmlformats.org/officeDocument/2006/relationships/image" Target="../media/image53.png"/><Relationship Id="rId9" Type="http://schemas.openxmlformats.org/officeDocument/2006/relationships/image" Target="../media/image54.svg"/><Relationship Id="rId10" Type="http://schemas.openxmlformats.org/officeDocument/2006/relationships/hyperlink" Target="https://github.com/lis-epfl/micro-515-EvoRob" TargetMode="External"/><Relationship Id="rId11" Type="http://schemas.openxmlformats.org/officeDocument/2006/relationships/hyperlink" Target="https://github.com/lis-epfl/micro-515-EvoRob" TargetMode="External"/><Relationship Id="rId12" Type="http://schemas.openxmlformats.org/officeDocument/2006/relationships/hyperlink" Target="https://github.com/%3Cyour_username%3E/micro-515-EvoRob" TargetMode="External"/><Relationship Id="rId13" Type="http://schemas.openxmlformats.org/officeDocument/2006/relationships/hyperlink" Target="https://github.com/%3Cyour_username%3E/micro-515-EvoRob" TargetMode="External"/><Relationship Id="rId14" Type="http://schemas.openxmlformats.org/officeDocument/2006/relationships/hyperlink" Target="https://github.com/%3Cyour_username%3E/micro-515-EvoRob" TargetMode="External"/><Relationship Id="rId15" Type="http://schemas.openxmlformats.org/officeDocument/2006/relationships/hyperlink" Target="https://github.com/%3Cyour_username%3E/micro-515-EvoRob" TargetMode="External"/><Relationship Id="rId16" Type="http://schemas.openxmlformats.org/officeDocument/2006/relationships/slideLayout" Target="../slideLayouts/slideLayout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hyperlink" Target="https://github.com/lis-epfl/micro-515-EvoRob" TargetMode="External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0.png"/><Relationship Id="rId5" Type="http://schemas.openxmlformats.org/officeDocument/2006/relationships/image" Target="../media/image55.png"/><Relationship Id="rId6" Type="http://schemas.openxmlformats.org/officeDocument/2006/relationships/image" Target="../media/image18.png"/><Relationship Id="rId7" Type="http://schemas.openxmlformats.org/officeDocument/2006/relationships/image" Target="../media/image53.png"/><Relationship Id="rId8" Type="http://schemas.openxmlformats.org/officeDocument/2006/relationships/image" Target="../media/image54.svg"/><Relationship Id="rId9" Type="http://schemas.openxmlformats.org/officeDocument/2006/relationships/hyperlink" Target="https://github.com/lis-epfl/micro-515-EvoRob" TargetMode="External"/><Relationship Id="rId10" Type="http://schemas.openxmlformats.org/officeDocument/2006/relationships/hyperlink" Target="https://github.com/lis-epfl/micro-515-EvoRob" TargetMode="External"/><Relationship Id="rId11" Type="http://schemas.openxmlformats.org/officeDocument/2006/relationships/hyperlink" Target="https://github.com/%3Cyour_username%3E/micro-515-EvoRob" TargetMode="External"/><Relationship Id="rId12" Type="http://schemas.openxmlformats.org/officeDocument/2006/relationships/hyperlink" Target="https://github.com/%3Cyour_username%3E/micro-515-EvoRob" TargetMode="External"/><Relationship Id="rId13" Type="http://schemas.openxmlformats.org/officeDocument/2006/relationships/hyperlink" Target="https://github.com/%3Cyour_username%3E/micro-515-EvoRob" TargetMode="External"/><Relationship Id="rId14" Type="http://schemas.openxmlformats.org/officeDocument/2006/relationships/hyperlink" Target="https://github.com/%3Cyour_username%3E/micro-515-EvoRob" TargetMode="External"/><Relationship Id="rId15" Type="http://schemas.openxmlformats.org/officeDocument/2006/relationships/slideLayout" Target="../slideLayouts/slideLayout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hyperlink" Target="https://github.com/lis-epfl/micro-515-EvoRob" TargetMode="Externa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hyperlink" Target="https://github.com/lis-epfl/micro-515-EvoRob" TargetMode="External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hyperlink" Target="https://github.com/lis-epfl/micro-515-EvoRob" TargetMode="External"/><Relationship Id="rId2" Type="http://schemas.openxmlformats.org/officeDocument/2006/relationships/image" Target="../media/image18.png"/><Relationship Id="rId3" Type="http://schemas.openxmlformats.org/officeDocument/2006/relationships/image" Target="../media/image20.jpe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hyperlink" Target="https://github.com/lis-epfl/micro-515-EvoRob" TargetMode="External"/><Relationship Id="rId2" Type="http://schemas.openxmlformats.org/officeDocument/2006/relationships/image" Target="../media/image18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0.jpeg"/><Relationship Id="rId6" Type="http://schemas.openxmlformats.org/officeDocument/2006/relationships/image" Target="../media/image23.png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hyperlink" Target="https://github.com/lis-epfl/micro-515-EvoRob" TargetMode="External"/><Relationship Id="rId2" Type="http://schemas.openxmlformats.org/officeDocument/2006/relationships/image" Target="../media/image18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0.jpeg"/><Relationship Id="rId6" Type="http://schemas.openxmlformats.org/officeDocument/2006/relationships/image" Target="../media/image23.png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hyperlink" Target="https://github.com/lis-epfl/micro-515-EvoRob" TargetMode="External"/><Relationship Id="rId2" Type="http://schemas.openxmlformats.org/officeDocument/2006/relationships/image" Target="../media/image18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0.jpeg"/><Relationship Id="rId6" Type="http://schemas.openxmlformats.org/officeDocument/2006/relationships/image" Target="../media/image23.png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5" descr=""/>
          <p:cNvPicPr/>
          <p:nvPr/>
        </p:nvPicPr>
        <p:blipFill>
          <a:blip r:embed="rId1"/>
          <a:stretch/>
        </p:blipFill>
        <p:spPr>
          <a:xfrm>
            <a:off x="5776920" y="208440"/>
            <a:ext cx="2063520" cy="1913400"/>
          </a:xfrm>
          <a:prstGeom prst="rect">
            <a:avLst/>
          </a:prstGeom>
          <a:ln w="0">
            <a:noFill/>
          </a:ln>
        </p:spPr>
      </p:pic>
      <p:pic>
        <p:nvPicPr>
          <p:cNvPr id="181" name="Picture 6" descr=""/>
          <p:cNvPicPr/>
          <p:nvPr/>
        </p:nvPicPr>
        <p:blipFill>
          <a:blip r:embed="rId2"/>
          <a:stretch/>
        </p:blipFill>
        <p:spPr>
          <a:xfrm>
            <a:off x="2681280" y="1988280"/>
            <a:ext cx="2965320" cy="1345680"/>
          </a:xfrm>
          <a:prstGeom prst="rect">
            <a:avLst/>
          </a:prstGeom>
          <a:ln w="0">
            <a:noFill/>
          </a:ln>
        </p:spPr>
      </p:pic>
      <p:pic>
        <p:nvPicPr>
          <p:cNvPr id="182" name="Picture 7" descr="A graph on a chessboard&#10;&#10;AI-generated content may be incorrect."/>
          <p:cNvPicPr/>
          <p:nvPr/>
        </p:nvPicPr>
        <p:blipFill>
          <a:blip r:embed="rId3"/>
          <a:stretch/>
        </p:blipFill>
        <p:spPr>
          <a:xfrm>
            <a:off x="1487520" y="1446480"/>
            <a:ext cx="1600920" cy="602640"/>
          </a:xfrm>
          <a:prstGeom prst="rect">
            <a:avLst/>
          </a:prstGeom>
          <a:ln w="0">
            <a:noFill/>
          </a:ln>
        </p:spPr>
      </p:pic>
      <p:pic>
        <p:nvPicPr>
          <p:cNvPr id="183" name="Picture 9" descr=""/>
          <p:cNvPicPr/>
          <p:nvPr/>
        </p:nvPicPr>
        <p:blipFill>
          <a:blip r:embed="rId4"/>
          <a:stretch/>
        </p:blipFill>
        <p:spPr>
          <a:xfrm>
            <a:off x="5288760" y="2449800"/>
            <a:ext cx="3035160" cy="2198160"/>
          </a:xfrm>
          <a:prstGeom prst="rect">
            <a:avLst/>
          </a:prstGeom>
          <a:ln w="0">
            <a:noFill/>
          </a:ln>
        </p:spPr>
      </p:pic>
      <p:pic>
        <p:nvPicPr>
          <p:cNvPr id="184" name="Picture 10" descr="A screenshot of a video game&#10;&#10;AI-generated content may be incorrect."/>
          <p:cNvPicPr/>
          <p:nvPr/>
        </p:nvPicPr>
        <p:blipFill>
          <a:blip r:embed="rId5"/>
          <a:stretch/>
        </p:blipFill>
        <p:spPr>
          <a:xfrm flipH="1">
            <a:off x="1143360" y="2193840"/>
            <a:ext cx="1317600" cy="2251080"/>
          </a:xfrm>
          <a:prstGeom prst="rect">
            <a:avLst/>
          </a:prstGeom>
          <a:ln w="0">
            <a:noFill/>
          </a:ln>
        </p:spPr>
      </p:pic>
      <p:pic>
        <p:nvPicPr>
          <p:cNvPr id="185" name="Picture 11" descr="A cartoon of a person lying on a checkered floor&#10;&#10;AI-generated content may be incorrect."/>
          <p:cNvPicPr/>
          <p:nvPr/>
        </p:nvPicPr>
        <p:blipFill>
          <a:blip r:embed="rId6"/>
          <a:stretch/>
        </p:blipFill>
        <p:spPr>
          <a:xfrm>
            <a:off x="3232080" y="223200"/>
            <a:ext cx="2867400" cy="1408680"/>
          </a:xfrm>
          <a:prstGeom prst="rect">
            <a:avLst/>
          </a:prstGeom>
          <a:ln w="0">
            <a:noFill/>
          </a:ln>
        </p:spPr>
      </p:pic>
      <p:pic>
        <p:nvPicPr>
          <p:cNvPr id="186" name="Picture 12" descr="A couple of mufflers on a black background&#10;&#10;AI-generated content may be incorrect."/>
          <p:cNvPicPr/>
          <p:nvPr/>
        </p:nvPicPr>
        <p:blipFill>
          <a:blip r:embed="rId7"/>
          <a:stretch/>
        </p:blipFill>
        <p:spPr>
          <a:xfrm>
            <a:off x="1154160" y="449640"/>
            <a:ext cx="2238120" cy="884880"/>
          </a:xfrm>
          <a:prstGeom prst="rect">
            <a:avLst/>
          </a:prstGeom>
          <a:ln w="0">
            <a:noFill/>
          </a:ln>
        </p:spPr>
      </p:pic>
      <p:pic>
        <p:nvPicPr>
          <p:cNvPr id="187" name="Picture 13" descr=""/>
          <p:cNvPicPr/>
          <p:nvPr/>
        </p:nvPicPr>
        <p:blipFill>
          <a:blip r:embed="rId8"/>
          <a:stretch/>
        </p:blipFill>
        <p:spPr>
          <a:xfrm>
            <a:off x="4380840" y="3809880"/>
            <a:ext cx="1268280" cy="1061640"/>
          </a:xfrm>
          <a:prstGeom prst="rect">
            <a:avLst/>
          </a:prstGeom>
          <a:ln w="0">
            <a:noFill/>
          </a:ln>
        </p:spPr>
      </p:pic>
      <p:pic>
        <p:nvPicPr>
          <p:cNvPr id="188" name="Picture 14" descr="A cartoon character on a checkered floor&#10;&#10;AI-generated content may be incorrect."/>
          <p:cNvPicPr/>
          <p:nvPr/>
        </p:nvPicPr>
        <p:blipFill>
          <a:blip r:embed="rId9"/>
          <a:stretch/>
        </p:blipFill>
        <p:spPr>
          <a:xfrm>
            <a:off x="2705040" y="3732480"/>
            <a:ext cx="1384920" cy="772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Practical: Overview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759924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All practical sessions use: 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Libre Franklin Medium"/>
                <a:ea typeface="Libre Franklin"/>
                <a:hlinkClick r:id="rId1"/>
              </a:rPr>
              <a:t>https://github.com/lis-epfl/micro-515-EvoRob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 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spcBef>
                <a:spcPts val="1199"/>
              </a:spcBef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Introduction [wk 1-2]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Challenges [wk 3-9] </a:t>
            </a: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 Medium"/>
              </a:rPr>
              <a:t>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Each challenge has different biomes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 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- Evolve  and submit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 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- We evaluate each biome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At the end of a challenge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Top 3 </a:t>
            </a: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 Medium"/>
              </a:rPr>
              <a:t>→ 0.25 Bonus points/biome [final project]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4" name="Picture 1" descr="A qr code with a red square and a white square&#10;&#10;AI-generated content may be incorrect."/>
          <p:cNvPicPr/>
          <p:nvPr/>
        </p:nvPicPr>
        <p:blipFill>
          <a:blip r:embed="rId2"/>
          <a:stretch/>
        </p:blipFill>
        <p:spPr>
          <a:xfrm>
            <a:off x="7393680" y="500040"/>
            <a:ext cx="1553400" cy="149076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4" descr="A dry cracked ground with mountains in the background&#10;&#10;AI-generated content may be incorrect."/>
          <p:cNvPicPr/>
          <p:nvPr/>
        </p:nvPicPr>
        <p:blipFill>
          <a:blip r:embed="rId3"/>
          <a:stretch/>
        </p:blipFill>
        <p:spPr>
          <a:xfrm>
            <a:off x="3276720" y="2732040"/>
            <a:ext cx="2447640" cy="124200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5" descr="Ice with smoke on it&#10;&#10;AI-generated content may be incorrect."/>
          <p:cNvPicPr/>
          <p:nvPr/>
        </p:nvPicPr>
        <p:blipFill>
          <a:blip r:embed="rId4"/>
          <a:stretch/>
        </p:blipFill>
        <p:spPr>
          <a:xfrm>
            <a:off x="4967280" y="3056400"/>
            <a:ext cx="2670840" cy="129492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8" descr="Agents - Safety-Gymnasium Documentation"/>
          <p:cNvPicPr/>
          <p:nvPr/>
        </p:nvPicPr>
        <p:blipFill>
          <a:blip r:embed="rId5"/>
          <a:stretch/>
        </p:blipFill>
        <p:spPr>
          <a:xfrm>
            <a:off x="4870080" y="1450080"/>
            <a:ext cx="1215720" cy="120708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6" descr="A hill with grass and clouds in the sky&#10;&#10;AI-generated content may be incorrect."/>
          <p:cNvPicPr/>
          <p:nvPr/>
        </p:nvPicPr>
        <p:blipFill>
          <a:blip r:embed="rId6"/>
          <a:stretch/>
        </p:blipFill>
        <p:spPr>
          <a:xfrm>
            <a:off x="6586560" y="3532680"/>
            <a:ext cx="2206440" cy="1305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Practical: Overview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759924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All practical sessions use: 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Libre Franklin Medium"/>
                <a:ea typeface="Libre Franklin"/>
                <a:hlinkClick r:id="rId1"/>
              </a:rPr>
              <a:t>https://github.com/lis-epfl/micro-515-EvoRob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 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spcBef>
                <a:spcPts val="1199"/>
              </a:spcBef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Introduction [wk 1-2]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Challenges [wk 3-9] </a:t>
            </a: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 Medium"/>
              </a:rPr>
              <a:t>→ Bonus points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buClr>
                <a:srgbClr val="595959"/>
              </a:buClr>
              <a:buFont typeface="Libre Franklin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Final Project [wk 10-15]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Google Shape;142;p25"/>
          <p:cNvSpPr/>
          <p:nvPr/>
        </p:nvSpPr>
        <p:spPr>
          <a:xfrm>
            <a:off x="340920" y="3180600"/>
            <a:ext cx="8022960" cy="228240"/>
          </a:xfrm>
          <a:prstGeom prst="rect">
            <a:avLst/>
          </a:prstGeom>
          <a:gradFill rotWithShape="0">
            <a:gsLst>
              <a:gs pos="0">
                <a:srgbClr val="9fc5e8"/>
              </a:gs>
              <a:gs pos="100000">
                <a:srgbClr val="ffffff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cxnSp>
        <p:nvCxnSpPr>
          <p:cNvPr id="322" name="Google Shape;144;p25"/>
          <p:cNvCxnSpPr/>
          <p:nvPr/>
        </p:nvCxnSpPr>
        <p:spPr>
          <a:xfrm flipV="1">
            <a:off x="340560" y="3502800"/>
            <a:ext cx="8024040" cy="18000"/>
          </a:xfrm>
          <a:prstGeom prst="straightConnector1">
            <a:avLst/>
          </a:prstGeom>
          <a:ln w="28575">
            <a:solidFill>
              <a:srgbClr val="595959"/>
            </a:solidFill>
            <a:round/>
            <a:tailEnd len="med" type="triangle" w="med"/>
          </a:ln>
        </p:spPr>
      </p:cxnSp>
      <p:sp>
        <p:nvSpPr>
          <p:cNvPr id="323" name="Google Shape;145;p25"/>
          <p:cNvSpPr/>
          <p:nvPr/>
        </p:nvSpPr>
        <p:spPr>
          <a:xfrm>
            <a:off x="327960" y="3102120"/>
            <a:ext cx="32695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500" spc="-1" strike="noStrike">
                <a:solidFill>
                  <a:schemeClr val="lt2"/>
                </a:solidFill>
                <a:latin typeface="Libre Franklin"/>
                <a:ea typeface="Libre Franklin"/>
              </a:rPr>
              <a:t>Lectures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24" name="Google Shape;149;p25"/>
          <p:cNvCxnSpPr/>
          <p:nvPr/>
        </p:nvCxnSpPr>
        <p:spPr>
          <a:xfrm>
            <a:off x="34488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pic>
        <p:nvPicPr>
          <p:cNvPr id="325" name="Picture 1" descr="A qr code with a red square and a white square&#10;&#10;AI-generated content may be incorrect."/>
          <p:cNvPicPr/>
          <p:nvPr/>
        </p:nvPicPr>
        <p:blipFill>
          <a:blip r:embed="rId2"/>
          <a:stretch/>
        </p:blipFill>
        <p:spPr>
          <a:xfrm>
            <a:off x="7393680" y="500040"/>
            <a:ext cx="1553400" cy="149076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10" descr="Agents - Safety-Gymnasium Documentation"/>
          <p:cNvPicPr/>
          <p:nvPr/>
        </p:nvPicPr>
        <p:blipFill>
          <a:blip r:embed="rId3"/>
          <a:stretch/>
        </p:blipFill>
        <p:spPr>
          <a:xfrm>
            <a:off x="4870080" y="1450080"/>
            <a:ext cx="1215720" cy="1207080"/>
          </a:xfrm>
          <a:prstGeom prst="rect">
            <a:avLst/>
          </a:prstGeom>
          <a:ln w="0">
            <a:noFill/>
          </a:ln>
        </p:spPr>
      </p:pic>
      <p:sp>
        <p:nvSpPr>
          <p:cNvPr id="327" name="Google Shape;143;p25"/>
          <p:cNvSpPr/>
          <p:nvPr/>
        </p:nvSpPr>
        <p:spPr>
          <a:xfrm>
            <a:off x="403560" y="3561120"/>
            <a:ext cx="7960680" cy="281880"/>
          </a:xfrm>
          <a:prstGeom prst="rect">
            <a:avLst/>
          </a:prstGeom>
          <a:gradFill rotWithShape="0">
            <a:gsLst>
              <a:gs pos="0">
                <a:srgbClr val="93c47d"/>
              </a:gs>
              <a:gs pos="100000">
                <a:srgbClr val="ffffff"/>
              </a:gs>
            </a:gsLst>
            <a:lin ang="108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sp>
        <p:nvSpPr>
          <p:cNvPr id="328" name="Google Shape;146;p25"/>
          <p:cNvSpPr/>
          <p:nvPr/>
        </p:nvSpPr>
        <p:spPr>
          <a:xfrm>
            <a:off x="7357320" y="3511800"/>
            <a:ext cx="147888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500" spc="-1" strike="noStrike">
                <a:solidFill>
                  <a:schemeClr val="lt2"/>
                </a:solidFill>
                <a:latin typeface="Libre Franklin"/>
                <a:ea typeface="Libre Franklin"/>
              </a:rPr>
              <a:t>Practical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29" name="Google Shape;147;p25"/>
          <p:cNvCxnSpPr/>
          <p:nvPr/>
        </p:nvCxnSpPr>
        <p:spPr>
          <a:xfrm>
            <a:off x="8366400" y="3012480"/>
            <a:ext cx="13680" cy="102780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330" name="Google Shape;148;p25"/>
          <p:cNvSpPr/>
          <p:nvPr/>
        </p:nvSpPr>
        <p:spPr>
          <a:xfrm>
            <a:off x="7927920" y="2589480"/>
            <a:ext cx="1040400" cy="19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9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Exam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19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Poster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31" name="Google Shape;150;p25"/>
          <p:cNvCxnSpPr/>
          <p:nvPr/>
        </p:nvCxnSpPr>
        <p:spPr>
          <a:xfrm>
            <a:off x="146988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332" name="Google Shape;151;p25"/>
          <p:cNvSpPr/>
          <p:nvPr/>
        </p:nvSpPr>
        <p:spPr>
          <a:xfrm>
            <a:off x="304920" y="3775680"/>
            <a:ext cx="12085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Introduction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Google Shape;152;p25"/>
          <p:cNvSpPr/>
          <p:nvPr/>
        </p:nvSpPr>
        <p:spPr>
          <a:xfrm>
            <a:off x="2548800" y="3775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Arial"/>
              </a:rPr>
              <a:t>Challenge 2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34" name="Google Shape;153;p25"/>
          <p:cNvCxnSpPr/>
          <p:nvPr/>
        </p:nvCxnSpPr>
        <p:spPr>
          <a:xfrm>
            <a:off x="603612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335" name="Google Shape;154;p25"/>
          <p:cNvSpPr/>
          <p:nvPr/>
        </p:nvSpPr>
        <p:spPr>
          <a:xfrm>
            <a:off x="6411600" y="3775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Final Project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36" name="Google Shape;153;p25"/>
          <p:cNvCxnSpPr/>
          <p:nvPr/>
        </p:nvCxnSpPr>
        <p:spPr>
          <a:xfrm>
            <a:off x="4285800" y="3518280"/>
            <a:ext cx="360" cy="3031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cxnSp>
        <p:nvCxnSpPr>
          <p:cNvPr id="337" name="Google Shape;153;p25"/>
          <p:cNvCxnSpPr/>
          <p:nvPr/>
        </p:nvCxnSpPr>
        <p:spPr>
          <a:xfrm>
            <a:off x="2767680" y="3518280"/>
            <a:ext cx="360" cy="3031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338" name="Google Shape;152;p25"/>
          <p:cNvSpPr/>
          <p:nvPr/>
        </p:nvSpPr>
        <p:spPr>
          <a:xfrm>
            <a:off x="1262880" y="3784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Arial"/>
              </a:rPr>
              <a:t>Challenge 1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Google Shape;152;p25"/>
          <p:cNvSpPr/>
          <p:nvPr/>
        </p:nvSpPr>
        <p:spPr>
          <a:xfrm>
            <a:off x="4272120" y="3793680"/>
            <a:ext cx="167148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Arial"/>
              </a:rPr>
              <a:t>Challenge 3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0" name="Picture 6" descr="A hill with grass and clouds in the sky&#10;&#10;AI-generated content may be incorrect."/>
          <p:cNvPicPr/>
          <p:nvPr/>
        </p:nvPicPr>
        <p:blipFill>
          <a:blip r:embed="rId4"/>
          <a:stretch/>
        </p:blipFill>
        <p:spPr>
          <a:xfrm>
            <a:off x="4514760" y="3023640"/>
            <a:ext cx="1358280" cy="76932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4" descr="A dry cracked ground with mountains in the background&#10;&#10;AI-generated content may be incorrect."/>
          <p:cNvPicPr/>
          <p:nvPr/>
        </p:nvPicPr>
        <p:blipFill>
          <a:blip r:embed="rId5"/>
          <a:stretch/>
        </p:blipFill>
        <p:spPr>
          <a:xfrm>
            <a:off x="1356840" y="3071160"/>
            <a:ext cx="1411560" cy="73296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5" descr="Ice with smoke on it&#10;&#10;AI-generated content may be incorrect."/>
          <p:cNvPicPr/>
          <p:nvPr/>
        </p:nvPicPr>
        <p:blipFill>
          <a:blip r:embed="rId6"/>
          <a:stretch/>
        </p:blipFill>
        <p:spPr>
          <a:xfrm>
            <a:off x="2761560" y="3056400"/>
            <a:ext cx="1545840" cy="750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Practical: Overview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759924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All practical sessions use: 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Libre Franklin Medium"/>
                <a:ea typeface="Libre Franklin"/>
                <a:hlinkClick r:id="rId1"/>
              </a:rPr>
              <a:t>https://github.com/lis-epfl/micro-515-EvoRob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 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spcBef>
                <a:spcPts val="1199"/>
              </a:spcBef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Introduction [wk 1-2]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Challenges [wk 3-9] </a:t>
            </a: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 Medium"/>
              </a:rPr>
              <a:t>→ Bonus points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buClr>
                <a:srgbClr val="595959"/>
              </a:buClr>
              <a:buFont typeface="Libre Franklin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Final Project [wk 10-15]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5" name="Picture 1" descr="A qr code with a red square and a white square&#10;&#10;AI-generated content may be incorrect."/>
          <p:cNvPicPr/>
          <p:nvPr/>
        </p:nvPicPr>
        <p:blipFill>
          <a:blip r:embed="rId2"/>
          <a:stretch/>
        </p:blipFill>
        <p:spPr>
          <a:xfrm>
            <a:off x="7393680" y="500040"/>
            <a:ext cx="1553400" cy="1490760"/>
          </a:xfrm>
          <a:prstGeom prst="rect">
            <a:avLst/>
          </a:prstGeom>
          <a:ln w="0">
            <a:noFill/>
          </a:ln>
        </p:spPr>
      </p:pic>
      <p:grpSp>
        <p:nvGrpSpPr>
          <p:cNvPr id="346" name="Group 2"/>
          <p:cNvGrpSpPr/>
          <p:nvPr/>
        </p:nvGrpSpPr>
        <p:grpSpPr>
          <a:xfrm>
            <a:off x="3580200" y="2202120"/>
            <a:ext cx="4283280" cy="2302560"/>
            <a:chOff x="3580200" y="2202120"/>
            <a:chExt cx="4283280" cy="2302560"/>
          </a:xfrm>
        </p:grpSpPr>
        <p:pic>
          <p:nvPicPr>
            <p:cNvPr id="347" name="Picture 37" descr="A hill with grass and clouds in the sky&#10;&#10;AI-generated content may be incorrect."/>
            <p:cNvPicPr/>
            <p:nvPr/>
          </p:nvPicPr>
          <p:blipFill>
            <a:blip r:embed="rId3"/>
            <a:stretch/>
          </p:blipFill>
          <p:spPr>
            <a:xfrm>
              <a:off x="5760360" y="2202120"/>
              <a:ext cx="2103120" cy="1190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48" name="Picture 39" descr="A dry cracked ground with mountains in the background&#10;&#10;AI-generated content may be incorrect."/>
            <p:cNvPicPr/>
            <p:nvPr/>
          </p:nvPicPr>
          <p:blipFill>
            <a:blip r:embed="rId4"/>
            <a:stretch/>
          </p:blipFill>
          <p:spPr>
            <a:xfrm>
              <a:off x="3580200" y="2206800"/>
              <a:ext cx="2186280" cy="1134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49" name="Picture 41" descr="Ice with smoke on it&#10;&#10;AI-generated content may be incorrect."/>
            <p:cNvPicPr/>
            <p:nvPr/>
          </p:nvPicPr>
          <p:blipFill>
            <a:blip r:embed="rId5"/>
            <a:stretch/>
          </p:blipFill>
          <p:spPr>
            <a:xfrm>
              <a:off x="3584880" y="3344040"/>
              <a:ext cx="2393640" cy="1160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50" name="Rectangle 42"/>
            <p:cNvSpPr/>
            <p:nvPr/>
          </p:nvSpPr>
          <p:spPr>
            <a:xfrm>
              <a:off x="5765040" y="3345840"/>
              <a:ext cx="2091960" cy="115452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1400" spc="-1" strike="noStrike">
                  <a:solidFill>
                    <a:schemeClr val="lt1"/>
                  </a:solidFill>
                  <a:latin typeface="Arial"/>
                  <a:ea typeface="Arial"/>
                </a:rPr>
                <a:t>?</a:t>
              </a:r>
              <a:endParaRPr b="0" lang="en-US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Practical: Overview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759924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All practical sessions use: 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Libre Franklin Medium"/>
                <a:ea typeface="Libre Franklin"/>
                <a:hlinkClick r:id="rId1"/>
              </a:rPr>
              <a:t>https://github.com/lis-epfl/micro-515-EvoRob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 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spcBef>
                <a:spcPts val="1199"/>
              </a:spcBef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Introduction [wk 1-2]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Challenges [wk 3-9] </a:t>
            </a: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 Medium"/>
              </a:rPr>
              <a:t>→ Bonus points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buClr>
                <a:srgbClr val="595959"/>
              </a:buClr>
              <a:buFont typeface="Libre Franklin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Final Project [wk 10-15] </a:t>
            </a: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 Medium"/>
              </a:rPr>
              <a:t>→ Graded poster session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Final project is graded during a poster session [28-5]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3" name="Picture 1" descr="A qr code with a red square and a white square&#10;&#10;AI-generated content may be incorrect."/>
          <p:cNvPicPr/>
          <p:nvPr/>
        </p:nvPicPr>
        <p:blipFill>
          <a:blip r:embed="rId2"/>
          <a:stretch/>
        </p:blipFill>
        <p:spPr>
          <a:xfrm>
            <a:off x="7393680" y="500040"/>
            <a:ext cx="1553400" cy="149076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2" descr="A cartoon of kids in a science lab&#10;&#10;AI-generated content may be incorrect."/>
          <p:cNvPicPr/>
          <p:nvPr/>
        </p:nvPicPr>
        <p:blipFill>
          <a:blip r:embed="rId3"/>
          <a:stretch/>
        </p:blipFill>
        <p:spPr>
          <a:xfrm>
            <a:off x="5301000" y="395640"/>
            <a:ext cx="3699720" cy="3681000"/>
          </a:xfrm>
          <a:prstGeom prst="rect">
            <a:avLst/>
          </a:prstGeom>
          <a:ln w="0">
            <a:noFill/>
          </a:ln>
        </p:spPr>
      </p:pic>
      <p:sp>
        <p:nvSpPr>
          <p:cNvPr id="355" name="Picture 4"/>
          <p:cNvSpPr/>
          <p:nvPr/>
        </p:nvSpPr>
        <p:spPr>
          <a:xfrm>
            <a:off x="6573960" y="2090520"/>
            <a:ext cx="1054080" cy="1055880"/>
          </a:xfrm>
          <a:prstGeom prst="ellipse">
            <a:avLst/>
          </a:prstGeom>
          <a:blipFill rotWithShape="0">
            <a:blip r:embed="rId4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icture 6"/>
          <p:cNvSpPr/>
          <p:nvPr/>
        </p:nvSpPr>
        <p:spPr>
          <a:xfrm>
            <a:off x="7393680" y="2907000"/>
            <a:ext cx="1016280" cy="1005480"/>
          </a:xfrm>
          <a:prstGeom prst="ellipse">
            <a:avLst/>
          </a:prstGeom>
          <a:blipFill rotWithShape="0">
            <a:blip r:embed="rId5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Picture 7"/>
          <p:cNvSpPr/>
          <p:nvPr/>
        </p:nvSpPr>
        <p:spPr>
          <a:xfrm>
            <a:off x="5313240" y="2914920"/>
            <a:ext cx="775800" cy="869040"/>
          </a:xfrm>
          <a:prstGeom prst="ellipse">
            <a:avLst/>
          </a:prstGeom>
          <a:blipFill rotWithShape="0">
            <a:blip r:embed="rId6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Picture 8"/>
          <p:cNvSpPr/>
          <p:nvPr/>
        </p:nvSpPr>
        <p:spPr>
          <a:xfrm>
            <a:off x="8166600" y="3004920"/>
            <a:ext cx="894960" cy="909720"/>
          </a:xfrm>
          <a:prstGeom prst="ellipse">
            <a:avLst/>
          </a:prstGeom>
          <a:blipFill rotWithShape="0">
            <a:blip r:embed="rId7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icture 9"/>
          <p:cNvSpPr/>
          <p:nvPr/>
        </p:nvSpPr>
        <p:spPr>
          <a:xfrm flipH="1">
            <a:off x="5980320" y="2869920"/>
            <a:ext cx="928800" cy="953640"/>
          </a:xfrm>
          <a:prstGeom prst="ellipse">
            <a:avLst/>
          </a:prstGeom>
          <a:blipFill rotWithShape="0">
            <a:blip r:embed="rId8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Practical: Overview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759924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All practical sessions use: 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Libre Franklin Medium"/>
                <a:ea typeface="Libre Franklin"/>
                <a:hlinkClick r:id="rId1"/>
              </a:rPr>
              <a:t>https://github.com/lis-epfl/micro-515-EvoRob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 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spcBef>
                <a:spcPts val="1199"/>
              </a:spcBef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Introduction [wk 1-2]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Challenges [wk 3-9] </a:t>
            </a: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 Medium"/>
              </a:rPr>
              <a:t>→ Bonus points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buClr>
                <a:srgbClr val="595959"/>
              </a:buClr>
              <a:buFont typeface="Libre Franklin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Final Project [wk 10-15] </a:t>
            </a: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 Medium"/>
              </a:rPr>
              <a:t>→ Graded poster session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Final project is graded during a poster session [28-5]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2" name="Picture 1" descr="A qr code with a red square and a white square&#10;&#10;AI-generated content may be incorrect."/>
          <p:cNvPicPr/>
          <p:nvPr/>
        </p:nvPicPr>
        <p:blipFill>
          <a:blip r:embed="rId2"/>
          <a:stretch/>
        </p:blipFill>
        <p:spPr>
          <a:xfrm>
            <a:off x="7393680" y="500040"/>
            <a:ext cx="1553400" cy="149076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2" descr="A cartoon of kids in a science lab&#10;&#10;AI-generated content may be incorrect."/>
          <p:cNvPicPr/>
          <p:nvPr/>
        </p:nvPicPr>
        <p:blipFill>
          <a:blip r:embed="rId3"/>
          <a:stretch/>
        </p:blipFill>
        <p:spPr>
          <a:xfrm>
            <a:off x="5301000" y="395640"/>
            <a:ext cx="3699720" cy="3681000"/>
          </a:xfrm>
          <a:prstGeom prst="rect">
            <a:avLst/>
          </a:prstGeom>
          <a:ln w="0">
            <a:noFill/>
          </a:ln>
        </p:spPr>
      </p:pic>
      <p:sp>
        <p:nvSpPr>
          <p:cNvPr id="364" name="Picture 4"/>
          <p:cNvSpPr/>
          <p:nvPr/>
        </p:nvSpPr>
        <p:spPr>
          <a:xfrm>
            <a:off x="6573960" y="2090520"/>
            <a:ext cx="1054080" cy="1055880"/>
          </a:xfrm>
          <a:prstGeom prst="ellipse">
            <a:avLst/>
          </a:prstGeom>
          <a:blipFill rotWithShape="0">
            <a:blip r:embed="rId4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icture 6"/>
          <p:cNvSpPr/>
          <p:nvPr/>
        </p:nvSpPr>
        <p:spPr>
          <a:xfrm>
            <a:off x="7393680" y="2907000"/>
            <a:ext cx="1016280" cy="1005480"/>
          </a:xfrm>
          <a:prstGeom prst="ellipse">
            <a:avLst/>
          </a:prstGeom>
          <a:blipFill rotWithShape="0">
            <a:blip r:embed="rId5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icture 7"/>
          <p:cNvSpPr/>
          <p:nvPr/>
        </p:nvSpPr>
        <p:spPr>
          <a:xfrm>
            <a:off x="5313240" y="2914920"/>
            <a:ext cx="775800" cy="869040"/>
          </a:xfrm>
          <a:prstGeom prst="ellipse">
            <a:avLst/>
          </a:prstGeom>
          <a:blipFill rotWithShape="0">
            <a:blip r:embed="rId6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Picture 8"/>
          <p:cNvSpPr/>
          <p:nvPr/>
        </p:nvSpPr>
        <p:spPr>
          <a:xfrm>
            <a:off x="8166600" y="3004920"/>
            <a:ext cx="894960" cy="909720"/>
          </a:xfrm>
          <a:prstGeom prst="ellipse">
            <a:avLst/>
          </a:prstGeom>
          <a:blipFill rotWithShape="0">
            <a:blip r:embed="rId7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icture 9"/>
          <p:cNvSpPr/>
          <p:nvPr/>
        </p:nvSpPr>
        <p:spPr>
          <a:xfrm flipH="1">
            <a:off x="5980320" y="2869920"/>
            <a:ext cx="928800" cy="953640"/>
          </a:xfrm>
          <a:prstGeom prst="ellipse">
            <a:avLst/>
          </a:prstGeom>
          <a:blipFill rotWithShape="0">
            <a:blip r:embed="rId8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TextBox 13"/>
          <p:cNvSpPr/>
          <p:nvPr/>
        </p:nvSpPr>
        <p:spPr>
          <a:xfrm>
            <a:off x="354240" y="3040920"/>
            <a:ext cx="4218840" cy="518040"/>
          </a:xfrm>
          <a:prstGeom prst="rect">
            <a:avLst/>
          </a:prstGeom>
          <a:noFill/>
          <a:ln w="28575">
            <a:solidFill>
              <a:srgbClr val="c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anchor="t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Project grade = Poster grade + bonus points [max. 6]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Practical: Overview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759924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All practical sessions use: 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Libre Franklin Medium"/>
                <a:ea typeface="Libre Franklin"/>
                <a:hlinkClick r:id="rId1"/>
              </a:rPr>
              <a:t>https://github.com/lis-epfl/micro-515-EvoRob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 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spcBef>
                <a:spcPts val="1199"/>
              </a:spcBef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Introduction [wk 1-2]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Challenges [wk 3-9] </a:t>
            </a: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 Medium"/>
              </a:rPr>
              <a:t>→ Bonus points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buClr>
                <a:srgbClr val="595959"/>
              </a:buClr>
              <a:buFont typeface="Libre Franklin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Final Project [wk 10-15] </a:t>
            </a: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 Medium"/>
              </a:rPr>
              <a:t>→ Graded poster session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600">
              <a:lnSpc>
                <a:spcPct val="114000"/>
              </a:lnSpc>
              <a:buClr>
                <a:srgbClr val="595959"/>
              </a:buClr>
              <a:buFont typeface="Courier New"/>
              <a:buChar char="o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Project grade = Poster grade + bonus points [max. 6]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Google Shape;142;p25"/>
          <p:cNvSpPr/>
          <p:nvPr/>
        </p:nvSpPr>
        <p:spPr>
          <a:xfrm>
            <a:off x="340920" y="3180600"/>
            <a:ext cx="8022960" cy="228240"/>
          </a:xfrm>
          <a:prstGeom prst="rect">
            <a:avLst/>
          </a:prstGeom>
          <a:gradFill rotWithShape="0">
            <a:gsLst>
              <a:gs pos="0">
                <a:srgbClr val="9fc5e8"/>
              </a:gs>
              <a:gs pos="100000">
                <a:srgbClr val="ffffff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cxnSp>
        <p:nvCxnSpPr>
          <p:cNvPr id="373" name="Google Shape;144;p25"/>
          <p:cNvCxnSpPr/>
          <p:nvPr/>
        </p:nvCxnSpPr>
        <p:spPr>
          <a:xfrm flipV="1">
            <a:off x="340560" y="3502800"/>
            <a:ext cx="8024040" cy="18000"/>
          </a:xfrm>
          <a:prstGeom prst="straightConnector1">
            <a:avLst/>
          </a:prstGeom>
          <a:ln w="28575">
            <a:solidFill>
              <a:srgbClr val="595959"/>
            </a:solidFill>
            <a:round/>
            <a:tailEnd len="med" type="triangle" w="med"/>
          </a:ln>
        </p:spPr>
      </p:cxnSp>
      <p:sp>
        <p:nvSpPr>
          <p:cNvPr id="374" name="Google Shape;145;p25"/>
          <p:cNvSpPr/>
          <p:nvPr/>
        </p:nvSpPr>
        <p:spPr>
          <a:xfrm>
            <a:off x="327960" y="3102120"/>
            <a:ext cx="32695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500" spc="-1" strike="noStrike">
                <a:solidFill>
                  <a:schemeClr val="lt2"/>
                </a:solidFill>
                <a:latin typeface="Libre Franklin"/>
                <a:ea typeface="Libre Franklin"/>
              </a:rPr>
              <a:t>Lectures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75" name="Google Shape;149;p25"/>
          <p:cNvCxnSpPr/>
          <p:nvPr/>
        </p:nvCxnSpPr>
        <p:spPr>
          <a:xfrm>
            <a:off x="34488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pic>
        <p:nvPicPr>
          <p:cNvPr id="376" name="Picture 1" descr="A qr code with a red square and a white square&#10;&#10;AI-generated content may be incorrect."/>
          <p:cNvPicPr/>
          <p:nvPr/>
        </p:nvPicPr>
        <p:blipFill>
          <a:blip r:embed="rId2"/>
          <a:stretch/>
        </p:blipFill>
        <p:spPr>
          <a:xfrm>
            <a:off x="7393680" y="500040"/>
            <a:ext cx="1553400" cy="1490760"/>
          </a:xfrm>
          <a:prstGeom prst="rect">
            <a:avLst/>
          </a:prstGeom>
          <a:ln w="0">
            <a:noFill/>
          </a:ln>
        </p:spPr>
      </p:pic>
      <p:sp>
        <p:nvSpPr>
          <p:cNvPr id="377" name="Google Shape;143;p25"/>
          <p:cNvSpPr/>
          <p:nvPr/>
        </p:nvSpPr>
        <p:spPr>
          <a:xfrm>
            <a:off x="373680" y="3556440"/>
            <a:ext cx="7998480" cy="273600"/>
          </a:xfrm>
          <a:prstGeom prst="rect">
            <a:avLst/>
          </a:prstGeom>
          <a:gradFill rotWithShape="0">
            <a:gsLst>
              <a:gs pos="0">
                <a:srgbClr val="93c47d"/>
              </a:gs>
              <a:gs pos="100000">
                <a:srgbClr val="ffffff"/>
              </a:gs>
            </a:gsLst>
            <a:lin ang="108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sp>
        <p:nvSpPr>
          <p:cNvPr id="378" name="Google Shape;146;p25"/>
          <p:cNvSpPr/>
          <p:nvPr/>
        </p:nvSpPr>
        <p:spPr>
          <a:xfrm>
            <a:off x="7357320" y="3511800"/>
            <a:ext cx="147888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500" spc="-1" strike="noStrike">
                <a:solidFill>
                  <a:schemeClr val="lt2"/>
                </a:solidFill>
                <a:latin typeface="Libre Franklin"/>
                <a:ea typeface="Libre Franklin"/>
              </a:rPr>
              <a:t>Practical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79" name="Google Shape;147;p25"/>
          <p:cNvCxnSpPr/>
          <p:nvPr/>
        </p:nvCxnSpPr>
        <p:spPr>
          <a:xfrm>
            <a:off x="8366400" y="3012480"/>
            <a:ext cx="13680" cy="102780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380" name="Google Shape;148;p25"/>
          <p:cNvSpPr/>
          <p:nvPr/>
        </p:nvSpPr>
        <p:spPr>
          <a:xfrm>
            <a:off x="7927920" y="2589480"/>
            <a:ext cx="1040400" cy="19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9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Exam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19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Poster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81" name="Google Shape;150;p25"/>
          <p:cNvCxnSpPr/>
          <p:nvPr/>
        </p:nvCxnSpPr>
        <p:spPr>
          <a:xfrm>
            <a:off x="146988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382" name="Google Shape;151;p25"/>
          <p:cNvSpPr/>
          <p:nvPr/>
        </p:nvSpPr>
        <p:spPr>
          <a:xfrm>
            <a:off x="304920" y="3775680"/>
            <a:ext cx="12085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Introduction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Google Shape;152;p25"/>
          <p:cNvSpPr/>
          <p:nvPr/>
        </p:nvSpPr>
        <p:spPr>
          <a:xfrm>
            <a:off x="2548800" y="3775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Arial"/>
              </a:rPr>
              <a:t>Challenge 2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84" name="Google Shape;153;p25"/>
          <p:cNvCxnSpPr/>
          <p:nvPr/>
        </p:nvCxnSpPr>
        <p:spPr>
          <a:xfrm>
            <a:off x="603612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385" name="Google Shape;154;p25"/>
          <p:cNvSpPr/>
          <p:nvPr/>
        </p:nvSpPr>
        <p:spPr>
          <a:xfrm>
            <a:off x="6411600" y="3775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Final Project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86" name="Google Shape;153;p25"/>
          <p:cNvCxnSpPr/>
          <p:nvPr/>
        </p:nvCxnSpPr>
        <p:spPr>
          <a:xfrm>
            <a:off x="4285800" y="3518280"/>
            <a:ext cx="360" cy="3031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cxnSp>
        <p:nvCxnSpPr>
          <p:cNvPr id="387" name="Google Shape;153;p25"/>
          <p:cNvCxnSpPr/>
          <p:nvPr/>
        </p:nvCxnSpPr>
        <p:spPr>
          <a:xfrm>
            <a:off x="2767680" y="3518280"/>
            <a:ext cx="360" cy="3031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388" name="Google Shape;152;p25"/>
          <p:cNvSpPr/>
          <p:nvPr/>
        </p:nvSpPr>
        <p:spPr>
          <a:xfrm>
            <a:off x="1262880" y="3784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Arial"/>
              </a:rPr>
              <a:t>Challenge 1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Google Shape;152;p25"/>
          <p:cNvSpPr/>
          <p:nvPr/>
        </p:nvSpPr>
        <p:spPr>
          <a:xfrm>
            <a:off x="4272120" y="3793680"/>
            <a:ext cx="167148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Arial"/>
              </a:rPr>
              <a:t>Challenge 3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TextBox 2"/>
          <p:cNvSpPr/>
          <p:nvPr/>
        </p:nvSpPr>
        <p:spPr>
          <a:xfrm>
            <a:off x="2068560" y="2792160"/>
            <a:ext cx="4218840" cy="304560"/>
          </a:xfrm>
          <a:prstGeom prst="rect">
            <a:avLst/>
          </a:prstGeom>
          <a:noFill/>
          <a:ln w="28575">
            <a:solidFill>
              <a:srgbClr val="c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anchor="t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Final grade = (Project grade + Exam grade) / 2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EvoRob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92" name="Google Shape;329;p40"/>
          <p:cNvCxnSpPr/>
          <p:nvPr/>
        </p:nvCxnSpPr>
        <p:spPr>
          <a:xfrm flipV="1">
            <a:off x="6724080" y="4175640"/>
            <a:ext cx="360" cy="187920"/>
          </a:xfrm>
          <a:prstGeom prst="straightConnector1">
            <a:avLst/>
          </a:prstGeom>
          <a:ln w="9525">
            <a:solidFill>
              <a:srgbClr val="000000"/>
            </a:solidFill>
            <a:round/>
            <a:tailEnd len="med" type="stealth" w="med"/>
          </a:ln>
        </p:spPr>
      </p:cxnSp>
      <p:pic>
        <p:nvPicPr>
          <p:cNvPr id="393" name="Google Shape;330;p40" descr=""/>
          <p:cNvPicPr/>
          <p:nvPr/>
        </p:nvPicPr>
        <p:blipFill>
          <a:blip r:embed="rId1"/>
          <a:srcRect l="17496" t="0" r="70" b="0"/>
          <a:stretch/>
        </p:blipFill>
        <p:spPr>
          <a:xfrm>
            <a:off x="2007360" y="757440"/>
            <a:ext cx="4898520" cy="3979800"/>
          </a:xfrm>
          <a:prstGeom prst="rect">
            <a:avLst/>
          </a:prstGeom>
          <a:ln w="0">
            <a:noFill/>
          </a:ln>
        </p:spPr>
      </p:pic>
      <p:pic>
        <p:nvPicPr>
          <p:cNvPr id="394" name="Google Shape;331;p40" descr=""/>
          <p:cNvPicPr/>
          <p:nvPr/>
        </p:nvPicPr>
        <p:blipFill>
          <a:blip r:embed="rId2"/>
          <a:stretch/>
        </p:blipFill>
        <p:spPr>
          <a:xfrm>
            <a:off x="5115240" y="2541600"/>
            <a:ext cx="1581120" cy="1455480"/>
          </a:xfrm>
          <a:prstGeom prst="rect">
            <a:avLst/>
          </a:prstGeom>
          <a:ln w="0">
            <a:noFill/>
          </a:ln>
        </p:spPr>
      </p:pic>
      <p:pic>
        <p:nvPicPr>
          <p:cNvPr id="395" name="Google Shape;332;p40" descr=""/>
          <p:cNvPicPr/>
          <p:nvPr/>
        </p:nvPicPr>
        <p:blipFill>
          <a:blip r:embed="rId3"/>
          <a:srcRect l="0" t="9799" r="0" b="0"/>
          <a:stretch/>
        </p:blipFill>
        <p:spPr>
          <a:xfrm>
            <a:off x="3914640" y="2959200"/>
            <a:ext cx="995760" cy="876960"/>
          </a:xfrm>
          <a:prstGeom prst="rect">
            <a:avLst/>
          </a:prstGeom>
          <a:ln w="0">
            <a:noFill/>
          </a:ln>
        </p:spPr>
      </p:pic>
      <p:pic>
        <p:nvPicPr>
          <p:cNvPr id="396" name="Google Shape;334;p40" descr=""/>
          <p:cNvPicPr/>
          <p:nvPr/>
        </p:nvPicPr>
        <p:blipFill>
          <a:blip r:embed="rId4"/>
          <a:stretch/>
        </p:blipFill>
        <p:spPr>
          <a:xfrm>
            <a:off x="2067840" y="3603960"/>
            <a:ext cx="764640" cy="668880"/>
          </a:xfrm>
          <a:prstGeom prst="rect">
            <a:avLst/>
          </a:prstGeom>
          <a:ln w="0">
            <a:noFill/>
          </a:ln>
        </p:spPr>
      </p:pic>
      <p:pic>
        <p:nvPicPr>
          <p:cNvPr id="397" name="Picture 2" descr="Agents - Safety-Gymnasium Documentation"/>
          <p:cNvPicPr/>
          <p:nvPr/>
        </p:nvPicPr>
        <p:blipFill>
          <a:blip r:embed="rId5"/>
          <a:stretch/>
        </p:blipFill>
        <p:spPr>
          <a:xfrm>
            <a:off x="2892600" y="3267360"/>
            <a:ext cx="792360" cy="787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EvoRob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9" name="Picture 2" descr="A diagram of a experiment&#10;&#10;AI-generated content may be incorrect."/>
          <p:cNvPicPr/>
          <p:nvPr/>
        </p:nvPicPr>
        <p:blipFill>
          <a:blip r:embed="rId1"/>
          <a:stretch/>
        </p:blipFill>
        <p:spPr>
          <a:xfrm>
            <a:off x="2646000" y="785880"/>
            <a:ext cx="4181760" cy="3830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EvoRob: EA 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629568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chemeClr val="dk2"/>
                </a:solidFill>
                <a:latin typeface="Libre Franklin"/>
                <a:ea typeface="Libre Franklin Medium"/>
              </a:rPr>
              <a:t>Evolutionary Algorithm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rgbClr val="595959"/>
                </a:solidFill>
                <a:latin typeface="Libre Franklin Medium"/>
                <a:ea typeface="Libre Franklin Medium"/>
              </a:rPr>
              <a:t>Implement our own EA with Ask/Tell interface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600">
              <a:lnSpc>
                <a:spcPct val="114000"/>
              </a:lnSpc>
              <a:buClr>
                <a:srgbClr val="595959"/>
              </a:buClr>
              <a:buFont typeface="Libre Franklin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ES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600">
              <a:lnSpc>
                <a:spcPct val="114000"/>
              </a:lnSpc>
              <a:buClr>
                <a:srgbClr val="595959"/>
              </a:buClr>
              <a:buFont typeface="Libre Franklin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NSGA-II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How to use state-of-the art libraries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600">
              <a:lnSpc>
                <a:spcPct val="114000"/>
              </a:lnSpc>
              <a:buClr>
                <a:srgbClr val="595959"/>
              </a:buClr>
              <a:buFont typeface="Libre Franklin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Pyribs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600">
              <a:lnSpc>
                <a:spcPct val="114000"/>
              </a:lnSpc>
              <a:buClr>
                <a:srgbClr val="595959"/>
              </a:buClr>
              <a:buFont typeface="Libre Franklin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OpenAI-ES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2" name="Picture 6" descr=""/>
          <p:cNvPicPr/>
          <p:nvPr/>
        </p:nvPicPr>
        <p:blipFill>
          <a:blip r:embed="rId1"/>
          <a:stretch/>
        </p:blipFill>
        <p:spPr>
          <a:xfrm>
            <a:off x="5251320" y="140400"/>
            <a:ext cx="3891960" cy="470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EvoRob:  World 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4" name="Picture 2" descr="A screenshot of a computer&#10;&#10;AI-generated content may be incorrect."/>
          <p:cNvPicPr/>
          <p:nvPr/>
        </p:nvPicPr>
        <p:blipFill>
          <a:blip r:embed="rId1"/>
          <a:stretch/>
        </p:blipFill>
        <p:spPr>
          <a:xfrm>
            <a:off x="5034960" y="666360"/>
            <a:ext cx="4158000" cy="4357080"/>
          </a:xfrm>
          <a:prstGeom prst="rect">
            <a:avLst/>
          </a:prstGeom>
          <a:ln w="0">
            <a:noFill/>
          </a:ln>
        </p:spPr>
      </p:pic>
      <p:sp>
        <p:nvSpPr>
          <p:cNvPr id="405" name="Google Shape;140;p25"/>
          <p:cNvSpPr/>
          <p:nvPr/>
        </p:nvSpPr>
        <p:spPr>
          <a:xfrm>
            <a:off x="89640" y="1008720"/>
            <a:ext cx="6295680" cy="367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rm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en-GB" sz="1600" spc="-1" strike="noStrike">
                <a:solidFill>
                  <a:schemeClr val="dk2"/>
                </a:solidFill>
                <a:latin typeface="Libre Franklin"/>
                <a:ea typeface="Libre Franklin Medium"/>
              </a:rPr>
              <a:t>World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Genotype translates into a phenotype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Evaluate the fitness of the phenotype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4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15000"/>
              </a:lnSpc>
              <a:spcBef>
                <a:spcPts val="1199"/>
              </a:spcBef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Practical: Overview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759924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All practical sessions use: 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Libre Franklin Medium"/>
                <a:ea typeface="Libre Franklin"/>
                <a:hlinkClick r:id="rId1"/>
              </a:rPr>
              <a:t>https://github.com/lis-epfl/micro-515-EvoRob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 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577800"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Google Shape;142;p25"/>
          <p:cNvSpPr/>
          <p:nvPr/>
        </p:nvSpPr>
        <p:spPr>
          <a:xfrm>
            <a:off x="340920" y="3180600"/>
            <a:ext cx="8022960" cy="228240"/>
          </a:xfrm>
          <a:prstGeom prst="rect">
            <a:avLst/>
          </a:prstGeom>
          <a:gradFill rotWithShape="0">
            <a:gsLst>
              <a:gs pos="0">
                <a:srgbClr val="9fc5e8"/>
              </a:gs>
              <a:gs pos="100000">
                <a:srgbClr val="ffffff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sp>
        <p:nvSpPr>
          <p:cNvPr id="192" name="Google Shape;143;p25"/>
          <p:cNvSpPr/>
          <p:nvPr/>
        </p:nvSpPr>
        <p:spPr>
          <a:xfrm>
            <a:off x="340920" y="3552480"/>
            <a:ext cx="8022960" cy="281880"/>
          </a:xfrm>
          <a:prstGeom prst="rect">
            <a:avLst/>
          </a:prstGeom>
          <a:gradFill rotWithShape="0">
            <a:gsLst>
              <a:gs pos="0">
                <a:srgbClr val="93c47d"/>
              </a:gs>
              <a:gs pos="100000">
                <a:srgbClr val="ffffff"/>
              </a:gs>
            </a:gsLst>
            <a:lin ang="108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cxnSp>
        <p:nvCxnSpPr>
          <p:cNvPr id="193" name="Google Shape;144;p25"/>
          <p:cNvCxnSpPr/>
          <p:nvPr/>
        </p:nvCxnSpPr>
        <p:spPr>
          <a:xfrm flipV="1">
            <a:off x="340560" y="3502800"/>
            <a:ext cx="8024040" cy="18000"/>
          </a:xfrm>
          <a:prstGeom prst="straightConnector1">
            <a:avLst/>
          </a:prstGeom>
          <a:ln w="28575">
            <a:solidFill>
              <a:srgbClr val="595959"/>
            </a:solidFill>
            <a:round/>
            <a:tailEnd len="med" type="triangle" w="med"/>
          </a:ln>
        </p:spPr>
      </p:cxnSp>
      <p:sp>
        <p:nvSpPr>
          <p:cNvPr id="194" name="Google Shape;145;p25"/>
          <p:cNvSpPr/>
          <p:nvPr/>
        </p:nvSpPr>
        <p:spPr>
          <a:xfrm>
            <a:off x="327960" y="3102120"/>
            <a:ext cx="32695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500" spc="-1" strike="noStrike">
                <a:solidFill>
                  <a:schemeClr val="lt2"/>
                </a:solidFill>
                <a:latin typeface="Libre Franklin"/>
                <a:ea typeface="Libre Franklin"/>
              </a:rPr>
              <a:t>Lectures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Google Shape;146;p25"/>
          <p:cNvSpPr/>
          <p:nvPr/>
        </p:nvSpPr>
        <p:spPr>
          <a:xfrm>
            <a:off x="7357320" y="3511800"/>
            <a:ext cx="147888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500" spc="-1" strike="noStrike">
                <a:solidFill>
                  <a:schemeClr val="lt2"/>
                </a:solidFill>
                <a:latin typeface="Libre Franklin"/>
                <a:ea typeface="Libre Franklin"/>
              </a:rPr>
              <a:t>Practical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96" name="Google Shape;147;p25"/>
          <p:cNvCxnSpPr/>
          <p:nvPr/>
        </p:nvCxnSpPr>
        <p:spPr>
          <a:xfrm>
            <a:off x="8366400" y="3012480"/>
            <a:ext cx="13680" cy="102780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197" name="Google Shape;148;p25"/>
          <p:cNvSpPr/>
          <p:nvPr/>
        </p:nvSpPr>
        <p:spPr>
          <a:xfrm>
            <a:off x="7927920" y="2589480"/>
            <a:ext cx="1040400" cy="19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9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Exam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19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Poster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98" name="Google Shape;149;p25"/>
          <p:cNvCxnSpPr/>
          <p:nvPr/>
        </p:nvCxnSpPr>
        <p:spPr>
          <a:xfrm>
            <a:off x="34488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cxnSp>
        <p:nvCxnSpPr>
          <p:cNvPr id="199" name="Google Shape;150;p25"/>
          <p:cNvCxnSpPr/>
          <p:nvPr/>
        </p:nvCxnSpPr>
        <p:spPr>
          <a:xfrm>
            <a:off x="146988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200" name="Google Shape;151;p25"/>
          <p:cNvSpPr/>
          <p:nvPr/>
        </p:nvSpPr>
        <p:spPr>
          <a:xfrm>
            <a:off x="304920" y="3775680"/>
            <a:ext cx="12085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Introduction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Google Shape;152;p25"/>
          <p:cNvSpPr/>
          <p:nvPr/>
        </p:nvSpPr>
        <p:spPr>
          <a:xfrm>
            <a:off x="2548800" y="3775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Arial"/>
              </a:rPr>
              <a:t>Challenge 2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02" name="Google Shape;153;p25"/>
          <p:cNvCxnSpPr/>
          <p:nvPr/>
        </p:nvCxnSpPr>
        <p:spPr>
          <a:xfrm>
            <a:off x="603612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203" name="Google Shape;154;p25"/>
          <p:cNvSpPr/>
          <p:nvPr/>
        </p:nvSpPr>
        <p:spPr>
          <a:xfrm>
            <a:off x="6411600" y="3775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Final Project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4" name="Picture 1" descr="A qr code with a red square and a white square&#10;&#10;AI-generated content may be incorrect."/>
          <p:cNvPicPr/>
          <p:nvPr/>
        </p:nvPicPr>
        <p:blipFill>
          <a:blip r:embed="rId2"/>
          <a:stretch/>
        </p:blipFill>
        <p:spPr>
          <a:xfrm>
            <a:off x="7393680" y="500040"/>
            <a:ext cx="1553400" cy="1490760"/>
          </a:xfrm>
          <a:prstGeom prst="rect">
            <a:avLst/>
          </a:prstGeom>
          <a:ln w="0">
            <a:noFill/>
          </a:ln>
        </p:spPr>
      </p:pic>
      <p:cxnSp>
        <p:nvCxnSpPr>
          <p:cNvPr id="205" name="Google Shape;153;p25"/>
          <p:cNvCxnSpPr/>
          <p:nvPr/>
        </p:nvCxnSpPr>
        <p:spPr>
          <a:xfrm>
            <a:off x="4285800" y="3518280"/>
            <a:ext cx="360" cy="3031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cxnSp>
        <p:nvCxnSpPr>
          <p:cNvPr id="206" name="Google Shape;153;p25"/>
          <p:cNvCxnSpPr/>
          <p:nvPr/>
        </p:nvCxnSpPr>
        <p:spPr>
          <a:xfrm>
            <a:off x="2767680" y="3518280"/>
            <a:ext cx="360" cy="3031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207" name="Google Shape;152;p25"/>
          <p:cNvSpPr/>
          <p:nvPr/>
        </p:nvSpPr>
        <p:spPr>
          <a:xfrm>
            <a:off x="1262880" y="3784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Arial"/>
              </a:rPr>
              <a:t>Challenge 1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Google Shape;152;p25"/>
          <p:cNvSpPr/>
          <p:nvPr/>
        </p:nvSpPr>
        <p:spPr>
          <a:xfrm>
            <a:off x="4272120" y="3793680"/>
            <a:ext cx="167148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Arial"/>
              </a:rPr>
              <a:t>Challenge 3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EvoRob: World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759924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9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Translate genomes → robots → fitnesses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9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We need: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5000"/>
              </a:lnSpc>
              <a:spcBef>
                <a:spcPts val="1199"/>
              </a:spcBef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9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Simulation environment 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5000"/>
              </a:lnSpc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9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Physics engine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8" name="Google Shape;270;p34" descr=""/>
          <p:cNvPicPr/>
          <p:nvPr/>
        </p:nvPicPr>
        <p:blipFill>
          <a:blip r:embed="rId1"/>
          <a:srcRect l="0" t="9799" r="0" b="0"/>
          <a:stretch/>
        </p:blipFill>
        <p:spPr>
          <a:xfrm>
            <a:off x="4967640" y="1008720"/>
            <a:ext cx="3959640" cy="347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Gym environments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759924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9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(OpenAI) Gym: simulation environment 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1" name="Google Shape;257;p33" descr=""/>
          <p:cNvPicPr/>
          <p:nvPr/>
        </p:nvPicPr>
        <p:blipFill>
          <a:blip r:embed="rId1"/>
          <a:stretch/>
        </p:blipFill>
        <p:spPr>
          <a:xfrm>
            <a:off x="1491480" y="1681560"/>
            <a:ext cx="1333800" cy="1333800"/>
          </a:xfrm>
          <a:prstGeom prst="rect">
            <a:avLst/>
          </a:prstGeom>
          <a:ln w="0">
            <a:noFill/>
          </a:ln>
        </p:spPr>
      </p:pic>
      <p:pic>
        <p:nvPicPr>
          <p:cNvPr id="412" name="Google Shape;258;p33" descr=""/>
          <p:cNvPicPr/>
          <p:nvPr/>
        </p:nvPicPr>
        <p:blipFill>
          <a:blip r:embed="rId2"/>
          <a:stretch/>
        </p:blipFill>
        <p:spPr>
          <a:xfrm>
            <a:off x="3476880" y="3192480"/>
            <a:ext cx="1333800" cy="1333800"/>
          </a:xfrm>
          <a:prstGeom prst="rect">
            <a:avLst/>
          </a:prstGeom>
          <a:ln w="0">
            <a:noFill/>
          </a:ln>
        </p:spPr>
      </p:pic>
      <p:pic>
        <p:nvPicPr>
          <p:cNvPr id="413" name="Google Shape;259;p33" descr=""/>
          <p:cNvPicPr/>
          <p:nvPr/>
        </p:nvPicPr>
        <p:blipFill>
          <a:blip r:embed="rId3"/>
          <a:stretch/>
        </p:blipFill>
        <p:spPr>
          <a:xfrm>
            <a:off x="5502600" y="1681560"/>
            <a:ext cx="2000880" cy="1333800"/>
          </a:xfrm>
          <a:prstGeom prst="rect">
            <a:avLst/>
          </a:prstGeom>
          <a:ln w="0">
            <a:noFill/>
          </a:ln>
        </p:spPr>
      </p:pic>
      <p:pic>
        <p:nvPicPr>
          <p:cNvPr id="414" name="Google Shape;260;p33" descr=""/>
          <p:cNvPicPr/>
          <p:nvPr/>
        </p:nvPicPr>
        <p:blipFill>
          <a:blip r:embed="rId4"/>
          <a:stretch/>
        </p:blipFill>
        <p:spPr>
          <a:xfrm>
            <a:off x="1491480" y="3192480"/>
            <a:ext cx="1333800" cy="1333800"/>
          </a:xfrm>
          <a:prstGeom prst="rect">
            <a:avLst/>
          </a:prstGeom>
          <a:ln w="0">
            <a:noFill/>
          </a:ln>
        </p:spPr>
      </p:pic>
      <p:pic>
        <p:nvPicPr>
          <p:cNvPr id="415" name="Google Shape;261;p33" descr=""/>
          <p:cNvPicPr/>
          <p:nvPr/>
        </p:nvPicPr>
        <p:blipFill>
          <a:blip r:embed="rId5"/>
          <a:stretch/>
        </p:blipFill>
        <p:spPr>
          <a:xfrm>
            <a:off x="5462280" y="3192480"/>
            <a:ext cx="2000880" cy="1333800"/>
          </a:xfrm>
          <a:prstGeom prst="rect">
            <a:avLst/>
          </a:prstGeom>
          <a:ln w="0">
            <a:noFill/>
          </a:ln>
        </p:spPr>
      </p:pic>
      <p:pic>
        <p:nvPicPr>
          <p:cNvPr id="416" name="Google Shape;262;p33" descr=""/>
          <p:cNvPicPr/>
          <p:nvPr/>
        </p:nvPicPr>
        <p:blipFill>
          <a:blip r:embed="rId6"/>
          <a:stretch/>
        </p:blipFill>
        <p:spPr>
          <a:xfrm>
            <a:off x="3163320" y="1681560"/>
            <a:ext cx="2000880" cy="1333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Gym environments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759924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 fontScale="90037"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9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Translate genomes → robots → fitnesses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9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We need: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5000"/>
              </a:lnSpc>
              <a:spcBef>
                <a:spcPts val="1199"/>
              </a:spcBef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9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Simulation environment (gym)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600">
              <a:lnSpc>
                <a:spcPct val="100000"/>
              </a:lnSpc>
              <a:spcBef>
                <a:spcPts val="700"/>
              </a:spcBef>
              <a:buClr>
                <a:srgbClr val="595959"/>
              </a:buClr>
              <a:buFont typeface="Libre Franklin"/>
              <a:buChar char="○"/>
              <a:tabLst>
                <a:tab algn="l" pos="0"/>
              </a:tabLst>
            </a:pPr>
            <a:r>
              <a:rPr b="0" lang="en-GB" sz="17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Interface any gym environment</a:t>
            </a: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600">
              <a:lnSpc>
                <a:spcPct val="100000"/>
              </a:lnSpc>
              <a:spcBef>
                <a:spcPts val="700"/>
              </a:spcBef>
              <a:buClr>
                <a:srgbClr val="595959"/>
              </a:buClr>
              <a:buFont typeface="Libre Franklin"/>
              <a:buChar char="○"/>
              <a:tabLst>
                <a:tab algn="l" pos="0"/>
              </a:tabLst>
            </a:pPr>
            <a:r>
              <a:rPr b="0" lang="en-GB" sz="17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Customize our own</a:t>
            </a: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600">
              <a:lnSpc>
                <a:spcPct val="100000"/>
              </a:lnSpc>
              <a:spcBef>
                <a:spcPts val="700"/>
              </a:spcBef>
              <a:buClr>
                <a:srgbClr val="595959"/>
              </a:buClr>
              <a:buFont typeface="Libre Franklin"/>
              <a:buChar char="○"/>
              <a:tabLst>
                <a:tab algn="l" pos="0"/>
              </a:tabLst>
            </a:pPr>
            <a:r>
              <a:rPr b="0" lang="en-GB" sz="17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Off-the-shelve algorithms</a:t>
            </a: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  <a:p>
            <a:pPr lvl="2" marL="1371600" indent="-324000">
              <a:lnSpc>
                <a:spcPct val="100000"/>
              </a:lnSpc>
              <a:spcBef>
                <a:spcPts val="700"/>
              </a:spcBef>
              <a:buClr>
                <a:srgbClr val="595959"/>
              </a:buClr>
              <a:buFont typeface="Libre Franklin"/>
              <a:buChar char="■"/>
              <a:tabLst>
                <a:tab algn="l" pos="0"/>
              </a:tabLst>
            </a:pPr>
            <a:r>
              <a:rPr b="0" lang="en-GB" sz="15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PPO (reinforcement learning)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lvl="2" marL="1371600" indent="-324000">
              <a:lnSpc>
                <a:spcPct val="100000"/>
              </a:lnSpc>
              <a:spcBef>
                <a:spcPts val="700"/>
              </a:spcBef>
              <a:buClr>
                <a:srgbClr val="595959"/>
              </a:buClr>
              <a:buFont typeface="Libre Franklin"/>
              <a:buChar char="■"/>
              <a:tabLst>
                <a:tab algn="l" pos="0"/>
              </a:tabLst>
            </a:pPr>
            <a:r>
              <a:rPr b="0" lang="en-GB" sz="15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Stable baselines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5000"/>
              </a:lnSpc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9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Physics engine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9" name="Google Shape;278;p35" descr=""/>
          <p:cNvPicPr/>
          <p:nvPr/>
        </p:nvPicPr>
        <p:blipFill>
          <a:blip r:embed="rId1"/>
          <a:srcRect l="0" t="9799" r="0" b="0"/>
          <a:stretch/>
        </p:blipFill>
        <p:spPr>
          <a:xfrm>
            <a:off x="4967640" y="1008720"/>
            <a:ext cx="3959640" cy="3471840"/>
          </a:xfrm>
          <a:prstGeom prst="rect">
            <a:avLst/>
          </a:prstGeom>
          <a:ln w="0">
            <a:noFill/>
          </a:ln>
        </p:spPr>
      </p:pic>
      <p:pic>
        <p:nvPicPr>
          <p:cNvPr id="420" name="Google Shape;258;p33" descr=""/>
          <p:cNvPicPr/>
          <p:nvPr/>
        </p:nvPicPr>
        <p:blipFill>
          <a:blip r:embed="rId2"/>
          <a:stretch/>
        </p:blipFill>
        <p:spPr>
          <a:xfrm>
            <a:off x="6530400" y="3519360"/>
            <a:ext cx="831240" cy="82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MuJoCo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2" name="Google Shape;319;p39" descr=""/>
          <p:cNvPicPr/>
          <p:nvPr/>
        </p:nvPicPr>
        <p:blipFill>
          <a:blip r:embed="rId1"/>
          <a:stretch/>
        </p:blipFill>
        <p:spPr>
          <a:xfrm>
            <a:off x="5479200" y="2875320"/>
            <a:ext cx="2336040" cy="1968120"/>
          </a:xfrm>
          <a:prstGeom prst="rect">
            <a:avLst/>
          </a:prstGeom>
          <a:ln w="0">
            <a:noFill/>
          </a:ln>
        </p:spPr>
      </p:pic>
      <p:sp>
        <p:nvSpPr>
          <p:cNvPr id="423" name="Google Shape;320;p39"/>
          <p:cNvSpPr/>
          <p:nvPr/>
        </p:nvSpPr>
        <p:spPr>
          <a:xfrm>
            <a:off x="5063760" y="950760"/>
            <a:ext cx="3167280" cy="1545120"/>
          </a:xfrm>
          <a:prstGeom prst="roundRect">
            <a:avLst>
              <a:gd name="adj" fmla="val 16667"/>
            </a:avLst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24" name="Google Shape;321;p39"/>
          <p:cNvCxnSpPr>
            <a:endCxn id="422" idx="0"/>
          </p:cNvCxnSpPr>
          <p:nvPr/>
        </p:nvCxnSpPr>
        <p:spPr>
          <a:xfrm flipH="1">
            <a:off x="6647040" y="2425680"/>
            <a:ext cx="720" cy="450000"/>
          </a:xfrm>
          <a:prstGeom prst="straightConnector1">
            <a:avLst/>
          </a:prstGeom>
          <a:ln w="9525">
            <a:solidFill>
              <a:srgbClr val="595959"/>
            </a:solidFill>
            <a:round/>
            <a:tailEnd len="med" type="triangle" w="med"/>
          </a:ln>
        </p:spPr>
      </p:cxnSp>
      <p:sp>
        <p:nvSpPr>
          <p:cNvPr id="425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7599240" cy="312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 fontScale="96882"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Translate genomes → robots → fitnesses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We need: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5000"/>
              </a:lnSpc>
              <a:spcBef>
                <a:spcPts val="1199"/>
              </a:spcBef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Simulation environment (gym)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5000"/>
              </a:lnSpc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Physics engine (MuJoCo)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600">
              <a:lnSpc>
                <a:spcPct val="100000"/>
              </a:lnSpc>
              <a:spcBef>
                <a:spcPts val="700"/>
              </a:spcBef>
              <a:buClr>
                <a:srgbClr val="595959"/>
              </a:buClr>
              <a:buFont typeface="Libre Franklin"/>
              <a:buChar char="○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Change physics interaction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600">
              <a:lnSpc>
                <a:spcPct val="100000"/>
              </a:lnSpc>
              <a:spcBef>
                <a:spcPts val="700"/>
              </a:spcBef>
              <a:buClr>
                <a:srgbClr val="595959"/>
              </a:buClr>
              <a:buFont typeface="Libre Franklin"/>
              <a:buChar char="○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Customize environments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600">
              <a:lnSpc>
                <a:spcPct val="100000"/>
              </a:lnSpc>
              <a:spcBef>
                <a:spcPts val="700"/>
              </a:spcBef>
              <a:buClr>
                <a:srgbClr val="595959"/>
              </a:buClr>
              <a:buFont typeface="Libre Franklin"/>
              <a:buChar char="○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Understand speed-accuracy trade-offs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577800"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buNone/>
              <a:tabLst>
                <a:tab algn="l" pos="0"/>
              </a:tabLst>
            </a:pP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344;p41"/>
          <p:cNvGrpSpPr/>
          <p:nvPr/>
        </p:nvGrpSpPr>
        <p:grpSpPr>
          <a:xfrm>
            <a:off x="106920" y="651600"/>
            <a:ext cx="4466160" cy="2183400"/>
            <a:chOff x="106920" y="651600"/>
            <a:chExt cx="4466160" cy="2183400"/>
          </a:xfrm>
        </p:grpSpPr>
        <p:pic>
          <p:nvPicPr>
            <p:cNvPr id="427" name="Google Shape;345;p41" descr=""/>
            <p:cNvPicPr/>
            <p:nvPr/>
          </p:nvPicPr>
          <p:blipFill>
            <a:blip r:embed="rId1"/>
            <a:stretch/>
          </p:blipFill>
          <p:spPr>
            <a:xfrm rot="20980800">
              <a:off x="334800" y="1639080"/>
              <a:ext cx="4198320" cy="826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28" name="Google Shape;346;p41" descr=""/>
            <p:cNvPicPr/>
            <p:nvPr/>
          </p:nvPicPr>
          <p:blipFill>
            <a:blip r:embed="rId2"/>
            <a:stretch/>
          </p:blipFill>
          <p:spPr>
            <a:xfrm rot="20980800">
              <a:off x="162000" y="876600"/>
              <a:ext cx="2591280" cy="8496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29" name="Picture 1" descr="A screenshot of a computer program&#10;&#10;AI-generated content may be incorrect."/>
          <p:cNvPicPr/>
          <p:nvPr/>
        </p:nvPicPr>
        <p:blipFill>
          <a:blip r:embed="rId3"/>
          <a:stretch/>
        </p:blipFill>
        <p:spPr>
          <a:xfrm rot="900000">
            <a:off x="1254240" y="2671200"/>
            <a:ext cx="5198760" cy="1884240"/>
          </a:xfrm>
          <a:prstGeom prst="rect">
            <a:avLst/>
          </a:prstGeom>
          <a:ln w="0">
            <a:noFill/>
          </a:ln>
        </p:spPr>
      </p:pic>
      <p:pic>
        <p:nvPicPr>
          <p:cNvPr id="430" name="Picture 2" descr="A screenshot of a computer&#10;&#10;AI-generated content may be incorrect."/>
          <p:cNvPicPr/>
          <p:nvPr/>
        </p:nvPicPr>
        <p:blipFill>
          <a:blip r:embed="rId4"/>
          <a:stretch/>
        </p:blipFill>
        <p:spPr>
          <a:xfrm>
            <a:off x="3952080" y="-1080"/>
            <a:ext cx="4849920" cy="2384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Installation and general workflow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2" name="Picture 1" descr="A cartoon of a person sitting at a desk with a computer&#10;&#10;AI-generated content may be incorrect."/>
          <p:cNvPicPr/>
          <p:nvPr/>
        </p:nvPicPr>
        <p:blipFill>
          <a:blip r:embed="rId1"/>
          <a:stretch/>
        </p:blipFill>
        <p:spPr>
          <a:xfrm>
            <a:off x="2777760" y="684360"/>
            <a:ext cx="4017600" cy="4017600"/>
          </a:xfrm>
          <a:prstGeom prst="rect">
            <a:avLst/>
          </a:prstGeom>
          <a:ln w="0">
            <a:noFill/>
          </a:ln>
        </p:spPr>
      </p:pic>
      <p:pic>
        <p:nvPicPr>
          <p:cNvPr id="433" name="Picture 3" descr="Dario Floreano - Robotics and A.I. - Chartwell Speakers Bureau"/>
          <p:cNvPicPr/>
          <p:nvPr/>
        </p:nvPicPr>
        <p:blipFill>
          <a:blip r:embed="rId2"/>
          <a:srcRect l="5809" t="0" r="20637" b="34711"/>
          <a:stretch/>
        </p:blipFill>
        <p:spPr>
          <a:xfrm flipH="1">
            <a:off x="2657520" y="1150200"/>
            <a:ext cx="2570760" cy="2634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95;p56"/>
          <p:cNvSpPr/>
          <p:nvPr/>
        </p:nvSpPr>
        <p:spPr>
          <a:xfrm>
            <a:off x="207720" y="1064160"/>
            <a:ext cx="8624160" cy="3458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</a:pPr>
            <a:endParaRPr b="0" lang="en-GB" sz="1600" spc="-1" strike="noStrike">
              <a:solidFill>
                <a:schemeClr val="dk2"/>
              </a:solidFill>
              <a:latin typeface="Libre Franklin Medium"/>
              <a:ea typeface="Libre Franklin"/>
            </a:endParaRPr>
          </a:p>
        </p:txBody>
      </p:sp>
      <p:sp>
        <p:nvSpPr>
          <p:cNvPr id="435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Installation and general workflow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6" name="Google Shape;497;p56" descr=""/>
          <p:cNvPicPr/>
          <p:nvPr/>
        </p:nvPicPr>
        <p:blipFill>
          <a:blip r:embed="rId1"/>
          <a:srcRect l="0" t="0" r="0" b="25803"/>
          <a:stretch/>
        </p:blipFill>
        <p:spPr>
          <a:xfrm>
            <a:off x="341640" y="4049280"/>
            <a:ext cx="1414440" cy="572040"/>
          </a:xfrm>
          <a:prstGeom prst="rect">
            <a:avLst/>
          </a:prstGeom>
          <a:ln w="0">
            <a:noFill/>
          </a:ln>
        </p:spPr>
      </p:pic>
      <p:sp>
        <p:nvSpPr>
          <p:cNvPr id="437" name="Google Shape;498;p56"/>
          <p:cNvSpPr/>
          <p:nvPr/>
        </p:nvSpPr>
        <p:spPr>
          <a:xfrm>
            <a:off x="1901160" y="2849760"/>
            <a:ext cx="765720" cy="81252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38" name="Google Shape;499;p56"/>
          <p:cNvCxnSpPr>
            <a:stCxn id="437" idx="6"/>
          </p:cNvCxnSpPr>
          <p:nvPr/>
        </p:nvCxnSpPr>
        <p:spPr>
          <a:xfrm>
            <a:off x="2666880" y="3256200"/>
            <a:ext cx="2576160" cy="360"/>
          </a:xfrm>
          <a:prstGeom prst="straightConnector1">
            <a:avLst/>
          </a:prstGeom>
          <a:ln w="9525">
            <a:solidFill>
              <a:srgbClr val="595959"/>
            </a:solidFill>
            <a:round/>
            <a:tailEnd len="med" type="triangle" w="med"/>
          </a:ln>
        </p:spPr>
      </p:cxnSp>
      <p:pic>
        <p:nvPicPr>
          <p:cNvPr id="439" name="Google Shape;500;p56" descr=""/>
          <p:cNvPicPr/>
          <p:nvPr/>
        </p:nvPicPr>
        <p:blipFill>
          <a:blip r:embed="rId3"/>
          <a:stretch/>
        </p:blipFill>
        <p:spPr>
          <a:xfrm>
            <a:off x="3488400" y="2943000"/>
            <a:ext cx="626040" cy="626040"/>
          </a:xfrm>
          <a:prstGeom prst="rect">
            <a:avLst/>
          </a:prstGeom>
          <a:ln w="0">
            <a:noFill/>
          </a:ln>
        </p:spPr>
      </p:pic>
      <p:sp>
        <p:nvSpPr>
          <p:cNvPr id="440" name="Google Shape;501;p56"/>
          <p:cNvSpPr/>
          <p:nvPr/>
        </p:nvSpPr>
        <p:spPr>
          <a:xfrm>
            <a:off x="5242680" y="3163680"/>
            <a:ext cx="185040" cy="185040"/>
          </a:xfrm>
          <a:prstGeom prst="ellipse">
            <a:avLst/>
          </a:prstGeom>
          <a:solidFill>
            <a:schemeClr val="bg2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5520" bIns="6552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pic>
        <p:nvPicPr>
          <p:cNvPr id="441" name="Picture 2" descr="A qr code with a red square and a white square&#10;&#10;AI-generated content may be incorrect."/>
          <p:cNvPicPr/>
          <p:nvPr/>
        </p:nvPicPr>
        <p:blipFill>
          <a:blip r:embed="rId4"/>
          <a:stretch/>
        </p:blipFill>
        <p:spPr>
          <a:xfrm>
            <a:off x="7393680" y="500040"/>
            <a:ext cx="1553400" cy="1490760"/>
          </a:xfrm>
          <a:prstGeom prst="rect">
            <a:avLst/>
          </a:prstGeom>
          <a:ln w="0">
            <a:noFill/>
          </a:ln>
        </p:spPr>
      </p:pic>
      <p:sp>
        <p:nvSpPr>
          <p:cNvPr id="442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815544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14000"/>
              </a:lnSpc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All practical sessions use: 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Libre Franklin Medium"/>
                <a:ea typeface="Libre Franklin"/>
                <a:hlinkClick r:id="rId5"/>
              </a:rPr>
              <a:t>https://github.com/lis-epfl/micro-515-EvoRob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 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00000"/>
              </a:lnSpc>
              <a:buClr>
                <a:srgbClr val="595959"/>
              </a:buClr>
              <a:buFont typeface="Libre Franklin,Sans-Serif"/>
              <a:buChar char="●"/>
              <a:tabLst>
                <a:tab algn="l" pos="0"/>
              </a:tabLst>
            </a:pPr>
            <a:r>
              <a:rPr b="0" lang="en-GB" sz="1600" spc="-1" strike="noStrike" u="sng">
                <a:solidFill>
                  <a:schemeClr val="dk2"/>
                </a:solidFill>
                <a:uFillTx/>
                <a:latin typeface="Courier New"/>
                <a:ea typeface="Libre Franklin Medium"/>
                <a:hlinkClick r:id="rId6"/>
              </a:rPr>
              <a:t>https://github.com/lis-epfl/micro-515-EvoRob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Installation and general workflow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4" name="Google Shape;497;p56" descr=""/>
          <p:cNvPicPr/>
          <p:nvPr/>
        </p:nvPicPr>
        <p:blipFill>
          <a:blip r:embed="rId1"/>
          <a:srcRect l="0" t="0" r="0" b="25803"/>
          <a:stretch/>
        </p:blipFill>
        <p:spPr>
          <a:xfrm>
            <a:off x="341640" y="4049280"/>
            <a:ext cx="1414440" cy="572040"/>
          </a:xfrm>
          <a:prstGeom prst="rect">
            <a:avLst/>
          </a:prstGeom>
          <a:ln w="0">
            <a:noFill/>
          </a:ln>
        </p:spPr>
      </p:pic>
      <p:sp>
        <p:nvSpPr>
          <p:cNvPr id="445" name="Google Shape;498;p56"/>
          <p:cNvSpPr/>
          <p:nvPr/>
        </p:nvSpPr>
        <p:spPr>
          <a:xfrm>
            <a:off x="1901160" y="2849760"/>
            <a:ext cx="765720" cy="81252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46" name="Google Shape;499;p56"/>
          <p:cNvCxnSpPr>
            <a:stCxn id="445" idx="6"/>
          </p:cNvCxnSpPr>
          <p:nvPr/>
        </p:nvCxnSpPr>
        <p:spPr>
          <a:xfrm>
            <a:off x="2666880" y="3256200"/>
            <a:ext cx="2576160" cy="360"/>
          </a:xfrm>
          <a:prstGeom prst="straightConnector1">
            <a:avLst/>
          </a:prstGeom>
          <a:ln w="9525">
            <a:solidFill>
              <a:srgbClr val="595959"/>
            </a:solidFill>
            <a:round/>
            <a:tailEnd len="med" type="triangle" w="med"/>
          </a:ln>
        </p:spPr>
      </p:cxnSp>
      <p:pic>
        <p:nvPicPr>
          <p:cNvPr id="447" name="Google Shape;500;p56" descr=""/>
          <p:cNvPicPr/>
          <p:nvPr/>
        </p:nvPicPr>
        <p:blipFill>
          <a:blip r:embed="rId3"/>
          <a:stretch/>
        </p:blipFill>
        <p:spPr>
          <a:xfrm>
            <a:off x="3488400" y="2943000"/>
            <a:ext cx="626040" cy="626040"/>
          </a:xfrm>
          <a:prstGeom prst="rect">
            <a:avLst/>
          </a:prstGeom>
          <a:ln w="0">
            <a:noFill/>
          </a:ln>
        </p:spPr>
      </p:pic>
      <p:sp>
        <p:nvSpPr>
          <p:cNvPr id="448" name="Google Shape;501;p56"/>
          <p:cNvSpPr/>
          <p:nvPr/>
        </p:nvSpPr>
        <p:spPr>
          <a:xfrm>
            <a:off x="5242680" y="3163680"/>
            <a:ext cx="185040" cy="185040"/>
          </a:xfrm>
          <a:prstGeom prst="ellipse">
            <a:avLst/>
          </a:prstGeom>
          <a:solidFill>
            <a:schemeClr val="bg2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5520" bIns="6552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pic>
        <p:nvPicPr>
          <p:cNvPr id="449" name="Google Shape;502;p56" descr=""/>
          <p:cNvPicPr/>
          <p:nvPr/>
        </p:nvPicPr>
        <p:blipFill>
          <a:blip r:embed="rId4"/>
          <a:srcRect l="7724" t="24465" r="63540" b="22717"/>
          <a:stretch/>
        </p:blipFill>
        <p:spPr>
          <a:xfrm>
            <a:off x="4206240" y="3567600"/>
            <a:ext cx="631080" cy="668880"/>
          </a:xfrm>
          <a:prstGeom prst="rect">
            <a:avLst/>
          </a:prstGeom>
          <a:ln w="0">
            <a:noFill/>
          </a:ln>
        </p:spPr>
      </p:pic>
      <p:pic>
        <p:nvPicPr>
          <p:cNvPr id="450" name="Google Shape;503;p56" descr=""/>
          <p:cNvPicPr/>
          <p:nvPr/>
        </p:nvPicPr>
        <p:blipFill>
          <a:blip r:embed="rId5"/>
          <a:stretch/>
        </p:blipFill>
        <p:spPr>
          <a:xfrm>
            <a:off x="4592880" y="3589560"/>
            <a:ext cx="650880" cy="650880"/>
          </a:xfrm>
          <a:prstGeom prst="rect">
            <a:avLst/>
          </a:prstGeom>
          <a:ln w="0">
            <a:noFill/>
          </a:ln>
        </p:spPr>
      </p:pic>
      <p:cxnSp>
        <p:nvCxnSpPr>
          <p:cNvPr id="451" name="Google Shape;504;p56"/>
          <p:cNvCxnSpPr/>
          <p:nvPr/>
        </p:nvCxnSpPr>
        <p:spPr>
          <a:xfrm flipH="1">
            <a:off x="5333040" y="3254400"/>
            <a:ext cx="6480" cy="70884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452" name="Google Shape;506;p56"/>
          <p:cNvSpPr/>
          <p:nvPr/>
        </p:nvSpPr>
        <p:spPr>
          <a:xfrm>
            <a:off x="5246640" y="3822120"/>
            <a:ext cx="185040" cy="185040"/>
          </a:xfrm>
          <a:prstGeom prst="ellipse">
            <a:avLst/>
          </a:prstGeom>
          <a:solidFill>
            <a:schemeClr val="bg1"/>
          </a:solidFill>
          <a:ln w="1270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5520" bIns="6552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pic>
        <p:nvPicPr>
          <p:cNvPr id="453" name="Picture 2" descr="A qr code with a red square and a white square&#10;&#10;AI-generated content may be incorrect."/>
          <p:cNvPicPr/>
          <p:nvPr/>
        </p:nvPicPr>
        <p:blipFill>
          <a:blip r:embed="rId6"/>
          <a:stretch/>
        </p:blipFill>
        <p:spPr>
          <a:xfrm>
            <a:off x="7393680" y="500040"/>
            <a:ext cx="1553400" cy="1490760"/>
          </a:xfrm>
          <a:prstGeom prst="rect">
            <a:avLst/>
          </a:prstGeom>
          <a:ln w="0">
            <a:noFill/>
          </a:ln>
        </p:spPr>
      </p:pic>
      <p:sp>
        <p:nvSpPr>
          <p:cNvPr id="454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815544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14000"/>
              </a:lnSpc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All practical sessions use: 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Libre Franklin Medium"/>
                <a:ea typeface="Libre Franklin"/>
                <a:hlinkClick r:id="rId7"/>
              </a:rPr>
              <a:t>https://github.com/lis-epfl/micro-515-EvoRob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 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00000"/>
              </a:lnSpc>
              <a:buClr>
                <a:srgbClr val="595959"/>
              </a:buClr>
              <a:buFont typeface="Libre Franklin,Sans-Serif"/>
              <a:buChar char="●"/>
              <a:tabLst>
                <a:tab algn="l" pos="0"/>
              </a:tabLst>
            </a:pPr>
            <a:r>
              <a:rPr b="0" lang="en-GB" sz="1600" spc="-1" strike="noStrike" u="sng">
                <a:solidFill>
                  <a:schemeClr val="dk2"/>
                </a:solidFill>
                <a:uFillTx/>
                <a:latin typeface="Courier New"/>
                <a:ea typeface="Libre Franklin Medium"/>
                <a:hlinkClick r:id="rId8"/>
              </a:rPr>
              <a:t>https://github.com/lis-epfl/micro-515-EvoRob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49200">
              <a:lnSpc>
                <a:spcPct val="100000"/>
              </a:lnSpc>
              <a:buClr>
                <a:srgbClr val="595959"/>
              </a:buClr>
              <a:buFont typeface="Libre Franklin,Sans-Serif"/>
              <a:buChar char="○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Fork → 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Courier New"/>
                <a:ea typeface="Libre Franklin"/>
                <a:hlinkClick r:id="rId9"/>
              </a:rPr>
              <a:t>https://github.com/</a:t>
            </a:r>
            <a:r>
              <a:rPr b="0" lang="en-GB" sz="1600" spc="-1" strike="noStrike" u="sng">
                <a:solidFill>
                  <a:schemeClr val="dk2"/>
                </a:solidFill>
                <a:highlight>
                  <a:srgbClr val="eeeeee"/>
                </a:highlight>
                <a:uFillTx/>
                <a:latin typeface="Courier New"/>
                <a:ea typeface="Libre Franklin"/>
                <a:hlinkClick r:id="rId10"/>
              </a:rPr>
              <a:t>&lt;your_username&gt;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Courier New"/>
                <a:ea typeface="Libre Franklin"/>
                <a:hlinkClick r:id="rId11"/>
              </a:rPr>
              <a:t>/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Arial"/>
                <a:ea typeface="Libre Franklin"/>
                <a:hlinkClick r:id="rId12"/>
              </a:rPr>
              <a:t>micro-515-EvoRob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Installation and general workflow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6" name="Google Shape;497;p56" descr=""/>
          <p:cNvPicPr/>
          <p:nvPr/>
        </p:nvPicPr>
        <p:blipFill>
          <a:blip r:embed="rId1"/>
          <a:srcRect l="0" t="0" r="0" b="25803"/>
          <a:stretch/>
        </p:blipFill>
        <p:spPr>
          <a:xfrm>
            <a:off x="341640" y="4049280"/>
            <a:ext cx="1414440" cy="572040"/>
          </a:xfrm>
          <a:prstGeom prst="rect">
            <a:avLst/>
          </a:prstGeom>
          <a:ln w="0">
            <a:noFill/>
          </a:ln>
        </p:spPr>
      </p:pic>
      <p:sp>
        <p:nvSpPr>
          <p:cNvPr id="457" name="Google Shape;498;p56"/>
          <p:cNvSpPr/>
          <p:nvPr/>
        </p:nvSpPr>
        <p:spPr>
          <a:xfrm>
            <a:off x="1901160" y="2849760"/>
            <a:ext cx="765720" cy="81252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58" name="Google Shape;499;p56"/>
          <p:cNvCxnSpPr>
            <a:stCxn id="457" idx="6"/>
          </p:cNvCxnSpPr>
          <p:nvPr/>
        </p:nvCxnSpPr>
        <p:spPr>
          <a:xfrm>
            <a:off x="2666880" y="3256200"/>
            <a:ext cx="2576160" cy="360"/>
          </a:xfrm>
          <a:prstGeom prst="straightConnector1">
            <a:avLst/>
          </a:prstGeom>
          <a:ln w="9525">
            <a:solidFill>
              <a:srgbClr val="595959"/>
            </a:solidFill>
            <a:round/>
            <a:tailEnd len="med" type="triangle" w="med"/>
          </a:ln>
        </p:spPr>
      </p:cxnSp>
      <p:pic>
        <p:nvPicPr>
          <p:cNvPr id="459" name="Google Shape;500;p56" descr=""/>
          <p:cNvPicPr/>
          <p:nvPr/>
        </p:nvPicPr>
        <p:blipFill>
          <a:blip r:embed="rId3"/>
          <a:stretch/>
        </p:blipFill>
        <p:spPr>
          <a:xfrm>
            <a:off x="3488400" y="2943000"/>
            <a:ext cx="626040" cy="626040"/>
          </a:xfrm>
          <a:prstGeom prst="rect">
            <a:avLst/>
          </a:prstGeom>
          <a:ln w="0">
            <a:noFill/>
          </a:ln>
        </p:spPr>
      </p:pic>
      <p:sp>
        <p:nvSpPr>
          <p:cNvPr id="460" name="Google Shape;501;p56"/>
          <p:cNvSpPr/>
          <p:nvPr/>
        </p:nvSpPr>
        <p:spPr>
          <a:xfrm>
            <a:off x="5242680" y="3163680"/>
            <a:ext cx="185040" cy="185040"/>
          </a:xfrm>
          <a:prstGeom prst="ellipse">
            <a:avLst/>
          </a:prstGeom>
          <a:solidFill>
            <a:schemeClr val="bg2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5520" bIns="6552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pic>
        <p:nvPicPr>
          <p:cNvPr id="461" name="Google Shape;502;p56" descr=""/>
          <p:cNvPicPr/>
          <p:nvPr/>
        </p:nvPicPr>
        <p:blipFill>
          <a:blip r:embed="rId4"/>
          <a:srcRect l="7724" t="24465" r="63540" b="22717"/>
          <a:stretch/>
        </p:blipFill>
        <p:spPr>
          <a:xfrm>
            <a:off x="4206240" y="3567600"/>
            <a:ext cx="631080" cy="668880"/>
          </a:xfrm>
          <a:prstGeom prst="rect">
            <a:avLst/>
          </a:prstGeom>
          <a:ln w="0">
            <a:noFill/>
          </a:ln>
        </p:spPr>
      </p:pic>
      <p:pic>
        <p:nvPicPr>
          <p:cNvPr id="462" name="Google Shape;503;p56" descr=""/>
          <p:cNvPicPr/>
          <p:nvPr/>
        </p:nvPicPr>
        <p:blipFill>
          <a:blip r:embed="rId5"/>
          <a:stretch/>
        </p:blipFill>
        <p:spPr>
          <a:xfrm>
            <a:off x="4592880" y="3589560"/>
            <a:ext cx="650880" cy="650880"/>
          </a:xfrm>
          <a:prstGeom prst="rect">
            <a:avLst/>
          </a:prstGeom>
          <a:ln w="0">
            <a:noFill/>
          </a:ln>
        </p:spPr>
      </p:pic>
      <p:cxnSp>
        <p:nvCxnSpPr>
          <p:cNvPr id="463" name="Google Shape;504;p56"/>
          <p:cNvCxnSpPr/>
          <p:nvPr/>
        </p:nvCxnSpPr>
        <p:spPr>
          <a:xfrm>
            <a:off x="5339160" y="3263400"/>
            <a:ext cx="3240" cy="117324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464" name="Google Shape;506;p56"/>
          <p:cNvSpPr/>
          <p:nvPr/>
        </p:nvSpPr>
        <p:spPr>
          <a:xfrm>
            <a:off x="5246640" y="3822120"/>
            <a:ext cx="185040" cy="185040"/>
          </a:xfrm>
          <a:prstGeom prst="ellipse">
            <a:avLst/>
          </a:prstGeom>
          <a:solidFill>
            <a:schemeClr val="bg1"/>
          </a:solidFill>
          <a:ln w="1270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5520" bIns="6552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pic>
        <p:nvPicPr>
          <p:cNvPr id="465" name="Picture 2" descr="A qr code with a red square and a white square&#10;&#10;AI-generated content may be incorrect."/>
          <p:cNvPicPr/>
          <p:nvPr/>
        </p:nvPicPr>
        <p:blipFill>
          <a:blip r:embed="rId6"/>
          <a:stretch/>
        </p:blipFill>
        <p:spPr>
          <a:xfrm>
            <a:off x="7393680" y="500040"/>
            <a:ext cx="1553400" cy="1490760"/>
          </a:xfrm>
          <a:prstGeom prst="rect">
            <a:avLst/>
          </a:prstGeom>
          <a:ln w="0">
            <a:noFill/>
          </a:ln>
        </p:spPr>
      </p:pic>
      <p:pic>
        <p:nvPicPr>
          <p:cNvPr id="466" name="Graphic 1" descr="Monitor with solid fill"/>
          <p:cNvPicPr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>
          <a:xfrm>
            <a:off x="5029920" y="4437360"/>
            <a:ext cx="606240" cy="641520"/>
          </a:xfrm>
          <a:prstGeom prst="rect">
            <a:avLst/>
          </a:prstGeom>
          <a:ln w="0">
            <a:noFill/>
          </a:ln>
        </p:spPr>
      </p:pic>
      <p:sp>
        <p:nvSpPr>
          <p:cNvPr id="467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815544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14000"/>
              </a:lnSpc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All practical sessions use: 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Libre Franklin Medium"/>
                <a:ea typeface="Libre Franklin"/>
                <a:hlinkClick r:id="rId9"/>
              </a:rPr>
              <a:t>https://github.com/lis-epfl/micro-515-EvoRob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 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00000"/>
              </a:lnSpc>
              <a:buClr>
                <a:srgbClr val="595959"/>
              </a:buClr>
              <a:buFont typeface="Libre Franklin,Sans-Serif"/>
              <a:buChar char="●"/>
              <a:tabLst>
                <a:tab algn="l" pos="0"/>
              </a:tabLst>
            </a:pPr>
            <a:r>
              <a:rPr b="0" lang="en-GB" sz="1600" spc="-1" strike="noStrike" u="sng">
                <a:solidFill>
                  <a:schemeClr val="dk2"/>
                </a:solidFill>
                <a:uFillTx/>
                <a:latin typeface="Courier New"/>
                <a:ea typeface="Libre Franklin Medium"/>
                <a:hlinkClick r:id="rId10"/>
              </a:rPr>
              <a:t>https://github.com/lis-epfl/micro-515-EvoRob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49200">
              <a:lnSpc>
                <a:spcPct val="100000"/>
              </a:lnSpc>
              <a:buClr>
                <a:srgbClr val="595959"/>
              </a:buClr>
              <a:buFont typeface="Libre Franklin,Sans-Serif"/>
              <a:buChar char="○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Fork → 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Courier New"/>
                <a:ea typeface="Libre Franklin"/>
                <a:hlinkClick r:id="rId11"/>
              </a:rPr>
              <a:t>https://github.com/</a:t>
            </a:r>
            <a:r>
              <a:rPr b="0" lang="en-GB" sz="1600" spc="-1" strike="noStrike" u="sng">
                <a:solidFill>
                  <a:schemeClr val="dk2"/>
                </a:solidFill>
                <a:highlight>
                  <a:srgbClr val="eeeeee"/>
                </a:highlight>
                <a:uFillTx/>
                <a:latin typeface="Courier New"/>
                <a:ea typeface="Libre Franklin"/>
                <a:hlinkClick r:id="rId12"/>
              </a:rPr>
              <a:t>&lt;your_username&gt;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Courier New"/>
                <a:ea typeface="Libre Franklin"/>
                <a:hlinkClick r:id="rId13"/>
              </a:rPr>
              <a:t>/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Arial"/>
                <a:ea typeface="Libre Franklin"/>
                <a:hlinkClick r:id="rId14"/>
              </a:rPr>
              <a:t>micro-515-EvoRob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49200">
              <a:lnSpc>
                <a:spcPct val="100000"/>
              </a:lnSpc>
              <a:buClr>
                <a:srgbClr val="595959"/>
              </a:buClr>
              <a:buFont typeface="Libre Franklin,Sans-Serif"/>
              <a:buChar char="○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git clone &lt;your_fork&gt;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Installation and general workflow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9" name="Google Shape;497;p56" descr=""/>
          <p:cNvPicPr/>
          <p:nvPr/>
        </p:nvPicPr>
        <p:blipFill>
          <a:blip r:embed="rId1"/>
          <a:srcRect l="0" t="0" r="0" b="25803"/>
          <a:stretch/>
        </p:blipFill>
        <p:spPr>
          <a:xfrm>
            <a:off x="341640" y="4049280"/>
            <a:ext cx="1414440" cy="572040"/>
          </a:xfrm>
          <a:prstGeom prst="rect">
            <a:avLst/>
          </a:prstGeom>
          <a:ln w="0">
            <a:noFill/>
          </a:ln>
        </p:spPr>
      </p:pic>
      <p:sp>
        <p:nvSpPr>
          <p:cNvPr id="470" name="Google Shape;498;p56"/>
          <p:cNvSpPr/>
          <p:nvPr/>
        </p:nvSpPr>
        <p:spPr>
          <a:xfrm>
            <a:off x="1901160" y="2849760"/>
            <a:ext cx="765720" cy="81252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71" name="Google Shape;499;p56"/>
          <p:cNvCxnSpPr>
            <a:stCxn id="470" idx="6"/>
          </p:cNvCxnSpPr>
          <p:nvPr/>
        </p:nvCxnSpPr>
        <p:spPr>
          <a:xfrm>
            <a:off x="2666880" y="3256200"/>
            <a:ext cx="2576160" cy="360"/>
          </a:xfrm>
          <a:prstGeom prst="straightConnector1">
            <a:avLst/>
          </a:prstGeom>
          <a:ln w="9525">
            <a:solidFill>
              <a:srgbClr val="595959"/>
            </a:solidFill>
            <a:round/>
            <a:tailEnd len="med" type="triangle" w="med"/>
          </a:ln>
        </p:spPr>
      </p:cxnSp>
      <p:pic>
        <p:nvPicPr>
          <p:cNvPr id="472" name="Google Shape;500;p56" descr=""/>
          <p:cNvPicPr/>
          <p:nvPr/>
        </p:nvPicPr>
        <p:blipFill>
          <a:blip r:embed="rId3"/>
          <a:stretch/>
        </p:blipFill>
        <p:spPr>
          <a:xfrm>
            <a:off x="3488400" y="2943000"/>
            <a:ext cx="626040" cy="626040"/>
          </a:xfrm>
          <a:prstGeom prst="rect">
            <a:avLst/>
          </a:prstGeom>
          <a:ln w="0">
            <a:noFill/>
          </a:ln>
        </p:spPr>
      </p:pic>
      <p:sp>
        <p:nvSpPr>
          <p:cNvPr id="473" name="Google Shape;501;p56"/>
          <p:cNvSpPr/>
          <p:nvPr/>
        </p:nvSpPr>
        <p:spPr>
          <a:xfrm>
            <a:off x="5242680" y="3163680"/>
            <a:ext cx="185040" cy="185040"/>
          </a:xfrm>
          <a:prstGeom prst="ellipse">
            <a:avLst/>
          </a:prstGeom>
          <a:solidFill>
            <a:schemeClr val="bg2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5520" bIns="6552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pic>
        <p:nvPicPr>
          <p:cNvPr id="474" name="Google Shape;502;p56" descr=""/>
          <p:cNvPicPr/>
          <p:nvPr/>
        </p:nvPicPr>
        <p:blipFill>
          <a:blip r:embed="rId4"/>
          <a:srcRect l="7724" t="24465" r="63540" b="22717"/>
          <a:stretch/>
        </p:blipFill>
        <p:spPr>
          <a:xfrm>
            <a:off x="4206240" y="3567600"/>
            <a:ext cx="631080" cy="668880"/>
          </a:xfrm>
          <a:prstGeom prst="rect">
            <a:avLst/>
          </a:prstGeom>
          <a:ln w="0">
            <a:noFill/>
          </a:ln>
        </p:spPr>
      </p:pic>
      <p:pic>
        <p:nvPicPr>
          <p:cNvPr id="475" name="Google Shape;503;p56" descr=""/>
          <p:cNvPicPr/>
          <p:nvPr/>
        </p:nvPicPr>
        <p:blipFill>
          <a:blip r:embed="rId5"/>
          <a:stretch/>
        </p:blipFill>
        <p:spPr>
          <a:xfrm>
            <a:off x="4592880" y="3589560"/>
            <a:ext cx="650880" cy="650880"/>
          </a:xfrm>
          <a:prstGeom prst="rect">
            <a:avLst/>
          </a:prstGeom>
          <a:ln w="0">
            <a:noFill/>
          </a:ln>
        </p:spPr>
      </p:pic>
      <p:cxnSp>
        <p:nvCxnSpPr>
          <p:cNvPr id="476" name="Google Shape;504;p56"/>
          <p:cNvCxnSpPr/>
          <p:nvPr/>
        </p:nvCxnSpPr>
        <p:spPr>
          <a:xfrm>
            <a:off x="5339160" y="3263400"/>
            <a:ext cx="3240" cy="117324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cxnSp>
        <p:nvCxnSpPr>
          <p:cNvPr id="477" name="Google Shape;505;p56"/>
          <p:cNvCxnSpPr/>
          <p:nvPr/>
        </p:nvCxnSpPr>
        <p:spPr>
          <a:xfrm>
            <a:off x="5572800" y="4702320"/>
            <a:ext cx="2576160" cy="360"/>
          </a:xfrm>
          <a:prstGeom prst="straightConnector1">
            <a:avLst/>
          </a:prstGeom>
          <a:ln w="9525">
            <a:solidFill>
              <a:srgbClr val="595959"/>
            </a:solidFill>
            <a:round/>
            <a:tailEnd len="med" type="triangle" w="med"/>
          </a:ln>
        </p:spPr>
      </p:cxnSp>
      <p:sp>
        <p:nvSpPr>
          <p:cNvPr id="478" name="Google Shape;506;p56"/>
          <p:cNvSpPr/>
          <p:nvPr/>
        </p:nvSpPr>
        <p:spPr>
          <a:xfrm>
            <a:off x="5246640" y="3822120"/>
            <a:ext cx="185040" cy="185040"/>
          </a:xfrm>
          <a:prstGeom prst="ellipse">
            <a:avLst/>
          </a:prstGeom>
          <a:solidFill>
            <a:schemeClr val="bg1"/>
          </a:solidFill>
          <a:ln w="1270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5520" bIns="6552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pic>
        <p:nvPicPr>
          <p:cNvPr id="479" name="Google Shape;507;p56" descr=""/>
          <p:cNvPicPr/>
          <p:nvPr/>
        </p:nvPicPr>
        <p:blipFill>
          <a:blip r:embed="rId6"/>
          <a:stretch/>
        </p:blipFill>
        <p:spPr>
          <a:xfrm>
            <a:off x="6689160" y="4381200"/>
            <a:ext cx="650880" cy="650880"/>
          </a:xfrm>
          <a:prstGeom prst="rect">
            <a:avLst/>
          </a:prstGeom>
          <a:ln w="0">
            <a:noFill/>
          </a:ln>
        </p:spPr>
      </p:pic>
      <p:sp>
        <p:nvSpPr>
          <p:cNvPr id="480" name="Google Shape;508;p56"/>
          <p:cNvSpPr/>
          <p:nvPr/>
        </p:nvSpPr>
        <p:spPr>
          <a:xfrm>
            <a:off x="8144280" y="4604040"/>
            <a:ext cx="185040" cy="185040"/>
          </a:xfrm>
          <a:prstGeom prst="ellipse">
            <a:avLst/>
          </a:prstGeom>
          <a:solidFill>
            <a:srgbClr val="f4cccc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5520" bIns="6552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pic>
        <p:nvPicPr>
          <p:cNvPr id="481" name="Picture 2" descr="A qr code with a red square and a white square&#10;&#10;AI-generated content may be incorrect."/>
          <p:cNvPicPr/>
          <p:nvPr/>
        </p:nvPicPr>
        <p:blipFill>
          <a:blip r:embed="rId7"/>
          <a:stretch/>
        </p:blipFill>
        <p:spPr>
          <a:xfrm>
            <a:off x="7393680" y="500040"/>
            <a:ext cx="1553400" cy="1490760"/>
          </a:xfrm>
          <a:prstGeom prst="rect">
            <a:avLst/>
          </a:prstGeom>
          <a:ln w="0">
            <a:noFill/>
          </a:ln>
        </p:spPr>
      </p:pic>
      <p:pic>
        <p:nvPicPr>
          <p:cNvPr id="482" name="Graphic 1" descr="Monitor with solid fill"/>
          <p:cNvPicPr/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>
          <a:xfrm>
            <a:off x="5029920" y="4437360"/>
            <a:ext cx="606240" cy="641520"/>
          </a:xfrm>
          <a:prstGeom prst="rect">
            <a:avLst/>
          </a:prstGeom>
          <a:ln w="0">
            <a:noFill/>
          </a:ln>
        </p:spPr>
      </p:pic>
      <p:sp>
        <p:nvSpPr>
          <p:cNvPr id="483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815544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14000"/>
              </a:lnSpc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All practical sessions use: 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Libre Franklin Medium"/>
                <a:ea typeface="Libre Franklin"/>
                <a:hlinkClick r:id="rId10"/>
              </a:rPr>
              <a:t>https://github.com/lis-epfl/micro-515-EvoRob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 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00000"/>
              </a:lnSpc>
              <a:buClr>
                <a:srgbClr val="595959"/>
              </a:buClr>
              <a:buFont typeface="Libre Franklin,Sans-Serif"/>
              <a:buChar char="●"/>
              <a:tabLst>
                <a:tab algn="l" pos="0"/>
              </a:tabLst>
            </a:pPr>
            <a:r>
              <a:rPr b="0" lang="en-GB" sz="1600" spc="-1" strike="noStrike" u="sng">
                <a:solidFill>
                  <a:schemeClr val="dk2"/>
                </a:solidFill>
                <a:uFillTx/>
                <a:latin typeface="Courier New"/>
                <a:ea typeface="Libre Franklin Medium"/>
                <a:hlinkClick r:id="rId11"/>
              </a:rPr>
              <a:t>https://github.com/lis-epfl/micro-515-EvoRob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49200">
              <a:lnSpc>
                <a:spcPct val="100000"/>
              </a:lnSpc>
              <a:buClr>
                <a:srgbClr val="595959"/>
              </a:buClr>
              <a:buFont typeface="Libre Franklin,Sans-Serif"/>
              <a:buChar char="○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Fork → 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Courier New"/>
                <a:ea typeface="Libre Franklin"/>
                <a:hlinkClick r:id="rId12"/>
              </a:rPr>
              <a:t>https://github.com/</a:t>
            </a:r>
            <a:r>
              <a:rPr b="0" lang="en-GB" sz="1600" spc="-1" strike="noStrike" u="sng">
                <a:solidFill>
                  <a:schemeClr val="dk2"/>
                </a:solidFill>
                <a:highlight>
                  <a:srgbClr val="eeeeee"/>
                </a:highlight>
                <a:uFillTx/>
                <a:latin typeface="Courier New"/>
                <a:ea typeface="Libre Franklin"/>
                <a:hlinkClick r:id="rId13"/>
              </a:rPr>
              <a:t>&lt;your_username&gt;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Courier New"/>
                <a:ea typeface="Libre Franklin"/>
                <a:hlinkClick r:id="rId14"/>
              </a:rPr>
              <a:t>/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Arial"/>
                <a:ea typeface="Libre Franklin"/>
                <a:hlinkClick r:id="rId15"/>
              </a:rPr>
              <a:t>micro-515-EvoRob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49200">
              <a:lnSpc>
                <a:spcPct val="100000"/>
              </a:lnSpc>
              <a:buClr>
                <a:srgbClr val="595959"/>
              </a:buClr>
              <a:buFont typeface="Libre Franklin,Sans-Serif"/>
              <a:buChar char="○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git clone &lt;your_fork&gt;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Practical: Overview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759924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All practical sessions use: 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Libre Franklin Medium"/>
                <a:ea typeface="Libre Franklin"/>
                <a:hlinkClick r:id="rId1"/>
              </a:rPr>
              <a:t>https://github.com/lis-epfl/micro-515-EvoRob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 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spcBef>
                <a:spcPts val="1199"/>
              </a:spcBef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Introduction [wk 1-2]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577800"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Google Shape;142;p25"/>
          <p:cNvSpPr/>
          <p:nvPr/>
        </p:nvSpPr>
        <p:spPr>
          <a:xfrm>
            <a:off x="340920" y="3180600"/>
            <a:ext cx="8022960" cy="228240"/>
          </a:xfrm>
          <a:prstGeom prst="rect">
            <a:avLst/>
          </a:prstGeom>
          <a:gradFill rotWithShape="0">
            <a:gsLst>
              <a:gs pos="0">
                <a:srgbClr val="9fc5e8"/>
              </a:gs>
              <a:gs pos="100000">
                <a:srgbClr val="ffffff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sp>
        <p:nvSpPr>
          <p:cNvPr id="212" name="Google Shape;143;p25"/>
          <p:cNvSpPr/>
          <p:nvPr/>
        </p:nvSpPr>
        <p:spPr>
          <a:xfrm>
            <a:off x="340920" y="3552480"/>
            <a:ext cx="8022960" cy="281880"/>
          </a:xfrm>
          <a:prstGeom prst="rect">
            <a:avLst/>
          </a:prstGeom>
          <a:gradFill rotWithShape="0">
            <a:gsLst>
              <a:gs pos="0">
                <a:srgbClr val="93c47d"/>
              </a:gs>
              <a:gs pos="100000">
                <a:srgbClr val="ffffff"/>
              </a:gs>
            </a:gsLst>
            <a:lin ang="108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cxnSp>
        <p:nvCxnSpPr>
          <p:cNvPr id="213" name="Google Shape;144;p25"/>
          <p:cNvCxnSpPr/>
          <p:nvPr/>
        </p:nvCxnSpPr>
        <p:spPr>
          <a:xfrm flipV="1">
            <a:off x="340560" y="3502800"/>
            <a:ext cx="8024040" cy="18000"/>
          </a:xfrm>
          <a:prstGeom prst="straightConnector1">
            <a:avLst/>
          </a:prstGeom>
          <a:ln w="28575">
            <a:solidFill>
              <a:srgbClr val="595959"/>
            </a:solidFill>
            <a:round/>
            <a:tailEnd len="med" type="triangle" w="med"/>
          </a:ln>
        </p:spPr>
      </p:cxnSp>
      <p:sp>
        <p:nvSpPr>
          <p:cNvPr id="214" name="Google Shape;145;p25"/>
          <p:cNvSpPr/>
          <p:nvPr/>
        </p:nvSpPr>
        <p:spPr>
          <a:xfrm>
            <a:off x="327960" y="3102120"/>
            <a:ext cx="32695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500" spc="-1" strike="noStrike">
                <a:solidFill>
                  <a:schemeClr val="lt2"/>
                </a:solidFill>
                <a:latin typeface="Libre Franklin"/>
                <a:ea typeface="Libre Franklin"/>
              </a:rPr>
              <a:t>Lectures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Google Shape;146;p25"/>
          <p:cNvSpPr/>
          <p:nvPr/>
        </p:nvSpPr>
        <p:spPr>
          <a:xfrm>
            <a:off x="7357320" y="3511800"/>
            <a:ext cx="147888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500" spc="-1" strike="noStrike">
                <a:solidFill>
                  <a:schemeClr val="lt2"/>
                </a:solidFill>
                <a:latin typeface="Libre Franklin"/>
                <a:ea typeface="Libre Franklin"/>
              </a:rPr>
              <a:t>Practical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16" name="Google Shape;147;p25"/>
          <p:cNvCxnSpPr/>
          <p:nvPr/>
        </p:nvCxnSpPr>
        <p:spPr>
          <a:xfrm>
            <a:off x="8366400" y="3012480"/>
            <a:ext cx="13680" cy="102780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217" name="Google Shape;148;p25"/>
          <p:cNvSpPr/>
          <p:nvPr/>
        </p:nvSpPr>
        <p:spPr>
          <a:xfrm>
            <a:off x="7927920" y="2589480"/>
            <a:ext cx="1040400" cy="19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9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Exam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19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Poster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18" name="Google Shape;149;p25"/>
          <p:cNvCxnSpPr/>
          <p:nvPr/>
        </p:nvCxnSpPr>
        <p:spPr>
          <a:xfrm>
            <a:off x="34488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cxnSp>
        <p:nvCxnSpPr>
          <p:cNvPr id="219" name="Google Shape;150;p25"/>
          <p:cNvCxnSpPr/>
          <p:nvPr/>
        </p:nvCxnSpPr>
        <p:spPr>
          <a:xfrm>
            <a:off x="146988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220" name="Google Shape;151;p25"/>
          <p:cNvSpPr/>
          <p:nvPr/>
        </p:nvSpPr>
        <p:spPr>
          <a:xfrm>
            <a:off x="304920" y="3775680"/>
            <a:ext cx="12085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Introduction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Google Shape;152;p25"/>
          <p:cNvSpPr/>
          <p:nvPr/>
        </p:nvSpPr>
        <p:spPr>
          <a:xfrm>
            <a:off x="2548800" y="3775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Arial"/>
              </a:rPr>
              <a:t>Challenge 2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22" name="Google Shape;153;p25"/>
          <p:cNvCxnSpPr/>
          <p:nvPr/>
        </p:nvCxnSpPr>
        <p:spPr>
          <a:xfrm>
            <a:off x="603612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223" name="Google Shape;154;p25"/>
          <p:cNvSpPr/>
          <p:nvPr/>
        </p:nvSpPr>
        <p:spPr>
          <a:xfrm>
            <a:off x="6411600" y="3775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Final Project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4" name="Picture 1" descr="A qr code with a red square and a white square&#10;&#10;AI-generated content may be incorrect."/>
          <p:cNvPicPr/>
          <p:nvPr/>
        </p:nvPicPr>
        <p:blipFill>
          <a:blip r:embed="rId2"/>
          <a:stretch/>
        </p:blipFill>
        <p:spPr>
          <a:xfrm>
            <a:off x="7393680" y="500040"/>
            <a:ext cx="1553400" cy="1490760"/>
          </a:xfrm>
          <a:prstGeom prst="rect">
            <a:avLst/>
          </a:prstGeom>
          <a:ln w="0">
            <a:noFill/>
          </a:ln>
        </p:spPr>
      </p:pic>
      <p:cxnSp>
        <p:nvCxnSpPr>
          <p:cNvPr id="225" name="Google Shape;153;p25"/>
          <p:cNvCxnSpPr/>
          <p:nvPr/>
        </p:nvCxnSpPr>
        <p:spPr>
          <a:xfrm>
            <a:off x="4285800" y="3518280"/>
            <a:ext cx="360" cy="3031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cxnSp>
        <p:nvCxnSpPr>
          <p:cNvPr id="226" name="Google Shape;153;p25"/>
          <p:cNvCxnSpPr/>
          <p:nvPr/>
        </p:nvCxnSpPr>
        <p:spPr>
          <a:xfrm>
            <a:off x="2767680" y="3518280"/>
            <a:ext cx="360" cy="3031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227" name="Google Shape;152;p25"/>
          <p:cNvSpPr/>
          <p:nvPr/>
        </p:nvSpPr>
        <p:spPr>
          <a:xfrm>
            <a:off x="1262880" y="3784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Arial"/>
              </a:rPr>
              <a:t>Challenge 1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Google Shape;152;p25"/>
          <p:cNvSpPr/>
          <p:nvPr/>
        </p:nvSpPr>
        <p:spPr>
          <a:xfrm>
            <a:off x="4272120" y="3793680"/>
            <a:ext cx="167148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Arial"/>
              </a:rPr>
              <a:t>Challenge 3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Installation and general workflow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5" name="Google Shape;497;p56" descr=""/>
          <p:cNvPicPr/>
          <p:nvPr/>
        </p:nvPicPr>
        <p:blipFill>
          <a:blip r:embed="rId1"/>
          <a:srcRect l="0" t="0" r="0" b="25803"/>
          <a:stretch/>
        </p:blipFill>
        <p:spPr>
          <a:xfrm>
            <a:off x="341640" y="4049280"/>
            <a:ext cx="1414440" cy="572040"/>
          </a:xfrm>
          <a:prstGeom prst="rect">
            <a:avLst/>
          </a:prstGeom>
          <a:ln w="0">
            <a:noFill/>
          </a:ln>
        </p:spPr>
      </p:pic>
      <p:sp>
        <p:nvSpPr>
          <p:cNvPr id="486" name="Google Shape;498;p56"/>
          <p:cNvSpPr/>
          <p:nvPr/>
        </p:nvSpPr>
        <p:spPr>
          <a:xfrm>
            <a:off x="1901160" y="2849760"/>
            <a:ext cx="765720" cy="81252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87" name="Google Shape;499;p56"/>
          <p:cNvCxnSpPr>
            <a:stCxn id="486" idx="6"/>
          </p:cNvCxnSpPr>
          <p:nvPr/>
        </p:nvCxnSpPr>
        <p:spPr>
          <a:xfrm>
            <a:off x="2666880" y="3256200"/>
            <a:ext cx="2576160" cy="360"/>
          </a:xfrm>
          <a:prstGeom prst="straightConnector1">
            <a:avLst/>
          </a:prstGeom>
          <a:ln w="9525">
            <a:solidFill>
              <a:srgbClr val="595959"/>
            </a:solidFill>
            <a:round/>
            <a:tailEnd len="med" type="triangle" w="med"/>
          </a:ln>
        </p:spPr>
      </p:cxnSp>
      <p:pic>
        <p:nvPicPr>
          <p:cNvPr id="488" name="Google Shape;500;p56" descr=""/>
          <p:cNvPicPr/>
          <p:nvPr/>
        </p:nvPicPr>
        <p:blipFill>
          <a:blip r:embed="rId3"/>
          <a:stretch/>
        </p:blipFill>
        <p:spPr>
          <a:xfrm>
            <a:off x="3488400" y="2943000"/>
            <a:ext cx="626040" cy="626040"/>
          </a:xfrm>
          <a:prstGeom prst="rect">
            <a:avLst/>
          </a:prstGeom>
          <a:ln w="0">
            <a:noFill/>
          </a:ln>
        </p:spPr>
      </p:pic>
      <p:sp>
        <p:nvSpPr>
          <p:cNvPr id="489" name="Google Shape;501;p56"/>
          <p:cNvSpPr/>
          <p:nvPr/>
        </p:nvSpPr>
        <p:spPr>
          <a:xfrm>
            <a:off x="5242680" y="3163680"/>
            <a:ext cx="185040" cy="185040"/>
          </a:xfrm>
          <a:prstGeom prst="ellipse">
            <a:avLst/>
          </a:prstGeom>
          <a:solidFill>
            <a:schemeClr val="bg2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5520" bIns="6552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pic>
        <p:nvPicPr>
          <p:cNvPr id="490" name="Google Shape;502;p56" descr=""/>
          <p:cNvPicPr/>
          <p:nvPr/>
        </p:nvPicPr>
        <p:blipFill>
          <a:blip r:embed="rId4"/>
          <a:srcRect l="7724" t="24465" r="63540" b="22717"/>
          <a:stretch/>
        </p:blipFill>
        <p:spPr>
          <a:xfrm>
            <a:off x="8143920" y="3290760"/>
            <a:ext cx="631080" cy="668880"/>
          </a:xfrm>
          <a:prstGeom prst="rect">
            <a:avLst/>
          </a:prstGeom>
          <a:ln w="0">
            <a:noFill/>
          </a:ln>
        </p:spPr>
      </p:pic>
      <p:cxnSp>
        <p:nvCxnSpPr>
          <p:cNvPr id="491" name="Google Shape;504;p56"/>
          <p:cNvCxnSpPr/>
          <p:nvPr/>
        </p:nvCxnSpPr>
        <p:spPr>
          <a:xfrm>
            <a:off x="5339160" y="3263400"/>
            <a:ext cx="3240" cy="117324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cxnSp>
        <p:nvCxnSpPr>
          <p:cNvPr id="492" name="Google Shape;505;p56"/>
          <p:cNvCxnSpPr/>
          <p:nvPr/>
        </p:nvCxnSpPr>
        <p:spPr>
          <a:xfrm>
            <a:off x="5572800" y="4702320"/>
            <a:ext cx="2576160" cy="360"/>
          </a:xfrm>
          <a:prstGeom prst="straightConnector1">
            <a:avLst/>
          </a:prstGeom>
          <a:ln w="9525">
            <a:solidFill>
              <a:srgbClr val="595959"/>
            </a:solidFill>
            <a:round/>
            <a:tailEnd len="med" type="triangle" w="med"/>
          </a:ln>
        </p:spPr>
      </p:cxnSp>
      <p:sp>
        <p:nvSpPr>
          <p:cNvPr id="493" name="Google Shape;506;p56"/>
          <p:cNvSpPr/>
          <p:nvPr/>
        </p:nvSpPr>
        <p:spPr>
          <a:xfrm>
            <a:off x="5246640" y="3822120"/>
            <a:ext cx="185040" cy="185040"/>
          </a:xfrm>
          <a:prstGeom prst="ellipse">
            <a:avLst/>
          </a:prstGeom>
          <a:solidFill>
            <a:schemeClr val="bg1"/>
          </a:solidFill>
          <a:ln w="1270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5520" bIns="6552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pic>
        <p:nvPicPr>
          <p:cNvPr id="494" name="Google Shape;507;p56" descr=""/>
          <p:cNvPicPr/>
          <p:nvPr/>
        </p:nvPicPr>
        <p:blipFill>
          <a:blip r:embed="rId5"/>
          <a:stretch/>
        </p:blipFill>
        <p:spPr>
          <a:xfrm>
            <a:off x="8412480" y="3443760"/>
            <a:ext cx="650880" cy="650880"/>
          </a:xfrm>
          <a:prstGeom prst="rect">
            <a:avLst/>
          </a:prstGeom>
          <a:ln w="0">
            <a:noFill/>
          </a:ln>
        </p:spPr>
      </p:pic>
      <p:sp>
        <p:nvSpPr>
          <p:cNvPr id="495" name="Google Shape;508;p56"/>
          <p:cNvSpPr/>
          <p:nvPr/>
        </p:nvSpPr>
        <p:spPr>
          <a:xfrm>
            <a:off x="8144280" y="4604040"/>
            <a:ext cx="185040" cy="185040"/>
          </a:xfrm>
          <a:prstGeom prst="ellipse">
            <a:avLst/>
          </a:prstGeom>
          <a:solidFill>
            <a:srgbClr val="f4cccc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5520" bIns="6552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pic>
        <p:nvPicPr>
          <p:cNvPr id="496" name="Picture 2" descr="A qr code with a red square and a white square&#10;&#10;AI-generated content may be incorrect."/>
          <p:cNvPicPr/>
          <p:nvPr/>
        </p:nvPicPr>
        <p:blipFill>
          <a:blip r:embed="rId6"/>
          <a:stretch/>
        </p:blipFill>
        <p:spPr>
          <a:xfrm>
            <a:off x="7393680" y="500040"/>
            <a:ext cx="1553400" cy="1490760"/>
          </a:xfrm>
          <a:prstGeom prst="rect">
            <a:avLst/>
          </a:prstGeom>
          <a:ln w="0">
            <a:noFill/>
          </a:ln>
        </p:spPr>
      </p:pic>
      <p:pic>
        <p:nvPicPr>
          <p:cNvPr id="497" name="Graphic 1" descr="Monitor with solid fill"/>
          <p:cNvPicPr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>
          <a:xfrm>
            <a:off x="5029920" y="4437360"/>
            <a:ext cx="606240" cy="641520"/>
          </a:xfrm>
          <a:prstGeom prst="rect">
            <a:avLst/>
          </a:prstGeom>
          <a:ln w="0">
            <a:noFill/>
          </a:ln>
        </p:spPr>
      </p:pic>
      <p:cxnSp>
        <p:nvCxnSpPr>
          <p:cNvPr id="498" name="Google Shape;505;p56"/>
          <p:cNvCxnSpPr/>
          <p:nvPr/>
        </p:nvCxnSpPr>
        <p:spPr>
          <a:xfrm>
            <a:off x="5429880" y="3916440"/>
            <a:ext cx="2576160" cy="360"/>
          </a:xfrm>
          <a:prstGeom prst="straightConnector1">
            <a:avLst/>
          </a:prstGeom>
          <a:ln w="9525">
            <a:solidFill>
              <a:srgbClr val="595959"/>
            </a:solidFill>
            <a:round/>
            <a:tailEnd len="med" type="triangle" w="med"/>
          </a:ln>
        </p:spPr>
      </p:cxnSp>
      <p:sp>
        <p:nvSpPr>
          <p:cNvPr id="499" name="Google Shape;508;p56"/>
          <p:cNvSpPr/>
          <p:nvPr/>
        </p:nvSpPr>
        <p:spPr>
          <a:xfrm>
            <a:off x="8001360" y="3818160"/>
            <a:ext cx="185040" cy="185040"/>
          </a:xfrm>
          <a:prstGeom prst="ellipse">
            <a:avLst/>
          </a:prstGeom>
          <a:solidFill>
            <a:srgbClr val="f4cccc"/>
          </a:soli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5520" bIns="6552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cxnSp>
        <p:nvCxnSpPr>
          <p:cNvPr id="500" name="Google Shape;505;p56"/>
          <p:cNvCxnSpPr/>
          <p:nvPr/>
        </p:nvCxnSpPr>
        <p:spPr>
          <a:xfrm flipH="1" flipV="1">
            <a:off x="8112600" y="4014720"/>
            <a:ext cx="94680" cy="572040"/>
          </a:xfrm>
          <a:prstGeom prst="straightConnector1">
            <a:avLst/>
          </a:prstGeom>
          <a:ln w="9525">
            <a:solidFill>
              <a:srgbClr val="595959"/>
            </a:solidFill>
            <a:round/>
            <a:tailEnd len="med" type="triangle" w="med"/>
          </a:ln>
        </p:spPr>
      </p:cxnSp>
      <p:sp>
        <p:nvSpPr>
          <p:cNvPr id="501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815544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14000"/>
              </a:lnSpc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All practical sessions use: 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Libre Franklin Medium"/>
                <a:ea typeface="Libre Franklin"/>
                <a:hlinkClick r:id="rId9"/>
              </a:rPr>
              <a:t>https://github.com/lis-epfl/micro-515-EvoRob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 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00000"/>
              </a:lnSpc>
              <a:buClr>
                <a:srgbClr val="595959"/>
              </a:buClr>
              <a:buFont typeface="Libre Franklin,Sans-Serif"/>
              <a:buChar char="●"/>
              <a:tabLst>
                <a:tab algn="l" pos="0"/>
              </a:tabLst>
            </a:pPr>
            <a:r>
              <a:rPr b="0" lang="en-GB" sz="1600" spc="-1" strike="noStrike" u="sng">
                <a:solidFill>
                  <a:schemeClr val="dk2"/>
                </a:solidFill>
                <a:uFillTx/>
                <a:latin typeface="Courier New"/>
                <a:ea typeface="Libre Franklin Medium"/>
                <a:hlinkClick r:id="rId10"/>
              </a:rPr>
              <a:t>https://github.com/lis-epfl/micro-515-EvoRob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49200">
              <a:lnSpc>
                <a:spcPct val="100000"/>
              </a:lnSpc>
              <a:buClr>
                <a:srgbClr val="595959"/>
              </a:buClr>
              <a:buFont typeface="Libre Franklin,Sans-Serif"/>
              <a:buChar char="○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Fork → 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Courier New"/>
                <a:ea typeface="Libre Franklin"/>
                <a:hlinkClick r:id="rId11"/>
              </a:rPr>
              <a:t>https://github.com/</a:t>
            </a:r>
            <a:r>
              <a:rPr b="0" lang="en-GB" sz="1600" spc="-1" strike="noStrike" u="sng">
                <a:solidFill>
                  <a:schemeClr val="dk2"/>
                </a:solidFill>
                <a:highlight>
                  <a:srgbClr val="eeeeee"/>
                </a:highlight>
                <a:uFillTx/>
                <a:latin typeface="Courier New"/>
                <a:ea typeface="Libre Franklin"/>
                <a:hlinkClick r:id="rId12"/>
              </a:rPr>
              <a:t>&lt;your_username&gt;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Courier New"/>
                <a:ea typeface="Libre Franklin"/>
                <a:hlinkClick r:id="rId13"/>
              </a:rPr>
              <a:t>/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Arial"/>
                <a:ea typeface="Libre Franklin"/>
                <a:hlinkClick r:id="rId14"/>
              </a:rPr>
              <a:t>micro-515-EvoRob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49200">
              <a:lnSpc>
                <a:spcPct val="100000"/>
              </a:lnSpc>
              <a:buClr>
                <a:srgbClr val="595959"/>
              </a:buClr>
              <a:buFont typeface="Libre Franklin,Sans-Serif"/>
              <a:buChar char="○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git</a:t>
            </a: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 clone &lt;your_fork&gt;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Practical: Overview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759924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All practical sessions use: 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Libre Franklin Medium"/>
                <a:ea typeface="Libre Franklin"/>
                <a:hlinkClick r:id="rId1"/>
              </a:rPr>
              <a:t>https://github.com/lis-epfl/micro-515-EvoRob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 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spcBef>
                <a:spcPts val="1199"/>
              </a:spcBef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Introduction [wk 1-2]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600">
              <a:lnSpc>
                <a:spcPct val="114000"/>
              </a:lnSpc>
              <a:buClr>
                <a:srgbClr val="595959"/>
              </a:buClr>
              <a:buFont typeface="Libre Franklin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Install software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600">
              <a:lnSpc>
                <a:spcPct val="114000"/>
              </a:lnSpc>
              <a:buClr>
                <a:srgbClr val="595959"/>
              </a:buClr>
              <a:buFont typeface="Libre Franklin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Introduction exercises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600">
              <a:lnSpc>
                <a:spcPct val="114000"/>
              </a:lnSpc>
              <a:buClr>
                <a:srgbClr val="595959"/>
              </a:buClr>
              <a:buFont typeface="Libre Franklin"/>
              <a:buChar char="○"/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Form groups of 2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Google Shape;142;p25"/>
          <p:cNvSpPr/>
          <p:nvPr/>
        </p:nvSpPr>
        <p:spPr>
          <a:xfrm>
            <a:off x="340920" y="3180600"/>
            <a:ext cx="8022960" cy="228240"/>
          </a:xfrm>
          <a:prstGeom prst="rect">
            <a:avLst/>
          </a:prstGeom>
          <a:gradFill rotWithShape="0">
            <a:gsLst>
              <a:gs pos="0">
                <a:srgbClr val="9fc5e8"/>
              </a:gs>
              <a:gs pos="100000">
                <a:srgbClr val="ffffff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sp>
        <p:nvSpPr>
          <p:cNvPr id="232" name="Google Shape;143;p25"/>
          <p:cNvSpPr/>
          <p:nvPr/>
        </p:nvSpPr>
        <p:spPr>
          <a:xfrm>
            <a:off x="340920" y="3552480"/>
            <a:ext cx="8022960" cy="281880"/>
          </a:xfrm>
          <a:prstGeom prst="rect">
            <a:avLst/>
          </a:prstGeom>
          <a:gradFill rotWithShape="0">
            <a:gsLst>
              <a:gs pos="0">
                <a:srgbClr val="93c47d"/>
              </a:gs>
              <a:gs pos="100000">
                <a:srgbClr val="ffffff"/>
              </a:gs>
            </a:gsLst>
            <a:lin ang="108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cxnSp>
        <p:nvCxnSpPr>
          <p:cNvPr id="233" name="Google Shape;144;p25"/>
          <p:cNvCxnSpPr/>
          <p:nvPr/>
        </p:nvCxnSpPr>
        <p:spPr>
          <a:xfrm flipV="1">
            <a:off x="340560" y="3502800"/>
            <a:ext cx="8024040" cy="18000"/>
          </a:xfrm>
          <a:prstGeom prst="straightConnector1">
            <a:avLst/>
          </a:prstGeom>
          <a:ln w="28575">
            <a:solidFill>
              <a:srgbClr val="595959"/>
            </a:solidFill>
            <a:round/>
            <a:tailEnd len="med" type="triangle" w="med"/>
          </a:ln>
        </p:spPr>
      </p:cxnSp>
      <p:sp>
        <p:nvSpPr>
          <p:cNvPr id="234" name="Google Shape;145;p25"/>
          <p:cNvSpPr/>
          <p:nvPr/>
        </p:nvSpPr>
        <p:spPr>
          <a:xfrm>
            <a:off x="327960" y="3102120"/>
            <a:ext cx="32695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500" spc="-1" strike="noStrike">
                <a:solidFill>
                  <a:schemeClr val="lt2"/>
                </a:solidFill>
                <a:latin typeface="Libre Franklin"/>
                <a:ea typeface="Libre Franklin"/>
              </a:rPr>
              <a:t>Lectures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Google Shape;146;p25"/>
          <p:cNvSpPr/>
          <p:nvPr/>
        </p:nvSpPr>
        <p:spPr>
          <a:xfrm>
            <a:off x="7357320" y="3511800"/>
            <a:ext cx="147888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500" spc="-1" strike="noStrike">
                <a:solidFill>
                  <a:schemeClr val="lt2"/>
                </a:solidFill>
                <a:latin typeface="Libre Franklin"/>
                <a:ea typeface="Libre Franklin"/>
              </a:rPr>
              <a:t>Practical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36" name="Google Shape;147;p25"/>
          <p:cNvCxnSpPr/>
          <p:nvPr/>
        </p:nvCxnSpPr>
        <p:spPr>
          <a:xfrm>
            <a:off x="8366400" y="3012480"/>
            <a:ext cx="13680" cy="102780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237" name="Google Shape;148;p25"/>
          <p:cNvSpPr/>
          <p:nvPr/>
        </p:nvSpPr>
        <p:spPr>
          <a:xfrm>
            <a:off x="7927920" y="2589480"/>
            <a:ext cx="1040400" cy="19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9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Exam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19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Poster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38" name="Google Shape;149;p25"/>
          <p:cNvCxnSpPr/>
          <p:nvPr/>
        </p:nvCxnSpPr>
        <p:spPr>
          <a:xfrm>
            <a:off x="34488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cxnSp>
        <p:nvCxnSpPr>
          <p:cNvPr id="239" name="Google Shape;150;p25"/>
          <p:cNvCxnSpPr/>
          <p:nvPr/>
        </p:nvCxnSpPr>
        <p:spPr>
          <a:xfrm>
            <a:off x="146988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240" name="Google Shape;151;p25"/>
          <p:cNvSpPr/>
          <p:nvPr/>
        </p:nvSpPr>
        <p:spPr>
          <a:xfrm>
            <a:off x="304920" y="3775680"/>
            <a:ext cx="12085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Introduction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Google Shape;152;p25"/>
          <p:cNvSpPr/>
          <p:nvPr/>
        </p:nvSpPr>
        <p:spPr>
          <a:xfrm>
            <a:off x="2548800" y="3775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Arial"/>
              </a:rPr>
              <a:t>Challenge 2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42" name="Google Shape;153;p25"/>
          <p:cNvCxnSpPr/>
          <p:nvPr/>
        </p:nvCxnSpPr>
        <p:spPr>
          <a:xfrm>
            <a:off x="603612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243" name="Google Shape;154;p25"/>
          <p:cNvSpPr/>
          <p:nvPr/>
        </p:nvSpPr>
        <p:spPr>
          <a:xfrm>
            <a:off x="6411600" y="3775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Final Project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4" name="Picture 1" descr="A qr code with a red square and a white square&#10;&#10;AI-generated content may be incorrect."/>
          <p:cNvPicPr/>
          <p:nvPr/>
        </p:nvPicPr>
        <p:blipFill>
          <a:blip r:embed="rId2"/>
          <a:stretch/>
        </p:blipFill>
        <p:spPr>
          <a:xfrm>
            <a:off x="7393680" y="500040"/>
            <a:ext cx="1553400" cy="1490760"/>
          </a:xfrm>
          <a:prstGeom prst="rect">
            <a:avLst/>
          </a:prstGeom>
          <a:ln w="0">
            <a:noFill/>
          </a:ln>
        </p:spPr>
      </p:pic>
      <p:cxnSp>
        <p:nvCxnSpPr>
          <p:cNvPr id="245" name="Google Shape;153;p25"/>
          <p:cNvCxnSpPr/>
          <p:nvPr/>
        </p:nvCxnSpPr>
        <p:spPr>
          <a:xfrm>
            <a:off x="4285800" y="3518280"/>
            <a:ext cx="360" cy="3031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cxnSp>
        <p:nvCxnSpPr>
          <p:cNvPr id="246" name="Google Shape;153;p25"/>
          <p:cNvCxnSpPr/>
          <p:nvPr/>
        </p:nvCxnSpPr>
        <p:spPr>
          <a:xfrm>
            <a:off x="2767680" y="3518280"/>
            <a:ext cx="360" cy="3031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247" name="Google Shape;152;p25"/>
          <p:cNvSpPr/>
          <p:nvPr/>
        </p:nvSpPr>
        <p:spPr>
          <a:xfrm>
            <a:off x="1262880" y="3784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Arial"/>
              </a:rPr>
              <a:t>Challenge 1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Google Shape;152;p25"/>
          <p:cNvSpPr/>
          <p:nvPr/>
        </p:nvSpPr>
        <p:spPr>
          <a:xfrm>
            <a:off x="4272120" y="3793680"/>
            <a:ext cx="167148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Arial"/>
              </a:rPr>
              <a:t>Challenge 3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9" name="Picture 4" descr="A white rectangular frame with blue lines&#10;&#10;AI-generated content may be incorrect."/>
          <p:cNvPicPr/>
          <p:nvPr/>
        </p:nvPicPr>
        <p:blipFill>
          <a:blip r:embed="rId3"/>
          <a:stretch/>
        </p:blipFill>
        <p:spPr>
          <a:xfrm>
            <a:off x="1032120" y="2518200"/>
            <a:ext cx="6742440" cy="587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Practical: Overview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759924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All practical sessions use: 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Libre Franklin Medium"/>
                <a:ea typeface="Libre Franklin"/>
                <a:hlinkClick r:id="rId1"/>
              </a:rPr>
              <a:t>https://github.com/lis-epfl/micro-515-EvoRob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 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spcBef>
                <a:spcPts val="1199"/>
              </a:spcBef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Introduction [wk 1-2]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Challenges [wk 3-9]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Google Shape;142;p25"/>
          <p:cNvSpPr/>
          <p:nvPr/>
        </p:nvSpPr>
        <p:spPr>
          <a:xfrm>
            <a:off x="340920" y="3180600"/>
            <a:ext cx="8022960" cy="228240"/>
          </a:xfrm>
          <a:prstGeom prst="rect">
            <a:avLst/>
          </a:prstGeom>
          <a:gradFill rotWithShape="0">
            <a:gsLst>
              <a:gs pos="0">
                <a:srgbClr val="9fc5e8"/>
              </a:gs>
              <a:gs pos="100000">
                <a:srgbClr val="ffffff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cxnSp>
        <p:nvCxnSpPr>
          <p:cNvPr id="253" name="Google Shape;144;p25"/>
          <p:cNvCxnSpPr/>
          <p:nvPr/>
        </p:nvCxnSpPr>
        <p:spPr>
          <a:xfrm flipV="1">
            <a:off x="340560" y="3502800"/>
            <a:ext cx="8024040" cy="18000"/>
          </a:xfrm>
          <a:prstGeom prst="straightConnector1">
            <a:avLst/>
          </a:prstGeom>
          <a:ln w="28575">
            <a:solidFill>
              <a:srgbClr val="595959"/>
            </a:solidFill>
            <a:round/>
            <a:tailEnd len="med" type="triangle" w="med"/>
          </a:ln>
        </p:spPr>
      </p:cxnSp>
      <p:sp>
        <p:nvSpPr>
          <p:cNvPr id="254" name="Google Shape;145;p25"/>
          <p:cNvSpPr/>
          <p:nvPr/>
        </p:nvSpPr>
        <p:spPr>
          <a:xfrm>
            <a:off x="327960" y="3102120"/>
            <a:ext cx="32695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500" spc="-1" strike="noStrike">
                <a:solidFill>
                  <a:schemeClr val="lt2"/>
                </a:solidFill>
                <a:latin typeface="Libre Franklin"/>
                <a:ea typeface="Libre Franklin"/>
              </a:rPr>
              <a:t>Lectures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55" name="Google Shape;149;p25"/>
          <p:cNvCxnSpPr/>
          <p:nvPr/>
        </p:nvCxnSpPr>
        <p:spPr>
          <a:xfrm>
            <a:off x="34488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pic>
        <p:nvPicPr>
          <p:cNvPr id="256" name="Picture 1" descr="A qr code with a red square and a white square&#10;&#10;AI-generated content may be incorrect."/>
          <p:cNvPicPr/>
          <p:nvPr/>
        </p:nvPicPr>
        <p:blipFill>
          <a:blip r:embed="rId2"/>
          <a:stretch/>
        </p:blipFill>
        <p:spPr>
          <a:xfrm>
            <a:off x="7393680" y="500040"/>
            <a:ext cx="1553400" cy="1490760"/>
          </a:xfrm>
          <a:prstGeom prst="rect">
            <a:avLst/>
          </a:prstGeom>
          <a:ln w="0">
            <a:noFill/>
          </a:ln>
        </p:spPr>
      </p:pic>
      <p:sp>
        <p:nvSpPr>
          <p:cNvPr id="257" name="Google Shape;143;p25"/>
          <p:cNvSpPr/>
          <p:nvPr/>
        </p:nvSpPr>
        <p:spPr>
          <a:xfrm>
            <a:off x="394560" y="3561120"/>
            <a:ext cx="7969680" cy="281880"/>
          </a:xfrm>
          <a:prstGeom prst="rect">
            <a:avLst/>
          </a:prstGeom>
          <a:gradFill rotWithShape="0">
            <a:gsLst>
              <a:gs pos="0">
                <a:srgbClr val="93c47d"/>
              </a:gs>
              <a:gs pos="100000">
                <a:srgbClr val="ffffff"/>
              </a:gs>
            </a:gsLst>
            <a:lin ang="108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sp>
        <p:nvSpPr>
          <p:cNvPr id="258" name="Google Shape;146;p25"/>
          <p:cNvSpPr/>
          <p:nvPr/>
        </p:nvSpPr>
        <p:spPr>
          <a:xfrm>
            <a:off x="7357320" y="3511800"/>
            <a:ext cx="147888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500" spc="-1" strike="noStrike">
                <a:solidFill>
                  <a:schemeClr val="lt2"/>
                </a:solidFill>
                <a:latin typeface="Libre Franklin"/>
                <a:ea typeface="Libre Franklin"/>
              </a:rPr>
              <a:t>Practical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59" name="Google Shape;147;p25"/>
          <p:cNvCxnSpPr/>
          <p:nvPr/>
        </p:nvCxnSpPr>
        <p:spPr>
          <a:xfrm>
            <a:off x="8366400" y="3012480"/>
            <a:ext cx="13680" cy="102780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260" name="Google Shape;148;p25"/>
          <p:cNvSpPr/>
          <p:nvPr/>
        </p:nvSpPr>
        <p:spPr>
          <a:xfrm>
            <a:off x="7927920" y="2589480"/>
            <a:ext cx="1040400" cy="19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9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Exam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19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Poster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61" name="Google Shape;150;p25"/>
          <p:cNvCxnSpPr/>
          <p:nvPr/>
        </p:nvCxnSpPr>
        <p:spPr>
          <a:xfrm>
            <a:off x="146988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262" name="Google Shape;151;p25"/>
          <p:cNvSpPr/>
          <p:nvPr/>
        </p:nvSpPr>
        <p:spPr>
          <a:xfrm>
            <a:off x="304920" y="3775680"/>
            <a:ext cx="12085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Introduction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Google Shape;152;p25"/>
          <p:cNvSpPr/>
          <p:nvPr/>
        </p:nvSpPr>
        <p:spPr>
          <a:xfrm>
            <a:off x="2548800" y="3775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Arial"/>
              </a:rPr>
              <a:t>Challenge 2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64" name="Google Shape;153;p25"/>
          <p:cNvCxnSpPr/>
          <p:nvPr/>
        </p:nvCxnSpPr>
        <p:spPr>
          <a:xfrm>
            <a:off x="603612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265" name="Google Shape;154;p25"/>
          <p:cNvSpPr/>
          <p:nvPr/>
        </p:nvSpPr>
        <p:spPr>
          <a:xfrm>
            <a:off x="6411600" y="3775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Final Project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66" name="Google Shape;153;p25"/>
          <p:cNvCxnSpPr/>
          <p:nvPr/>
        </p:nvCxnSpPr>
        <p:spPr>
          <a:xfrm>
            <a:off x="4285800" y="3518280"/>
            <a:ext cx="360" cy="3031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cxnSp>
        <p:nvCxnSpPr>
          <p:cNvPr id="267" name="Google Shape;153;p25"/>
          <p:cNvCxnSpPr/>
          <p:nvPr/>
        </p:nvCxnSpPr>
        <p:spPr>
          <a:xfrm>
            <a:off x="2767680" y="3518280"/>
            <a:ext cx="360" cy="3031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268" name="Google Shape;152;p25"/>
          <p:cNvSpPr/>
          <p:nvPr/>
        </p:nvSpPr>
        <p:spPr>
          <a:xfrm>
            <a:off x="1262880" y="3784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Arial"/>
              </a:rPr>
              <a:t>Challenge 1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Google Shape;152;p25"/>
          <p:cNvSpPr/>
          <p:nvPr/>
        </p:nvSpPr>
        <p:spPr>
          <a:xfrm>
            <a:off x="4272120" y="3793680"/>
            <a:ext cx="167148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Arial"/>
              </a:rPr>
              <a:t>Challenge 3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Practical: Overview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759924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All practical sessions use: 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Libre Franklin Medium"/>
                <a:ea typeface="Libre Franklin"/>
                <a:hlinkClick r:id="rId1"/>
              </a:rPr>
              <a:t>https://github.com/lis-epfl/micro-515-EvoRob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 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spcBef>
                <a:spcPts val="1199"/>
              </a:spcBef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Introduction [wk 1-2]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Challenges [wk 3-9]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Google Shape;142;p25"/>
          <p:cNvSpPr/>
          <p:nvPr/>
        </p:nvSpPr>
        <p:spPr>
          <a:xfrm>
            <a:off x="340920" y="3180600"/>
            <a:ext cx="8022960" cy="228240"/>
          </a:xfrm>
          <a:prstGeom prst="rect">
            <a:avLst/>
          </a:prstGeom>
          <a:gradFill rotWithShape="0">
            <a:gsLst>
              <a:gs pos="0">
                <a:srgbClr val="9fc5e8"/>
              </a:gs>
              <a:gs pos="100000">
                <a:srgbClr val="ffffff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cxnSp>
        <p:nvCxnSpPr>
          <p:cNvPr id="273" name="Google Shape;144;p25"/>
          <p:cNvCxnSpPr/>
          <p:nvPr/>
        </p:nvCxnSpPr>
        <p:spPr>
          <a:xfrm flipV="1">
            <a:off x="340560" y="3502800"/>
            <a:ext cx="8024040" cy="18000"/>
          </a:xfrm>
          <a:prstGeom prst="straightConnector1">
            <a:avLst/>
          </a:prstGeom>
          <a:ln w="28575">
            <a:solidFill>
              <a:srgbClr val="595959"/>
            </a:solidFill>
            <a:round/>
            <a:tailEnd len="med" type="triangle" w="med"/>
          </a:ln>
        </p:spPr>
      </p:cxnSp>
      <p:sp>
        <p:nvSpPr>
          <p:cNvPr id="274" name="Google Shape;145;p25"/>
          <p:cNvSpPr/>
          <p:nvPr/>
        </p:nvSpPr>
        <p:spPr>
          <a:xfrm>
            <a:off x="327960" y="3102120"/>
            <a:ext cx="32695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500" spc="-1" strike="noStrike">
                <a:solidFill>
                  <a:schemeClr val="lt2"/>
                </a:solidFill>
                <a:latin typeface="Libre Franklin"/>
                <a:ea typeface="Libre Franklin"/>
              </a:rPr>
              <a:t>Lectures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75" name="Google Shape;149;p25"/>
          <p:cNvCxnSpPr/>
          <p:nvPr/>
        </p:nvCxnSpPr>
        <p:spPr>
          <a:xfrm>
            <a:off x="34488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pic>
        <p:nvPicPr>
          <p:cNvPr id="276" name="Picture 1" descr="A qr code with a red square and a white square&#10;&#10;AI-generated content may be incorrect."/>
          <p:cNvPicPr/>
          <p:nvPr/>
        </p:nvPicPr>
        <p:blipFill>
          <a:blip r:embed="rId2"/>
          <a:stretch/>
        </p:blipFill>
        <p:spPr>
          <a:xfrm>
            <a:off x="7393680" y="500040"/>
            <a:ext cx="1553400" cy="149076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6" descr="Agents - Safety-Gymnasium Documentation"/>
          <p:cNvPicPr/>
          <p:nvPr/>
        </p:nvPicPr>
        <p:blipFill>
          <a:blip r:embed="rId3"/>
          <a:stretch/>
        </p:blipFill>
        <p:spPr>
          <a:xfrm>
            <a:off x="4870080" y="1450080"/>
            <a:ext cx="1215720" cy="1207080"/>
          </a:xfrm>
          <a:prstGeom prst="rect">
            <a:avLst/>
          </a:prstGeom>
          <a:ln w="0">
            <a:noFill/>
          </a:ln>
        </p:spPr>
      </p:pic>
      <p:sp>
        <p:nvSpPr>
          <p:cNvPr id="278" name="Google Shape;143;p25"/>
          <p:cNvSpPr/>
          <p:nvPr/>
        </p:nvSpPr>
        <p:spPr>
          <a:xfrm>
            <a:off x="394560" y="3561120"/>
            <a:ext cx="7969680" cy="281880"/>
          </a:xfrm>
          <a:prstGeom prst="rect">
            <a:avLst/>
          </a:prstGeom>
          <a:gradFill rotWithShape="0">
            <a:gsLst>
              <a:gs pos="0">
                <a:srgbClr val="93c47d"/>
              </a:gs>
              <a:gs pos="100000">
                <a:srgbClr val="ffffff"/>
              </a:gs>
            </a:gsLst>
            <a:lin ang="108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Libre Franklin"/>
              <a:ea typeface="Libre Franklin"/>
            </a:endParaRPr>
          </a:p>
        </p:txBody>
      </p:sp>
      <p:sp>
        <p:nvSpPr>
          <p:cNvPr id="279" name="Google Shape;146;p25"/>
          <p:cNvSpPr/>
          <p:nvPr/>
        </p:nvSpPr>
        <p:spPr>
          <a:xfrm>
            <a:off x="7357320" y="3511800"/>
            <a:ext cx="147888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500" spc="-1" strike="noStrike">
                <a:solidFill>
                  <a:schemeClr val="lt2"/>
                </a:solidFill>
                <a:latin typeface="Libre Franklin"/>
                <a:ea typeface="Libre Franklin"/>
              </a:rPr>
              <a:t>Practical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80" name="Google Shape;147;p25"/>
          <p:cNvCxnSpPr/>
          <p:nvPr/>
        </p:nvCxnSpPr>
        <p:spPr>
          <a:xfrm>
            <a:off x="8366400" y="3012480"/>
            <a:ext cx="13680" cy="102780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281" name="Google Shape;148;p25"/>
          <p:cNvSpPr/>
          <p:nvPr/>
        </p:nvSpPr>
        <p:spPr>
          <a:xfrm>
            <a:off x="7927920" y="2589480"/>
            <a:ext cx="1040400" cy="19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9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Exam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19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Poster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82" name="Google Shape;150;p25"/>
          <p:cNvCxnSpPr/>
          <p:nvPr/>
        </p:nvCxnSpPr>
        <p:spPr>
          <a:xfrm>
            <a:off x="146988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283" name="Google Shape;151;p25"/>
          <p:cNvSpPr/>
          <p:nvPr/>
        </p:nvSpPr>
        <p:spPr>
          <a:xfrm>
            <a:off x="304920" y="3775680"/>
            <a:ext cx="12085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Introduction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Google Shape;152;p25"/>
          <p:cNvSpPr/>
          <p:nvPr/>
        </p:nvSpPr>
        <p:spPr>
          <a:xfrm>
            <a:off x="2548800" y="3775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Arial"/>
              </a:rPr>
              <a:t>Challenge 2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85" name="Google Shape;153;p25"/>
          <p:cNvCxnSpPr/>
          <p:nvPr/>
        </p:nvCxnSpPr>
        <p:spPr>
          <a:xfrm>
            <a:off x="6036120" y="3518280"/>
            <a:ext cx="360" cy="5443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286" name="Google Shape;154;p25"/>
          <p:cNvSpPr/>
          <p:nvPr/>
        </p:nvSpPr>
        <p:spPr>
          <a:xfrm>
            <a:off x="6411600" y="3775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Final Project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87" name="Google Shape;153;p25"/>
          <p:cNvCxnSpPr/>
          <p:nvPr/>
        </p:nvCxnSpPr>
        <p:spPr>
          <a:xfrm>
            <a:off x="4285800" y="3518280"/>
            <a:ext cx="360" cy="3031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cxnSp>
        <p:nvCxnSpPr>
          <p:cNvPr id="288" name="Google Shape;153;p25"/>
          <p:cNvCxnSpPr/>
          <p:nvPr/>
        </p:nvCxnSpPr>
        <p:spPr>
          <a:xfrm>
            <a:off x="2767680" y="3518280"/>
            <a:ext cx="360" cy="30312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289" name="Google Shape;152;p25"/>
          <p:cNvSpPr/>
          <p:nvPr/>
        </p:nvSpPr>
        <p:spPr>
          <a:xfrm>
            <a:off x="1262880" y="3784680"/>
            <a:ext cx="195732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Arial"/>
              </a:rPr>
              <a:t>Challenge 1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Google Shape;152;p25"/>
          <p:cNvSpPr/>
          <p:nvPr/>
        </p:nvSpPr>
        <p:spPr>
          <a:xfrm>
            <a:off x="4272120" y="3793680"/>
            <a:ext cx="167148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chemeClr val="dk2"/>
                </a:solidFill>
                <a:latin typeface="Libre Franklin"/>
                <a:ea typeface="Arial"/>
              </a:rPr>
              <a:t>Challenge 3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Practical: Overview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759924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All practical sessions use: 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Libre Franklin Medium"/>
                <a:ea typeface="Libre Franklin"/>
                <a:hlinkClick r:id="rId1"/>
              </a:rPr>
              <a:t>https://github.com/lis-epfl/micro-515-EvoRob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 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spcBef>
                <a:spcPts val="1199"/>
              </a:spcBef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Introduction [wk 1-2]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Challenges [wk 3-9] </a:t>
            </a: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 Medium"/>
              </a:rPr>
              <a:t>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Each challenge has different biomes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3" name="Picture 1" descr="A qr code with a red square and a white square&#10;&#10;AI-generated content may be incorrect."/>
          <p:cNvPicPr/>
          <p:nvPr/>
        </p:nvPicPr>
        <p:blipFill>
          <a:blip r:embed="rId2"/>
          <a:stretch/>
        </p:blipFill>
        <p:spPr>
          <a:xfrm>
            <a:off x="7393680" y="500040"/>
            <a:ext cx="1553400" cy="149076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4" descr="A dry cracked ground with mountains in the background&#10;&#10;AI-generated content may be incorrect."/>
          <p:cNvPicPr/>
          <p:nvPr/>
        </p:nvPicPr>
        <p:blipFill>
          <a:blip r:embed="rId3"/>
          <a:stretch/>
        </p:blipFill>
        <p:spPr>
          <a:xfrm>
            <a:off x="3276720" y="2732040"/>
            <a:ext cx="2447640" cy="124200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5" descr="Ice with smoke on it&#10;&#10;AI-generated content may be incorrect."/>
          <p:cNvPicPr/>
          <p:nvPr/>
        </p:nvPicPr>
        <p:blipFill>
          <a:blip r:embed="rId4"/>
          <a:stretch/>
        </p:blipFill>
        <p:spPr>
          <a:xfrm>
            <a:off x="4967280" y="3056400"/>
            <a:ext cx="2670840" cy="129492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8" descr="Agents - Safety-Gymnasium Documentation"/>
          <p:cNvPicPr/>
          <p:nvPr/>
        </p:nvPicPr>
        <p:blipFill>
          <a:blip r:embed="rId5"/>
          <a:stretch/>
        </p:blipFill>
        <p:spPr>
          <a:xfrm>
            <a:off x="4870080" y="1450080"/>
            <a:ext cx="1215720" cy="12070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6" descr="A hill with grass and clouds in the sky&#10;&#10;AI-generated content may be incorrect."/>
          <p:cNvPicPr/>
          <p:nvPr/>
        </p:nvPicPr>
        <p:blipFill>
          <a:blip r:embed="rId6"/>
          <a:stretch/>
        </p:blipFill>
        <p:spPr>
          <a:xfrm>
            <a:off x="6586560" y="3532680"/>
            <a:ext cx="2206440" cy="1305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Practical: Overview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759924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All practical sessions use: 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Libre Franklin Medium"/>
                <a:ea typeface="Libre Franklin"/>
                <a:hlinkClick r:id="rId1"/>
              </a:rPr>
              <a:t>https://github.com/lis-epfl/micro-515-EvoRob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 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spcBef>
                <a:spcPts val="1199"/>
              </a:spcBef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Introduction [wk 1-2]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Challenges [wk 3-9] </a:t>
            </a: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 Medium"/>
              </a:rPr>
              <a:t>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Each challenge has different biomes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 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- Evolve  and submit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0" name="Picture 1" descr="A qr code with a red square and a white square&#10;&#10;AI-generated content may be incorrect."/>
          <p:cNvPicPr/>
          <p:nvPr/>
        </p:nvPicPr>
        <p:blipFill>
          <a:blip r:embed="rId2"/>
          <a:stretch/>
        </p:blipFill>
        <p:spPr>
          <a:xfrm>
            <a:off x="7393680" y="500040"/>
            <a:ext cx="1553400" cy="149076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4" descr="A dry cracked ground with mountains in the background&#10;&#10;AI-generated content may be incorrect."/>
          <p:cNvPicPr/>
          <p:nvPr/>
        </p:nvPicPr>
        <p:blipFill>
          <a:blip r:embed="rId3"/>
          <a:stretch/>
        </p:blipFill>
        <p:spPr>
          <a:xfrm>
            <a:off x="3276720" y="2732040"/>
            <a:ext cx="2447640" cy="124200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5" descr="Ice with smoke on it&#10;&#10;AI-generated content may be incorrect."/>
          <p:cNvPicPr/>
          <p:nvPr/>
        </p:nvPicPr>
        <p:blipFill>
          <a:blip r:embed="rId4"/>
          <a:stretch/>
        </p:blipFill>
        <p:spPr>
          <a:xfrm>
            <a:off x="4967280" y="3056400"/>
            <a:ext cx="2670840" cy="129492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8" descr="Agents - Safety-Gymnasium Documentation"/>
          <p:cNvPicPr/>
          <p:nvPr/>
        </p:nvPicPr>
        <p:blipFill>
          <a:blip r:embed="rId5"/>
          <a:stretch/>
        </p:blipFill>
        <p:spPr>
          <a:xfrm>
            <a:off x="4870080" y="1450080"/>
            <a:ext cx="1215720" cy="120708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6" descr="A hill with grass and clouds in the sky&#10;&#10;AI-generated content may be incorrect."/>
          <p:cNvPicPr/>
          <p:nvPr/>
        </p:nvPicPr>
        <p:blipFill>
          <a:blip r:embed="rId6"/>
          <a:stretch/>
        </p:blipFill>
        <p:spPr>
          <a:xfrm>
            <a:off x="6586560" y="3532680"/>
            <a:ext cx="2206440" cy="1305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pc="-1" strike="noStrike">
                <a:solidFill>
                  <a:schemeClr val="dk1"/>
                </a:solidFill>
                <a:latin typeface="Libre Franklin Black"/>
                <a:ea typeface="Libre Franklin Black"/>
              </a:rPr>
              <a:t>Practical: Overview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7599240" cy="3670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-GB" sz="1600" spc="-1" strike="noStrike">
                <a:solidFill>
                  <a:schemeClr val="dk2"/>
                </a:solidFill>
                <a:latin typeface="Libre Franklin"/>
                <a:ea typeface="Libre Franklin"/>
              </a:rPr>
              <a:t>All practical sessions use: </a:t>
            </a:r>
            <a:r>
              <a:rPr b="0" lang="en-GB" sz="1600" spc="-1" strike="noStrike" u="sng">
                <a:solidFill>
                  <a:schemeClr val="dk2"/>
                </a:solidFill>
                <a:uFillTx/>
                <a:latin typeface="Libre Franklin Medium"/>
                <a:ea typeface="Libre Franklin"/>
                <a:hlinkClick r:id="rId1"/>
              </a:rPr>
              <a:t>https://github.com/lis-epfl/micro-515-EvoRob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 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spcBef>
                <a:spcPts val="1199"/>
              </a:spcBef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Introduction [wk 1-2]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4000"/>
              </a:lnSpc>
              <a:buClr>
                <a:srgbClr val="595959"/>
              </a:buClr>
              <a:buFont typeface="Libre Franklin Medium"/>
              <a:buChar char="●"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 Medium"/>
              </a:rPr>
              <a:t>Challenges [wk 3-9] </a:t>
            </a:r>
            <a:r>
              <a:rPr b="0" lang="en-GB" sz="1600" spc="-1" strike="noStrike">
                <a:solidFill>
                  <a:schemeClr val="dk2"/>
                </a:solidFill>
                <a:latin typeface="Libre Franklin"/>
                <a:ea typeface="Libre Franklin Medium"/>
              </a:rPr>
              <a:t>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Each challenge has different biomes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 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- Evolve  and submit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 </a:t>
            </a:r>
            <a:r>
              <a:rPr b="0" lang="en-GB" sz="1600" spc="-1" strike="noStrike">
                <a:solidFill>
                  <a:schemeClr val="dk2"/>
                </a:solidFill>
                <a:latin typeface="Libre Franklin Medium"/>
                <a:ea typeface="Libre Franklin"/>
              </a:rPr>
              <a:t>- We evaluate each biome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" name="Picture 1" descr="A qr code with a red square and a white square&#10;&#10;AI-generated content may be incorrect."/>
          <p:cNvPicPr/>
          <p:nvPr/>
        </p:nvPicPr>
        <p:blipFill>
          <a:blip r:embed="rId2"/>
          <a:stretch/>
        </p:blipFill>
        <p:spPr>
          <a:xfrm>
            <a:off x="7393680" y="500040"/>
            <a:ext cx="1553400" cy="149076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4" descr="A dry cracked ground with mountains in the background&#10;&#10;AI-generated content may be incorrect."/>
          <p:cNvPicPr/>
          <p:nvPr/>
        </p:nvPicPr>
        <p:blipFill>
          <a:blip r:embed="rId3"/>
          <a:stretch/>
        </p:blipFill>
        <p:spPr>
          <a:xfrm>
            <a:off x="3276720" y="2732040"/>
            <a:ext cx="2447640" cy="124200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5" descr="Ice with smoke on it&#10;&#10;AI-generated content may be incorrect."/>
          <p:cNvPicPr/>
          <p:nvPr/>
        </p:nvPicPr>
        <p:blipFill>
          <a:blip r:embed="rId4"/>
          <a:stretch/>
        </p:blipFill>
        <p:spPr>
          <a:xfrm>
            <a:off x="4967280" y="3056400"/>
            <a:ext cx="2670840" cy="129492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8" descr="Agents - Safety-Gymnasium Documentation"/>
          <p:cNvPicPr/>
          <p:nvPr/>
        </p:nvPicPr>
        <p:blipFill>
          <a:blip r:embed="rId5"/>
          <a:stretch/>
        </p:blipFill>
        <p:spPr>
          <a:xfrm>
            <a:off x="4870080" y="1450080"/>
            <a:ext cx="1215720" cy="120708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6" descr="A hill with grass and clouds in the sky&#10;&#10;AI-generated content may be incorrect."/>
          <p:cNvPicPr/>
          <p:nvPr/>
        </p:nvPicPr>
        <p:blipFill>
          <a:blip r:embed="rId6"/>
          <a:stretch/>
        </p:blipFill>
        <p:spPr>
          <a:xfrm>
            <a:off x="6586560" y="3532680"/>
            <a:ext cx="2206440" cy="1305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Application>LibreOffice/24.2.7.2$Linux_X86_64 LibreOffice_project/420$Build-2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2026-02-25T20:18:09Z</dcterms:modified>
  <cp:revision>1025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103</vt:i4>
  </property>
  <property fmtid="{D5CDD505-2E9C-101B-9397-08002B2CF9AE}" pid="3" name="PresentationFormat">
    <vt:lpwstr>On-screen Show (16:9)</vt:lpwstr>
  </property>
  <property fmtid="{D5CDD505-2E9C-101B-9397-08002B2CF9AE}" pid="4" name="Slides">
    <vt:i4>104</vt:i4>
  </property>
</Properties>
</file>