
<file path=[Content_Types].xml><?xml version="1.0" encoding="utf-8"?>
<Types xmlns="http://schemas.openxmlformats.org/package/2006/content-types">
  <Default Extension="emf" ContentType="image/x-emf"/>
  <Default Extension="gif" ContentType="image/gif"/>
  <Default Extension="jpeg" ContentType="image/jpeg"/>
  <Default Extension="jpg" ContentType="image/jpeg"/>
  <Default Extension="mp4" ContentType="video/mp4"/>
  <Default Extension="png" ContentType="image/png"/>
  <Default Extension="rels" ContentType="application/vnd.openxmlformats-package.relationships+xml"/>
  <Default Extension="tiff" ContentType="image/tif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1"/>
    <p:sldMasterId id="2147483693" r:id="rId2"/>
  </p:sldMasterIdLst>
  <p:notesMasterIdLst>
    <p:notesMasterId r:id="rId54"/>
  </p:notesMasterIdLst>
  <p:sldIdLst>
    <p:sldId id="257" r:id="rId3"/>
    <p:sldId id="2488" r:id="rId4"/>
    <p:sldId id="2375" r:id="rId5"/>
    <p:sldId id="2653" r:id="rId6"/>
    <p:sldId id="2446" r:id="rId7"/>
    <p:sldId id="2654" r:id="rId8"/>
    <p:sldId id="2465" r:id="rId9"/>
    <p:sldId id="2489" r:id="rId10"/>
    <p:sldId id="2479" r:id="rId11"/>
    <p:sldId id="2448" r:id="rId12"/>
    <p:sldId id="2701" r:id="rId13"/>
    <p:sldId id="2657" r:id="rId14"/>
    <p:sldId id="2663" r:id="rId15"/>
    <p:sldId id="2665" r:id="rId16"/>
    <p:sldId id="2666" r:id="rId17"/>
    <p:sldId id="2659" r:id="rId18"/>
    <p:sldId id="2668" r:id="rId19"/>
    <p:sldId id="2664" r:id="rId20"/>
    <p:sldId id="2669" r:id="rId21"/>
    <p:sldId id="2702" r:id="rId22"/>
    <p:sldId id="2672" r:id="rId23"/>
    <p:sldId id="2673" r:id="rId24"/>
    <p:sldId id="2674" r:id="rId25"/>
    <p:sldId id="2675" r:id="rId26"/>
    <p:sldId id="2656" r:id="rId27"/>
    <p:sldId id="2677" r:id="rId28"/>
    <p:sldId id="2678" r:id="rId29"/>
    <p:sldId id="2680" r:id="rId30"/>
    <p:sldId id="2679" r:id="rId31"/>
    <p:sldId id="2704" r:id="rId32"/>
    <p:sldId id="2688" r:id="rId33"/>
    <p:sldId id="2706" r:id="rId34"/>
    <p:sldId id="2691" r:id="rId35"/>
    <p:sldId id="2693" r:id="rId36"/>
    <p:sldId id="2468" r:id="rId37"/>
    <p:sldId id="2694" r:id="rId38"/>
    <p:sldId id="2705" r:id="rId39"/>
    <p:sldId id="2452" r:id="rId40"/>
    <p:sldId id="2681" r:id="rId41"/>
    <p:sldId id="2451" r:id="rId42"/>
    <p:sldId id="2676" r:id="rId43"/>
    <p:sldId id="2450" r:id="rId44"/>
    <p:sldId id="2466" r:id="rId45"/>
    <p:sldId id="2469" r:id="rId46"/>
    <p:sldId id="2747" r:id="rId47"/>
    <p:sldId id="2453" r:id="rId48"/>
    <p:sldId id="2750" r:id="rId49"/>
    <p:sldId id="2787" r:id="rId50"/>
    <p:sldId id="2700" r:id="rId51"/>
    <p:sldId id="2703" r:id="rId52"/>
    <p:sldId id="380" r:id="rId53"/>
  </p:sldIdLst>
  <p:sldSz cx="12192000" cy="6858000"/>
  <p:notesSz cx="6858000" cy="9144000"/>
  <p:defaultTextStyle>
    <a:defPPr>
      <a:defRPr lang="en-CH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D6E9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EBFD035-14EC-2E4C-B36E-B959077906C6}" v="3671" dt="2024-05-29T13:56:59.673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yle moyen 2 - Accentuation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0984"/>
    <p:restoredTop sz="81840" autoAdjust="0"/>
  </p:normalViewPr>
  <p:slideViewPr>
    <p:cSldViewPr snapToGrid="0">
      <p:cViewPr varScale="1">
        <p:scale>
          <a:sx n="87" d="100"/>
          <a:sy n="87" d="100"/>
        </p:scale>
        <p:origin x="1662" y="7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slide" Target="slides/slide24.xml"/><Relationship Id="rId39" Type="http://schemas.openxmlformats.org/officeDocument/2006/relationships/slide" Target="slides/slide37.xml"/><Relationship Id="rId21" Type="http://schemas.openxmlformats.org/officeDocument/2006/relationships/slide" Target="slides/slide19.xml"/><Relationship Id="rId34" Type="http://schemas.openxmlformats.org/officeDocument/2006/relationships/slide" Target="slides/slide32.xml"/><Relationship Id="rId42" Type="http://schemas.openxmlformats.org/officeDocument/2006/relationships/slide" Target="slides/slide40.xml"/><Relationship Id="rId47" Type="http://schemas.openxmlformats.org/officeDocument/2006/relationships/slide" Target="slides/slide45.xml"/><Relationship Id="rId50" Type="http://schemas.openxmlformats.org/officeDocument/2006/relationships/slide" Target="slides/slide48.xml"/><Relationship Id="rId55" Type="http://schemas.openxmlformats.org/officeDocument/2006/relationships/presProps" Target="presProps.xml"/><Relationship Id="rId7" Type="http://schemas.openxmlformats.org/officeDocument/2006/relationships/slide" Target="slides/slide5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9" Type="http://schemas.openxmlformats.org/officeDocument/2006/relationships/slide" Target="slides/slide27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32" Type="http://schemas.openxmlformats.org/officeDocument/2006/relationships/slide" Target="slides/slide30.xml"/><Relationship Id="rId37" Type="http://schemas.openxmlformats.org/officeDocument/2006/relationships/slide" Target="slides/slide35.xml"/><Relationship Id="rId40" Type="http://schemas.openxmlformats.org/officeDocument/2006/relationships/slide" Target="slides/slide38.xml"/><Relationship Id="rId45" Type="http://schemas.openxmlformats.org/officeDocument/2006/relationships/slide" Target="slides/slide43.xml"/><Relationship Id="rId53" Type="http://schemas.openxmlformats.org/officeDocument/2006/relationships/slide" Target="slides/slide51.xml"/><Relationship Id="rId58" Type="http://schemas.openxmlformats.org/officeDocument/2006/relationships/tableStyles" Target="tableStyles.xml"/><Relationship Id="rId5" Type="http://schemas.openxmlformats.org/officeDocument/2006/relationships/slide" Target="slides/slide3.xml"/><Relationship Id="rId19" Type="http://schemas.openxmlformats.org/officeDocument/2006/relationships/slide" Target="slides/slide17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slide" Target="slides/slide25.xml"/><Relationship Id="rId30" Type="http://schemas.openxmlformats.org/officeDocument/2006/relationships/slide" Target="slides/slide28.xml"/><Relationship Id="rId35" Type="http://schemas.openxmlformats.org/officeDocument/2006/relationships/slide" Target="slides/slide33.xml"/><Relationship Id="rId43" Type="http://schemas.openxmlformats.org/officeDocument/2006/relationships/slide" Target="slides/slide41.xml"/><Relationship Id="rId48" Type="http://schemas.openxmlformats.org/officeDocument/2006/relationships/slide" Target="slides/slide46.xml"/><Relationship Id="rId56" Type="http://schemas.openxmlformats.org/officeDocument/2006/relationships/viewProps" Target="viewProps.xml"/><Relationship Id="rId8" Type="http://schemas.openxmlformats.org/officeDocument/2006/relationships/slide" Target="slides/slide6.xml"/><Relationship Id="rId51" Type="http://schemas.openxmlformats.org/officeDocument/2006/relationships/slide" Target="slides/slide49.xml"/><Relationship Id="rId3" Type="http://schemas.openxmlformats.org/officeDocument/2006/relationships/slide" Target="slides/slide1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33" Type="http://schemas.openxmlformats.org/officeDocument/2006/relationships/slide" Target="slides/slide31.xml"/><Relationship Id="rId38" Type="http://schemas.openxmlformats.org/officeDocument/2006/relationships/slide" Target="slides/slide36.xml"/><Relationship Id="rId46" Type="http://schemas.openxmlformats.org/officeDocument/2006/relationships/slide" Target="slides/slide44.xml"/><Relationship Id="rId59" Type="http://schemas.microsoft.com/office/2015/10/relationships/revisionInfo" Target="revisionInfo.xml"/><Relationship Id="rId20" Type="http://schemas.openxmlformats.org/officeDocument/2006/relationships/slide" Target="slides/slide18.xml"/><Relationship Id="rId41" Type="http://schemas.openxmlformats.org/officeDocument/2006/relationships/slide" Target="slides/slide39.xml"/><Relationship Id="rId54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slide" Target="slides/slide26.xml"/><Relationship Id="rId36" Type="http://schemas.openxmlformats.org/officeDocument/2006/relationships/slide" Target="slides/slide34.xml"/><Relationship Id="rId49" Type="http://schemas.openxmlformats.org/officeDocument/2006/relationships/slide" Target="slides/slide47.xml"/><Relationship Id="rId57" Type="http://schemas.openxmlformats.org/officeDocument/2006/relationships/theme" Target="theme/theme1.xml"/><Relationship Id="rId10" Type="http://schemas.openxmlformats.org/officeDocument/2006/relationships/slide" Target="slides/slide8.xml"/><Relationship Id="rId31" Type="http://schemas.openxmlformats.org/officeDocument/2006/relationships/slide" Target="slides/slide29.xml"/><Relationship Id="rId44" Type="http://schemas.openxmlformats.org/officeDocument/2006/relationships/slide" Target="slides/slide42.xml"/><Relationship Id="rId52" Type="http://schemas.openxmlformats.org/officeDocument/2006/relationships/slide" Target="slides/slide50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CH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5C2A766-1EA4-DA49-BD19-75F0D420FCEE}" type="datetimeFigureOut">
              <a:rPr lang="en-CH" smtClean="0"/>
              <a:t>06/19/2026</a:t>
            </a:fld>
            <a:endParaRPr lang="en-CH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CH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CH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CH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5119A8B-772C-F747-A4AE-C34B1D780E25}" type="slidenum">
              <a:rPr lang="en-CH" smtClean="0"/>
              <a:t>‹N°›</a:t>
            </a:fld>
            <a:endParaRPr lang="en-CH"/>
          </a:p>
        </p:txBody>
      </p:sp>
    </p:spTree>
    <p:extLst>
      <p:ext uri="{BB962C8B-B14F-4D97-AF65-F5344CB8AC3E}">
        <p14:creationId xmlns:p14="http://schemas.microsoft.com/office/powerpoint/2010/main" val="303865942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0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1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2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3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5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6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9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'image des diapositives 1"/>
          <p:cNvSpPr>
            <a:spLocks noGrp="1" noRot="1" noChangeAspect="1"/>
          </p:cNvSpPr>
          <p:nvPr>
            <p:ph type="sldImg"/>
          </p:nvPr>
        </p:nvSpPr>
        <p:spPr>
          <a:xfrm>
            <a:off x="211138" y="619125"/>
            <a:ext cx="6435725" cy="3621088"/>
          </a:xfrm>
        </p:spPr>
        <p:txBody>
          <a:bodyPr/>
          <a:lstStyle/>
          <a:p>
            <a:endParaRPr lang="fr-FR"/>
          </a:p>
        </p:txBody>
      </p:sp>
      <p:sp>
        <p:nvSpPr>
          <p:cNvPr id="3" name="Espace réservé des not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fr-CH" sz="1200" kern="1200" dirty="0">
              <a:solidFill>
                <a:schemeClr val="tx1"/>
              </a:solidFill>
              <a:latin typeface="Arial" panose="020B0604020202020204" pitchFamily="34" charset="0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fr-CH" sz="1200" kern="1200" dirty="0">
              <a:solidFill>
                <a:schemeClr val="tx1"/>
              </a:solidFill>
              <a:latin typeface="Arial" panose="020B0604020202020204" pitchFamily="34" charset="0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x-none" sz="1200" kern="1200">
              <a:solidFill>
                <a:schemeClr val="tx1"/>
              </a:solidFill>
              <a:latin typeface="Arial" panose="020B0604020202020204" pitchFamily="34" charset="0"/>
              <a:ea typeface="+mn-ea"/>
              <a:cs typeface="+mn-cs"/>
            </a:endParaRPr>
          </a:p>
        </p:txBody>
      </p:sp>
      <p:sp>
        <p:nvSpPr>
          <p:cNvPr id="4" name="Espace réservé du numéro de diapositiv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4CF50783-AAED-1941-8BCC-9F6140F0A6B1}" type="slidenum">
              <a:rPr kumimoji="0" lang="fr-FR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pPr marL="0" marR="0" lvl="0" indent="0" algn="r" defTabSz="6858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</a:t>
            </a:fld>
            <a:endParaRPr kumimoji="0" lang="fr-FR" sz="1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  <p:sp>
        <p:nvSpPr>
          <p:cNvPr id="5" name="Espace réservé de la date 4">
            <a:extLst>
              <a:ext uri="{FF2B5EF4-FFF2-40B4-BE49-F238E27FC236}">
                <a16:creationId xmlns:a16="http://schemas.microsoft.com/office/drawing/2014/main" id="{BB08DC05-305F-594F-9F18-9CF1E4DB5A23}"/>
              </a:ext>
            </a:extLst>
          </p:cNvPr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pPr marL="0" marR="0" lvl="0" indent="0" algn="r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E61E7CC6-617B-F343-A698-E41F0461ECF8}" type="datetime1">
              <a:rPr kumimoji="0" lang="fr-CH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pPr marL="0" marR="0" lvl="0" indent="0" algn="r" defTabSz="6858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19.06.2026</a:t>
            </a:fld>
            <a:endParaRPr kumimoji="0" lang="fr-FR" sz="1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  <p:sp>
        <p:nvSpPr>
          <p:cNvPr id="6" name="Espace réservé du pied de page 5">
            <a:extLst>
              <a:ext uri="{FF2B5EF4-FFF2-40B4-BE49-F238E27FC236}">
                <a16:creationId xmlns:a16="http://schemas.microsoft.com/office/drawing/2014/main" id="{8F2F41A5-B12E-1843-83F7-B86B38C0CE97}"/>
              </a:ext>
            </a:extLst>
          </p:cNvPr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pPr marL="0" marR="0" lvl="0" indent="0" algn="l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fr-FR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Speaker</a:t>
            </a:r>
            <a:endParaRPr kumimoji="0" lang="fr-FR" sz="1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  <p:sp>
        <p:nvSpPr>
          <p:cNvPr id="7" name="Espace réservé de l'en-tête 6">
            <a:extLst>
              <a:ext uri="{FF2B5EF4-FFF2-40B4-BE49-F238E27FC236}">
                <a16:creationId xmlns:a16="http://schemas.microsoft.com/office/drawing/2014/main" id="{4D206A73-DDB0-2740-9475-00E48E475A11}"/>
              </a:ext>
            </a:extLst>
          </p:cNvPr>
          <p:cNvSpPr>
            <a:spLocks noGrp="1"/>
          </p:cNvSpPr>
          <p:nvPr>
            <p:ph type="hdr" sz="quarter"/>
          </p:nvPr>
        </p:nvSpPr>
        <p:spPr/>
        <p:txBody>
          <a:bodyPr/>
          <a:lstStyle/>
          <a:p>
            <a:pPr marL="0" marR="0" lvl="0" indent="0" algn="l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fr-FR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NAME EVENT / NAME PRESENTATION</a:t>
            </a:r>
            <a:endParaRPr kumimoji="0" lang="fr-FR" sz="1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00436155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5B4505A-7910-E071-2E71-2EE99B0E20B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'image des diapositives 1">
            <a:extLst>
              <a:ext uri="{FF2B5EF4-FFF2-40B4-BE49-F238E27FC236}">
                <a16:creationId xmlns:a16="http://schemas.microsoft.com/office/drawing/2014/main" id="{86DAA7F1-B531-C7F8-1724-5223EA43E4E3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211138" y="619125"/>
            <a:ext cx="6435725" cy="3621088"/>
          </a:xfrm>
        </p:spPr>
        <p:txBody>
          <a:bodyPr/>
          <a:lstStyle/>
          <a:p>
            <a:endParaRPr lang="fr-FR"/>
          </a:p>
        </p:txBody>
      </p:sp>
      <p:sp>
        <p:nvSpPr>
          <p:cNvPr id="3" name="Espace réservé des notes 2">
            <a:extLst>
              <a:ext uri="{FF2B5EF4-FFF2-40B4-BE49-F238E27FC236}">
                <a16:creationId xmlns:a16="http://schemas.microsoft.com/office/drawing/2014/main" id="{95ECD4F8-E2D9-9371-0EB9-06FB3A2ADD9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Espace réservé de l'en-tête 3">
            <a:extLst>
              <a:ext uri="{FF2B5EF4-FFF2-40B4-BE49-F238E27FC236}">
                <a16:creationId xmlns:a16="http://schemas.microsoft.com/office/drawing/2014/main" id="{5AE19334-7CCE-7EAD-612C-94FFBB9A4D6E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1" y="0"/>
            <a:ext cx="2944283" cy="497020"/>
          </a:xfrm>
          <a:prstGeom prst="rect">
            <a:avLst/>
          </a:prstGeom>
        </p:spPr>
        <p:txBody>
          <a:bodyPr/>
          <a:lstStyle/>
          <a:p>
            <a:pPr marL="0" marR="0" lvl="0" indent="0" algn="l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fr-FR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EPFL, what else ?</a:t>
            </a:r>
            <a:endParaRPr kumimoji="0" lang="fr-FR" sz="1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  <p:sp>
        <p:nvSpPr>
          <p:cNvPr id="5" name="Espace réservé de la date 4">
            <a:extLst>
              <a:ext uri="{FF2B5EF4-FFF2-40B4-BE49-F238E27FC236}">
                <a16:creationId xmlns:a16="http://schemas.microsoft.com/office/drawing/2014/main" id="{154AA8DB-71FF-D8FF-2E7B-FEE8814EEC71}"/>
              </a:ext>
            </a:extLst>
          </p:cNvPr>
          <p:cNvSpPr>
            <a:spLocks noGrp="1"/>
          </p:cNvSpPr>
          <p:nvPr>
            <p:ph type="dt" idx="1"/>
          </p:nvPr>
        </p:nvSpPr>
        <p:spPr>
          <a:xfrm>
            <a:off x="3848645" y="0"/>
            <a:ext cx="2944283" cy="497020"/>
          </a:xfrm>
          <a:prstGeom prst="rect">
            <a:avLst/>
          </a:prstGeom>
        </p:spPr>
        <p:txBody>
          <a:bodyPr/>
          <a:lstStyle/>
          <a:p>
            <a:pPr marL="0" marR="0" lvl="0" indent="0" algn="r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4F716EBF-C540-0B49-9006-D3E40A4E03F8}" type="datetime1">
              <a:rPr kumimoji="0" lang="fr-CH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19.06.2026</a:t>
            </a:fld>
            <a:endParaRPr kumimoji="0" lang="fr-FR" sz="1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  <p:sp>
        <p:nvSpPr>
          <p:cNvPr id="6" name="Espace réservé du pied de page 5">
            <a:extLst>
              <a:ext uri="{FF2B5EF4-FFF2-40B4-BE49-F238E27FC236}">
                <a16:creationId xmlns:a16="http://schemas.microsoft.com/office/drawing/2014/main" id="{21284F07-212E-67B8-8836-C2048AECF715}"/>
              </a:ext>
            </a:extLst>
          </p:cNvPr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pPr marL="0" marR="0" lvl="0" indent="0" algn="l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fr-FR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MV</a:t>
            </a:r>
            <a:endParaRPr kumimoji="0" lang="fr-FR" sz="1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  <p:sp>
        <p:nvSpPr>
          <p:cNvPr id="7" name="Espace réservé du numéro de diapositive 6">
            <a:extLst>
              <a:ext uri="{FF2B5EF4-FFF2-40B4-BE49-F238E27FC236}">
                <a16:creationId xmlns:a16="http://schemas.microsoft.com/office/drawing/2014/main" id="{7D03CEE6-2419-09C2-A06F-FB230D3138D9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4CF50783-AAED-1941-8BCC-9F6140F0A6B1}" type="slidenum">
              <a:rPr kumimoji="0" lang="fr-FR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pPr marL="0" marR="0" lvl="0" indent="0" algn="r" defTabSz="6858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</a:t>
            </a:fld>
            <a:endParaRPr kumimoji="0" lang="fr-FR" sz="1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85011979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EB02A29-9E36-901A-0B23-9A50EE842C4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'image des diapositives 1">
            <a:extLst>
              <a:ext uri="{FF2B5EF4-FFF2-40B4-BE49-F238E27FC236}">
                <a16:creationId xmlns:a16="http://schemas.microsoft.com/office/drawing/2014/main" id="{BBFED92F-EE7C-8B55-227E-F2BC6AE4DEEF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211138" y="619125"/>
            <a:ext cx="6435725" cy="3621088"/>
          </a:xfrm>
        </p:spPr>
        <p:txBody>
          <a:bodyPr/>
          <a:lstStyle/>
          <a:p>
            <a:endParaRPr lang="fr-FR"/>
          </a:p>
        </p:txBody>
      </p:sp>
      <p:sp>
        <p:nvSpPr>
          <p:cNvPr id="3" name="Espace réservé des notes 2">
            <a:extLst>
              <a:ext uri="{FF2B5EF4-FFF2-40B4-BE49-F238E27FC236}">
                <a16:creationId xmlns:a16="http://schemas.microsoft.com/office/drawing/2014/main" id="{A3F5A470-E14D-024F-4DDF-E26FA594945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fr-FR" dirty="0"/>
              <a:t>Wave engineering </a:t>
            </a:r>
            <a:r>
              <a:rPr lang="fr-FR" dirty="0" err="1"/>
              <a:t>is</a:t>
            </a:r>
            <a:r>
              <a:rPr lang="fr-FR" dirty="0"/>
              <a:t> a </a:t>
            </a:r>
            <a:r>
              <a:rPr lang="fr-FR" dirty="0" err="1"/>
              <a:t>very</a:t>
            </a:r>
            <a:r>
              <a:rPr lang="fr-FR" dirty="0"/>
              <a:t> </a:t>
            </a:r>
            <a:r>
              <a:rPr lang="fr-FR" dirty="0" err="1"/>
              <a:t>interdisciplinary</a:t>
            </a:r>
            <a:r>
              <a:rPr lang="fr-FR" dirty="0"/>
              <a:t> </a:t>
            </a:r>
            <a:r>
              <a:rPr lang="fr-FR" dirty="0" err="1"/>
              <a:t>field</a:t>
            </a:r>
            <a:r>
              <a:rPr lang="fr-FR" dirty="0"/>
              <a:t> </a:t>
            </a:r>
            <a:r>
              <a:rPr lang="fr-FR" dirty="0" err="1"/>
              <a:t>because</a:t>
            </a:r>
            <a:r>
              <a:rPr lang="fr-FR" dirty="0"/>
              <a:t> </a:t>
            </a:r>
            <a:r>
              <a:rPr lang="fr-FR" dirty="0" err="1"/>
              <a:t>wave</a:t>
            </a:r>
            <a:r>
              <a:rPr lang="fr-FR" dirty="0"/>
              <a:t> </a:t>
            </a:r>
            <a:r>
              <a:rPr lang="fr-FR" dirty="0" err="1"/>
              <a:t>phenomenon</a:t>
            </a:r>
            <a:r>
              <a:rPr lang="fr-FR" dirty="0"/>
              <a:t>, </a:t>
            </a:r>
            <a:r>
              <a:rPr lang="fr-FR" dirty="0" err="1"/>
              <a:t>be</a:t>
            </a:r>
            <a:r>
              <a:rPr lang="fr-FR" dirty="0"/>
              <a:t> </a:t>
            </a:r>
            <a:r>
              <a:rPr lang="fr-FR" dirty="0" err="1"/>
              <a:t>it</a:t>
            </a:r>
            <a:r>
              <a:rPr lang="fr-FR" dirty="0"/>
              <a:t> of </a:t>
            </a:r>
            <a:r>
              <a:rPr lang="fr-FR" dirty="0" err="1"/>
              <a:t>mechanical</a:t>
            </a:r>
            <a:r>
              <a:rPr lang="fr-FR" dirty="0"/>
              <a:t> nature </a:t>
            </a:r>
            <a:r>
              <a:rPr lang="fr-FR" dirty="0" err="1"/>
              <a:t>such</a:t>
            </a:r>
            <a:r>
              <a:rPr lang="fr-FR" dirty="0"/>
              <a:t> as </a:t>
            </a:r>
            <a:r>
              <a:rPr lang="fr-FR" dirty="0" err="1"/>
              <a:t>sound</a:t>
            </a:r>
            <a:r>
              <a:rPr lang="fr-FR" dirty="0"/>
              <a:t>, or EM nature </a:t>
            </a:r>
            <a:r>
              <a:rPr lang="fr-FR" dirty="0" err="1"/>
              <a:t>such</a:t>
            </a:r>
            <a:r>
              <a:rPr lang="fr-FR" dirty="0"/>
              <a:t> as light, can </a:t>
            </a:r>
            <a:r>
              <a:rPr lang="fr-FR" dirty="0" err="1"/>
              <a:t>transfer</a:t>
            </a:r>
            <a:r>
              <a:rPr lang="fr-FR" dirty="0"/>
              <a:t> </a:t>
            </a:r>
            <a:r>
              <a:rPr lang="fr-FR" dirty="0" err="1"/>
              <a:t>energy</a:t>
            </a:r>
            <a:r>
              <a:rPr lang="fr-FR" dirty="0"/>
              <a:t> and information over </a:t>
            </a:r>
            <a:r>
              <a:rPr lang="fr-FR" dirty="0" err="1"/>
              <a:t>many</a:t>
            </a:r>
            <a:r>
              <a:rPr lang="fr-FR" dirty="0"/>
              <a:t> ranges of distances and in </a:t>
            </a:r>
            <a:r>
              <a:rPr lang="fr-FR" dirty="0" err="1"/>
              <a:t>many</a:t>
            </a:r>
            <a:r>
              <a:rPr lang="fr-FR" dirty="0"/>
              <a:t> media. So </a:t>
            </a:r>
            <a:r>
              <a:rPr lang="fr-FR" dirty="0" err="1"/>
              <a:t>we’re</a:t>
            </a:r>
            <a:r>
              <a:rPr lang="fr-FR" dirty="0"/>
              <a:t> </a:t>
            </a:r>
            <a:r>
              <a:rPr lang="fr-FR" dirty="0" err="1"/>
              <a:t>very</a:t>
            </a:r>
            <a:r>
              <a:rPr lang="fr-FR" dirty="0"/>
              <a:t> </a:t>
            </a:r>
            <a:r>
              <a:rPr lang="fr-FR" dirty="0" err="1"/>
              <a:t>broad</a:t>
            </a:r>
            <a:r>
              <a:rPr lang="fr-FR" dirty="0"/>
              <a:t> and </a:t>
            </a:r>
            <a:r>
              <a:rPr lang="fr-FR" dirty="0" err="1"/>
              <a:t>I’ll</a:t>
            </a:r>
            <a:r>
              <a:rPr lang="fr-FR" dirty="0"/>
              <a:t> show </a:t>
            </a:r>
            <a:r>
              <a:rPr lang="fr-FR" dirty="0" err="1"/>
              <a:t>you</a:t>
            </a:r>
            <a:r>
              <a:rPr lang="fr-FR" dirty="0"/>
              <a:t> </a:t>
            </a:r>
            <a:r>
              <a:rPr lang="fr-FR" dirty="0" err="1"/>
              <a:t>very</a:t>
            </a:r>
            <a:r>
              <a:rPr lang="fr-FR" dirty="0"/>
              <a:t> diverse </a:t>
            </a:r>
            <a:r>
              <a:rPr lang="fr-FR" dirty="0" err="1"/>
              <a:t>ecamples</a:t>
            </a:r>
            <a:r>
              <a:rPr lang="fr-FR" dirty="0"/>
              <a:t> of the impact of </a:t>
            </a:r>
            <a:r>
              <a:rPr lang="fr-FR" dirty="0" err="1"/>
              <a:t>our</a:t>
            </a:r>
            <a:r>
              <a:rPr lang="fr-FR" dirty="0"/>
              <a:t> </a:t>
            </a:r>
            <a:r>
              <a:rPr lang="fr-FR" dirty="0" err="1"/>
              <a:t>research</a:t>
            </a:r>
            <a:r>
              <a:rPr lang="fr-FR" dirty="0"/>
              <a:t> in </a:t>
            </a:r>
            <a:r>
              <a:rPr lang="fr-FR" dirty="0" err="1"/>
              <a:t>various</a:t>
            </a:r>
            <a:r>
              <a:rPr lang="fr-FR" dirty="0"/>
              <a:t> </a:t>
            </a:r>
            <a:r>
              <a:rPr lang="fr-FR" dirty="0" err="1"/>
              <a:t>fields</a:t>
            </a:r>
            <a:r>
              <a:rPr lang="fr-FR" dirty="0"/>
              <a:t>.</a:t>
            </a:r>
          </a:p>
        </p:txBody>
      </p:sp>
      <p:sp>
        <p:nvSpPr>
          <p:cNvPr id="4" name="Espace réservé de l'en-tête 3">
            <a:extLst>
              <a:ext uri="{FF2B5EF4-FFF2-40B4-BE49-F238E27FC236}">
                <a16:creationId xmlns:a16="http://schemas.microsoft.com/office/drawing/2014/main" id="{628652E7-E9C6-7F3F-8D7B-6D388F4DB954}"/>
              </a:ext>
            </a:extLst>
          </p:cNvPr>
          <p:cNvSpPr>
            <a:spLocks noGrp="1"/>
          </p:cNvSpPr>
          <p:nvPr>
            <p:ph type="hdr" sz="quarter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fr-FR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NAME EVENT / NAME PRESENTATION</a:t>
            </a:r>
            <a:endParaRPr kumimoji="0" lang="fr-FR" sz="1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5" name="Espace réservé de la date 4">
            <a:extLst>
              <a:ext uri="{FF2B5EF4-FFF2-40B4-BE49-F238E27FC236}">
                <a16:creationId xmlns:a16="http://schemas.microsoft.com/office/drawing/2014/main" id="{5E9227A7-F1FE-979E-82AD-920F93A7D3AD}"/>
              </a:ext>
            </a:extLst>
          </p:cNvPr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0D3B9203-7A45-FC4F-A2CD-BB78943AE561}" type="datetime1">
              <a:rPr kumimoji="0" lang="fr-CH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19.06.2026</a:t>
            </a:fld>
            <a:endParaRPr kumimoji="0" lang="fr-FR" sz="1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6" name="Espace réservé du pied de page 5">
            <a:extLst>
              <a:ext uri="{FF2B5EF4-FFF2-40B4-BE49-F238E27FC236}">
                <a16:creationId xmlns:a16="http://schemas.microsoft.com/office/drawing/2014/main" id="{46327421-47DA-896F-0630-CDD2FD743201}"/>
              </a:ext>
            </a:extLst>
          </p:cNvPr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fr-FR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Speaker</a:t>
            </a:r>
            <a:endParaRPr kumimoji="0" lang="fr-FR" sz="1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7" name="Espace réservé du numéro de diapositive 6">
            <a:extLst>
              <a:ext uri="{FF2B5EF4-FFF2-40B4-BE49-F238E27FC236}">
                <a16:creationId xmlns:a16="http://schemas.microsoft.com/office/drawing/2014/main" id="{EA477E09-1866-463E-09A0-18719BA4BDB7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4CF50783-AAED-1941-8BCC-9F6140F0A6B1}" type="slidenum">
              <a:rPr kumimoji="0" lang="fr-FR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</a:t>
            </a:fld>
            <a:endParaRPr kumimoji="0" lang="fr-FR" sz="1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71497342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D</a:t>
            </a:r>
            <a:r>
              <a:rPr lang="en-CH" dirty="0"/>
              <a:t>ouble every three month, to be compared with Moore’s law (doubles every 2 years). Over the past 5 years, the compute needs grew by 300 000, while Moore’s law provided only a factor of 7 in our capacities.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5119A8B-772C-F747-A4AE-C34B1D780E25}" type="slidenum">
              <a:rPr lang="en-CH" smtClean="0"/>
              <a:t>4</a:t>
            </a:fld>
            <a:endParaRPr lang="en-CH"/>
          </a:p>
        </p:txBody>
      </p:sp>
    </p:spTree>
    <p:extLst>
      <p:ext uri="{BB962C8B-B14F-4D97-AF65-F5344CB8AC3E}">
        <p14:creationId xmlns:p14="http://schemas.microsoft.com/office/powerpoint/2010/main" val="404575079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'image des diapositives 1"/>
          <p:cNvSpPr>
            <a:spLocks noGrp="1" noRot="1" noChangeAspect="1"/>
          </p:cNvSpPr>
          <p:nvPr>
            <p:ph type="sldImg"/>
          </p:nvPr>
        </p:nvSpPr>
        <p:spPr>
          <a:xfrm>
            <a:off x="211138" y="619125"/>
            <a:ext cx="6435725" cy="3621088"/>
          </a:xfrm>
        </p:spPr>
        <p:txBody>
          <a:bodyPr/>
          <a:lstStyle/>
          <a:p>
            <a:endParaRPr lang="fr-FR"/>
          </a:p>
        </p:txBody>
      </p:sp>
      <p:sp>
        <p:nvSpPr>
          <p:cNvPr id="3" name="Espace réservé des not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Espace réservé de l'en-tête 3"/>
          <p:cNvSpPr>
            <a:spLocks noGrp="1"/>
          </p:cNvSpPr>
          <p:nvPr>
            <p:ph type="hdr" sz="quarter"/>
          </p:nvPr>
        </p:nvSpPr>
        <p:spPr>
          <a:xfrm>
            <a:off x="1" y="0"/>
            <a:ext cx="2944283" cy="497020"/>
          </a:xfrm>
          <a:prstGeom prst="rect">
            <a:avLst/>
          </a:prstGeom>
        </p:spPr>
        <p:txBody>
          <a:bodyPr/>
          <a:lstStyle/>
          <a:p>
            <a:pPr marL="0" marR="0" lvl="0" indent="0" algn="l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fr-FR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EPFL, what else ?</a:t>
            </a:r>
            <a:endParaRPr kumimoji="0" lang="fr-FR" sz="1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  <p:sp>
        <p:nvSpPr>
          <p:cNvPr id="5" name="Espace réservé de la date 4"/>
          <p:cNvSpPr>
            <a:spLocks noGrp="1"/>
          </p:cNvSpPr>
          <p:nvPr>
            <p:ph type="dt" idx="1"/>
          </p:nvPr>
        </p:nvSpPr>
        <p:spPr>
          <a:xfrm>
            <a:off x="3848645" y="0"/>
            <a:ext cx="2944283" cy="497020"/>
          </a:xfrm>
          <a:prstGeom prst="rect">
            <a:avLst/>
          </a:prstGeom>
        </p:spPr>
        <p:txBody>
          <a:bodyPr/>
          <a:lstStyle/>
          <a:p>
            <a:pPr marL="0" marR="0" lvl="0" indent="0" algn="r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4F716EBF-C540-0B49-9006-D3E40A4E03F8}" type="datetime1">
              <a:rPr kumimoji="0" lang="fr-CH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19.06.2026</a:t>
            </a:fld>
            <a:endParaRPr kumimoji="0" lang="fr-FR" sz="1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  <p:sp>
        <p:nvSpPr>
          <p:cNvPr id="6" name="Espace réservé du pied de page 5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pPr marL="0" marR="0" lvl="0" indent="0" algn="l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fr-FR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MV</a:t>
            </a:r>
            <a:endParaRPr kumimoji="0" lang="fr-FR" sz="1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  <p:sp>
        <p:nvSpPr>
          <p:cNvPr id="7" name="Espace réservé du numéro de diapositive 6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4CF50783-AAED-1941-8BCC-9F6140F0A6B1}" type="slidenum">
              <a:rPr kumimoji="0" lang="fr-FR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pPr marL="0" marR="0" lvl="0" indent="0" algn="r" defTabSz="6858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5</a:t>
            </a:fld>
            <a:endParaRPr kumimoji="0" lang="fr-FR" sz="1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09288838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N</a:t>
            </a:r>
            <a:r>
              <a:rPr lang="en-CH" dirty="0"/>
              <a:t>ot a sustainable trend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5119A8B-772C-F747-A4AE-C34B1D780E25}" type="slidenum">
              <a:rPr lang="en-CH" smtClean="0"/>
              <a:t>6</a:t>
            </a:fld>
            <a:endParaRPr lang="en-CH"/>
          </a:p>
        </p:txBody>
      </p:sp>
    </p:spTree>
    <p:extLst>
      <p:ext uri="{BB962C8B-B14F-4D97-AF65-F5344CB8AC3E}">
        <p14:creationId xmlns:p14="http://schemas.microsoft.com/office/powerpoint/2010/main" val="1038944735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'image des diapositives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ce réservé des not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fr-CH" dirty="0" err="1"/>
              <a:t>Historical</a:t>
            </a:r>
            <a:r>
              <a:rPr lang="fr-CH" dirty="0"/>
              <a:t> perspective</a:t>
            </a:r>
            <a:endParaRPr lang="en-CH" dirty="0"/>
          </a:p>
          <a:p>
            <a:endParaRPr lang="fr-FR" dirty="0"/>
          </a:p>
        </p:txBody>
      </p:sp>
      <p:sp>
        <p:nvSpPr>
          <p:cNvPr id="4" name="Espace réservé du numéro de diapositiv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5119A8B-772C-F747-A4AE-C34B1D780E25}" type="slidenum">
              <a:rPr lang="en-CH" smtClean="0"/>
              <a:t>7</a:t>
            </a:fld>
            <a:endParaRPr lang="en-CH"/>
          </a:p>
        </p:txBody>
      </p:sp>
    </p:spTree>
    <p:extLst>
      <p:ext uri="{BB962C8B-B14F-4D97-AF65-F5344CB8AC3E}">
        <p14:creationId xmlns:p14="http://schemas.microsoft.com/office/powerpoint/2010/main" val="1834399174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'image des diapositives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ce réservé des not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O</a:t>
            </a:r>
            <a:r>
              <a:rPr lang="en-CH" dirty="0"/>
              <a:t>ptimized for AI but remain Von Neuman machines</a:t>
            </a:r>
          </a:p>
          <a:p>
            <a:endParaRPr lang="fr-FR" dirty="0"/>
          </a:p>
        </p:txBody>
      </p:sp>
      <p:sp>
        <p:nvSpPr>
          <p:cNvPr id="4" name="Espace réservé du numéro de diapositiv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5119A8B-772C-F747-A4AE-C34B1D780E25}" type="slidenum">
              <a:rPr lang="en-CH" smtClean="0"/>
              <a:t>8</a:t>
            </a:fld>
            <a:endParaRPr lang="en-CH"/>
          </a:p>
        </p:txBody>
      </p:sp>
    </p:spTree>
    <p:extLst>
      <p:ext uri="{BB962C8B-B14F-4D97-AF65-F5344CB8AC3E}">
        <p14:creationId xmlns:p14="http://schemas.microsoft.com/office/powerpoint/2010/main" val="746372086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'image des diapositives 1"/>
          <p:cNvSpPr>
            <a:spLocks noGrp="1" noRot="1" noChangeAspect="1"/>
          </p:cNvSpPr>
          <p:nvPr>
            <p:ph type="sldImg"/>
          </p:nvPr>
        </p:nvSpPr>
        <p:spPr>
          <a:xfrm>
            <a:off x="211138" y="619125"/>
            <a:ext cx="6435725" cy="3621088"/>
          </a:xfrm>
        </p:spPr>
        <p:txBody>
          <a:bodyPr/>
          <a:lstStyle/>
          <a:p>
            <a:endParaRPr lang="fr-FR"/>
          </a:p>
        </p:txBody>
      </p:sp>
      <p:sp>
        <p:nvSpPr>
          <p:cNvPr id="3" name="Espace réservé des not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fr-FR" dirty="0"/>
          </a:p>
        </p:txBody>
      </p:sp>
      <p:sp>
        <p:nvSpPr>
          <p:cNvPr id="4" name="Espace réservé de l'en-tête 3"/>
          <p:cNvSpPr>
            <a:spLocks noGrp="1"/>
          </p:cNvSpPr>
          <p:nvPr>
            <p:ph type="hdr" sz="quarter"/>
          </p:nvPr>
        </p:nvSpPr>
        <p:spPr/>
        <p:txBody>
          <a:bodyPr/>
          <a:lstStyle/>
          <a:p>
            <a:r>
              <a:rPr lang="fr-FR"/>
              <a:t>NAME EVENT / NAME PRESENTATION</a:t>
            </a:r>
            <a:endParaRPr lang="fr-FR" dirty="0"/>
          </a:p>
        </p:txBody>
      </p:sp>
      <p:sp>
        <p:nvSpPr>
          <p:cNvPr id="5" name="Espace réservé de la date 4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fld id="{3701F3EA-C8BD-D544-8519-665215575D25}" type="datetime1">
              <a:rPr lang="fr-CH" smtClean="0"/>
              <a:t>19.06.2026</a:t>
            </a:fld>
            <a:endParaRPr lang="fr-FR" dirty="0"/>
          </a:p>
        </p:txBody>
      </p:sp>
      <p:sp>
        <p:nvSpPr>
          <p:cNvPr id="6" name="Espace réservé du pied de page 5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r>
              <a:rPr lang="fr-FR"/>
              <a:t>Speaker</a:t>
            </a:r>
            <a:endParaRPr lang="fr-FR" dirty="0"/>
          </a:p>
        </p:txBody>
      </p:sp>
      <p:sp>
        <p:nvSpPr>
          <p:cNvPr id="7" name="Espace réservé du numéro de diapositive 6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CF50783-AAED-1941-8BCC-9F6140F0A6B1}" type="slidenum">
              <a:rPr lang="fr-FR" smtClean="0"/>
              <a:pPr/>
              <a:t>10</a:t>
            </a:fld>
            <a:endParaRPr lang="fr-FR" dirty="0"/>
          </a:p>
        </p:txBody>
      </p:sp>
    </p:spTree>
    <p:extLst>
      <p:ext uri="{BB962C8B-B14F-4D97-AF65-F5344CB8AC3E}">
        <p14:creationId xmlns:p14="http://schemas.microsoft.com/office/powerpoint/2010/main" val="1469154967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CH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5119A8B-772C-F747-A4AE-C34B1D780E25}" type="slidenum">
              <a:rPr lang="en-CH" smtClean="0"/>
              <a:t>11</a:t>
            </a:fld>
            <a:endParaRPr lang="en-CH"/>
          </a:p>
        </p:txBody>
      </p:sp>
    </p:spTree>
    <p:extLst>
      <p:ext uri="{BB962C8B-B14F-4D97-AF65-F5344CB8AC3E}">
        <p14:creationId xmlns:p14="http://schemas.microsoft.com/office/powerpoint/2010/main" val="308898724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D</a:t>
            </a:r>
            <a:r>
              <a:rPr lang="en-CH" dirty="0"/>
              <a:t>ouble every three month, to be compared with Moore’s law (doubles every 2 years). Over the past 5 years, the compute needs grew by 300 000, while Moore’s law provided only a factor of 7 in our capacities.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5119A8B-772C-F747-A4AE-C34B1D780E25}" type="slidenum">
              <a:rPr lang="en-CH" smtClean="0"/>
              <a:t>12</a:t>
            </a:fld>
            <a:endParaRPr lang="en-CH"/>
          </a:p>
        </p:txBody>
      </p:sp>
    </p:spTree>
    <p:extLst>
      <p:ext uri="{BB962C8B-B14F-4D97-AF65-F5344CB8AC3E}">
        <p14:creationId xmlns:p14="http://schemas.microsoft.com/office/powerpoint/2010/main" val="1412392507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D</a:t>
            </a:r>
            <a:r>
              <a:rPr lang="en-CH" dirty="0"/>
              <a:t>ouble every three month, to be compared with Moore’s law (doubles every 2 years). Over the past 5 years, the compute needs grew by 300 000, while Moore’s law provided only a factor of 7 in our capacities.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5119A8B-772C-F747-A4AE-C34B1D780E25}" type="slidenum">
              <a:rPr lang="en-CH" smtClean="0"/>
              <a:t>13</a:t>
            </a:fld>
            <a:endParaRPr lang="en-CH"/>
          </a:p>
        </p:txBody>
      </p:sp>
    </p:spTree>
    <p:extLst>
      <p:ext uri="{BB962C8B-B14F-4D97-AF65-F5344CB8AC3E}">
        <p14:creationId xmlns:p14="http://schemas.microsoft.com/office/powerpoint/2010/main" val="348603940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D</a:t>
            </a:r>
            <a:r>
              <a:rPr lang="en-CH" dirty="0"/>
              <a:t>ouble every three month, to be compared with Moore’s law (doubles every 2 years). Over the past 5 years, the compute needs grew by 300 000, while Moore’s law provided only a factor of 7 in our capacities.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5119A8B-772C-F747-A4AE-C34B1D780E25}" type="slidenum">
              <a:rPr lang="en-CH" smtClean="0"/>
              <a:t>14</a:t>
            </a:fld>
            <a:endParaRPr lang="en-CH"/>
          </a:p>
        </p:txBody>
      </p:sp>
    </p:spTree>
    <p:extLst>
      <p:ext uri="{BB962C8B-B14F-4D97-AF65-F5344CB8AC3E}">
        <p14:creationId xmlns:p14="http://schemas.microsoft.com/office/powerpoint/2010/main" val="2873784837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D</a:t>
            </a:r>
            <a:r>
              <a:rPr lang="en-CH" dirty="0"/>
              <a:t>ouble every three month, to be compared with Moore’s law (doubles every 2 years). Over the past 5 years, the compute needs grew by 300 000, while Moore’s law provided only a factor of 7 in our capacities.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5119A8B-772C-F747-A4AE-C34B1D780E25}" type="slidenum">
              <a:rPr lang="en-CH" smtClean="0"/>
              <a:t>15</a:t>
            </a:fld>
            <a:endParaRPr lang="en-CH"/>
          </a:p>
        </p:txBody>
      </p:sp>
    </p:spTree>
    <p:extLst>
      <p:ext uri="{BB962C8B-B14F-4D97-AF65-F5344CB8AC3E}">
        <p14:creationId xmlns:p14="http://schemas.microsoft.com/office/powerpoint/2010/main" val="1716211414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D</a:t>
            </a:r>
            <a:r>
              <a:rPr lang="en-CH" dirty="0"/>
              <a:t>ouble every three month, to be compared with Moore’s law (doubles every 2 years). Over the past 5 years, the compute needs grew by 300 000, while Moore’s law provided only a factor of 7 in our capacities.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5119A8B-772C-F747-A4AE-C34B1D780E25}" type="slidenum">
              <a:rPr lang="en-CH" smtClean="0"/>
              <a:t>16</a:t>
            </a:fld>
            <a:endParaRPr lang="en-CH"/>
          </a:p>
        </p:txBody>
      </p:sp>
    </p:spTree>
    <p:extLst>
      <p:ext uri="{BB962C8B-B14F-4D97-AF65-F5344CB8AC3E}">
        <p14:creationId xmlns:p14="http://schemas.microsoft.com/office/powerpoint/2010/main" val="2012882798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fr-CH" dirty="0"/>
          </a:p>
          <a:p>
            <a:endParaRPr lang="fr-CH" dirty="0"/>
          </a:p>
          <a:p>
            <a:r>
              <a:rPr lang="fr-CH" dirty="0"/>
              <a:t>Right : </a:t>
            </a:r>
            <a:r>
              <a:rPr lang="fr-CH" dirty="0" err="1"/>
              <a:t>Photonic</a:t>
            </a:r>
            <a:r>
              <a:rPr lang="fr-CH" dirty="0"/>
              <a:t> </a:t>
            </a:r>
            <a:r>
              <a:rPr lang="fr-CH" dirty="0" err="1"/>
              <a:t>crystal</a:t>
            </a:r>
            <a:r>
              <a:rPr lang="fr-CH" dirty="0"/>
              <a:t> + BIC (</a:t>
            </a:r>
            <a:r>
              <a:rPr lang="fr-CH" dirty="0" err="1"/>
              <a:t>guided</a:t>
            </a:r>
            <a:r>
              <a:rPr lang="fr-CH" dirty="0"/>
              <a:t> mode </a:t>
            </a:r>
            <a:r>
              <a:rPr lang="fr-CH" dirty="0" err="1"/>
              <a:t>with</a:t>
            </a:r>
            <a:r>
              <a:rPr lang="fr-CH" dirty="0"/>
              <a:t> high Q)</a:t>
            </a:r>
            <a:endParaRPr lang="en-CH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5119A8B-772C-F747-A4AE-C34B1D780E25}" type="slidenum">
              <a:rPr lang="en-CH" smtClean="0"/>
              <a:t>18</a:t>
            </a:fld>
            <a:endParaRPr lang="en-CH"/>
          </a:p>
        </p:txBody>
      </p:sp>
    </p:spTree>
    <p:extLst>
      <p:ext uri="{BB962C8B-B14F-4D97-AF65-F5344CB8AC3E}">
        <p14:creationId xmlns:p14="http://schemas.microsoft.com/office/powerpoint/2010/main" val="1749796197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CH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5119A8B-772C-F747-A4AE-C34B1D780E25}" type="slidenum">
              <a:rPr lang="en-CH" smtClean="0"/>
              <a:t>20</a:t>
            </a:fld>
            <a:endParaRPr lang="en-CH"/>
          </a:p>
        </p:txBody>
      </p:sp>
    </p:spTree>
    <p:extLst>
      <p:ext uri="{BB962C8B-B14F-4D97-AF65-F5344CB8AC3E}">
        <p14:creationId xmlns:p14="http://schemas.microsoft.com/office/powerpoint/2010/main" val="3622969300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D</a:t>
            </a:r>
            <a:r>
              <a:rPr lang="en-CH" dirty="0"/>
              <a:t>ouble every three month, to be compared with Moore’s law (doubles every 2 years). Over the past 5 years, the compute needs grew by 300 000, while Moore’s law provided only a factor of 7 in our capacities.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5119A8B-772C-F747-A4AE-C34B1D780E25}" type="slidenum">
              <a:rPr lang="en-CH" smtClean="0"/>
              <a:t>25</a:t>
            </a:fld>
            <a:endParaRPr lang="en-CH"/>
          </a:p>
        </p:txBody>
      </p:sp>
    </p:spTree>
    <p:extLst>
      <p:ext uri="{BB962C8B-B14F-4D97-AF65-F5344CB8AC3E}">
        <p14:creationId xmlns:p14="http://schemas.microsoft.com/office/powerpoint/2010/main" val="3522065799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CH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5119A8B-772C-F747-A4AE-C34B1D780E25}" type="slidenum">
              <a:rPr lang="en-CH" smtClean="0"/>
              <a:t>29</a:t>
            </a:fld>
            <a:endParaRPr lang="en-CH"/>
          </a:p>
        </p:txBody>
      </p:sp>
    </p:spTree>
    <p:extLst>
      <p:ext uri="{BB962C8B-B14F-4D97-AF65-F5344CB8AC3E}">
        <p14:creationId xmlns:p14="http://schemas.microsoft.com/office/powerpoint/2010/main" val="3753326616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3A6762B-BA3F-CE46-3FBA-9945142E277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'image des diapositives 1">
            <a:extLst>
              <a:ext uri="{FF2B5EF4-FFF2-40B4-BE49-F238E27FC236}">
                <a16:creationId xmlns:a16="http://schemas.microsoft.com/office/drawing/2014/main" id="{36ECE064-D12F-8673-18EF-5EF381DB23BF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211138" y="619125"/>
            <a:ext cx="6435725" cy="3621088"/>
          </a:xfrm>
        </p:spPr>
        <p:txBody>
          <a:bodyPr/>
          <a:lstStyle/>
          <a:p>
            <a:endParaRPr lang="fr-FR"/>
          </a:p>
        </p:txBody>
      </p:sp>
      <p:sp>
        <p:nvSpPr>
          <p:cNvPr id="3" name="Espace réservé des notes 2">
            <a:extLst>
              <a:ext uri="{FF2B5EF4-FFF2-40B4-BE49-F238E27FC236}">
                <a16:creationId xmlns:a16="http://schemas.microsoft.com/office/drawing/2014/main" id="{66984CAB-BB40-42F2-1616-09E1FD3F5E0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The seminal experiment</a:t>
            </a:r>
          </a:p>
        </p:txBody>
      </p:sp>
      <p:sp>
        <p:nvSpPr>
          <p:cNvPr id="4" name="Espace réservé de l'en-tête 3">
            <a:extLst>
              <a:ext uri="{FF2B5EF4-FFF2-40B4-BE49-F238E27FC236}">
                <a16:creationId xmlns:a16="http://schemas.microsoft.com/office/drawing/2014/main" id="{3AD0B735-9BA2-CD53-E5FF-7A6F26F5EB69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1" y="0"/>
            <a:ext cx="2944283" cy="497020"/>
          </a:xfrm>
          <a:prstGeom prst="rect">
            <a:avLst/>
          </a:prstGeom>
        </p:spPr>
        <p:txBody>
          <a:bodyPr/>
          <a:lstStyle/>
          <a:p>
            <a:pPr marL="0" marR="0" lvl="0" indent="0" algn="l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fr-FR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EPFL, what else ?</a:t>
            </a:r>
            <a:endParaRPr kumimoji="0" lang="fr-FR" sz="1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  <p:sp>
        <p:nvSpPr>
          <p:cNvPr id="5" name="Espace réservé de la date 4">
            <a:extLst>
              <a:ext uri="{FF2B5EF4-FFF2-40B4-BE49-F238E27FC236}">
                <a16:creationId xmlns:a16="http://schemas.microsoft.com/office/drawing/2014/main" id="{1DCA0600-F348-1715-2B2C-5609697D1A7B}"/>
              </a:ext>
            </a:extLst>
          </p:cNvPr>
          <p:cNvSpPr>
            <a:spLocks noGrp="1"/>
          </p:cNvSpPr>
          <p:nvPr>
            <p:ph type="dt" idx="1"/>
          </p:nvPr>
        </p:nvSpPr>
        <p:spPr>
          <a:xfrm>
            <a:off x="3848645" y="0"/>
            <a:ext cx="2944283" cy="497020"/>
          </a:xfrm>
          <a:prstGeom prst="rect">
            <a:avLst/>
          </a:prstGeom>
        </p:spPr>
        <p:txBody>
          <a:bodyPr/>
          <a:lstStyle/>
          <a:p>
            <a:pPr marL="0" marR="0" lvl="0" indent="0" algn="r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4F716EBF-C540-0B49-9006-D3E40A4E03F8}" type="datetime1">
              <a:rPr kumimoji="0" lang="fr-CH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19.06.2026</a:t>
            </a:fld>
            <a:endParaRPr kumimoji="0" lang="fr-FR" sz="1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  <p:sp>
        <p:nvSpPr>
          <p:cNvPr id="6" name="Espace réservé du pied de page 5">
            <a:extLst>
              <a:ext uri="{FF2B5EF4-FFF2-40B4-BE49-F238E27FC236}">
                <a16:creationId xmlns:a16="http://schemas.microsoft.com/office/drawing/2014/main" id="{89A2727E-1C96-38AE-E282-4049859FCC37}"/>
              </a:ext>
            </a:extLst>
          </p:cNvPr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pPr marL="0" marR="0" lvl="0" indent="0" algn="l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fr-FR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MV</a:t>
            </a:r>
            <a:endParaRPr kumimoji="0" lang="fr-FR" sz="1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  <p:sp>
        <p:nvSpPr>
          <p:cNvPr id="7" name="Espace réservé du numéro de diapositive 6">
            <a:extLst>
              <a:ext uri="{FF2B5EF4-FFF2-40B4-BE49-F238E27FC236}">
                <a16:creationId xmlns:a16="http://schemas.microsoft.com/office/drawing/2014/main" id="{16E0D972-F1A0-93FE-389F-32E812377CCE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4CF50783-AAED-1941-8BCC-9F6140F0A6B1}" type="slidenum">
              <a:rPr kumimoji="0" lang="fr-FR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pPr marL="0" marR="0" lvl="0" indent="0" algn="r" defTabSz="6858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30</a:t>
            </a:fld>
            <a:endParaRPr kumimoji="0" lang="fr-FR" sz="1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345372279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'image des diapositives 1"/>
          <p:cNvSpPr>
            <a:spLocks noGrp="1" noRot="1" noChangeAspect="1"/>
          </p:cNvSpPr>
          <p:nvPr>
            <p:ph type="sldImg"/>
          </p:nvPr>
        </p:nvSpPr>
        <p:spPr>
          <a:xfrm>
            <a:off x="211138" y="619125"/>
            <a:ext cx="6435725" cy="3621088"/>
          </a:xfrm>
        </p:spPr>
        <p:txBody>
          <a:bodyPr/>
          <a:lstStyle/>
          <a:p>
            <a:endParaRPr lang="fr-FR"/>
          </a:p>
        </p:txBody>
      </p:sp>
      <p:sp>
        <p:nvSpPr>
          <p:cNvPr id="3" name="Espace réservé des not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Espace réservé de l'en-tête 3"/>
          <p:cNvSpPr>
            <a:spLocks noGrp="1"/>
          </p:cNvSpPr>
          <p:nvPr>
            <p:ph type="hdr" sz="quarter"/>
          </p:nvPr>
        </p:nvSpPr>
        <p:spPr>
          <a:xfrm>
            <a:off x="1" y="0"/>
            <a:ext cx="2944283" cy="497020"/>
          </a:xfrm>
          <a:prstGeom prst="rect">
            <a:avLst/>
          </a:prstGeom>
        </p:spPr>
        <p:txBody>
          <a:bodyPr/>
          <a:lstStyle/>
          <a:p>
            <a:pPr marL="0" marR="0" lvl="0" indent="0" algn="l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fr-FR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EPFL, what else ?</a:t>
            </a:r>
            <a:endParaRPr kumimoji="0" lang="fr-FR" sz="1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  <p:sp>
        <p:nvSpPr>
          <p:cNvPr id="5" name="Espace réservé de la date 4"/>
          <p:cNvSpPr>
            <a:spLocks noGrp="1"/>
          </p:cNvSpPr>
          <p:nvPr>
            <p:ph type="dt" idx="1"/>
          </p:nvPr>
        </p:nvSpPr>
        <p:spPr>
          <a:xfrm>
            <a:off x="3848645" y="0"/>
            <a:ext cx="2944283" cy="497020"/>
          </a:xfrm>
          <a:prstGeom prst="rect">
            <a:avLst/>
          </a:prstGeom>
        </p:spPr>
        <p:txBody>
          <a:bodyPr/>
          <a:lstStyle/>
          <a:p>
            <a:pPr marL="0" marR="0" lvl="0" indent="0" algn="r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4F716EBF-C540-0B49-9006-D3E40A4E03F8}" type="datetime1">
              <a:rPr kumimoji="0" lang="fr-CH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19.06.2026</a:t>
            </a:fld>
            <a:endParaRPr kumimoji="0" lang="fr-FR" sz="1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  <p:sp>
        <p:nvSpPr>
          <p:cNvPr id="6" name="Espace réservé du pied de page 5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pPr marL="0" marR="0" lvl="0" indent="0" algn="l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fr-FR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MV</a:t>
            </a:r>
            <a:endParaRPr kumimoji="0" lang="fr-FR" sz="1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  <p:sp>
        <p:nvSpPr>
          <p:cNvPr id="7" name="Espace réservé du numéro de diapositive 6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4CF50783-AAED-1941-8BCC-9F6140F0A6B1}" type="slidenum">
              <a:rPr kumimoji="0" lang="fr-FR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pPr marL="0" marR="0" lvl="0" indent="0" algn="r" defTabSz="6858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32</a:t>
            </a:fld>
            <a:endParaRPr kumimoji="0" lang="fr-FR" sz="1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09288838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56583CE-E4C0-005B-BF11-CD3591E2A1A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'image des diapositives 1">
            <a:extLst>
              <a:ext uri="{FF2B5EF4-FFF2-40B4-BE49-F238E27FC236}">
                <a16:creationId xmlns:a16="http://schemas.microsoft.com/office/drawing/2014/main" id="{935CABC8-A789-40EB-1727-788C64F42141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211138" y="619125"/>
            <a:ext cx="6435725" cy="3621088"/>
          </a:xfrm>
        </p:spPr>
        <p:txBody>
          <a:bodyPr/>
          <a:lstStyle/>
          <a:p>
            <a:endParaRPr lang="fr-FR"/>
          </a:p>
        </p:txBody>
      </p:sp>
      <p:sp>
        <p:nvSpPr>
          <p:cNvPr id="3" name="Espace réservé des notes 2">
            <a:extLst>
              <a:ext uri="{FF2B5EF4-FFF2-40B4-BE49-F238E27FC236}">
                <a16:creationId xmlns:a16="http://schemas.microsoft.com/office/drawing/2014/main" id="{E3EDC428-BC5C-173A-A771-07CD276397FD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Espace réservé de l'en-tête 3">
            <a:extLst>
              <a:ext uri="{FF2B5EF4-FFF2-40B4-BE49-F238E27FC236}">
                <a16:creationId xmlns:a16="http://schemas.microsoft.com/office/drawing/2014/main" id="{5FFA3686-4881-5FD9-AFCE-E8B5D26E888B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1" y="0"/>
            <a:ext cx="2944283" cy="497020"/>
          </a:xfrm>
          <a:prstGeom prst="rect">
            <a:avLst/>
          </a:prstGeom>
        </p:spPr>
        <p:txBody>
          <a:bodyPr/>
          <a:lstStyle/>
          <a:p>
            <a:pPr marL="0" marR="0" lvl="0" indent="0" algn="l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fr-FR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EPFL, what else ?</a:t>
            </a:r>
            <a:endParaRPr kumimoji="0" lang="fr-FR" sz="1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  <p:sp>
        <p:nvSpPr>
          <p:cNvPr id="5" name="Espace réservé de la date 4">
            <a:extLst>
              <a:ext uri="{FF2B5EF4-FFF2-40B4-BE49-F238E27FC236}">
                <a16:creationId xmlns:a16="http://schemas.microsoft.com/office/drawing/2014/main" id="{06B3E7F5-55EB-E1CE-F1B2-423ECEAFD410}"/>
              </a:ext>
            </a:extLst>
          </p:cNvPr>
          <p:cNvSpPr>
            <a:spLocks noGrp="1"/>
          </p:cNvSpPr>
          <p:nvPr>
            <p:ph type="dt" idx="1"/>
          </p:nvPr>
        </p:nvSpPr>
        <p:spPr>
          <a:xfrm>
            <a:off x="3848645" y="0"/>
            <a:ext cx="2944283" cy="497020"/>
          </a:xfrm>
          <a:prstGeom prst="rect">
            <a:avLst/>
          </a:prstGeom>
        </p:spPr>
        <p:txBody>
          <a:bodyPr/>
          <a:lstStyle/>
          <a:p>
            <a:pPr marL="0" marR="0" lvl="0" indent="0" algn="r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4F716EBF-C540-0B49-9006-D3E40A4E03F8}" type="datetime1">
              <a:rPr kumimoji="0" lang="fr-CH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19.06.2026</a:t>
            </a:fld>
            <a:endParaRPr kumimoji="0" lang="fr-FR" sz="1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  <p:sp>
        <p:nvSpPr>
          <p:cNvPr id="6" name="Espace réservé du pied de page 5">
            <a:extLst>
              <a:ext uri="{FF2B5EF4-FFF2-40B4-BE49-F238E27FC236}">
                <a16:creationId xmlns:a16="http://schemas.microsoft.com/office/drawing/2014/main" id="{63F50E2B-D5A3-1537-4C04-D5D1A16FF9DC}"/>
              </a:ext>
            </a:extLst>
          </p:cNvPr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pPr marL="0" marR="0" lvl="0" indent="0" algn="l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fr-FR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MV</a:t>
            </a:r>
            <a:endParaRPr kumimoji="0" lang="fr-FR" sz="1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  <p:sp>
        <p:nvSpPr>
          <p:cNvPr id="7" name="Espace réservé du numéro de diapositive 6">
            <a:extLst>
              <a:ext uri="{FF2B5EF4-FFF2-40B4-BE49-F238E27FC236}">
                <a16:creationId xmlns:a16="http://schemas.microsoft.com/office/drawing/2014/main" id="{FB54A58A-BABF-5D1C-AEFD-E9220C19CE9A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4CF50783-AAED-1941-8BCC-9F6140F0A6B1}" type="slidenum">
              <a:rPr kumimoji="0" lang="fr-FR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pPr marL="0" marR="0" lvl="0" indent="0" algn="r" defTabSz="6858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37</a:t>
            </a:fld>
            <a:endParaRPr kumimoji="0" lang="fr-FR" sz="1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481959206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8F2F7C1-A226-509A-5AD6-07B1F7FC4EB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'image des diapositives 1">
            <a:extLst>
              <a:ext uri="{FF2B5EF4-FFF2-40B4-BE49-F238E27FC236}">
                <a16:creationId xmlns:a16="http://schemas.microsoft.com/office/drawing/2014/main" id="{D1544BA9-C16D-CAF8-8D0B-42F424C3BBE4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211138" y="619125"/>
            <a:ext cx="6435725" cy="3621088"/>
          </a:xfrm>
        </p:spPr>
        <p:txBody>
          <a:bodyPr/>
          <a:lstStyle/>
          <a:p>
            <a:endParaRPr lang="fr-FR"/>
          </a:p>
        </p:txBody>
      </p:sp>
      <p:sp>
        <p:nvSpPr>
          <p:cNvPr id="3" name="Espace réservé des notes 2">
            <a:extLst>
              <a:ext uri="{FF2B5EF4-FFF2-40B4-BE49-F238E27FC236}">
                <a16:creationId xmlns:a16="http://schemas.microsoft.com/office/drawing/2014/main" id="{F1E37306-754D-325C-F4A1-588365541A19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Come from the compensation of distorted atmospheric wavefront for astronomy</a:t>
            </a:r>
          </a:p>
        </p:txBody>
      </p:sp>
      <p:sp>
        <p:nvSpPr>
          <p:cNvPr id="4" name="Espace réservé de l'en-tête 3">
            <a:extLst>
              <a:ext uri="{FF2B5EF4-FFF2-40B4-BE49-F238E27FC236}">
                <a16:creationId xmlns:a16="http://schemas.microsoft.com/office/drawing/2014/main" id="{4F24212F-0AD2-D2B9-D667-2BAD22C61FE6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1" y="0"/>
            <a:ext cx="2944283" cy="497020"/>
          </a:xfrm>
          <a:prstGeom prst="rect">
            <a:avLst/>
          </a:prstGeom>
        </p:spPr>
        <p:txBody>
          <a:bodyPr/>
          <a:lstStyle/>
          <a:p>
            <a:pPr marL="0" marR="0" lvl="0" indent="0" algn="l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fr-FR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EPFL, what else ?</a:t>
            </a:r>
            <a:endParaRPr kumimoji="0" lang="fr-FR" sz="1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  <p:sp>
        <p:nvSpPr>
          <p:cNvPr id="5" name="Espace réservé de la date 4">
            <a:extLst>
              <a:ext uri="{FF2B5EF4-FFF2-40B4-BE49-F238E27FC236}">
                <a16:creationId xmlns:a16="http://schemas.microsoft.com/office/drawing/2014/main" id="{4C6AD693-6008-C28D-5FE6-E680087BD58E}"/>
              </a:ext>
            </a:extLst>
          </p:cNvPr>
          <p:cNvSpPr>
            <a:spLocks noGrp="1"/>
          </p:cNvSpPr>
          <p:nvPr>
            <p:ph type="dt" idx="1"/>
          </p:nvPr>
        </p:nvSpPr>
        <p:spPr>
          <a:xfrm>
            <a:off x="3848645" y="0"/>
            <a:ext cx="2944283" cy="497020"/>
          </a:xfrm>
          <a:prstGeom prst="rect">
            <a:avLst/>
          </a:prstGeom>
        </p:spPr>
        <p:txBody>
          <a:bodyPr/>
          <a:lstStyle/>
          <a:p>
            <a:pPr marL="0" marR="0" lvl="0" indent="0" algn="r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4F716EBF-C540-0B49-9006-D3E40A4E03F8}" type="datetime1">
              <a:rPr kumimoji="0" lang="fr-CH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19.06.2026</a:t>
            </a:fld>
            <a:endParaRPr kumimoji="0" lang="fr-FR" sz="1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  <p:sp>
        <p:nvSpPr>
          <p:cNvPr id="6" name="Espace réservé du pied de page 5">
            <a:extLst>
              <a:ext uri="{FF2B5EF4-FFF2-40B4-BE49-F238E27FC236}">
                <a16:creationId xmlns:a16="http://schemas.microsoft.com/office/drawing/2014/main" id="{7050FE60-9DF1-3C0C-5E3B-DBC08F94652E}"/>
              </a:ext>
            </a:extLst>
          </p:cNvPr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pPr marL="0" marR="0" lvl="0" indent="0" algn="l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fr-FR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MV</a:t>
            </a:r>
            <a:endParaRPr kumimoji="0" lang="fr-FR" sz="1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  <p:sp>
        <p:nvSpPr>
          <p:cNvPr id="7" name="Espace réservé du numéro de diapositive 6">
            <a:extLst>
              <a:ext uri="{FF2B5EF4-FFF2-40B4-BE49-F238E27FC236}">
                <a16:creationId xmlns:a16="http://schemas.microsoft.com/office/drawing/2014/main" id="{4CD05270-9C43-C5BA-E36B-989B09DE5E4D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4CF50783-AAED-1941-8BCC-9F6140F0A6B1}" type="slidenum">
              <a:rPr kumimoji="0" lang="fr-FR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pPr marL="0" marR="0" lvl="0" indent="0" algn="r" defTabSz="6858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38</a:t>
            </a:fld>
            <a:endParaRPr kumimoji="0" lang="fr-FR" sz="1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44295263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42F1220-25B5-C548-30EE-D77EA7BA830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'image des diapositives 1">
            <a:extLst>
              <a:ext uri="{FF2B5EF4-FFF2-40B4-BE49-F238E27FC236}">
                <a16:creationId xmlns:a16="http://schemas.microsoft.com/office/drawing/2014/main" id="{18FF82EE-FB71-1927-5BD9-C2DA1C010910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211138" y="619125"/>
            <a:ext cx="6435725" cy="3621088"/>
          </a:xfrm>
        </p:spPr>
        <p:txBody>
          <a:bodyPr/>
          <a:lstStyle/>
          <a:p>
            <a:endParaRPr lang="fr-FR"/>
          </a:p>
        </p:txBody>
      </p:sp>
      <p:sp>
        <p:nvSpPr>
          <p:cNvPr id="3" name="Espace réservé des notes 2">
            <a:extLst>
              <a:ext uri="{FF2B5EF4-FFF2-40B4-BE49-F238E27FC236}">
                <a16:creationId xmlns:a16="http://schemas.microsoft.com/office/drawing/2014/main" id="{99F89B59-1D82-1DBB-9686-D75CD7D0947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Espace réservé de l'en-tête 3">
            <a:extLst>
              <a:ext uri="{FF2B5EF4-FFF2-40B4-BE49-F238E27FC236}">
                <a16:creationId xmlns:a16="http://schemas.microsoft.com/office/drawing/2014/main" id="{0362E032-BB07-EDB3-75CD-A79487139EFD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1" y="0"/>
            <a:ext cx="2944283" cy="497020"/>
          </a:xfrm>
          <a:prstGeom prst="rect">
            <a:avLst/>
          </a:prstGeom>
        </p:spPr>
        <p:txBody>
          <a:bodyPr/>
          <a:lstStyle/>
          <a:p>
            <a:pPr marL="0" marR="0" lvl="0" indent="0" algn="l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fr-FR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EPFL, what else ?</a:t>
            </a:r>
            <a:endParaRPr kumimoji="0" lang="fr-FR" sz="1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  <p:sp>
        <p:nvSpPr>
          <p:cNvPr id="5" name="Espace réservé de la date 4">
            <a:extLst>
              <a:ext uri="{FF2B5EF4-FFF2-40B4-BE49-F238E27FC236}">
                <a16:creationId xmlns:a16="http://schemas.microsoft.com/office/drawing/2014/main" id="{3D67811B-5563-CDED-F43F-96AE5C344902}"/>
              </a:ext>
            </a:extLst>
          </p:cNvPr>
          <p:cNvSpPr>
            <a:spLocks noGrp="1"/>
          </p:cNvSpPr>
          <p:nvPr>
            <p:ph type="dt" idx="1"/>
          </p:nvPr>
        </p:nvSpPr>
        <p:spPr>
          <a:xfrm>
            <a:off x="3848645" y="0"/>
            <a:ext cx="2944283" cy="497020"/>
          </a:xfrm>
          <a:prstGeom prst="rect">
            <a:avLst/>
          </a:prstGeom>
        </p:spPr>
        <p:txBody>
          <a:bodyPr/>
          <a:lstStyle/>
          <a:p>
            <a:pPr marL="0" marR="0" lvl="0" indent="0" algn="r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4F716EBF-C540-0B49-9006-D3E40A4E03F8}" type="datetime1">
              <a:rPr kumimoji="0" lang="fr-CH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19.06.2026</a:t>
            </a:fld>
            <a:endParaRPr kumimoji="0" lang="fr-FR" sz="1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  <p:sp>
        <p:nvSpPr>
          <p:cNvPr id="6" name="Espace réservé du pied de page 5">
            <a:extLst>
              <a:ext uri="{FF2B5EF4-FFF2-40B4-BE49-F238E27FC236}">
                <a16:creationId xmlns:a16="http://schemas.microsoft.com/office/drawing/2014/main" id="{6C7515B9-8EAE-EB0F-A723-B70659A0E5B8}"/>
              </a:ext>
            </a:extLst>
          </p:cNvPr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pPr marL="0" marR="0" lvl="0" indent="0" algn="l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fr-FR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MV</a:t>
            </a:r>
            <a:endParaRPr kumimoji="0" lang="fr-FR" sz="1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  <p:sp>
        <p:nvSpPr>
          <p:cNvPr id="7" name="Espace réservé du numéro de diapositive 6">
            <a:extLst>
              <a:ext uri="{FF2B5EF4-FFF2-40B4-BE49-F238E27FC236}">
                <a16:creationId xmlns:a16="http://schemas.microsoft.com/office/drawing/2014/main" id="{4CB250E9-9686-D395-38BA-141D6E8AD04C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4CF50783-AAED-1941-8BCC-9F6140F0A6B1}" type="slidenum">
              <a:rPr kumimoji="0" lang="fr-FR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pPr marL="0" marR="0" lvl="0" indent="0" algn="r" defTabSz="6858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40</a:t>
            </a:fld>
            <a:endParaRPr kumimoji="0" lang="fr-FR" sz="1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839511242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D</a:t>
            </a:r>
            <a:r>
              <a:rPr lang="en-CH" dirty="0"/>
              <a:t>ouble every three month, to be compared with Moore’s law (doubles every 2 years). Over the past 5 years, the compute needs grew by 300 000, while Moore’s law provided only a factor of 7 in our capacities.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5119A8B-772C-F747-A4AE-C34B1D780E25}" type="slidenum">
              <a:rPr lang="en-CH" smtClean="0"/>
              <a:t>41</a:t>
            </a:fld>
            <a:endParaRPr lang="en-CH"/>
          </a:p>
        </p:txBody>
      </p:sp>
    </p:spTree>
    <p:extLst>
      <p:ext uri="{BB962C8B-B14F-4D97-AF65-F5344CB8AC3E}">
        <p14:creationId xmlns:p14="http://schemas.microsoft.com/office/powerpoint/2010/main" val="2674473657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A4ED825-85A2-4CB4-6698-4404FAD9840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'image des diapositives 1">
            <a:extLst>
              <a:ext uri="{FF2B5EF4-FFF2-40B4-BE49-F238E27FC236}">
                <a16:creationId xmlns:a16="http://schemas.microsoft.com/office/drawing/2014/main" id="{F23BF9E1-2347-8833-2974-2B6D741B7E26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211138" y="619125"/>
            <a:ext cx="6435725" cy="3621088"/>
          </a:xfrm>
        </p:spPr>
        <p:txBody>
          <a:bodyPr/>
          <a:lstStyle/>
          <a:p>
            <a:endParaRPr lang="fr-FR"/>
          </a:p>
        </p:txBody>
      </p:sp>
      <p:sp>
        <p:nvSpPr>
          <p:cNvPr id="3" name="Espace réservé des notes 2">
            <a:extLst>
              <a:ext uri="{FF2B5EF4-FFF2-40B4-BE49-F238E27FC236}">
                <a16:creationId xmlns:a16="http://schemas.microsoft.com/office/drawing/2014/main" id="{E8B94572-349D-8A18-8BB0-D266DA0A3608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Espace réservé de l'en-tête 3">
            <a:extLst>
              <a:ext uri="{FF2B5EF4-FFF2-40B4-BE49-F238E27FC236}">
                <a16:creationId xmlns:a16="http://schemas.microsoft.com/office/drawing/2014/main" id="{D800D29F-CFC2-05F6-A847-E45C96CE693A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1" y="0"/>
            <a:ext cx="2944283" cy="497020"/>
          </a:xfrm>
          <a:prstGeom prst="rect">
            <a:avLst/>
          </a:prstGeom>
        </p:spPr>
        <p:txBody>
          <a:bodyPr/>
          <a:lstStyle/>
          <a:p>
            <a:pPr marL="0" marR="0" lvl="0" indent="0" algn="l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fr-FR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EPFL, what else ?</a:t>
            </a:r>
            <a:endParaRPr kumimoji="0" lang="fr-FR" sz="1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  <p:sp>
        <p:nvSpPr>
          <p:cNvPr id="5" name="Espace réservé de la date 4">
            <a:extLst>
              <a:ext uri="{FF2B5EF4-FFF2-40B4-BE49-F238E27FC236}">
                <a16:creationId xmlns:a16="http://schemas.microsoft.com/office/drawing/2014/main" id="{16D9B881-1FF4-F6A5-AAD1-0C8AE1DC9564}"/>
              </a:ext>
            </a:extLst>
          </p:cNvPr>
          <p:cNvSpPr>
            <a:spLocks noGrp="1"/>
          </p:cNvSpPr>
          <p:nvPr>
            <p:ph type="dt" idx="1"/>
          </p:nvPr>
        </p:nvSpPr>
        <p:spPr>
          <a:xfrm>
            <a:off x="3848645" y="0"/>
            <a:ext cx="2944283" cy="497020"/>
          </a:xfrm>
          <a:prstGeom prst="rect">
            <a:avLst/>
          </a:prstGeom>
        </p:spPr>
        <p:txBody>
          <a:bodyPr/>
          <a:lstStyle/>
          <a:p>
            <a:pPr marL="0" marR="0" lvl="0" indent="0" algn="r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4F716EBF-C540-0B49-9006-D3E40A4E03F8}" type="datetime1">
              <a:rPr kumimoji="0" lang="fr-CH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19.06.2026</a:t>
            </a:fld>
            <a:endParaRPr kumimoji="0" lang="fr-FR" sz="1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  <p:sp>
        <p:nvSpPr>
          <p:cNvPr id="6" name="Espace réservé du pied de page 5">
            <a:extLst>
              <a:ext uri="{FF2B5EF4-FFF2-40B4-BE49-F238E27FC236}">
                <a16:creationId xmlns:a16="http://schemas.microsoft.com/office/drawing/2014/main" id="{AF9F3402-45DD-0D03-5F8C-82AFC106CE76}"/>
              </a:ext>
            </a:extLst>
          </p:cNvPr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pPr marL="0" marR="0" lvl="0" indent="0" algn="l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fr-FR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MV</a:t>
            </a:r>
            <a:endParaRPr kumimoji="0" lang="fr-FR" sz="1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  <p:sp>
        <p:nvSpPr>
          <p:cNvPr id="7" name="Espace réservé du numéro de diapositive 6">
            <a:extLst>
              <a:ext uri="{FF2B5EF4-FFF2-40B4-BE49-F238E27FC236}">
                <a16:creationId xmlns:a16="http://schemas.microsoft.com/office/drawing/2014/main" id="{41CEE913-D883-243F-603B-6923FFE69DE1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4CF50783-AAED-1941-8BCC-9F6140F0A6B1}" type="slidenum">
              <a:rPr kumimoji="0" lang="fr-FR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pPr marL="0" marR="0" lvl="0" indent="0" algn="r" defTabSz="6858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42</a:t>
            </a:fld>
            <a:endParaRPr kumimoji="0" lang="fr-FR" sz="1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066842465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F211CBA-A6F4-D63A-3AB1-45E5B1CE9BA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'image des diapositives 1">
            <a:extLst>
              <a:ext uri="{FF2B5EF4-FFF2-40B4-BE49-F238E27FC236}">
                <a16:creationId xmlns:a16="http://schemas.microsoft.com/office/drawing/2014/main" id="{E68203A5-43CD-06CB-6D7F-9C7249DD939B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211138" y="619125"/>
            <a:ext cx="6435725" cy="3621088"/>
          </a:xfrm>
        </p:spPr>
        <p:txBody>
          <a:bodyPr/>
          <a:lstStyle/>
          <a:p>
            <a:endParaRPr lang="fr-FR"/>
          </a:p>
        </p:txBody>
      </p:sp>
      <p:sp>
        <p:nvSpPr>
          <p:cNvPr id="3" name="Espace réservé des notes 2">
            <a:extLst>
              <a:ext uri="{FF2B5EF4-FFF2-40B4-BE49-F238E27FC236}">
                <a16:creationId xmlns:a16="http://schemas.microsoft.com/office/drawing/2014/main" id="{83F57614-1628-46D7-4456-5224F3C8BFB6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Espace réservé de l'en-tête 3">
            <a:extLst>
              <a:ext uri="{FF2B5EF4-FFF2-40B4-BE49-F238E27FC236}">
                <a16:creationId xmlns:a16="http://schemas.microsoft.com/office/drawing/2014/main" id="{6F6EC8C5-E8F7-24CA-44F8-238436E76E03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1" y="0"/>
            <a:ext cx="2944283" cy="497020"/>
          </a:xfrm>
          <a:prstGeom prst="rect">
            <a:avLst/>
          </a:prstGeom>
        </p:spPr>
        <p:txBody>
          <a:bodyPr/>
          <a:lstStyle/>
          <a:p>
            <a:pPr marL="0" marR="0" lvl="0" indent="0" algn="l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fr-FR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EPFL, what else ?</a:t>
            </a:r>
            <a:endParaRPr kumimoji="0" lang="fr-FR" sz="1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  <p:sp>
        <p:nvSpPr>
          <p:cNvPr id="5" name="Espace réservé de la date 4">
            <a:extLst>
              <a:ext uri="{FF2B5EF4-FFF2-40B4-BE49-F238E27FC236}">
                <a16:creationId xmlns:a16="http://schemas.microsoft.com/office/drawing/2014/main" id="{9A55EC7B-6A57-13B8-BA3E-19539DCF2946}"/>
              </a:ext>
            </a:extLst>
          </p:cNvPr>
          <p:cNvSpPr>
            <a:spLocks noGrp="1"/>
          </p:cNvSpPr>
          <p:nvPr>
            <p:ph type="dt" idx="1"/>
          </p:nvPr>
        </p:nvSpPr>
        <p:spPr>
          <a:xfrm>
            <a:off x="3848645" y="0"/>
            <a:ext cx="2944283" cy="497020"/>
          </a:xfrm>
          <a:prstGeom prst="rect">
            <a:avLst/>
          </a:prstGeom>
        </p:spPr>
        <p:txBody>
          <a:bodyPr/>
          <a:lstStyle/>
          <a:p>
            <a:pPr marL="0" marR="0" lvl="0" indent="0" algn="r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4F716EBF-C540-0B49-9006-D3E40A4E03F8}" type="datetime1">
              <a:rPr kumimoji="0" lang="fr-CH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19.06.2026</a:t>
            </a:fld>
            <a:endParaRPr kumimoji="0" lang="fr-FR" sz="1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  <p:sp>
        <p:nvSpPr>
          <p:cNvPr id="6" name="Espace réservé du pied de page 5">
            <a:extLst>
              <a:ext uri="{FF2B5EF4-FFF2-40B4-BE49-F238E27FC236}">
                <a16:creationId xmlns:a16="http://schemas.microsoft.com/office/drawing/2014/main" id="{9B4A4A36-FA21-5E82-2DBF-FA60F9527553}"/>
              </a:ext>
            </a:extLst>
          </p:cNvPr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pPr marL="0" marR="0" lvl="0" indent="0" algn="l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fr-FR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MV</a:t>
            </a:r>
            <a:endParaRPr kumimoji="0" lang="fr-FR" sz="1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  <p:sp>
        <p:nvSpPr>
          <p:cNvPr id="7" name="Espace réservé du numéro de diapositive 6">
            <a:extLst>
              <a:ext uri="{FF2B5EF4-FFF2-40B4-BE49-F238E27FC236}">
                <a16:creationId xmlns:a16="http://schemas.microsoft.com/office/drawing/2014/main" id="{B1D4BE24-4A94-B835-6D0B-1BEB0A0B256F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4CF50783-AAED-1941-8BCC-9F6140F0A6B1}" type="slidenum">
              <a:rPr kumimoji="0" lang="fr-FR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pPr marL="0" marR="0" lvl="0" indent="0" algn="r" defTabSz="6858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43</a:t>
            </a:fld>
            <a:endParaRPr kumimoji="0" lang="fr-FR" sz="1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488358069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43F04D8-3091-6915-5CC3-E7C5027ED5E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DBE29013-7659-B602-4925-A1B7B00D2A19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A3D7847B-7123-990D-EF5A-D85D47BE82B4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fr-FR"/>
              <a:t>donnée modulées envoyé par system 4f sur SLM </a:t>
            </a:r>
          </a:p>
          <a:p>
            <a:r>
              <a:rPr lang="fr-FR"/>
              <a:t>flèches vertes: </a:t>
            </a:r>
            <a:r>
              <a:rPr lang="fr-FR" err="1"/>
              <a:t>polarization</a:t>
            </a:r>
            <a:endParaRPr lang="fr-FR"/>
          </a:p>
          <a:p>
            <a:r>
              <a:rPr lang="fr-FR" err="1"/>
              <a:t>Polarized</a:t>
            </a:r>
            <a:r>
              <a:rPr lang="fr-FR"/>
              <a:t> </a:t>
            </a:r>
            <a:r>
              <a:rPr lang="fr-FR" err="1"/>
              <a:t>beam</a:t>
            </a:r>
            <a:r>
              <a:rPr lang="fr-FR"/>
              <a:t> splitter (lame 1/4 avant pour </a:t>
            </a:r>
            <a:r>
              <a:rPr lang="fr-FR" err="1"/>
              <a:t>polarizer</a:t>
            </a:r>
            <a:r>
              <a:rPr lang="fr-FR"/>
              <a:t>)</a:t>
            </a:r>
          </a:p>
          <a:p>
            <a:r>
              <a:rPr lang="fr-FR" err="1"/>
              <a:t>udisplay</a:t>
            </a:r>
            <a:r>
              <a:rPr lang="fr-FR"/>
              <a:t> change la </a:t>
            </a:r>
            <a:r>
              <a:rPr lang="fr-FR" err="1"/>
              <a:t>pola</a:t>
            </a:r>
            <a:r>
              <a:rPr lang="fr-FR"/>
              <a:t> ce qui envoie vers la gauche</a:t>
            </a:r>
          </a:p>
          <a:p>
            <a:r>
              <a:rPr lang="fr-FR"/>
              <a:t>SLM a une </a:t>
            </a:r>
            <a:r>
              <a:rPr lang="fr-FR" err="1"/>
              <a:t>pola</a:t>
            </a:r>
            <a:r>
              <a:rPr lang="fr-FR"/>
              <a:t> horizontale donc on fait tourner avec une lame </a:t>
            </a:r>
            <a:r>
              <a:rPr lang="fr-FR" err="1"/>
              <a:t>lda</a:t>
            </a:r>
            <a:r>
              <a:rPr lang="fr-FR"/>
              <a:t>/2</a:t>
            </a:r>
          </a:p>
          <a:p>
            <a:r>
              <a:rPr lang="fr-FR"/>
              <a:t>1 pixel on SLM = 1 pixel on </a:t>
            </a:r>
            <a:r>
              <a:rPr lang="fr-FR" err="1"/>
              <a:t>udisplay</a:t>
            </a:r>
            <a:endParaRPr lang="fr-FR"/>
          </a:p>
          <a:p>
            <a:r>
              <a:rPr lang="fr-FR"/>
              <a:t>un peu de </a:t>
            </a:r>
            <a:r>
              <a:rPr lang="fr-FR" err="1"/>
              <a:t>pola</a:t>
            </a:r>
            <a:r>
              <a:rPr lang="fr-FR"/>
              <a:t> verticale filtrée par un </a:t>
            </a:r>
            <a:r>
              <a:rPr lang="fr-FR" err="1"/>
              <a:t>polarizer</a:t>
            </a:r>
            <a:endParaRPr lang="fr-FR"/>
          </a:p>
          <a:p>
            <a:r>
              <a:rPr lang="fr-FR"/>
              <a:t>diaphragme en plus pour atténuer le bruit/filtrer/ajuster les </a:t>
            </a:r>
            <a:r>
              <a:rPr lang="fr-FR" err="1"/>
              <a:t>hautres</a:t>
            </a:r>
            <a:r>
              <a:rPr lang="fr-FR"/>
              <a:t> fréquences spatiales (ajuster le grain d'un </a:t>
            </a:r>
            <a:r>
              <a:rPr lang="fr-FR" err="1"/>
              <a:t>speckle</a:t>
            </a:r>
            <a:r>
              <a:rPr lang="fr-FR"/>
              <a:t>)</a:t>
            </a:r>
          </a:p>
          <a:p>
            <a:r>
              <a:rPr lang="fr-FR" err="1"/>
              <a:t>DeltaZ</a:t>
            </a:r>
            <a:r>
              <a:rPr lang="fr-FR"/>
              <a:t> ajuste pour ajuster le mélange des données</a:t>
            </a:r>
          </a:p>
          <a:p>
            <a:r>
              <a:rPr lang="fr-FR"/>
              <a:t>PSF1: </a:t>
            </a:r>
            <a:r>
              <a:rPr lang="fr-FR" err="1"/>
              <a:t>airy</a:t>
            </a:r>
            <a:r>
              <a:rPr lang="fr-FR"/>
              <a:t> spot quasi diffraction </a:t>
            </a:r>
            <a:r>
              <a:rPr lang="fr-FR" err="1"/>
              <a:t>limited</a:t>
            </a:r>
            <a:r>
              <a:rPr lang="fr-FR"/>
              <a:t>, can </a:t>
            </a:r>
            <a:r>
              <a:rPr lang="fr-FR" err="1"/>
              <a:t>be</a:t>
            </a:r>
            <a:r>
              <a:rPr lang="fr-FR"/>
              <a:t> </a:t>
            </a:r>
            <a:r>
              <a:rPr lang="fr-FR" err="1"/>
              <a:t>neglected</a:t>
            </a:r>
            <a:endParaRPr lang="fr-FR"/>
          </a:p>
          <a:p>
            <a:r>
              <a:rPr lang="fr-FR"/>
              <a:t>PSF2: </a:t>
            </a:r>
            <a:r>
              <a:rPr lang="fr-FR" err="1"/>
              <a:t>bessel</a:t>
            </a:r>
            <a:r>
              <a:rPr lang="fr-FR"/>
              <a:t>-like </a:t>
            </a:r>
            <a:r>
              <a:rPr lang="fr-FR" err="1"/>
              <a:t>function</a:t>
            </a:r>
            <a:r>
              <a:rPr lang="fr-FR"/>
              <a:t> (multiplication by a </a:t>
            </a:r>
            <a:r>
              <a:rPr lang="fr-FR" err="1"/>
              <a:t>Toeplitz</a:t>
            </a:r>
            <a:r>
              <a:rPr lang="fr-FR"/>
              <a:t> matrix)</a:t>
            </a:r>
          </a:p>
          <a:p>
            <a:endParaRPr lang="fr-FR"/>
          </a:p>
          <a:p>
            <a:r>
              <a:rPr lang="fr-FR" err="1"/>
              <a:t>udisplay</a:t>
            </a:r>
            <a:r>
              <a:rPr lang="fr-FR"/>
              <a:t>: amplitude </a:t>
            </a:r>
            <a:r>
              <a:rPr lang="fr-FR" err="1"/>
              <a:t>mask</a:t>
            </a:r>
            <a:r>
              <a:rPr lang="fr-FR"/>
              <a:t>, </a:t>
            </a:r>
            <a:r>
              <a:rPr lang="fr-FR" err="1"/>
              <a:t>we</a:t>
            </a:r>
            <a:r>
              <a:rPr lang="fr-FR"/>
              <a:t> do not use.</a:t>
            </a:r>
          </a:p>
          <a:p>
            <a:endParaRPr lang="fr-FR"/>
          </a:p>
          <a:p>
            <a:r>
              <a:rPr lang="fr-FR" err="1"/>
              <a:t>difference</a:t>
            </a:r>
            <a:r>
              <a:rPr lang="fr-FR"/>
              <a:t> </a:t>
            </a:r>
            <a:r>
              <a:rPr lang="fr-FR" err="1"/>
              <a:t>with</a:t>
            </a:r>
            <a:r>
              <a:rPr lang="fr-FR"/>
              <a:t> </a:t>
            </a:r>
            <a:r>
              <a:rPr lang="fr-FR" err="1"/>
              <a:t>Ozcan</a:t>
            </a:r>
            <a:r>
              <a:rPr lang="fr-FR"/>
              <a:t>: </a:t>
            </a:r>
            <a:r>
              <a:rPr lang="fr-FR" err="1"/>
              <a:t>finite</a:t>
            </a:r>
            <a:r>
              <a:rPr lang="fr-FR"/>
              <a:t> spatial extension=</a:t>
            </a:r>
            <a:r>
              <a:rPr lang="fr-FR" err="1"/>
              <a:t>filter</a:t>
            </a:r>
            <a:r>
              <a:rPr lang="fr-FR"/>
              <a:t> by diffraction (not </a:t>
            </a:r>
            <a:r>
              <a:rPr lang="fr-FR" err="1"/>
              <a:t>fully</a:t>
            </a:r>
            <a:r>
              <a:rPr lang="fr-FR"/>
              <a:t> </a:t>
            </a:r>
            <a:r>
              <a:rPr lang="fr-FR" err="1"/>
              <a:t>equaivalent</a:t>
            </a:r>
            <a:r>
              <a:rPr lang="fr-FR"/>
              <a:t> to </a:t>
            </a:r>
            <a:r>
              <a:rPr lang="fr-FR" err="1"/>
              <a:t>closeby</a:t>
            </a:r>
            <a:r>
              <a:rPr lang="fr-FR"/>
              <a:t> </a:t>
            </a:r>
            <a:r>
              <a:rPr lang="fr-FR" err="1"/>
              <a:t>SLMs</a:t>
            </a:r>
            <a:r>
              <a:rPr lang="fr-FR"/>
              <a:t>)</a:t>
            </a:r>
          </a:p>
          <a:p>
            <a:endParaRPr lang="fr-FR"/>
          </a:p>
          <a:p>
            <a:r>
              <a:rPr lang="fr-FR" err="1"/>
              <a:t>limiting</a:t>
            </a:r>
            <a:r>
              <a:rPr lang="fr-FR"/>
              <a:t> </a:t>
            </a:r>
            <a:r>
              <a:rPr lang="fr-FR" err="1"/>
              <a:t>lens</a:t>
            </a:r>
            <a:r>
              <a:rPr lang="fr-FR"/>
              <a:t> </a:t>
            </a:r>
            <a:r>
              <a:rPr lang="fr-FR" err="1"/>
              <a:t>is</a:t>
            </a:r>
            <a:r>
              <a:rPr lang="fr-FR"/>
              <a:t> L2</a:t>
            </a:r>
          </a:p>
          <a:p>
            <a:endParaRPr lang="fr-FR"/>
          </a:p>
          <a:p>
            <a:r>
              <a:rPr lang="en-GB"/>
              <a:t>on </a:t>
            </a:r>
            <a:r>
              <a:rPr lang="en-GB" err="1"/>
              <a:t>pourrait</a:t>
            </a:r>
            <a:r>
              <a:rPr lang="en-GB"/>
              <a:t> utiliser </a:t>
            </a:r>
            <a:r>
              <a:rPr lang="en-GB" err="1"/>
              <a:t>une</a:t>
            </a:r>
            <a:r>
              <a:rPr lang="en-GB"/>
              <a:t> stack de SLM </a:t>
            </a:r>
            <a:r>
              <a:rPr lang="en-GB" err="1"/>
              <a:t>conjugués</a:t>
            </a:r>
            <a:r>
              <a:rPr lang="en-GB"/>
              <a:t>: </a:t>
            </a:r>
            <a:r>
              <a:rPr lang="en-GB" err="1"/>
              <a:t>cher</a:t>
            </a:r>
            <a:r>
              <a:rPr lang="en-GB"/>
              <a:t> + </a:t>
            </a:r>
            <a:r>
              <a:rPr lang="en-GB" err="1"/>
              <a:t>dégradation</a:t>
            </a:r>
            <a:r>
              <a:rPr lang="en-GB"/>
              <a:t> du SNR</a:t>
            </a:r>
          </a:p>
          <a:p>
            <a:endParaRPr lang="en-GB"/>
          </a:p>
          <a:p>
            <a:r>
              <a:rPr lang="en-GB"/>
              <a:t>au lieu on utilise 2 et on </a:t>
            </a:r>
            <a:r>
              <a:rPr lang="en-GB" err="1"/>
              <a:t>renvoie</a:t>
            </a:r>
            <a:r>
              <a:rPr lang="en-GB"/>
              <a:t> </a:t>
            </a:r>
            <a:r>
              <a:rPr lang="en-GB" err="1"/>
              <a:t>l'output</a:t>
            </a:r>
            <a:r>
              <a:rPr lang="en-GB"/>
              <a:t> dans </a:t>
            </a:r>
            <a:r>
              <a:rPr lang="en-GB" err="1"/>
              <a:t>l'input</a:t>
            </a:r>
            <a:r>
              <a:rPr lang="en-GB"/>
              <a:t> pour faire </a:t>
            </a:r>
            <a:r>
              <a:rPr lang="en-GB" err="1"/>
              <a:t>plusieurs</a:t>
            </a:r>
            <a:r>
              <a:rPr lang="en-GB"/>
              <a:t> layers + </a:t>
            </a:r>
            <a:r>
              <a:rPr lang="en-GB" err="1"/>
              <a:t>nonlinearité</a:t>
            </a:r>
            <a:r>
              <a:rPr lang="en-GB"/>
              <a:t> </a:t>
            </a:r>
            <a:r>
              <a:rPr lang="en-GB" err="1"/>
              <a:t>gratuite</a:t>
            </a:r>
            <a:r>
              <a:rPr lang="en-GB"/>
              <a:t> au </a:t>
            </a:r>
            <a:r>
              <a:rPr lang="en-GB" err="1"/>
              <a:t>niveau</a:t>
            </a:r>
            <a:r>
              <a:rPr lang="en-GB"/>
              <a:t> de la camera</a:t>
            </a:r>
          </a:p>
          <a:p>
            <a:endParaRPr lang="en-GB"/>
          </a:p>
          <a:p>
            <a:r>
              <a:rPr lang="en-GB"/>
              <a:t>on </a:t>
            </a:r>
            <a:r>
              <a:rPr lang="en-GB" err="1"/>
              <a:t>peut</a:t>
            </a:r>
            <a:r>
              <a:rPr lang="en-GB"/>
              <a:t> </a:t>
            </a:r>
            <a:r>
              <a:rPr lang="en-GB" err="1"/>
              <a:t>moduler</a:t>
            </a:r>
            <a:r>
              <a:rPr lang="en-GB"/>
              <a:t> les données </a:t>
            </a:r>
            <a:r>
              <a:rPr lang="en-GB" err="1"/>
              <a:t>en</a:t>
            </a:r>
            <a:r>
              <a:rPr lang="en-GB"/>
              <a:t> amplitudes (non fait) et </a:t>
            </a:r>
            <a:r>
              <a:rPr lang="en-GB" err="1"/>
              <a:t>en</a:t>
            </a:r>
            <a:r>
              <a:rPr lang="en-GB"/>
              <a:t> phase, on normalize </a:t>
            </a:r>
            <a:r>
              <a:rPr lang="en-GB" err="1"/>
              <a:t>donc</a:t>
            </a:r>
            <a:r>
              <a:rPr lang="en-GB"/>
              <a:t> on </a:t>
            </a:r>
            <a:r>
              <a:rPr lang="en-GB" err="1"/>
              <a:t>récupère</a:t>
            </a:r>
            <a:r>
              <a:rPr lang="en-GB"/>
              <a:t> le flux à </a:t>
            </a:r>
            <a:r>
              <a:rPr lang="en-GB" err="1"/>
              <a:t>chq</a:t>
            </a:r>
            <a:r>
              <a:rPr lang="en-GB"/>
              <a:t> layer</a:t>
            </a:r>
          </a:p>
          <a:p>
            <a:endParaRPr lang="fr-FR"/>
          </a:p>
          <a:p>
            <a:endParaRPr lang="en-CH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19C9668-6374-F90E-EBD6-A6068536EADE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5119A8B-772C-F747-A4AE-C34B1D780E25}" type="slidenum">
              <a:rPr lang="x-none" smtClean="0"/>
              <a:t>45</a:t>
            </a:fld>
            <a:endParaRPr lang="x-none"/>
          </a:p>
        </p:txBody>
      </p:sp>
    </p:spTree>
    <p:extLst>
      <p:ext uri="{BB962C8B-B14F-4D97-AF65-F5344CB8AC3E}">
        <p14:creationId xmlns:p14="http://schemas.microsoft.com/office/powerpoint/2010/main" val="4245237872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33DFEB9-0B5F-0252-61B3-11FEBCD2E30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'image des diapositives 1">
            <a:extLst>
              <a:ext uri="{FF2B5EF4-FFF2-40B4-BE49-F238E27FC236}">
                <a16:creationId xmlns:a16="http://schemas.microsoft.com/office/drawing/2014/main" id="{7AA84EE1-E659-7694-70E5-3D526966C951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211138" y="619125"/>
            <a:ext cx="6435725" cy="3621088"/>
          </a:xfrm>
        </p:spPr>
        <p:txBody>
          <a:bodyPr/>
          <a:lstStyle/>
          <a:p>
            <a:endParaRPr lang="fr-FR"/>
          </a:p>
        </p:txBody>
      </p:sp>
      <p:sp>
        <p:nvSpPr>
          <p:cNvPr id="3" name="Espace réservé des notes 2">
            <a:extLst>
              <a:ext uri="{FF2B5EF4-FFF2-40B4-BE49-F238E27FC236}">
                <a16:creationId xmlns:a16="http://schemas.microsoft.com/office/drawing/2014/main" id="{23BBDFFE-75B3-141F-AFE2-C6503DFF161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Espace réservé de l'en-tête 3">
            <a:extLst>
              <a:ext uri="{FF2B5EF4-FFF2-40B4-BE49-F238E27FC236}">
                <a16:creationId xmlns:a16="http://schemas.microsoft.com/office/drawing/2014/main" id="{F10E45EC-4E35-E008-CFCB-11F86146AF2A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1" y="0"/>
            <a:ext cx="2944283" cy="497020"/>
          </a:xfrm>
          <a:prstGeom prst="rect">
            <a:avLst/>
          </a:prstGeom>
        </p:spPr>
        <p:txBody>
          <a:bodyPr/>
          <a:lstStyle/>
          <a:p>
            <a:pPr marL="0" marR="0" lvl="0" indent="0" algn="l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fr-FR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EPFL, what else ?</a:t>
            </a:r>
            <a:endParaRPr kumimoji="0" lang="fr-FR" sz="1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  <p:sp>
        <p:nvSpPr>
          <p:cNvPr id="5" name="Espace réservé de la date 4">
            <a:extLst>
              <a:ext uri="{FF2B5EF4-FFF2-40B4-BE49-F238E27FC236}">
                <a16:creationId xmlns:a16="http://schemas.microsoft.com/office/drawing/2014/main" id="{4F69A917-8DD5-BACB-0D13-55DD7330A702}"/>
              </a:ext>
            </a:extLst>
          </p:cNvPr>
          <p:cNvSpPr>
            <a:spLocks noGrp="1"/>
          </p:cNvSpPr>
          <p:nvPr>
            <p:ph type="dt" idx="1"/>
          </p:nvPr>
        </p:nvSpPr>
        <p:spPr>
          <a:xfrm>
            <a:off x="3848645" y="0"/>
            <a:ext cx="2944283" cy="497020"/>
          </a:xfrm>
          <a:prstGeom prst="rect">
            <a:avLst/>
          </a:prstGeom>
        </p:spPr>
        <p:txBody>
          <a:bodyPr/>
          <a:lstStyle/>
          <a:p>
            <a:pPr marL="0" marR="0" lvl="0" indent="0" algn="r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4F716EBF-C540-0B49-9006-D3E40A4E03F8}" type="datetime1">
              <a:rPr kumimoji="0" lang="fr-CH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19.06.2026</a:t>
            </a:fld>
            <a:endParaRPr kumimoji="0" lang="fr-FR" sz="1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  <p:sp>
        <p:nvSpPr>
          <p:cNvPr id="6" name="Espace réservé du pied de page 5">
            <a:extLst>
              <a:ext uri="{FF2B5EF4-FFF2-40B4-BE49-F238E27FC236}">
                <a16:creationId xmlns:a16="http://schemas.microsoft.com/office/drawing/2014/main" id="{865FD353-61BF-A6EE-0012-5BD38EFD7840}"/>
              </a:ext>
            </a:extLst>
          </p:cNvPr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pPr marL="0" marR="0" lvl="0" indent="0" algn="l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fr-FR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MV</a:t>
            </a:r>
            <a:endParaRPr kumimoji="0" lang="fr-FR" sz="1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  <p:sp>
        <p:nvSpPr>
          <p:cNvPr id="7" name="Espace réservé du numéro de diapositive 6">
            <a:extLst>
              <a:ext uri="{FF2B5EF4-FFF2-40B4-BE49-F238E27FC236}">
                <a16:creationId xmlns:a16="http://schemas.microsoft.com/office/drawing/2014/main" id="{6E38B305-B117-8111-AE38-D71824DD787F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4CF50783-AAED-1941-8BCC-9F6140F0A6B1}" type="slidenum">
              <a:rPr kumimoji="0" lang="fr-FR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pPr marL="0" marR="0" lvl="0" indent="0" algn="r" defTabSz="6858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46</a:t>
            </a:fld>
            <a:endParaRPr kumimoji="0" lang="fr-FR" sz="1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010615617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CH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5119A8B-772C-F747-A4AE-C34B1D780E25}" type="slidenum">
              <a:rPr lang="en-CH" smtClean="0"/>
              <a:t>49</a:t>
            </a:fld>
            <a:endParaRPr lang="en-CH"/>
          </a:p>
        </p:txBody>
      </p:sp>
    </p:spTree>
    <p:extLst>
      <p:ext uri="{BB962C8B-B14F-4D97-AF65-F5344CB8AC3E}">
        <p14:creationId xmlns:p14="http://schemas.microsoft.com/office/powerpoint/2010/main" val="536061532"/>
      </p:ext>
    </p:extLst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'image des diapositives 1"/>
          <p:cNvSpPr>
            <a:spLocks noGrp="1" noRot="1" noChangeAspect="1"/>
          </p:cNvSpPr>
          <p:nvPr>
            <p:ph type="sldImg"/>
          </p:nvPr>
        </p:nvSpPr>
        <p:spPr>
          <a:xfrm>
            <a:off x="211138" y="592138"/>
            <a:ext cx="6435725" cy="3621087"/>
          </a:xfrm>
        </p:spPr>
        <p:txBody>
          <a:bodyPr/>
          <a:lstStyle/>
          <a:p>
            <a:endParaRPr lang="fr-FR"/>
          </a:p>
        </p:txBody>
      </p:sp>
      <p:sp>
        <p:nvSpPr>
          <p:cNvPr id="3" name="Espace réservé des notes 2"/>
          <p:cNvSpPr>
            <a:spLocks noGrp="1"/>
          </p:cNvSpPr>
          <p:nvPr>
            <p:ph type="body" idx="1"/>
          </p:nvPr>
        </p:nvSpPr>
        <p:spPr>
          <a:xfrm>
            <a:off x="210518" y="4587875"/>
            <a:ext cx="6436964" cy="4013683"/>
          </a:xfrm>
        </p:spPr>
        <p:txBody>
          <a:bodyPr/>
          <a:lstStyle/>
          <a:p>
            <a:endParaRPr lang="fr-FR" dirty="0"/>
          </a:p>
        </p:txBody>
      </p:sp>
      <p:sp>
        <p:nvSpPr>
          <p:cNvPr id="4" name="Espace réservé du numéro de diapositiv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CF50783-AAED-1941-8BCC-9F6140F0A6B1}" type="slidenum">
              <a:rPr lang="fr-FR" smtClean="0"/>
              <a:pPr/>
              <a:t>51</a:t>
            </a:fld>
            <a:endParaRPr lang="fr-FR" dirty="0"/>
          </a:p>
        </p:txBody>
      </p:sp>
      <p:sp>
        <p:nvSpPr>
          <p:cNvPr id="5" name="Espace réservé de la date 4">
            <a:extLst>
              <a:ext uri="{FF2B5EF4-FFF2-40B4-BE49-F238E27FC236}">
                <a16:creationId xmlns:a16="http://schemas.microsoft.com/office/drawing/2014/main" id="{0F1CB072-4A5C-F443-84CC-466F60585025}"/>
              </a:ext>
            </a:extLst>
          </p:cNvPr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fld id="{918287BC-E673-504B-A293-8BC80D6F6A00}" type="datetime1">
              <a:rPr lang="fr-CH" smtClean="0"/>
              <a:t>19.06.2026</a:t>
            </a:fld>
            <a:endParaRPr lang="fr-FR" dirty="0"/>
          </a:p>
        </p:txBody>
      </p:sp>
      <p:sp>
        <p:nvSpPr>
          <p:cNvPr id="6" name="Espace réservé du pied de page 5">
            <a:extLst>
              <a:ext uri="{FF2B5EF4-FFF2-40B4-BE49-F238E27FC236}">
                <a16:creationId xmlns:a16="http://schemas.microsoft.com/office/drawing/2014/main" id="{B3D8310D-B91B-A743-896F-F9845CEF21BC}"/>
              </a:ext>
            </a:extLst>
          </p:cNvPr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r>
              <a:rPr lang="fr-FR"/>
              <a:t>Speaker</a:t>
            </a:r>
            <a:endParaRPr lang="fr-FR" dirty="0"/>
          </a:p>
        </p:txBody>
      </p:sp>
      <p:sp>
        <p:nvSpPr>
          <p:cNvPr id="7" name="Espace réservé de l'en-tête 6">
            <a:extLst>
              <a:ext uri="{FF2B5EF4-FFF2-40B4-BE49-F238E27FC236}">
                <a16:creationId xmlns:a16="http://schemas.microsoft.com/office/drawing/2014/main" id="{1F563D77-70D3-894D-9BAC-6BBC60FA11C7}"/>
              </a:ext>
            </a:extLst>
          </p:cNvPr>
          <p:cNvSpPr>
            <a:spLocks noGrp="1"/>
          </p:cNvSpPr>
          <p:nvPr>
            <p:ph type="hdr" sz="quarter"/>
          </p:nvPr>
        </p:nvSpPr>
        <p:spPr/>
        <p:txBody>
          <a:bodyPr/>
          <a:lstStyle/>
          <a:p>
            <a:r>
              <a:rPr lang="fr-FR"/>
              <a:t>NAME EVENT / NAME PRESENTATION</a:t>
            </a:r>
            <a:endParaRPr lang="fr-FR" dirty="0"/>
          </a:p>
        </p:txBody>
      </p:sp>
    </p:spTree>
    <p:extLst>
      <p:ext uri="{BB962C8B-B14F-4D97-AF65-F5344CB8AC3E}">
        <p14:creationId xmlns:p14="http://schemas.microsoft.com/office/powerpoint/2010/main" val="69547492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itle_Facult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Espace réservé pour une image  11">
            <a:extLst>
              <a:ext uri="{FF2B5EF4-FFF2-40B4-BE49-F238E27FC236}">
                <a16:creationId xmlns:a16="http://schemas.microsoft.com/office/drawing/2014/main" id="{4CF6F629-51E7-9F40-939D-F50AE3925ADE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1775885" y="0"/>
            <a:ext cx="10416116" cy="6597651"/>
          </a:xfrm>
        </p:spPr>
        <p:txBody>
          <a:bodyPr/>
          <a:lstStyle/>
          <a:p>
            <a:r>
              <a:rPr lang="en-GB" noProof="0"/>
              <a:t>Cliquez sur l'icône pour ajouter une image</a:t>
            </a: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540752" y="1048714"/>
            <a:ext cx="3651249" cy="3117849"/>
          </a:xfrm>
          <a:solidFill>
            <a:schemeClr val="accent1"/>
          </a:solidFill>
        </p:spPr>
        <p:txBody>
          <a:bodyPr lIns="216000" anchor="ctr" anchorCtr="0">
            <a:normAutofit/>
          </a:bodyPr>
          <a:lstStyle>
            <a:lvl1pPr algn="l">
              <a:defRPr sz="4800">
                <a:solidFill>
                  <a:schemeClr val="bg1"/>
                </a:solidFill>
              </a:defRPr>
            </a:lvl1pPr>
          </a:lstStyle>
          <a:p>
            <a:r>
              <a:rPr lang="en-GB" noProof="0"/>
              <a:t>Modifiez le style du titre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102351" y="4166563"/>
            <a:ext cx="2438400" cy="2091267"/>
          </a:xfrm>
          <a:solidFill>
            <a:schemeClr val="tx1"/>
          </a:solidFill>
        </p:spPr>
        <p:txBody>
          <a:bodyPr lIns="90000" anchor="ctr" anchorCtr="0">
            <a:normAutofit/>
          </a:bodyPr>
          <a:lstStyle>
            <a:lvl1pPr marL="0" indent="0" algn="ctr">
              <a:buNone/>
              <a:defRPr sz="1600">
                <a:solidFill>
                  <a:schemeClr val="bg1"/>
                </a:solidFill>
              </a:defRPr>
            </a:lvl1pPr>
            <a:lvl2pPr marL="457189" indent="0" algn="ctr">
              <a:buNone/>
              <a:defRPr sz="2000"/>
            </a:lvl2pPr>
            <a:lvl3pPr marL="914377" indent="0" algn="ctr">
              <a:buNone/>
              <a:defRPr sz="1800"/>
            </a:lvl3pPr>
            <a:lvl4pPr marL="1371566" indent="0" algn="ctr">
              <a:buNone/>
              <a:defRPr sz="1600"/>
            </a:lvl4pPr>
            <a:lvl5pPr marL="1828754" indent="0" algn="ctr">
              <a:buNone/>
              <a:defRPr sz="1600"/>
            </a:lvl5pPr>
            <a:lvl6pPr marL="2285943" indent="0" algn="ctr">
              <a:buNone/>
              <a:defRPr sz="1600"/>
            </a:lvl6pPr>
            <a:lvl7pPr marL="2743131" indent="0" algn="ctr">
              <a:buNone/>
              <a:defRPr sz="1600"/>
            </a:lvl7pPr>
            <a:lvl8pPr marL="3200320" indent="0" algn="ctr">
              <a:buNone/>
              <a:defRPr sz="1600"/>
            </a:lvl8pPr>
            <a:lvl9pPr marL="3657509" indent="0" algn="ctr">
              <a:buNone/>
              <a:defRPr sz="1600"/>
            </a:lvl9pPr>
          </a:lstStyle>
          <a:p>
            <a:r>
              <a:rPr lang="en-GB" noProof="0"/>
              <a:t>Modifiez le style des sous-titres du masque</a:t>
            </a:r>
          </a:p>
        </p:txBody>
      </p:sp>
      <p:pic>
        <p:nvPicPr>
          <p:cNvPr id="9" name="Image 8">
            <a:extLst>
              <a:ext uri="{FF2B5EF4-FFF2-40B4-BE49-F238E27FC236}">
                <a16:creationId xmlns:a16="http://schemas.microsoft.com/office/drawing/2014/main" id="{6535A482-EC85-1C41-A1E4-7882A0E39FF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110197" y="107045"/>
            <a:ext cx="1567068" cy="678207"/>
          </a:xfrm>
          <a:prstGeom prst="rect">
            <a:avLst/>
          </a:prstGeom>
        </p:spPr>
      </p:pic>
      <p:sp>
        <p:nvSpPr>
          <p:cNvPr id="16" name="Espace réservé du texte 4">
            <a:extLst>
              <a:ext uri="{FF2B5EF4-FFF2-40B4-BE49-F238E27FC236}">
                <a16:creationId xmlns:a16="http://schemas.microsoft.com/office/drawing/2014/main" id="{01960462-6F28-0740-916D-499D3BEDB2BE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8534400" y="6244168"/>
            <a:ext cx="2438400" cy="613833"/>
          </a:xfrm>
          <a:solidFill>
            <a:schemeClr val="bg1"/>
          </a:solidFill>
        </p:spPr>
        <p:txBody>
          <a:bodyPr lIns="90000" anchor="ctr">
            <a:noAutofit/>
          </a:bodyPr>
          <a:lstStyle>
            <a:lvl1pPr marL="0" indent="0" algn="ctr">
              <a:buNone/>
              <a:defRPr sz="1467"/>
            </a:lvl1pPr>
          </a:lstStyle>
          <a:p>
            <a:pPr lvl="0"/>
            <a:r>
              <a:rPr lang="en-GB" noProof="0"/>
              <a:t>Modifier les styles du texte du masque
Deuxième niveau
Troisième niveau
Quatrième niveau
Cinquième niveau</a:t>
            </a:r>
          </a:p>
        </p:txBody>
      </p:sp>
      <p:sp>
        <p:nvSpPr>
          <p:cNvPr id="5" name="Espace réservé du texte 4">
            <a:extLst>
              <a:ext uri="{FF2B5EF4-FFF2-40B4-BE49-F238E27FC236}">
                <a16:creationId xmlns:a16="http://schemas.microsoft.com/office/drawing/2014/main" id="{1E187583-F16A-6F41-8B68-000F9C9C20D3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110067" y="5920353"/>
            <a:ext cx="931333" cy="677300"/>
          </a:xfrm>
        </p:spPr>
        <p:txBody>
          <a:bodyPr lIns="0" tIns="0" rIns="0" bIns="0" anchor="b" anchorCtr="0">
            <a:noAutofit/>
          </a:bodyPr>
          <a:lstStyle>
            <a:lvl1pPr marL="152396" indent="-143930">
              <a:buFontTx/>
              <a:buBlip>
                <a:blip r:embed="rId3"/>
              </a:buBlip>
              <a:tabLst/>
              <a:defRPr sz="933">
                <a:solidFill>
                  <a:schemeClr val="tx1"/>
                </a:solidFill>
              </a:defRPr>
            </a:lvl1pPr>
          </a:lstStyle>
          <a:p>
            <a:r>
              <a:rPr lang="en-GB" noProof="0"/>
              <a:t>Modifier les styles du texte du masque</a:t>
            </a:r>
          </a:p>
        </p:txBody>
      </p:sp>
    </p:spTree>
    <p:extLst>
      <p:ext uri="{BB962C8B-B14F-4D97-AF65-F5344CB8AC3E}">
        <p14:creationId xmlns:p14="http://schemas.microsoft.com/office/powerpoint/2010/main" val="14504506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extLst>
    <p:ext uri="{DCECCB84-F9BA-43D5-87BE-67443E8EF086}">
      <p15:sldGuideLst xmlns:p15="http://schemas.microsoft.com/office/powerpoint/2012/main">
        <p15:guide id="1" orient="horz" pos="1620">
          <p15:clr>
            <a:srgbClr val="FBAE40"/>
          </p15:clr>
        </p15:guide>
        <p15:guide id="2" pos="2880">
          <p15:clr>
            <a:srgbClr val="FBAE40"/>
          </p15:clr>
        </p15:guide>
        <p15:guide id="3" pos="126">
          <p15:clr>
            <a:srgbClr val="FBAE40"/>
          </p15:clr>
        </p15:guide>
        <p15:guide id="5" orient="horz" pos="123">
          <p15:clr>
            <a:srgbClr val="FBAE40"/>
          </p15:clr>
        </p15:guide>
        <p15:guide id="6" orient="horz" pos="3117">
          <p15:clr>
            <a:srgbClr val="FBAE40"/>
          </p15:clr>
        </p15:guide>
        <p15:guide id="7" pos="839">
          <p15:clr>
            <a:srgbClr val="FBAE40"/>
          </p15:clr>
        </p15:guide>
      </p15:sldGuideLst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itle_EPF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Espace réservé pour une image  11">
            <a:extLst>
              <a:ext uri="{FF2B5EF4-FFF2-40B4-BE49-F238E27FC236}">
                <a16:creationId xmlns:a16="http://schemas.microsoft.com/office/drawing/2014/main" id="{4CF6F629-51E7-9F40-939D-F50AE3925ADE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1775885" y="0"/>
            <a:ext cx="10416116" cy="6597651"/>
          </a:xfrm>
        </p:spPr>
        <p:txBody>
          <a:bodyPr/>
          <a:lstStyle/>
          <a:p>
            <a:r>
              <a:rPr lang="fr-FR"/>
              <a:t>Cliquez sur l'icône pour ajouter une image</a:t>
            </a: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540752" y="1048714"/>
            <a:ext cx="3651249" cy="3117849"/>
          </a:xfrm>
          <a:solidFill>
            <a:schemeClr val="accent1"/>
          </a:solidFill>
        </p:spPr>
        <p:txBody>
          <a:bodyPr lIns="216000" anchor="ctr" anchorCtr="0">
            <a:normAutofit/>
          </a:bodyPr>
          <a:lstStyle>
            <a:lvl1pPr algn="l">
              <a:defRPr sz="4800">
                <a:solidFill>
                  <a:schemeClr val="bg1"/>
                </a:solidFill>
              </a:defRPr>
            </a:lvl1pPr>
          </a:lstStyle>
          <a:p>
            <a:r>
              <a:rPr lang="fr-FR"/>
              <a:t>Modifiez le style du titre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102351" y="4166563"/>
            <a:ext cx="2438400" cy="2091267"/>
          </a:xfrm>
          <a:solidFill>
            <a:schemeClr val="tx1"/>
          </a:solidFill>
        </p:spPr>
        <p:txBody>
          <a:bodyPr lIns="90000" anchor="ctr" anchorCtr="0">
            <a:normAutofit/>
          </a:bodyPr>
          <a:lstStyle>
            <a:lvl1pPr marL="0" indent="0" algn="ctr">
              <a:buNone/>
              <a:defRPr sz="1600">
                <a:solidFill>
                  <a:schemeClr val="bg1"/>
                </a:solidFill>
              </a:defRPr>
            </a:lvl1pPr>
            <a:lvl2pPr marL="457189" indent="0" algn="ctr">
              <a:buNone/>
              <a:defRPr sz="2000"/>
            </a:lvl2pPr>
            <a:lvl3pPr marL="914377" indent="0" algn="ctr">
              <a:buNone/>
              <a:defRPr sz="1800"/>
            </a:lvl3pPr>
            <a:lvl4pPr marL="1371566" indent="0" algn="ctr">
              <a:buNone/>
              <a:defRPr sz="1600"/>
            </a:lvl4pPr>
            <a:lvl5pPr marL="1828754" indent="0" algn="ctr">
              <a:buNone/>
              <a:defRPr sz="1600"/>
            </a:lvl5pPr>
            <a:lvl6pPr marL="2285943" indent="0" algn="ctr">
              <a:buNone/>
              <a:defRPr sz="1600"/>
            </a:lvl6pPr>
            <a:lvl7pPr marL="2743131" indent="0" algn="ctr">
              <a:buNone/>
              <a:defRPr sz="1600"/>
            </a:lvl7pPr>
            <a:lvl8pPr marL="3200320" indent="0" algn="ctr">
              <a:buNone/>
              <a:defRPr sz="1600"/>
            </a:lvl8pPr>
            <a:lvl9pPr marL="3657509" indent="0" algn="ctr">
              <a:buNone/>
              <a:defRPr sz="1600"/>
            </a:lvl9pPr>
          </a:lstStyle>
          <a:p>
            <a:r>
              <a:rPr lang="fr-FR"/>
              <a:t>Modifiez le style des sous-titres du masque</a:t>
            </a:r>
            <a:endParaRPr lang="en-US" dirty="0"/>
          </a:p>
        </p:txBody>
      </p:sp>
      <p:pic>
        <p:nvPicPr>
          <p:cNvPr id="9" name="Image 8">
            <a:extLst>
              <a:ext uri="{FF2B5EF4-FFF2-40B4-BE49-F238E27FC236}">
                <a16:creationId xmlns:a16="http://schemas.microsoft.com/office/drawing/2014/main" id="{6535A482-EC85-1C41-A1E4-7882A0E39FF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110197" y="107045"/>
            <a:ext cx="1567068" cy="678207"/>
          </a:xfrm>
          <a:prstGeom prst="rect">
            <a:avLst/>
          </a:prstGeom>
        </p:spPr>
      </p:pic>
      <p:sp>
        <p:nvSpPr>
          <p:cNvPr id="16" name="Espace réservé du texte 4">
            <a:extLst>
              <a:ext uri="{FF2B5EF4-FFF2-40B4-BE49-F238E27FC236}">
                <a16:creationId xmlns:a16="http://schemas.microsoft.com/office/drawing/2014/main" id="{01960462-6F28-0740-916D-499D3BEDB2BE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8534400" y="6244168"/>
            <a:ext cx="2438400" cy="613833"/>
          </a:xfrm>
          <a:solidFill>
            <a:schemeClr val="bg1"/>
          </a:solidFill>
        </p:spPr>
        <p:txBody>
          <a:bodyPr lIns="90000" anchor="ctr">
            <a:noAutofit/>
          </a:bodyPr>
          <a:lstStyle>
            <a:lvl1pPr marL="0" indent="0" algn="ctr">
              <a:buNone/>
              <a:defRPr sz="1467"/>
            </a:lvl1pPr>
          </a:lstStyle>
          <a:p>
            <a:pPr lvl="0"/>
            <a:r>
              <a:rPr lang="fr-FR"/>
              <a:t>Modifier les styles du texte du masque
Deuxième niveau
Troisième niveau
Quatrième niveau
Cinquième niveau</a:t>
            </a:r>
          </a:p>
        </p:txBody>
      </p:sp>
      <p:pic>
        <p:nvPicPr>
          <p:cNvPr id="8" name="Image 7">
            <a:extLst>
              <a:ext uri="{FF2B5EF4-FFF2-40B4-BE49-F238E27FC236}">
                <a16:creationId xmlns:a16="http://schemas.microsoft.com/office/drawing/2014/main" id="{05041849-939B-E04F-AABC-A900B2B4E3DF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266701" y="6105691"/>
            <a:ext cx="748724" cy="489843"/>
          </a:xfrm>
          <a:prstGeom prst="rect">
            <a:avLst/>
          </a:prstGeom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82865CD0-FD83-AF44-9C32-763AAD652C05}"/>
              </a:ext>
            </a:extLst>
          </p:cNvPr>
          <p:cNvSpPr/>
          <p:nvPr userDrawn="1"/>
        </p:nvSpPr>
        <p:spPr>
          <a:xfrm rot="16200000">
            <a:off x="119573" y="6121903"/>
            <a:ext cx="60959" cy="79709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2400" noProof="0" dirty="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319637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extLst>
    <p:ext uri="{DCECCB84-F9BA-43D5-87BE-67443E8EF086}">
      <p15:sldGuideLst xmlns:p15="http://schemas.microsoft.com/office/powerpoint/2012/main">
        <p15:guide id="1" orient="horz" pos="1620">
          <p15:clr>
            <a:srgbClr val="FBAE40"/>
          </p15:clr>
        </p15:guide>
        <p15:guide id="2" pos="2880">
          <p15:clr>
            <a:srgbClr val="FBAE40"/>
          </p15:clr>
        </p15:guide>
        <p15:guide id="3" pos="126">
          <p15:clr>
            <a:srgbClr val="FBAE40"/>
          </p15:clr>
        </p15:guide>
        <p15:guide id="5" orient="horz" pos="123">
          <p15:clr>
            <a:srgbClr val="FBAE40"/>
          </p15:clr>
        </p15:guide>
        <p15:guide id="6" orient="horz" pos="3117">
          <p15:clr>
            <a:srgbClr val="FBAE40"/>
          </p15:clr>
        </p15:guide>
        <p15:guide id="7" pos="839">
          <p15:clr>
            <a:srgbClr val="FBAE40"/>
          </p15:clr>
        </p15:guide>
      </p15:sldGuideLst>
    </p:ext>
  </p:extLs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_Section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4A9F6C81-AE59-DE44-BF60-E773080CD91C}"/>
              </a:ext>
            </a:extLst>
          </p:cNvPr>
          <p:cNvSpPr/>
          <p:nvPr userDrawn="1"/>
        </p:nvSpPr>
        <p:spPr>
          <a:xfrm>
            <a:off x="6096000" y="0"/>
            <a:ext cx="60960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 sz="2400" dirty="0">
              <a:latin typeface="Arial" panose="020B0604020202020204" pitchFamily="34" charset="0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0" y="1037168"/>
            <a:ext cx="5411893" cy="2391833"/>
          </a:xfrm>
        </p:spPr>
        <p:txBody>
          <a:bodyPr anchor="ctr" anchorCtr="0">
            <a:normAutofit/>
          </a:bodyPr>
          <a:lstStyle>
            <a:lvl1pPr>
              <a:defRPr sz="4267">
                <a:solidFill>
                  <a:schemeClr val="bg1"/>
                </a:solidFill>
              </a:defRPr>
            </a:lvl1pPr>
          </a:lstStyle>
          <a:p>
            <a:r>
              <a:rPr lang="fr-FR"/>
              <a:t>Modifiez le style du titre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0" y="3429000"/>
            <a:ext cx="5411893" cy="2875344"/>
          </a:xfrm>
        </p:spPr>
        <p:txBody>
          <a:bodyPr/>
          <a:lstStyle>
            <a:lvl1pPr marL="0" indent="0">
              <a:buNone/>
              <a:defRPr sz="2400">
                <a:solidFill>
                  <a:schemeClr val="bg1"/>
                </a:solidFill>
              </a:defRPr>
            </a:lvl1pPr>
            <a:lvl2pPr marL="457189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377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566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754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5943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131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32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509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fr-FR" dirty="0"/>
              <a:t>Modifier les styles du texte du masque
Deuxième niveau
Troisième niveau
Quatrième niveau
Cinquième niveau</a:t>
            </a:r>
          </a:p>
        </p:txBody>
      </p:sp>
      <p:sp>
        <p:nvSpPr>
          <p:cNvPr id="9" name="Espace réservé pour une image  8">
            <a:extLst>
              <a:ext uri="{FF2B5EF4-FFF2-40B4-BE49-F238E27FC236}">
                <a16:creationId xmlns:a16="http://schemas.microsoft.com/office/drawing/2014/main" id="{C58F136D-3292-C745-91DE-A21191C16FE7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1206501" y="0"/>
            <a:ext cx="4889500" cy="6858000"/>
          </a:xfrm>
        </p:spPr>
        <p:txBody>
          <a:bodyPr/>
          <a:lstStyle/>
          <a:p>
            <a:r>
              <a:rPr lang="fr-FR"/>
              <a:t>Cliquez sur l'icône pour ajouter une image</a:t>
            </a:r>
          </a:p>
        </p:txBody>
      </p:sp>
      <p:sp>
        <p:nvSpPr>
          <p:cNvPr id="12" name="Espace réservé de la date 11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r>
              <a:rPr lang="fr-CH"/>
              <a:t>NAME EVENT / NAME PRESENTATION</a:t>
            </a:r>
            <a:endParaRPr lang="fr-FR" dirty="0"/>
          </a:p>
        </p:txBody>
      </p:sp>
      <p:sp>
        <p:nvSpPr>
          <p:cNvPr id="13" name="Espace réservé du pied de page 12"/>
          <p:cNvSpPr>
            <a:spLocks noGrp="1"/>
          </p:cNvSpPr>
          <p:nvPr>
            <p:ph type="ftr" sz="quarter" idx="15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fr-FR"/>
              <a:t>Speaker </a:t>
            </a:r>
            <a:endParaRPr lang="fr-FR" dirty="0"/>
          </a:p>
        </p:txBody>
      </p:sp>
      <p:sp>
        <p:nvSpPr>
          <p:cNvPr id="14" name="Espace réservé du numéro de diapositive 13"/>
          <p:cNvSpPr>
            <a:spLocks noGrp="1"/>
          </p:cNvSpPr>
          <p:nvPr>
            <p:ph type="sldNum" sz="quarter" idx="16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E1E1CD7C-2161-7D43-862E-CE4C333CD873}" type="slidenum">
              <a:rPr lang="fr-FR" smtClean="0"/>
              <a:pPr/>
              <a:t>‹N°›</a:t>
            </a:fld>
            <a:endParaRPr lang="fr-FR" dirty="0"/>
          </a:p>
        </p:txBody>
      </p:sp>
    </p:spTree>
    <p:extLst>
      <p:ext uri="{BB962C8B-B14F-4D97-AF65-F5344CB8AC3E}">
        <p14:creationId xmlns:p14="http://schemas.microsoft.com/office/powerpoint/2010/main" val="7335966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_Section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4A9F6C81-AE59-DE44-BF60-E773080CD91C}"/>
              </a:ext>
            </a:extLst>
          </p:cNvPr>
          <p:cNvSpPr/>
          <p:nvPr userDrawn="1"/>
        </p:nvSpPr>
        <p:spPr>
          <a:xfrm>
            <a:off x="6096000" y="0"/>
            <a:ext cx="6096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 sz="2400" dirty="0">
              <a:latin typeface="Arial" panose="020B0604020202020204" pitchFamily="34" charset="0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0" y="1037168"/>
            <a:ext cx="5411893" cy="2391833"/>
          </a:xfrm>
        </p:spPr>
        <p:txBody>
          <a:bodyPr anchor="ctr" anchorCtr="0">
            <a:normAutofit/>
          </a:bodyPr>
          <a:lstStyle>
            <a:lvl1pPr>
              <a:defRPr sz="4267">
                <a:solidFill>
                  <a:schemeClr val="bg1"/>
                </a:solidFill>
              </a:defRPr>
            </a:lvl1pPr>
          </a:lstStyle>
          <a:p>
            <a:r>
              <a:rPr lang="fr-FR"/>
              <a:t>Modifiez le style du titre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0" y="3429000"/>
            <a:ext cx="5411893" cy="2875344"/>
          </a:xfrm>
        </p:spPr>
        <p:txBody>
          <a:bodyPr/>
          <a:lstStyle>
            <a:lvl1pPr marL="0" indent="0">
              <a:buNone/>
              <a:defRPr sz="2400">
                <a:solidFill>
                  <a:schemeClr val="bg1"/>
                </a:solidFill>
              </a:defRPr>
            </a:lvl1pPr>
            <a:lvl2pPr marL="457189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377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566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754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5943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131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32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509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fr-FR" dirty="0"/>
              <a:t>Modifier les styles du texte du masque
Deuxième niveau
Troisième niveau
Quatrième niveau
Cinquième niveau</a:t>
            </a:r>
          </a:p>
        </p:txBody>
      </p:sp>
      <p:sp>
        <p:nvSpPr>
          <p:cNvPr id="9" name="Espace réservé pour une image  8">
            <a:extLst>
              <a:ext uri="{FF2B5EF4-FFF2-40B4-BE49-F238E27FC236}">
                <a16:creationId xmlns:a16="http://schemas.microsoft.com/office/drawing/2014/main" id="{C58F136D-3292-C745-91DE-A21191C16FE7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1206501" y="0"/>
            <a:ext cx="4889500" cy="6858000"/>
          </a:xfrm>
        </p:spPr>
        <p:txBody>
          <a:bodyPr/>
          <a:lstStyle/>
          <a:p>
            <a:r>
              <a:rPr lang="fr-FR"/>
              <a:t>Cliquez sur l'icône pour ajouter une image</a:t>
            </a:r>
          </a:p>
        </p:txBody>
      </p:sp>
      <p:sp>
        <p:nvSpPr>
          <p:cNvPr id="12" name="Espace réservé de la date 11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r>
              <a:rPr lang="fr-CH"/>
              <a:t>NAME EVENT / NAME PRESENTATION</a:t>
            </a:r>
            <a:endParaRPr lang="fr-FR" dirty="0"/>
          </a:p>
        </p:txBody>
      </p:sp>
      <p:sp>
        <p:nvSpPr>
          <p:cNvPr id="13" name="Espace réservé du pied de page 12"/>
          <p:cNvSpPr>
            <a:spLocks noGrp="1"/>
          </p:cNvSpPr>
          <p:nvPr>
            <p:ph type="ftr" sz="quarter" idx="15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fr-FR"/>
              <a:t>Speaker </a:t>
            </a:r>
            <a:endParaRPr lang="fr-FR" dirty="0"/>
          </a:p>
        </p:txBody>
      </p:sp>
      <p:sp>
        <p:nvSpPr>
          <p:cNvPr id="14" name="Espace réservé du numéro de diapositive 13"/>
          <p:cNvSpPr>
            <a:spLocks noGrp="1"/>
          </p:cNvSpPr>
          <p:nvPr>
            <p:ph type="sldNum" sz="quarter" idx="16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E1E1CD7C-2161-7D43-862E-CE4C333CD873}" type="slidenum">
              <a:rPr lang="fr-FR" smtClean="0"/>
              <a:pPr/>
              <a:t>‹N°›</a:t>
            </a:fld>
            <a:endParaRPr lang="fr-FR" dirty="0"/>
          </a:p>
        </p:txBody>
      </p:sp>
    </p:spTree>
    <p:extLst>
      <p:ext uri="{BB962C8B-B14F-4D97-AF65-F5344CB8AC3E}">
        <p14:creationId xmlns:p14="http://schemas.microsoft.com/office/powerpoint/2010/main" val="33639241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_Section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4A9F6C81-AE59-DE44-BF60-E773080CD91C}"/>
              </a:ext>
            </a:extLst>
          </p:cNvPr>
          <p:cNvSpPr/>
          <p:nvPr userDrawn="1"/>
        </p:nvSpPr>
        <p:spPr>
          <a:xfrm>
            <a:off x="6096000" y="0"/>
            <a:ext cx="6096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 sz="2400" dirty="0">
              <a:latin typeface="Arial" panose="020B0604020202020204" pitchFamily="34" charset="0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0" y="1037168"/>
            <a:ext cx="5411893" cy="2391833"/>
          </a:xfrm>
        </p:spPr>
        <p:txBody>
          <a:bodyPr anchor="ctr" anchorCtr="0">
            <a:normAutofit/>
          </a:bodyPr>
          <a:lstStyle>
            <a:lvl1pPr>
              <a:defRPr sz="4267">
                <a:solidFill>
                  <a:schemeClr val="bg1"/>
                </a:solidFill>
              </a:defRPr>
            </a:lvl1pPr>
          </a:lstStyle>
          <a:p>
            <a:r>
              <a:rPr lang="fr-FR"/>
              <a:t>Modifiez le style du titre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0" y="3429000"/>
            <a:ext cx="5411893" cy="2875344"/>
          </a:xfrm>
        </p:spPr>
        <p:txBody>
          <a:bodyPr/>
          <a:lstStyle>
            <a:lvl1pPr marL="0" indent="0">
              <a:buNone/>
              <a:defRPr sz="2400">
                <a:solidFill>
                  <a:schemeClr val="bg1"/>
                </a:solidFill>
              </a:defRPr>
            </a:lvl1pPr>
            <a:lvl2pPr marL="457189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377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566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754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5943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131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32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509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fr-FR"/>
              <a:t>Modifier les styles du texte du masque
Deuxième niveau
Troisième niveau
Quatrième niveau
Cinquième niveau</a:t>
            </a:r>
          </a:p>
        </p:txBody>
      </p:sp>
      <p:sp>
        <p:nvSpPr>
          <p:cNvPr id="9" name="Espace réservé pour une image  8">
            <a:extLst>
              <a:ext uri="{FF2B5EF4-FFF2-40B4-BE49-F238E27FC236}">
                <a16:creationId xmlns:a16="http://schemas.microsoft.com/office/drawing/2014/main" id="{C58F136D-3292-C745-91DE-A21191C16FE7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1206501" y="0"/>
            <a:ext cx="4889500" cy="6858000"/>
          </a:xfrm>
        </p:spPr>
        <p:txBody>
          <a:bodyPr/>
          <a:lstStyle/>
          <a:p>
            <a:r>
              <a:rPr lang="fr-FR"/>
              <a:t>Cliquez sur l'icône pour ajouter une image</a:t>
            </a:r>
          </a:p>
        </p:txBody>
      </p:sp>
      <p:sp>
        <p:nvSpPr>
          <p:cNvPr id="8" name="Espace réservé de la date 7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r>
              <a:rPr lang="fr-CH"/>
              <a:t>NAME EVENT / NAME PRESENTATION</a:t>
            </a:r>
            <a:endParaRPr lang="fr-FR" dirty="0"/>
          </a:p>
        </p:txBody>
      </p:sp>
      <p:sp>
        <p:nvSpPr>
          <p:cNvPr id="10" name="Espace réservé du pied de page 9"/>
          <p:cNvSpPr>
            <a:spLocks noGrp="1"/>
          </p:cNvSpPr>
          <p:nvPr>
            <p:ph type="ftr" sz="quarter" idx="15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fr-FR"/>
              <a:t>Speaker </a:t>
            </a:r>
            <a:endParaRPr lang="fr-FR" dirty="0"/>
          </a:p>
        </p:txBody>
      </p:sp>
      <p:sp>
        <p:nvSpPr>
          <p:cNvPr id="11" name="Espace réservé du numéro de diapositive 10"/>
          <p:cNvSpPr>
            <a:spLocks noGrp="1"/>
          </p:cNvSpPr>
          <p:nvPr>
            <p:ph type="sldNum" sz="quarter" idx="16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E1E1CD7C-2161-7D43-862E-CE4C333CD873}" type="slidenum">
              <a:rPr lang="fr-FR" smtClean="0"/>
              <a:pPr/>
              <a:t>‹N°›</a:t>
            </a:fld>
            <a:endParaRPr lang="fr-FR" dirty="0"/>
          </a:p>
        </p:txBody>
      </p:sp>
    </p:spTree>
    <p:extLst>
      <p:ext uri="{BB962C8B-B14F-4D97-AF65-F5344CB8AC3E}">
        <p14:creationId xmlns:p14="http://schemas.microsoft.com/office/powerpoint/2010/main" val="10240751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_Section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4A9F6C81-AE59-DE44-BF60-E773080CD91C}"/>
              </a:ext>
            </a:extLst>
          </p:cNvPr>
          <p:cNvSpPr/>
          <p:nvPr userDrawn="1"/>
        </p:nvSpPr>
        <p:spPr>
          <a:xfrm>
            <a:off x="6096000" y="0"/>
            <a:ext cx="6096000" cy="68580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 sz="2400" dirty="0">
              <a:latin typeface="Arial" panose="020B0604020202020204" pitchFamily="34" charset="0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0" y="1037168"/>
            <a:ext cx="5411893" cy="2391833"/>
          </a:xfrm>
        </p:spPr>
        <p:txBody>
          <a:bodyPr anchor="ctr" anchorCtr="0">
            <a:normAutofit/>
          </a:bodyPr>
          <a:lstStyle>
            <a:lvl1pPr>
              <a:defRPr sz="4267">
                <a:solidFill>
                  <a:schemeClr val="bg1"/>
                </a:solidFill>
              </a:defRPr>
            </a:lvl1pPr>
          </a:lstStyle>
          <a:p>
            <a:r>
              <a:rPr lang="fr-FR"/>
              <a:t>Modifiez le style du titre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0" y="3429000"/>
            <a:ext cx="5411893" cy="2875344"/>
          </a:xfrm>
        </p:spPr>
        <p:txBody>
          <a:bodyPr/>
          <a:lstStyle>
            <a:lvl1pPr marL="0" indent="0">
              <a:buNone/>
              <a:defRPr sz="2400">
                <a:solidFill>
                  <a:schemeClr val="bg1"/>
                </a:solidFill>
              </a:defRPr>
            </a:lvl1pPr>
            <a:lvl2pPr marL="457189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377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566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754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5943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131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32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509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fr-FR"/>
              <a:t>Modifier les styles du texte du masque
Deuxième niveau
Troisième niveau
Quatrième niveau
Cinquième niveau</a:t>
            </a:r>
          </a:p>
        </p:txBody>
      </p:sp>
      <p:sp>
        <p:nvSpPr>
          <p:cNvPr id="9" name="Espace réservé pour une image  8">
            <a:extLst>
              <a:ext uri="{FF2B5EF4-FFF2-40B4-BE49-F238E27FC236}">
                <a16:creationId xmlns:a16="http://schemas.microsoft.com/office/drawing/2014/main" id="{C58F136D-3292-C745-91DE-A21191C16FE7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1206501" y="0"/>
            <a:ext cx="4889500" cy="6858000"/>
          </a:xfrm>
        </p:spPr>
        <p:txBody>
          <a:bodyPr/>
          <a:lstStyle/>
          <a:p>
            <a:r>
              <a:rPr lang="fr-FR"/>
              <a:t>Cliquez sur l'icône pour ajouter une image</a:t>
            </a:r>
          </a:p>
        </p:txBody>
      </p:sp>
      <p:sp>
        <p:nvSpPr>
          <p:cNvPr id="8" name="Espace réservé de la date 7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r>
              <a:rPr lang="fr-CH"/>
              <a:t>NAME EVENT / NAME PRESENTATION</a:t>
            </a:r>
            <a:endParaRPr lang="fr-FR" dirty="0"/>
          </a:p>
        </p:txBody>
      </p:sp>
      <p:sp>
        <p:nvSpPr>
          <p:cNvPr id="10" name="Espace réservé du pied de page 9"/>
          <p:cNvSpPr>
            <a:spLocks noGrp="1"/>
          </p:cNvSpPr>
          <p:nvPr>
            <p:ph type="ftr" sz="quarter" idx="15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fr-FR"/>
              <a:t>Speaker </a:t>
            </a:r>
            <a:endParaRPr lang="fr-FR" dirty="0"/>
          </a:p>
        </p:txBody>
      </p:sp>
      <p:sp>
        <p:nvSpPr>
          <p:cNvPr id="11" name="Espace réservé du numéro de diapositive 10"/>
          <p:cNvSpPr>
            <a:spLocks noGrp="1"/>
          </p:cNvSpPr>
          <p:nvPr>
            <p:ph type="sldNum" sz="quarter" idx="16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E1E1CD7C-2161-7D43-862E-CE4C333CD873}" type="slidenum">
              <a:rPr lang="fr-FR" smtClean="0"/>
              <a:pPr/>
              <a:t>‹N°›</a:t>
            </a:fld>
            <a:endParaRPr lang="fr-FR" dirty="0"/>
          </a:p>
        </p:txBody>
      </p:sp>
    </p:spTree>
    <p:extLst>
      <p:ext uri="{BB962C8B-B14F-4D97-AF65-F5344CB8AC3E}">
        <p14:creationId xmlns:p14="http://schemas.microsoft.com/office/powerpoint/2010/main" val="7055626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_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fr-FR"/>
              <a:t>Modifier les styles du texte du masque
Deuxième niveau
Troisième niveau
Quatrième niveau
Cinquième niveau</a:t>
            </a:r>
          </a:p>
        </p:txBody>
      </p:sp>
      <p:sp>
        <p:nvSpPr>
          <p:cNvPr id="8" name="Titre 7">
            <a:extLst>
              <a:ext uri="{FF2B5EF4-FFF2-40B4-BE49-F238E27FC236}">
                <a16:creationId xmlns:a16="http://schemas.microsoft.com/office/drawing/2014/main" id="{A30C78BE-DAD0-D748-8B93-AD898D00C88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r-FR"/>
              <a:t>Modifiez le style du titre</a:t>
            </a:r>
          </a:p>
        </p:txBody>
      </p:sp>
      <p:sp>
        <p:nvSpPr>
          <p:cNvPr id="9" name="Espace réservé de la date 8">
            <a:extLst>
              <a:ext uri="{FF2B5EF4-FFF2-40B4-BE49-F238E27FC236}">
                <a16:creationId xmlns:a16="http://schemas.microsoft.com/office/drawing/2014/main" id="{131A8490-33AC-9443-A9FC-9A5E9322967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fr-CH"/>
              <a:t>NAME EVENT / NAME PRESENTATION</a:t>
            </a:r>
            <a:endParaRPr lang="fr-FR" dirty="0"/>
          </a:p>
        </p:txBody>
      </p:sp>
      <p:sp>
        <p:nvSpPr>
          <p:cNvPr id="10" name="Espace réservé du pied de page 9">
            <a:extLst>
              <a:ext uri="{FF2B5EF4-FFF2-40B4-BE49-F238E27FC236}">
                <a16:creationId xmlns:a16="http://schemas.microsoft.com/office/drawing/2014/main" id="{B875139C-6471-774D-89EF-2B93FAD2CB2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Speaker </a:t>
            </a:r>
            <a:endParaRPr lang="fr-FR" dirty="0"/>
          </a:p>
        </p:txBody>
      </p:sp>
      <p:sp>
        <p:nvSpPr>
          <p:cNvPr id="11" name="Espace réservé du numéro de diapositive 10">
            <a:extLst>
              <a:ext uri="{FF2B5EF4-FFF2-40B4-BE49-F238E27FC236}">
                <a16:creationId xmlns:a16="http://schemas.microsoft.com/office/drawing/2014/main" id="{3942AF23-4BDC-8C4A-9212-AF88439C612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E1CD7C-2161-7D43-862E-CE4C333CD873}" type="slidenum">
              <a:rPr lang="fr-FR" smtClean="0"/>
              <a:pPr/>
              <a:t>‹N°›</a:t>
            </a:fld>
            <a:endParaRPr lang="fr-FR" dirty="0"/>
          </a:p>
        </p:txBody>
      </p:sp>
    </p:spTree>
    <p:extLst>
      <p:ext uri="{BB962C8B-B14F-4D97-AF65-F5344CB8AC3E}">
        <p14:creationId xmlns:p14="http://schemas.microsoft.com/office/powerpoint/2010/main" val="24408279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_Content_Image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06501" y="2084917"/>
            <a:ext cx="6108700" cy="4515696"/>
          </a:xfrm>
        </p:spPr>
        <p:txBody>
          <a:bodyPr/>
          <a:lstStyle/>
          <a:p>
            <a:pPr lvl="0"/>
            <a:r>
              <a:rPr lang="fr-FR"/>
              <a:t>Modifier les styles du texte du masque
Deuxième niveau
Troisième niveau
Quatrième niveau
Cinquième niveau</a:t>
            </a:r>
          </a:p>
        </p:txBody>
      </p:sp>
      <p:sp>
        <p:nvSpPr>
          <p:cNvPr id="8" name="Espace réservé pour une image  7">
            <a:extLst>
              <a:ext uri="{FF2B5EF4-FFF2-40B4-BE49-F238E27FC236}">
                <a16:creationId xmlns:a16="http://schemas.microsoft.com/office/drawing/2014/main" id="{70ED9B2D-C513-AF40-B94F-355C174B8FF0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7315200" y="0"/>
            <a:ext cx="4193117" cy="6858000"/>
          </a:xfrm>
        </p:spPr>
        <p:txBody>
          <a:bodyPr/>
          <a:lstStyle/>
          <a:p>
            <a:r>
              <a:rPr lang="fr-FR"/>
              <a:t>Cliquez sur l'icône pour ajouter une image</a:t>
            </a:r>
          </a:p>
        </p:txBody>
      </p:sp>
      <p:sp>
        <p:nvSpPr>
          <p:cNvPr id="5" name="Titre 4">
            <a:extLst>
              <a:ext uri="{FF2B5EF4-FFF2-40B4-BE49-F238E27FC236}">
                <a16:creationId xmlns:a16="http://schemas.microsoft.com/office/drawing/2014/main" id="{55F20A3C-6DA6-684F-8F84-A7C8F1339C0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r-FR"/>
              <a:t>Modifiez le style du titre</a:t>
            </a:r>
          </a:p>
        </p:txBody>
      </p:sp>
      <p:sp>
        <p:nvSpPr>
          <p:cNvPr id="6" name="Espace réservé de la date 5">
            <a:extLst>
              <a:ext uri="{FF2B5EF4-FFF2-40B4-BE49-F238E27FC236}">
                <a16:creationId xmlns:a16="http://schemas.microsoft.com/office/drawing/2014/main" id="{B633A2CC-2D27-AE47-AE09-87A5F61228B8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r>
              <a:rPr lang="fr-CH"/>
              <a:t>NAME EVENT / NAME PRESENTATION</a:t>
            </a:r>
            <a:endParaRPr lang="fr-FR" dirty="0"/>
          </a:p>
        </p:txBody>
      </p:sp>
      <p:sp>
        <p:nvSpPr>
          <p:cNvPr id="11" name="Espace réservé du pied de page 10">
            <a:extLst>
              <a:ext uri="{FF2B5EF4-FFF2-40B4-BE49-F238E27FC236}">
                <a16:creationId xmlns:a16="http://schemas.microsoft.com/office/drawing/2014/main" id="{CABC000E-4E22-1A40-9D3F-FE2F141E5CA4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r>
              <a:rPr lang="fr-FR"/>
              <a:t>Speaker </a:t>
            </a:r>
            <a:endParaRPr lang="fr-FR" dirty="0"/>
          </a:p>
        </p:txBody>
      </p:sp>
      <p:sp>
        <p:nvSpPr>
          <p:cNvPr id="12" name="Espace réservé du numéro de diapositive 11">
            <a:extLst>
              <a:ext uri="{FF2B5EF4-FFF2-40B4-BE49-F238E27FC236}">
                <a16:creationId xmlns:a16="http://schemas.microsoft.com/office/drawing/2014/main" id="{0AF49D93-C78A-F646-92B0-A7932C43D9EE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E1E1CD7C-2161-7D43-862E-CE4C333CD873}" type="slidenum">
              <a:rPr lang="fr-FR" smtClean="0"/>
              <a:pPr/>
              <a:t>‹N°›</a:t>
            </a:fld>
            <a:endParaRPr lang="fr-FR" dirty="0"/>
          </a:p>
        </p:txBody>
      </p:sp>
    </p:spTree>
    <p:extLst>
      <p:ext uri="{BB962C8B-B14F-4D97-AF65-F5344CB8AC3E}">
        <p14:creationId xmlns:p14="http://schemas.microsoft.com/office/powerpoint/2010/main" val="41642016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_Content_Image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Espace réservé pour une image  7">
            <a:extLst>
              <a:ext uri="{FF2B5EF4-FFF2-40B4-BE49-F238E27FC236}">
                <a16:creationId xmlns:a16="http://schemas.microsoft.com/office/drawing/2014/main" id="{70ED9B2D-C513-AF40-B94F-355C174B8FF0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1206500" y="0"/>
            <a:ext cx="4193117" cy="6858000"/>
          </a:xfrm>
        </p:spPr>
        <p:txBody>
          <a:bodyPr/>
          <a:lstStyle/>
          <a:p>
            <a:r>
              <a:rPr lang="fr-FR"/>
              <a:t>Cliquez sur l'icône pour ajouter une image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99194" y="2084917"/>
            <a:ext cx="6108700" cy="4515696"/>
          </a:xfrm>
        </p:spPr>
        <p:txBody>
          <a:bodyPr/>
          <a:lstStyle/>
          <a:p>
            <a:pPr lvl="0"/>
            <a:r>
              <a:rPr lang="fr-FR"/>
              <a:t>Modifier les styles du texte du masque
Deuxième niveau
Troisième niveau
Quatrième niveau
Cinquième niveau</a:t>
            </a:r>
          </a:p>
        </p:txBody>
      </p:sp>
      <p:sp>
        <p:nvSpPr>
          <p:cNvPr id="7" name="Espace réservé de la date 6">
            <a:extLst>
              <a:ext uri="{FF2B5EF4-FFF2-40B4-BE49-F238E27FC236}">
                <a16:creationId xmlns:a16="http://schemas.microsoft.com/office/drawing/2014/main" id="{A02A0D73-096C-844E-97C3-C4A4AF580FDE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r>
              <a:rPr lang="fr-CH"/>
              <a:t>NAME EVENT / NAME PRESENTATION</a:t>
            </a:r>
            <a:endParaRPr lang="fr-FR" dirty="0"/>
          </a:p>
        </p:txBody>
      </p:sp>
      <p:sp>
        <p:nvSpPr>
          <p:cNvPr id="9" name="Espace réservé du pied de page 8">
            <a:extLst>
              <a:ext uri="{FF2B5EF4-FFF2-40B4-BE49-F238E27FC236}">
                <a16:creationId xmlns:a16="http://schemas.microsoft.com/office/drawing/2014/main" id="{CEF5AC5C-A2B6-2848-8C47-96A168E211DF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r>
              <a:rPr lang="fr-FR"/>
              <a:t>Speaker </a:t>
            </a:r>
            <a:endParaRPr lang="fr-FR" dirty="0"/>
          </a:p>
        </p:txBody>
      </p:sp>
      <p:sp>
        <p:nvSpPr>
          <p:cNvPr id="10" name="Espace réservé du numéro de diapositive 9">
            <a:extLst>
              <a:ext uri="{FF2B5EF4-FFF2-40B4-BE49-F238E27FC236}">
                <a16:creationId xmlns:a16="http://schemas.microsoft.com/office/drawing/2014/main" id="{31B90E33-03D8-2143-B49F-B1474EE1A1F6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E1E1CD7C-2161-7D43-862E-CE4C333CD873}" type="slidenum">
              <a:rPr lang="fr-FR" smtClean="0"/>
              <a:pPr/>
              <a:t>‹N°›</a:t>
            </a:fld>
            <a:endParaRPr lang="fr-FR" dirty="0"/>
          </a:p>
        </p:txBody>
      </p:sp>
      <p:sp>
        <p:nvSpPr>
          <p:cNvPr id="11" name="Titre 10">
            <a:extLst>
              <a:ext uri="{FF2B5EF4-FFF2-40B4-BE49-F238E27FC236}">
                <a16:creationId xmlns:a16="http://schemas.microsoft.com/office/drawing/2014/main" id="{3FC7B5EC-066E-EC4A-B320-77DF64E6E0F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06502" y="174710"/>
            <a:ext cx="4192693" cy="1430337"/>
          </a:xfrm>
        </p:spPr>
        <p:txBody>
          <a:bodyPr/>
          <a:lstStyle/>
          <a:p>
            <a:r>
              <a:rPr lang="fr-FR" dirty="0"/>
              <a:t>Modifiez le style du titre</a:t>
            </a:r>
          </a:p>
        </p:txBody>
      </p:sp>
    </p:spTree>
    <p:extLst>
      <p:ext uri="{BB962C8B-B14F-4D97-AF65-F5344CB8AC3E}">
        <p14:creationId xmlns:p14="http://schemas.microsoft.com/office/powerpoint/2010/main" val="31175057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_Content_Image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Espace réservé pour une image  7">
            <a:extLst>
              <a:ext uri="{FF2B5EF4-FFF2-40B4-BE49-F238E27FC236}">
                <a16:creationId xmlns:a16="http://schemas.microsoft.com/office/drawing/2014/main" id="{70ED9B2D-C513-AF40-B94F-355C174B8FF0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1206500" y="0"/>
            <a:ext cx="4193117" cy="6858000"/>
          </a:xfrm>
        </p:spPr>
        <p:txBody>
          <a:bodyPr/>
          <a:lstStyle/>
          <a:p>
            <a:r>
              <a:rPr lang="fr-FR"/>
              <a:t>Cliquez sur l'icône pour ajouter une image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99194" y="2084917"/>
            <a:ext cx="6108700" cy="4515696"/>
          </a:xfrm>
        </p:spPr>
        <p:txBody>
          <a:bodyPr/>
          <a:lstStyle/>
          <a:p>
            <a:pPr lvl="0"/>
            <a:r>
              <a:rPr lang="fr-FR"/>
              <a:t>Modifier les styles du texte du masque
Deuxième niveau
Troisième niveau
Quatrième niveau
Cinquième niveau</a:t>
            </a:r>
          </a:p>
        </p:txBody>
      </p:sp>
      <p:sp>
        <p:nvSpPr>
          <p:cNvPr id="7" name="Espace réservé de la date 6">
            <a:extLst>
              <a:ext uri="{FF2B5EF4-FFF2-40B4-BE49-F238E27FC236}">
                <a16:creationId xmlns:a16="http://schemas.microsoft.com/office/drawing/2014/main" id="{A02A0D73-096C-844E-97C3-C4A4AF580FDE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r>
              <a:rPr lang="fr-CH"/>
              <a:t>NAME EVENT / NAME PRESENTATION</a:t>
            </a:r>
            <a:endParaRPr lang="fr-FR" dirty="0"/>
          </a:p>
        </p:txBody>
      </p:sp>
      <p:sp>
        <p:nvSpPr>
          <p:cNvPr id="9" name="Espace réservé du pied de page 8">
            <a:extLst>
              <a:ext uri="{FF2B5EF4-FFF2-40B4-BE49-F238E27FC236}">
                <a16:creationId xmlns:a16="http://schemas.microsoft.com/office/drawing/2014/main" id="{CEF5AC5C-A2B6-2848-8C47-96A168E211DF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r>
              <a:rPr lang="fr-FR"/>
              <a:t>Speaker </a:t>
            </a:r>
            <a:endParaRPr lang="fr-FR" dirty="0"/>
          </a:p>
        </p:txBody>
      </p:sp>
      <p:sp>
        <p:nvSpPr>
          <p:cNvPr id="10" name="Espace réservé du numéro de diapositive 9">
            <a:extLst>
              <a:ext uri="{FF2B5EF4-FFF2-40B4-BE49-F238E27FC236}">
                <a16:creationId xmlns:a16="http://schemas.microsoft.com/office/drawing/2014/main" id="{31B90E33-03D8-2143-B49F-B1474EE1A1F6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E1E1CD7C-2161-7D43-862E-CE4C333CD873}" type="slidenum">
              <a:rPr lang="fr-FR" smtClean="0"/>
              <a:pPr/>
              <a:t>‹N°›</a:t>
            </a:fld>
            <a:endParaRPr lang="fr-FR" dirty="0"/>
          </a:p>
        </p:txBody>
      </p:sp>
      <p:sp>
        <p:nvSpPr>
          <p:cNvPr id="11" name="Titre 10">
            <a:extLst>
              <a:ext uri="{FF2B5EF4-FFF2-40B4-BE49-F238E27FC236}">
                <a16:creationId xmlns:a16="http://schemas.microsoft.com/office/drawing/2014/main" id="{3FC7B5EC-066E-EC4A-B320-77DF64E6E0F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99193" y="174710"/>
            <a:ext cx="4192693" cy="1430337"/>
          </a:xfrm>
        </p:spPr>
        <p:txBody>
          <a:bodyPr/>
          <a:lstStyle/>
          <a:p>
            <a:r>
              <a:rPr lang="fr-FR" dirty="0"/>
              <a:t>Modifiez le style du titre</a:t>
            </a:r>
          </a:p>
        </p:txBody>
      </p:sp>
    </p:spTree>
    <p:extLst>
      <p:ext uri="{BB962C8B-B14F-4D97-AF65-F5344CB8AC3E}">
        <p14:creationId xmlns:p14="http://schemas.microsoft.com/office/powerpoint/2010/main" val="42217387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_Content_Image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Espace réservé pour une image  7">
            <a:extLst>
              <a:ext uri="{FF2B5EF4-FFF2-40B4-BE49-F238E27FC236}">
                <a16:creationId xmlns:a16="http://schemas.microsoft.com/office/drawing/2014/main" id="{70ED9B2D-C513-AF40-B94F-355C174B8FF0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1206500" y="2084917"/>
            <a:ext cx="4193117" cy="4773083"/>
          </a:xfrm>
        </p:spPr>
        <p:txBody>
          <a:bodyPr/>
          <a:lstStyle/>
          <a:p>
            <a:r>
              <a:rPr lang="fr-FR"/>
              <a:t>Cliquez sur l'icône pour ajouter une image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99194" y="2084917"/>
            <a:ext cx="6108700" cy="4515696"/>
          </a:xfrm>
        </p:spPr>
        <p:txBody>
          <a:bodyPr/>
          <a:lstStyle/>
          <a:p>
            <a:pPr lvl="0"/>
            <a:r>
              <a:rPr lang="fr-FR"/>
              <a:t>Modifier les styles du texte du masque
Deuxième niveau
Troisième niveau
Quatrième niveau
Cinquième niveau</a:t>
            </a:r>
          </a:p>
        </p:txBody>
      </p:sp>
      <p:sp>
        <p:nvSpPr>
          <p:cNvPr id="7" name="Titre 6">
            <a:extLst>
              <a:ext uri="{FF2B5EF4-FFF2-40B4-BE49-F238E27FC236}">
                <a16:creationId xmlns:a16="http://schemas.microsoft.com/office/drawing/2014/main" id="{C026A30B-6F8E-1445-88F0-A5FB77E124E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r-FR"/>
              <a:t>Modifiez le style du titre</a:t>
            </a:r>
          </a:p>
        </p:txBody>
      </p:sp>
      <p:sp>
        <p:nvSpPr>
          <p:cNvPr id="9" name="Espace réservé de la date 8">
            <a:extLst>
              <a:ext uri="{FF2B5EF4-FFF2-40B4-BE49-F238E27FC236}">
                <a16:creationId xmlns:a16="http://schemas.microsoft.com/office/drawing/2014/main" id="{826567D5-4A83-9E48-B441-CCB2A72BA6D1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r>
              <a:rPr lang="fr-CH"/>
              <a:t>NAME EVENT / NAME PRESENTATION</a:t>
            </a:r>
            <a:endParaRPr lang="fr-FR" dirty="0"/>
          </a:p>
        </p:txBody>
      </p:sp>
      <p:sp>
        <p:nvSpPr>
          <p:cNvPr id="10" name="Espace réservé du pied de page 9">
            <a:extLst>
              <a:ext uri="{FF2B5EF4-FFF2-40B4-BE49-F238E27FC236}">
                <a16:creationId xmlns:a16="http://schemas.microsoft.com/office/drawing/2014/main" id="{C830A539-93F1-2541-B9F0-330893BD5190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r>
              <a:rPr lang="fr-FR"/>
              <a:t>Speaker </a:t>
            </a:r>
            <a:endParaRPr lang="fr-FR" dirty="0"/>
          </a:p>
        </p:txBody>
      </p:sp>
      <p:sp>
        <p:nvSpPr>
          <p:cNvPr id="11" name="Espace réservé du numéro de diapositive 10">
            <a:extLst>
              <a:ext uri="{FF2B5EF4-FFF2-40B4-BE49-F238E27FC236}">
                <a16:creationId xmlns:a16="http://schemas.microsoft.com/office/drawing/2014/main" id="{82F21D18-8706-7E4D-8FBE-C1E2584541D1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E1E1CD7C-2161-7D43-862E-CE4C333CD873}" type="slidenum">
              <a:rPr lang="fr-FR" smtClean="0"/>
              <a:pPr/>
              <a:t>‹N°›</a:t>
            </a:fld>
            <a:endParaRPr lang="fr-FR" dirty="0"/>
          </a:p>
        </p:txBody>
      </p:sp>
    </p:spTree>
    <p:extLst>
      <p:ext uri="{BB962C8B-B14F-4D97-AF65-F5344CB8AC3E}">
        <p14:creationId xmlns:p14="http://schemas.microsoft.com/office/powerpoint/2010/main" val="34646648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_2_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06500" y="2084917"/>
            <a:ext cx="4895288" cy="4351339"/>
          </a:xfrm>
        </p:spPr>
        <p:txBody>
          <a:bodyPr/>
          <a:lstStyle/>
          <a:p>
            <a:pPr lvl="0"/>
            <a:r>
              <a:rPr lang="fr-FR"/>
              <a:t>Modifier les styles du texte du masque
Deuxième niveau
Troisième niveau
Quatrième niveau
Cinquième niveau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613029" y="2084917"/>
            <a:ext cx="4895288" cy="4351339"/>
          </a:xfrm>
        </p:spPr>
        <p:txBody>
          <a:bodyPr/>
          <a:lstStyle/>
          <a:p>
            <a:pPr lvl="0"/>
            <a:r>
              <a:rPr lang="fr-FR"/>
              <a:t>Modifier les styles du texte du masque
Deuxième niveau
Troisième niveau
Quatrième niveau
Cinquième niveau</a:t>
            </a:r>
          </a:p>
        </p:txBody>
      </p:sp>
      <p:sp>
        <p:nvSpPr>
          <p:cNvPr id="8" name="Titre 7">
            <a:extLst>
              <a:ext uri="{FF2B5EF4-FFF2-40B4-BE49-F238E27FC236}">
                <a16:creationId xmlns:a16="http://schemas.microsoft.com/office/drawing/2014/main" id="{6897D737-724C-984A-82E1-2A2DBD5F624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r-FR"/>
              <a:t>Modifiez le style du titre</a:t>
            </a:r>
          </a:p>
        </p:txBody>
      </p:sp>
      <p:sp>
        <p:nvSpPr>
          <p:cNvPr id="9" name="Espace réservé de la date 8">
            <a:extLst>
              <a:ext uri="{FF2B5EF4-FFF2-40B4-BE49-F238E27FC236}">
                <a16:creationId xmlns:a16="http://schemas.microsoft.com/office/drawing/2014/main" id="{E34C2B73-67B7-BB4C-AE0F-7D16D8DDD2B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fr-CH"/>
              <a:t>NAME EVENT / NAME PRESENTATION</a:t>
            </a:r>
            <a:endParaRPr lang="fr-FR" dirty="0"/>
          </a:p>
        </p:txBody>
      </p:sp>
      <p:sp>
        <p:nvSpPr>
          <p:cNvPr id="10" name="Espace réservé du pied de page 9">
            <a:extLst>
              <a:ext uri="{FF2B5EF4-FFF2-40B4-BE49-F238E27FC236}">
                <a16:creationId xmlns:a16="http://schemas.microsoft.com/office/drawing/2014/main" id="{C9FF6AA9-AC16-D748-B815-56221BFFFB9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Speaker </a:t>
            </a:r>
            <a:endParaRPr lang="fr-FR" dirty="0"/>
          </a:p>
        </p:txBody>
      </p:sp>
      <p:sp>
        <p:nvSpPr>
          <p:cNvPr id="11" name="Espace réservé du numéro de diapositive 10">
            <a:extLst>
              <a:ext uri="{FF2B5EF4-FFF2-40B4-BE49-F238E27FC236}">
                <a16:creationId xmlns:a16="http://schemas.microsoft.com/office/drawing/2014/main" id="{DD59D891-3F23-D04C-AB43-6FA4220AFE8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E1CD7C-2161-7D43-862E-CE4C333CD873}" type="slidenum">
              <a:rPr lang="fr-FR" smtClean="0"/>
              <a:pPr/>
              <a:t>‹N°›</a:t>
            </a:fld>
            <a:endParaRPr lang="fr-FR" dirty="0"/>
          </a:p>
        </p:txBody>
      </p:sp>
    </p:spTree>
    <p:extLst>
      <p:ext uri="{BB962C8B-B14F-4D97-AF65-F5344CB8AC3E}">
        <p14:creationId xmlns:p14="http://schemas.microsoft.com/office/powerpoint/2010/main" val="23149569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_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re 5">
            <a:extLst>
              <a:ext uri="{FF2B5EF4-FFF2-40B4-BE49-F238E27FC236}">
                <a16:creationId xmlns:a16="http://schemas.microsoft.com/office/drawing/2014/main" id="{9BFFD8D9-6AAA-B44F-8BD5-98D7A6546A6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r-FR"/>
              <a:t>Modifiez le style du titre</a:t>
            </a:r>
          </a:p>
        </p:txBody>
      </p:sp>
      <p:sp>
        <p:nvSpPr>
          <p:cNvPr id="7" name="Espace réservé de la date 6">
            <a:extLst>
              <a:ext uri="{FF2B5EF4-FFF2-40B4-BE49-F238E27FC236}">
                <a16:creationId xmlns:a16="http://schemas.microsoft.com/office/drawing/2014/main" id="{084C64CE-C88F-2044-AD84-19F588F1890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fr-CH"/>
              <a:t>NAME EVENT / NAME PRESENTATION</a:t>
            </a:r>
            <a:endParaRPr lang="fr-FR" dirty="0"/>
          </a:p>
        </p:txBody>
      </p:sp>
      <p:sp>
        <p:nvSpPr>
          <p:cNvPr id="8" name="Espace réservé du pied de page 7">
            <a:extLst>
              <a:ext uri="{FF2B5EF4-FFF2-40B4-BE49-F238E27FC236}">
                <a16:creationId xmlns:a16="http://schemas.microsoft.com/office/drawing/2014/main" id="{A948AF20-C2DF-3542-BB6A-8354A981732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Speaker </a:t>
            </a:r>
            <a:endParaRPr lang="fr-FR" dirty="0"/>
          </a:p>
        </p:txBody>
      </p:sp>
      <p:sp>
        <p:nvSpPr>
          <p:cNvPr id="9" name="Espace réservé du numéro de diapositive 8">
            <a:extLst>
              <a:ext uri="{FF2B5EF4-FFF2-40B4-BE49-F238E27FC236}">
                <a16:creationId xmlns:a16="http://schemas.microsoft.com/office/drawing/2014/main" id="{71083942-1443-BC45-9F95-32C82A8DCDE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E1CD7C-2161-7D43-862E-CE4C333CD873}" type="slidenum">
              <a:rPr lang="fr-FR" smtClean="0"/>
              <a:pPr/>
              <a:t>‹N°›</a:t>
            </a:fld>
            <a:endParaRPr lang="fr-FR" dirty="0"/>
          </a:p>
        </p:txBody>
      </p:sp>
    </p:spTree>
    <p:extLst>
      <p:ext uri="{BB962C8B-B14F-4D97-AF65-F5344CB8AC3E}">
        <p14:creationId xmlns:p14="http://schemas.microsoft.com/office/powerpoint/2010/main" val="12205991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Image_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Espace réservé pour une image  6">
            <a:extLst>
              <a:ext uri="{FF2B5EF4-FFF2-40B4-BE49-F238E27FC236}">
                <a16:creationId xmlns:a16="http://schemas.microsoft.com/office/drawing/2014/main" id="{625DAC6D-23F0-6941-BE81-E7A79CA3AFFD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1206501" y="0"/>
            <a:ext cx="10985500" cy="6858000"/>
          </a:xfrm>
        </p:spPr>
        <p:txBody>
          <a:bodyPr/>
          <a:lstStyle/>
          <a:p>
            <a:r>
              <a:rPr lang="fr-FR"/>
              <a:t>Cliquez sur l'icône pour ajouter une image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40752" y="3429001"/>
            <a:ext cx="3651249" cy="2815167"/>
          </a:xfrm>
          <a:solidFill>
            <a:schemeClr val="accent2"/>
          </a:solidFill>
        </p:spPr>
        <p:txBody>
          <a:bodyPr anchor="ctr" anchorCtr="0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fr-FR"/>
              <a:t>Modifiez le style du titre</a:t>
            </a:r>
            <a:endParaRPr lang="en-US" dirty="0"/>
          </a:p>
        </p:txBody>
      </p:sp>
      <p:sp>
        <p:nvSpPr>
          <p:cNvPr id="3" name="Espace réservé de la date 2">
            <a:extLst>
              <a:ext uri="{FF2B5EF4-FFF2-40B4-BE49-F238E27FC236}">
                <a16:creationId xmlns:a16="http://schemas.microsoft.com/office/drawing/2014/main" id="{60E5EA1C-63CE-2C4F-B9F4-39FDBC14B9A3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r>
              <a:rPr lang="fr-CH"/>
              <a:t>NAME EVENT / NAME PRESENTATION</a:t>
            </a:r>
            <a:endParaRPr lang="fr-FR" dirty="0"/>
          </a:p>
        </p:txBody>
      </p:sp>
      <p:sp>
        <p:nvSpPr>
          <p:cNvPr id="4" name="Espace réservé du pied de page 3">
            <a:extLst>
              <a:ext uri="{FF2B5EF4-FFF2-40B4-BE49-F238E27FC236}">
                <a16:creationId xmlns:a16="http://schemas.microsoft.com/office/drawing/2014/main" id="{8E7A5892-F23D-BD48-84D1-FD279BA16865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r>
              <a:rPr lang="fr-FR"/>
              <a:t>Speaker </a:t>
            </a:r>
            <a:endParaRPr lang="fr-FR" dirty="0"/>
          </a:p>
        </p:txBody>
      </p:sp>
      <p:sp>
        <p:nvSpPr>
          <p:cNvPr id="5" name="Espace réservé du numéro de diapositive 4">
            <a:extLst>
              <a:ext uri="{FF2B5EF4-FFF2-40B4-BE49-F238E27FC236}">
                <a16:creationId xmlns:a16="http://schemas.microsoft.com/office/drawing/2014/main" id="{6C516D46-C7BB-2141-A4EE-18D1756414F6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E1E1CD7C-2161-7D43-862E-CE4C333CD873}" type="slidenum">
              <a:rPr lang="fr-FR" smtClean="0"/>
              <a:pPr/>
              <a:t>‹N°›</a:t>
            </a:fld>
            <a:endParaRPr lang="fr-FR" dirty="0"/>
          </a:p>
        </p:txBody>
      </p:sp>
    </p:spTree>
    <p:extLst>
      <p:ext uri="{BB962C8B-B14F-4D97-AF65-F5344CB8AC3E}">
        <p14:creationId xmlns:p14="http://schemas.microsoft.com/office/powerpoint/2010/main" val="14180174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Imag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Espace réservé pour une image  6">
            <a:extLst>
              <a:ext uri="{FF2B5EF4-FFF2-40B4-BE49-F238E27FC236}">
                <a16:creationId xmlns:a16="http://schemas.microsoft.com/office/drawing/2014/main" id="{625DAC6D-23F0-6941-BE81-E7A79CA3AFFD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1206501" y="0"/>
            <a:ext cx="10301817" cy="6858000"/>
          </a:xfrm>
        </p:spPr>
        <p:txBody>
          <a:bodyPr/>
          <a:lstStyle/>
          <a:p>
            <a:r>
              <a:rPr lang="fr-FR"/>
              <a:t>Cliquez sur l'icône pour ajouter une image</a:t>
            </a:r>
          </a:p>
        </p:txBody>
      </p:sp>
      <p:sp>
        <p:nvSpPr>
          <p:cNvPr id="5" name="Espace réservé de la date 4">
            <a:extLst>
              <a:ext uri="{FF2B5EF4-FFF2-40B4-BE49-F238E27FC236}">
                <a16:creationId xmlns:a16="http://schemas.microsoft.com/office/drawing/2014/main" id="{91E6F4EB-CC02-6E4D-9146-CE4A7A789A95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r>
              <a:rPr lang="fr-CH"/>
              <a:t>NAME EVENT / NAME PRESENTATION</a:t>
            </a:r>
            <a:endParaRPr lang="fr-FR" dirty="0"/>
          </a:p>
        </p:txBody>
      </p:sp>
      <p:sp>
        <p:nvSpPr>
          <p:cNvPr id="6" name="Espace réservé du pied de page 5">
            <a:extLst>
              <a:ext uri="{FF2B5EF4-FFF2-40B4-BE49-F238E27FC236}">
                <a16:creationId xmlns:a16="http://schemas.microsoft.com/office/drawing/2014/main" id="{DED4AA2C-29B3-CA42-B7C3-C932911A7586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r>
              <a:rPr lang="fr-FR"/>
              <a:t>Speaker </a:t>
            </a:r>
            <a:endParaRPr lang="fr-FR" dirty="0"/>
          </a:p>
        </p:txBody>
      </p:sp>
      <p:sp>
        <p:nvSpPr>
          <p:cNvPr id="8" name="Espace réservé du numéro de diapositive 7">
            <a:extLst>
              <a:ext uri="{FF2B5EF4-FFF2-40B4-BE49-F238E27FC236}">
                <a16:creationId xmlns:a16="http://schemas.microsoft.com/office/drawing/2014/main" id="{0FE7A1E3-AAEC-7641-B6C5-8D9FC0B6A211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E1E1CD7C-2161-7D43-862E-CE4C333CD873}" type="slidenum">
              <a:rPr lang="fr-FR" smtClean="0"/>
              <a:pPr/>
              <a:t>‹N°›</a:t>
            </a:fld>
            <a:endParaRPr lang="fr-FR" dirty="0"/>
          </a:p>
        </p:txBody>
      </p:sp>
    </p:spTree>
    <p:extLst>
      <p:ext uri="{BB962C8B-B14F-4D97-AF65-F5344CB8AC3E}">
        <p14:creationId xmlns:p14="http://schemas.microsoft.com/office/powerpoint/2010/main" val="16913149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_Content_ImageBelow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Espace réservé pour une image  6">
            <a:extLst>
              <a:ext uri="{FF2B5EF4-FFF2-40B4-BE49-F238E27FC236}">
                <a16:creationId xmlns:a16="http://schemas.microsoft.com/office/drawing/2014/main" id="{625DAC6D-23F0-6941-BE81-E7A79CA3AFFD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1206501" y="4152899"/>
            <a:ext cx="10985500" cy="2705100"/>
          </a:xfrm>
        </p:spPr>
        <p:txBody>
          <a:bodyPr/>
          <a:lstStyle/>
          <a:p>
            <a:r>
              <a:rPr lang="fr-FR"/>
              <a:t>Cliquez sur l'icône pour ajouter une image</a:t>
            </a:r>
          </a:p>
        </p:txBody>
      </p:sp>
      <p:sp>
        <p:nvSpPr>
          <p:cNvPr id="4" name="Espace réservé du texte 3"/>
          <p:cNvSpPr>
            <a:spLocks noGrp="1"/>
          </p:cNvSpPr>
          <p:nvPr>
            <p:ph type="body" sz="quarter" idx="17"/>
          </p:nvPr>
        </p:nvSpPr>
        <p:spPr>
          <a:xfrm>
            <a:off x="1206500" y="2084918"/>
            <a:ext cx="10195984" cy="1915583"/>
          </a:xfrm>
        </p:spPr>
        <p:txBody>
          <a:bodyPr/>
          <a:lstStyle>
            <a:lvl4pPr>
              <a:defRPr>
                <a:latin typeface="Arial" panose="020B0604020202020204" pitchFamily="34" charset="0"/>
              </a:defRPr>
            </a:lvl4pPr>
            <a:lvl5pPr>
              <a:defRPr>
                <a:latin typeface="Arial" panose="020B0604020202020204" pitchFamily="34" charset="0"/>
              </a:defRPr>
            </a:lvl5pPr>
          </a:lstStyle>
          <a:p>
            <a:pPr lvl="0"/>
            <a:r>
              <a:rPr lang="fr-FR"/>
              <a:t>Modifier les styles du texte du masque
Deuxième niveau
Troisième niveau
Quatrième niveau
Cinquième niveau</a:t>
            </a:r>
            <a:endParaRPr lang="fr-CH" dirty="0"/>
          </a:p>
        </p:txBody>
      </p:sp>
      <p:sp>
        <p:nvSpPr>
          <p:cNvPr id="6" name="Espace réservé de la date 5">
            <a:extLst>
              <a:ext uri="{FF2B5EF4-FFF2-40B4-BE49-F238E27FC236}">
                <a16:creationId xmlns:a16="http://schemas.microsoft.com/office/drawing/2014/main" id="{37CF3032-2465-874C-B786-95E1B594A5AB}"/>
              </a:ext>
            </a:extLst>
          </p:cNvPr>
          <p:cNvSpPr>
            <a:spLocks noGrp="1"/>
          </p:cNvSpPr>
          <p:nvPr>
            <p:ph type="dt" sz="half" idx="18"/>
          </p:nvPr>
        </p:nvSpPr>
        <p:spPr/>
        <p:txBody>
          <a:bodyPr/>
          <a:lstStyle/>
          <a:p>
            <a:r>
              <a:rPr lang="fr-CH"/>
              <a:t>NAME EVENT / NAME PRESENTATION</a:t>
            </a:r>
            <a:endParaRPr lang="fr-FR" dirty="0"/>
          </a:p>
        </p:txBody>
      </p:sp>
      <p:sp>
        <p:nvSpPr>
          <p:cNvPr id="8" name="Espace réservé du pied de page 7">
            <a:extLst>
              <a:ext uri="{FF2B5EF4-FFF2-40B4-BE49-F238E27FC236}">
                <a16:creationId xmlns:a16="http://schemas.microsoft.com/office/drawing/2014/main" id="{AAF73E2A-22D7-894A-9267-185CB4E4B13E}"/>
              </a:ext>
            </a:extLst>
          </p:cNvPr>
          <p:cNvSpPr>
            <a:spLocks noGrp="1"/>
          </p:cNvSpPr>
          <p:nvPr>
            <p:ph type="ftr" sz="quarter" idx="19"/>
          </p:nvPr>
        </p:nvSpPr>
        <p:spPr/>
        <p:txBody>
          <a:bodyPr/>
          <a:lstStyle/>
          <a:p>
            <a:r>
              <a:rPr lang="fr-FR"/>
              <a:t>Speaker </a:t>
            </a:r>
            <a:endParaRPr lang="fr-FR" dirty="0"/>
          </a:p>
        </p:txBody>
      </p:sp>
      <p:sp>
        <p:nvSpPr>
          <p:cNvPr id="9" name="Espace réservé du numéro de diapositive 8">
            <a:extLst>
              <a:ext uri="{FF2B5EF4-FFF2-40B4-BE49-F238E27FC236}">
                <a16:creationId xmlns:a16="http://schemas.microsoft.com/office/drawing/2014/main" id="{39D9777C-EC90-1141-9E30-4B4F669C2BE1}"/>
              </a:ext>
            </a:extLst>
          </p:cNvPr>
          <p:cNvSpPr>
            <a:spLocks noGrp="1"/>
          </p:cNvSpPr>
          <p:nvPr>
            <p:ph type="sldNum" sz="quarter" idx="20"/>
          </p:nvPr>
        </p:nvSpPr>
        <p:spPr/>
        <p:txBody>
          <a:bodyPr/>
          <a:lstStyle/>
          <a:p>
            <a:fld id="{E1E1CD7C-2161-7D43-862E-CE4C333CD873}" type="slidenum">
              <a:rPr lang="fr-FR" smtClean="0"/>
              <a:pPr/>
              <a:t>‹N°›</a:t>
            </a:fld>
            <a:endParaRPr lang="fr-FR" dirty="0"/>
          </a:p>
        </p:txBody>
      </p:sp>
      <p:sp>
        <p:nvSpPr>
          <p:cNvPr id="11" name="Titre 10">
            <a:extLst>
              <a:ext uri="{FF2B5EF4-FFF2-40B4-BE49-F238E27FC236}">
                <a16:creationId xmlns:a16="http://schemas.microsoft.com/office/drawing/2014/main" id="{0E011164-727C-4C46-B34E-7729CB350E3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r-FR"/>
              <a:t>Modifiez le style du titre</a:t>
            </a:r>
          </a:p>
        </p:txBody>
      </p:sp>
    </p:spTree>
    <p:extLst>
      <p:ext uri="{BB962C8B-B14F-4D97-AF65-F5344CB8AC3E}">
        <p14:creationId xmlns:p14="http://schemas.microsoft.com/office/powerpoint/2010/main" val="6945784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Empt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Espace réservé de la date 4">
            <a:extLst>
              <a:ext uri="{FF2B5EF4-FFF2-40B4-BE49-F238E27FC236}">
                <a16:creationId xmlns:a16="http://schemas.microsoft.com/office/drawing/2014/main" id="{4D8101AB-8ACE-BB4C-9D61-B4AABFE115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fr-CH"/>
              <a:t>NAME EVENT / NAME PRESENTATION</a:t>
            </a:r>
            <a:endParaRPr lang="fr-FR" dirty="0"/>
          </a:p>
        </p:txBody>
      </p:sp>
      <p:sp>
        <p:nvSpPr>
          <p:cNvPr id="6" name="Espace réservé du pied de page 5">
            <a:extLst>
              <a:ext uri="{FF2B5EF4-FFF2-40B4-BE49-F238E27FC236}">
                <a16:creationId xmlns:a16="http://schemas.microsoft.com/office/drawing/2014/main" id="{5F9CFC1D-0B2A-0A4E-9C0D-682EECA5570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Speaker </a:t>
            </a:r>
            <a:endParaRPr lang="fr-FR" dirty="0"/>
          </a:p>
        </p:txBody>
      </p:sp>
      <p:sp>
        <p:nvSpPr>
          <p:cNvPr id="7" name="Espace réservé du numéro de diapositive 6">
            <a:extLst>
              <a:ext uri="{FF2B5EF4-FFF2-40B4-BE49-F238E27FC236}">
                <a16:creationId xmlns:a16="http://schemas.microsoft.com/office/drawing/2014/main" id="{56622065-A833-2340-B0FD-ACB065A3B8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E1CD7C-2161-7D43-862E-CE4C333CD873}" type="slidenum">
              <a:rPr lang="fr-FR" smtClean="0"/>
              <a:pPr/>
              <a:t>‹N°›</a:t>
            </a:fld>
            <a:endParaRPr lang="fr-FR" dirty="0"/>
          </a:p>
        </p:txBody>
      </p:sp>
    </p:spTree>
    <p:extLst>
      <p:ext uri="{BB962C8B-B14F-4D97-AF65-F5344CB8AC3E}">
        <p14:creationId xmlns:p14="http://schemas.microsoft.com/office/powerpoint/2010/main" val="39832534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re seul sans file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/>
          <p:cNvSpPr/>
          <p:nvPr userDrawn="1"/>
        </p:nvSpPr>
        <p:spPr>
          <a:xfrm>
            <a:off x="-4233" y="-4233"/>
            <a:ext cx="12192000" cy="990600"/>
          </a:xfrm>
          <a:prstGeom prst="rect">
            <a:avLst/>
          </a:prstGeom>
          <a:solidFill>
            <a:srgbClr val="D9D9D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fr-FR" sz="2400"/>
          </a:p>
        </p:txBody>
      </p:sp>
      <p:sp>
        <p:nvSpPr>
          <p:cNvPr id="5" name="Chevron 4"/>
          <p:cNvSpPr/>
          <p:nvPr userDrawn="1"/>
        </p:nvSpPr>
        <p:spPr>
          <a:xfrm>
            <a:off x="2825752" y="6337302"/>
            <a:ext cx="2065867" cy="226484"/>
          </a:xfrm>
          <a:prstGeom prst="chevron">
            <a:avLst/>
          </a:prstGeom>
          <a:solidFill>
            <a:schemeClr val="bg1">
              <a:lumMod val="6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fr-FR" sz="2400">
              <a:solidFill>
                <a:schemeClr val="tx1"/>
              </a:solidFill>
            </a:endParaRPr>
          </a:p>
        </p:txBody>
      </p:sp>
      <p:sp>
        <p:nvSpPr>
          <p:cNvPr id="6" name="Signalisation droite 24"/>
          <p:cNvSpPr/>
          <p:nvPr userDrawn="1"/>
        </p:nvSpPr>
        <p:spPr>
          <a:xfrm>
            <a:off x="884768" y="6337302"/>
            <a:ext cx="1998133" cy="226484"/>
          </a:xfrm>
          <a:prstGeom prst="homePlate">
            <a:avLst/>
          </a:prstGeom>
          <a:solidFill>
            <a:srgbClr val="D70015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fr-FR" sz="2400"/>
          </a:p>
        </p:txBody>
      </p:sp>
      <p:sp>
        <p:nvSpPr>
          <p:cNvPr id="2" name="Titre 1"/>
          <p:cNvSpPr>
            <a:spLocks noGrp="1"/>
          </p:cNvSpPr>
          <p:nvPr>
            <p:ph type="title"/>
          </p:nvPr>
        </p:nvSpPr>
        <p:spPr>
          <a:xfrm>
            <a:off x="533061" y="182408"/>
            <a:ext cx="10972800" cy="814157"/>
          </a:xfrm>
          <a:prstGeom prst="rect">
            <a:avLst/>
          </a:prstGeom>
        </p:spPr>
        <p:txBody>
          <a:bodyPr/>
          <a:lstStyle>
            <a:lvl1pPr>
              <a:defRPr sz="3467" b="0" i="0" spc="133" baseline="0">
                <a:latin typeface="Impact"/>
                <a:cs typeface="Impact"/>
              </a:defRPr>
            </a:lvl1pPr>
          </a:lstStyle>
          <a:p>
            <a:r>
              <a:rPr lang="fr-CH" dirty="0"/>
              <a:t>Cliquez et modifiez le titre</a:t>
            </a:r>
            <a:endParaRPr lang="fr-FR" dirty="0"/>
          </a:p>
        </p:txBody>
      </p:sp>
      <p:pic>
        <p:nvPicPr>
          <p:cNvPr id="8" name="Image 28">
            <a:extLst>
              <a:ext uri="{FF2B5EF4-FFF2-40B4-BE49-F238E27FC236}">
                <a16:creationId xmlns:a16="http://schemas.microsoft.com/office/drawing/2014/main" id="{6143A266-C813-9B4F-9EE2-5B161EA8797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 bwMode="auto">
          <a:xfrm>
            <a:off x="53624" y="6345287"/>
            <a:ext cx="776109" cy="22555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67918628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V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Image 8">
            <a:extLst>
              <a:ext uri="{FF2B5EF4-FFF2-40B4-BE49-F238E27FC236}">
                <a16:creationId xmlns:a16="http://schemas.microsoft.com/office/drawing/2014/main" id="{A93BC948-6A24-D347-B138-83489EA11347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74071" y="6192331"/>
            <a:ext cx="728133" cy="495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2601203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1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_rels/slideMaster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tiff"/><Relationship Id="rId1" Type="http://schemas.openxmlformats.org/officeDocument/2006/relationships/theme" Target="../theme/theme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06501" y="239404"/>
            <a:ext cx="4889500" cy="1430337"/>
          </a:xfrm>
          <a:prstGeom prst="rect">
            <a:avLst/>
          </a:prstGeom>
        </p:spPr>
        <p:txBody>
          <a:bodyPr vert="horz" lIns="180000" tIns="0" rIns="72000" bIns="46800" rtlCol="0" anchor="t">
            <a:normAutofit/>
          </a:bodyPr>
          <a:lstStyle/>
          <a:p>
            <a:r>
              <a:rPr lang="en-GB" noProof="0"/>
              <a:t>Modifiez le style du titre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06501" y="2084917"/>
            <a:ext cx="10301817" cy="4515696"/>
          </a:xfrm>
          <a:prstGeom prst="rect">
            <a:avLst/>
          </a:prstGeom>
        </p:spPr>
        <p:txBody>
          <a:bodyPr vert="horz" lIns="180000" tIns="45720" rIns="91440" bIns="45720" rtlCol="0">
            <a:normAutofit/>
          </a:bodyPr>
          <a:lstStyle/>
          <a:p>
            <a:pPr lvl="0"/>
            <a:r>
              <a:rPr lang="en-GB" noProof="0"/>
              <a:t>Modifier les styles du texte du masque</a:t>
            </a:r>
          </a:p>
          <a:p>
            <a:pPr lvl="1"/>
            <a:r>
              <a:rPr lang="en-GB" noProof="0"/>
              <a:t>Deuxième niveau</a:t>
            </a:r>
          </a:p>
          <a:p>
            <a:pPr lvl="2"/>
            <a:r>
              <a:rPr lang="en-GB" noProof="0"/>
              <a:t>Troisième niveau
Quatrième niveau
Cinquième niveau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16200000">
            <a:off x="-1628551" y="3704603"/>
            <a:ext cx="4454736" cy="121536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33">
                <a:solidFill>
                  <a:schemeClr val="accent1"/>
                </a:solidFill>
                <a:latin typeface="Arial" panose="020B0604020202020204" pitchFamily="34" charset="0"/>
              </a:defRPr>
            </a:lvl1pPr>
          </a:lstStyle>
          <a:p>
            <a:r>
              <a:rPr lang="fr-CH" noProof="0"/>
              <a:t>NAME EVENT / NAME PRESENTATION</a:t>
            </a:r>
            <a:endParaRPr lang="en-GB" noProof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16200000">
            <a:off x="9487985" y="2498752"/>
            <a:ext cx="4724347" cy="68368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33">
                <a:solidFill>
                  <a:schemeClr val="tx1"/>
                </a:solidFill>
                <a:latin typeface="Arial" panose="020B0604020202020204" pitchFamily="34" charset="0"/>
              </a:defRPr>
            </a:lvl1pPr>
          </a:lstStyle>
          <a:p>
            <a:r>
              <a:rPr lang="en-GB" noProof="0"/>
              <a:t>Speaker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1508317" y="260351"/>
            <a:ext cx="683683" cy="218069"/>
          </a:xfrm>
          <a:prstGeom prst="rect">
            <a:avLst/>
          </a:prstGeom>
        </p:spPr>
        <p:txBody>
          <a:bodyPr vert="horz" lIns="90000" tIns="0" rIns="90000" bIns="0" rtlCol="0" anchor="t"/>
          <a:lstStyle>
            <a:lvl1pPr algn="ctr">
              <a:defRPr sz="933" b="1">
                <a:solidFill>
                  <a:schemeClr val="tx1"/>
                </a:solidFill>
                <a:latin typeface="+mj-lt"/>
              </a:defRPr>
            </a:lvl1pPr>
          </a:lstStyle>
          <a:p>
            <a:fld id="{E1E1CD7C-2161-7D43-862E-CE4C333CD873}" type="slidenum">
              <a:rPr lang="en-GB" noProof="0" smtClean="0"/>
              <a:pPr/>
              <a:t>‹N°›</a:t>
            </a:fld>
            <a:endParaRPr lang="en-GB" noProof="0"/>
          </a:p>
        </p:txBody>
      </p:sp>
      <p:pic>
        <p:nvPicPr>
          <p:cNvPr id="13" name="Image 12">
            <a:extLst>
              <a:ext uri="{FF2B5EF4-FFF2-40B4-BE49-F238E27FC236}">
                <a16:creationId xmlns:a16="http://schemas.microsoft.com/office/drawing/2014/main" id="{717E6E68-87EB-C34E-85D5-C26372DFEC99}"/>
              </a:ext>
            </a:extLst>
          </p:cNvPr>
          <p:cNvPicPr>
            <a:picLocks noChangeAspect="1"/>
          </p:cNvPicPr>
          <p:nvPr userDrawn="1"/>
        </p:nvPicPr>
        <p:blipFill>
          <a:blip r:embed="rId21"/>
          <a:stretch>
            <a:fillRect/>
          </a:stretch>
        </p:blipFill>
        <p:spPr>
          <a:xfrm>
            <a:off x="173697" y="176445"/>
            <a:ext cx="871936" cy="377363"/>
          </a:xfrm>
          <a:prstGeom prst="rect">
            <a:avLst/>
          </a:prstGeom>
        </p:spPr>
      </p:pic>
      <p:sp>
        <p:nvSpPr>
          <p:cNvPr id="14" name="Rectangle 13">
            <a:extLst>
              <a:ext uri="{FF2B5EF4-FFF2-40B4-BE49-F238E27FC236}">
                <a16:creationId xmlns:a16="http://schemas.microsoft.com/office/drawing/2014/main" id="{75D7A1C0-94CD-D94F-A99F-21847E542637}"/>
              </a:ext>
            </a:extLst>
          </p:cNvPr>
          <p:cNvSpPr/>
          <p:nvPr userDrawn="1"/>
        </p:nvSpPr>
        <p:spPr>
          <a:xfrm rot="16200000">
            <a:off x="573338" y="6530279"/>
            <a:ext cx="60959" cy="79709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2400" noProof="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3085436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  <p:sldLayoutId id="2147483678" r:id="rId18"/>
    <p:sldLayoutId id="2147483679" r:id="rId19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hf hdr="0"/>
  <p:txStyles>
    <p:titleStyle>
      <a:lvl1pPr algn="l" defTabSz="914377" rtl="0" eaLnBrk="1" latinLnBrk="0" hangingPunct="1">
        <a:lnSpc>
          <a:spcPct val="80000"/>
        </a:lnSpc>
        <a:spcBef>
          <a:spcPct val="0"/>
        </a:spcBef>
        <a:buNone/>
        <a:defRPr sz="4267" b="1" i="0" kern="1000" spc="-93" baseline="0">
          <a:solidFill>
            <a:schemeClr val="tx1"/>
          </a:solidFill>
          <a:latin typeface="Franklin Gothic Demi Cond" panose="020B0706030402020204" pitchFamily="34" charset="0"/>
          <a:ea typeface="Roboto Black" panose="02000000000000000000" pitchFamily="2" charset="0"/>
          <a:cs typeface="Arial" panose="020B0604020202020204" pitchFamily="34" charset="0"/>
        </a:defRPr>
      </a:lvl1pPr>
    </p:titleStyle>
    <p:bodyStyle>
      <a:lvl1pPr marL="228594" indent="-228594" algn="l" defTabSz="914377" rtl="0" eaLnBrk="1" latinLnBrk="0" hangingPunct="1">
        <a:lnSpc>
          <a:spcPct val="90000"/>
        </a:lnSpc>
        <a:spcBef>
          <a:spcPts val="1000"/>
        </a:spcBef>
        <a:buClr>
          <a:schemeClr val="accent1"/>
        </a:buClr>
        <a:buSzPct val="90000"/>
        <a:buFont typeface="Wingdings" pitchFamily="2" charset="2"/>
        <a:buChar char="§"/>
        <a:defRPr sz="2400" b="0" i="0" kern="1200">
          <a:solidFill>
            <a:schemeClr val="tx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1pPr>
      <a:lvl2pPr marL="685783" indent="-228594" algn="l" defTabSz="914377" rtl="0" eaLnBrk="1" latinLnBrk="0" hangingPunct="1">
        <a:lnSpc>
          <a:spcPct val="9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2133" b="0" i="0" kern="1200">
          <a:solidFill>
            <a:schemeClr val="tx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2pPr>
      <a:lvl3pPr marL="1142971" indent="-228594" algn="l" defTabSz="914377" rtl="0" eaLnBrk="1" latinLnBrk="0" hangingPunct="1">
        <a:lnSpc>
          <a:spcPct val="90000"/>
        </a:lnSpc>
        <a:spcBef>
          <a:spcPts val="500"/>
        </a:spcBef>
        <a:buSzPct val="90000"/>
        <a:buFont typeface="Wingdings" pitchFamily="2" charset="2"/>
        <a:buChar char="§"/>
        <a:defRPr sz="2000" b="0" i="0" kern="1200">
          <a:solidFill>
            <a:schemeClr val="tx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3pPr>
      <a:lvl4pPr marL="1600160" indent="-228594" algn="l" defTabSz="914377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349" indent="-228594" algn="l" defTabSz="914377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537" indent="-228594" algn="l" defTabSz="914377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726" indent="-228594" algn="l" defTabSz="914377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8914" indent="-228594" algn="l" defTabSz="914377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103" indent="-228594" algn="l" defTabSz="914377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37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189" algn="l" defTabSz="91437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377" algn="l" defTabSz="91437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566" algn="l" defTabSz="91437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754" algn="l" defTabSz="91437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5943" algn="l" defTabSz="91437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131" algn="l" defTabSz="91437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320" algn="l" defTabSz="91437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509" algn="l" defTabSz="91437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1620">
          <p15:clr>
            <a:srgbClr val="F26B43"/>
          </p15:clr>
        </p15:guide>
        <p15:guide id="2" pos="126">
          <p15:clr>
            <a:srgbClr val="F26B43"/>
          </p15:clr>
        </p15:guide>
        <p15:guide id="3" pos="5602">
          <p15:clr>
            <a:srgbClr val="F26B43"/>
          </p15:clr>
        </p15:guide>
        <p15:guide id="4" pos="2880">
          <p15:clr>
            <a:srgbClr val="F26B43"/>
          </p15:clr>
        </p15:guide>
        <p15:guide id="5" orient="horz" pos="123">
          <p15:clr>
            <a:srgbClr val="F26B43"/>
          </p15:clr>
        </p15:guide>
        <p15:guide id="6" orient="horz" pos="3117">
          <p15:clr>
            <a:srgbClr val="F26B43"/>
          </p15:clr>
        </p15:guide>
        <p15:guide id="7" pos="570">
          <p15:clr>
            <a:srgbClr val="F26B43"/>
          </p15:clr>
        </p15:guide>
        <p15:guide id="8" pos="1155">
          <p15:clr>
            <a:srgbClr val="F26B43"/>
          </p15:clr>
        </p15:guide>
        <p15:guide id="9" pos="1728">
          <p15:clr>
            <a:srgbClr val="F26B43"/>
          </p15:clr>
        </p15:guide>
        <p15:guide id="10" pos="2304">
          <p15:clr>
            <a:srgbClr val="F26B43"/>
          </p15:clr>
        </p15:guide>
        <p15:guide id="11" pos="3456">
          <p15:clr>
            <a:srgbClr val="F26B43"/>
          </p15:clr>
        </p15:guide>
        <p15:guide id="12" pos="4035">
          <p15:clr>
            <a:srgbClr val="F26B43"/>
          </p15:clr>
        </p15:guide>
        <p15:guide id="13" pos="4608">
          <p15:clr>
            <a:srgbClr val="F26B43"/>
          </p15:clr>
        </p15:guide>
        <p15:guide id="14" pos="5180">
          <p15:clr>
            <a:srgbClr val="F26B43"/>
          </p15:clr>
        </p15:guide>
        <p15:guide id="15" orient="horz" pos="490">
          <p15:clr>
            <a:srgbClr val="F26B43"/>
          </p15:clr>
        </p15:guide>
        <p15:guide id="16" orient="horz" pos="985">
          <p15:clr>
            <a:srgbClr val="F26B43"/>
          </p15:clr>
        </p15:guide>
        <p15:guide id="17" orient="horz" pos="1475">
          <p15:clr>
            <a:srgbClr val="F26B43"/>
          </p15:clr>
        </p15:guide>
        <p15:guide id="18" orient="horz" pos="1962">
          <p15:clr>
            <a:srgbClr val="F26B43"/>
          </p15:clr>
        </p15:guide>
        <p15:guide id="19" orient="horz" pos="2458">
          <p15:clr>
            <a:srgbClr val="F26B43"/>
          </p15:clr>
        </p15:guide>
        <p15:guide id="20" orient="horz" pos="2950">
          <p15:clr>
            <a:srgbClr val="F26B43"/>
          </p15:clr>
        </p15:guide>
        <p15:guide id="21" pos="5437">
          <p15:clr>
            <a:srgbClr val="F26B43"/>
          </p15:clr>
        </p15:guide>
        <p15:guide id="22" orient="horz">
          <p15:clr>
            <a:srgbClr val="F26B43"/>
          </p15:clr>
        </p15:guide>
        <p15:guide id="23" pos="5760">
          <p15:clr>
            <a:srgbClr val="F26B43"/>
          </p15:clr>
        </p15:guide>
        <p15:guide id="24" orient="horz" pos="3240">
          <p15:clr>
            <a:srgbClr val="F26B43"/>
          </p15:clr>
        </p15:guide>
        <p15:guide id="25">
          <p15:clr>
            <a:srgbClr val="F26B43"/>
          </p15:clr>
        </p15:guide>
      </p15:sldGuideLst>
    </p:ext>
  </p:extLst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6" name="Picture 45">
            <a:extLst>
              <a:ext uri="{FF2B5EF4-FFF2-40B4-BE49-F238E27FC236}">
                <a16:creationId xmlns:a16="http://schemas.microsoft.com/office/drawing/2014/main" id="{E886C4A9-2C5E-EC44-8D62-420DF3BE0B90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93869" y="6325091"/>
            <a:ext cx="1270304" cy="275024"/>
          </a:xfrm>
          <a:prstGeom prst="rect">
            <a:avLst/>
          </a:prstGeom>
        </p:spPr>
      </p:pic>
      <p:grpSp>
        <p:nvGrpSpPr>
          <p:cNvPr id="47" name="Group 46">
            <a:extLst>
              <a:ext uri="{FF2B5EF4-FFF2-40B4-BE49-F238E27FC236}">
                <a16:creationId xmlns:a16="http://schemas.microsoft.com/office/drawing/2014/main" id="{E2171E79-11D3-8648-9BEA-3C7660378BC9}"/>
              </a:ext>
            </a:extLst>
          </p:cNvPr>
          <p:cNvGrpSpPr>
            <a:grpSpLocks noChangeAspect="1"/>
          </p:cNvGrpSpPr>
          <p:nvPr userDrawn="1"/>
        </p:nvGrpSpPr>
        <p:grpSpPr>
          <a:xfrm>
            <a:off x="12285670" y="2625390"/>
            <a:ext cx="1962557" cy="4233515"/>
            <a:chOff x="5343883" y="-48857"/>
            <a:chExt cx="3263588" cy="7037279"/>
          </a:xfrm>
        </p:grpSpPr>
        <p:sp>
          <p:nvSpPr>
            <p:cNvPr id="69" name="矩形 13">
              <a:extLst>
                <a:ext uri="{FF2B5EF4-FFF2-40B4-BE49-F238E27FC236}">
                  <a16:creationId xmlns:a16="http://schemas.microsoft.com/office/drawing/2014/main" id="{2056A118-9F13-2644-8C4D-19B83F915923}"/>
                </a:ext>
              </a:extLst>
            </p:cNvPr>
            <p:cNvSpPr/>
            <p:nvPr userDrawn="1"/>
          </p:nvSpPr>
          <p:spPr>
            <a:xfrm>
              <a:off x="5356401" y="1934171"/>
              <a:ext cx="791510" cy="664397"/>
            </a:xfrm>
            <a:prstGeom prst="rect">
              <a:avLst/>
            </a:prstGeom>
            <a:solidFill>
              <a:srgbClr val="C4005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0" tIns="0" rIns="0" bIns="0" rtlCol="0" anchor="ctr"/>
            <a:lstStyle/>
            <a:p>
              <a:pPr algn="ctr">
                <a:lnSpc>
                  <a:spcPts val="620"/>
                </a:lnSpc>
              </a:pPr>
              <a:r>
                <a:rPr kumimoji="1" lang="en-US" altLang="zh-CN" sz="500" b="1" dirty="0">
                  <a:solidFill>
                    <a:schemeClr val="tx2"/>
                  </a:solidFill>
                  <a:latin typeface="Arial" charset="0"/>
                  <a:ea typeface="Arial" charset="0"/>
                  <a:cs typeface="Arial" charset="0"/>
                </a:rPr>
                <a:t>RGB</a:t>
              </a:r>
              <a:br>
                <a:rPr kumimoji="1" lang="en-US" altLang="zh-CN" sz="500" b="1" dirty="0">
                  <a:solidFill>
                    <a:schemeClr val="tx2"/>
                  </a:solidFill>
                  <a:latin typeface="Arial" charset="0"/>
                  <a:ea typeface="Arial" charset="0"/>
                  <a:cs typeface="Arial" charset="0"/>
                </a:rPr>
              </a:br>
              <a:r>
                <a:rPr kumimoji="1" lang="en-US" altLang="zh-CN" sz="500" b="1" dirty="0">
                  <a:solidFill>
                    <a:schemeClr val="tx2"/>
                  </a:solidFill>
                  <a:latin typeface="Arial" charset="0"/>
                  <a:ea typeface="Arial" charset="0"/>
                  <a:cs typeface="Arial" charset="0"/>
                </a:rPr>
                <a:t>196/0/84</a:t>
              </a:r>
            </a:p>
          </p:txBody>
        </p:sp>
        <p:sp>
          <p:nvSpPr>
            <p:cNvPr id="70" name="文本框 15">
              <a:extLst>
                <a:ext uri="{FF2B5EF4-FFF2-40B4-BE49-F238E27FC236}">
                  <a16:creationId xmlns:a16="http://schemas.microsoft.com/office/drawing/2014/main" id="{B22FD20B-FED1-F14A-B606-EFB600078EA5}"/>
                </a:ext>
              </a:extLst>
            </p:cNvPr>
            <p:cNvSpPr txBox="1"/>
            <p:nvPr userDrawn="1"/>
          </p:nvSpPr>
          <p:spPr>
            <a:xfrm>
              <a:off x="5352721" y="1694497"/>
              <a:ext cx="1636699" cy="204645"/>
            </a:xfrm>
            <a:prstGeom prst="rect">
              <a:avLst/>
            </a:prstGeom>
            <a:noFill/>
          </p:spPr>
          <p:txBody>
            <a:bodyPr wrap="square" lIns="0" tIns="0" rIns="0" bIns="0" rtlCol="0" anchor="b" anchorCtr="0">
              <a:spAutoFit/>
            </a:bodyPr>
            <a:lstStyle/>
            <a:p>
              <a:pPr algn="l">
                <a:lnSpc>
                  <a:spcPct val="100000"/>
                </a:lnSpc>
              </a:pPr>
              <a:r>
                <a:rPr kumimoji="1" lang="en-US" altLang="zh-CN" sz="800" dirty="0">
                  <a:solidFill>
                    <a:schemeClr val="tx1"/>
                  </a:solidFill>
                  <a:latin typeface="Arial" panose="020B0604020202020204" pitchFamily="34" charset="0"/>
                  <a:ea typeface="Microsoft YaHei" panose="020B0503020204020204" pitchFamily="34" charset="-122"/>
                  <a:cs typeface="Arial" panose="020B0604020202020204" pitchFamily="34" charset="0"/>
                </a:rPr>
                <a:t>Secondary Colors</a:t>
              </a:r>
              <a:endParaRPr kumimoji="1" lang="zh-CN" altLang="en-US" sz="800" dirty="0">
                <a:solidFill>
                  <a:schemeClr val="tx1"/>
                </a:solidFill>
                <a:latin typeface="Arial" panose="020B0604020202020204" pitchFamily="34" charset="0"/>
                <a:ea typeface="Microsoft YaHei" panose="020B0503020204020204" pitchFamily="34" charset="-122"/>
                <a:cs typeface="Arial" panose="020B0604020202020204" pitchFamily="34" charset="0"/>
              </a:endParaRPr>
            </a:p>
          </p:txBody>
        </p:sp>
        <p:sp>
          <p:nvSpPr>
            <p:cNvPr id="71" name="矩形 13">
              <a:extLst>
                <a:ext uri="{FF2B5EF4-FFF2-40B4-BE49-F238E27FC236}">
                  <a16:creationId xmlns:a16="http://schemas.microsoft.com/office/drawing/2014/main" id="{1BDF5E4A-1867-8E41-834A-BEF7F7DBCA4B}"/>
                </a:ext>
              </a:extLst>
            </p:cNvPr>
            <p:cNvSpPr/>
            <p:nvPr userDrawn="1"/>
          </p:nvSpPr>
          <p:spPr>
            <a:xfrm>
              <a:off x="6184680" y="1934171"/>
              <a:ext cx="791510" cy="664397"/>
            </a:xfrm>
            <a:prstGeom prst="rect">
              <a:avLst/>
            </a:prstGeom>
            <a:solidFill>
              <a:srgbClr val="CB3778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0" tIns="0" rIns="0" bIns="0" rtlCol="0" anchor="ctr"/>
            <a:lstStyle/>
            <a:p>
              <a:pPr algn="ctr">
                <a:lnSpc>
                  <a:spcPts val="620"/>
                </a:lnSpc>
              </a:pPr>
              <a:r>
                <a:rPr kumimoji="1" lang="en-US" altLang="zh-CN" sz="500" b="1" dirty="0">
                  <a:solidFill>
                    <a:srgbClr val="FFFFFF"/>
                  </a:solidFill>
                  <a:latin typeface="Arial" charset="0"/>
                  <a:ea typeface="Arial" charset="0"/>
                  <a:cs typeface="Arial" charset="0"/>
                </a:rPr>
                <a:t>RGB</a:t>
              </a:r>
              <a:br>
                <a:rPr kumimoji="1" lang="en-US" altLang="zh-CN" sz="500" b="1" dirty="0">
                  <a:solidFill>
                    <a:srgbClr val="FFFFFF"/>
                  </a:solidFill>
                  <a:latin typeface="Arial" charset="0"/>
                  <a:ea typeface="Arial" charset="0"/>
                  <a:cs typeface="Arial" charset="0"/>
                </a:rPr>
              </a:br>
              <a:r>
                <a:rPr kumimoji="1" lang="en-US" altLang="zh-CN" sz="500" b="1" dirty="0">
                  <a:solidFill>
                    <a:srgbClr val="FFFFFF"/>
                  </a:solidFill>
                  <a:latin typeface="Arial" charset="0"/>
                  <a:ea typeface="Arial" charset="0"/>
                  <a:cs typeface="Arial" charset="0"/>
                </a:rPr>
                <a:t>203/55/120</a:t>
              </a:r>
            </a:p>
          </p:txBody>
        </p:sp>
        <p:sp>
          <p:nvSpPr>
            <p:cNvPr id="72" name="矩形 13">
              <a:extLst>
                <a:ext uri="{FF2B5EF4-FFF2-40B4-BE49-F238E27FC236}">
                  <a16:creationId xmlns:a16="http://schemas.microsoft.com/office/drawing/2014/main" id="{C1206869-819B-184C-810B-151F92C62236}"/>
                </a:ext>
              </a:extLst>
            </p:cNvPr>
            <p:cNvSpPr/>
            <p:nvPr userDrawn="1"/>
          </p:nvSpPr>
          <p:spPr>
            <a:xfrm>
              <a:off x="5356401" y="3403061"/>
              <a:ext cx="791510" cy="664397"/>
            </a:xfrm>
            <a:prstGeom prst="rect">
              <a:avLst/>
            </a:prstGeom>
            <a:solidFill>
              <a:srgbClr val="ED6D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0" tIns="0" rIns="0" bIns="0" rtlCol="0" anchor="ctr"/>
            <a:lstStyle/>
            <a:p>
              <a:pPr algn="ctr">
                <a:lnSpc>
                  <a:spcPts val="620"/>
                </a:lnSpc>
              </a:pPr>
              <a:r>
                <a:rPr kumimoji="1" lang="en-US" altLang="zh-CN" sz="500" b="1" dirty="0">
                  <a:solidFill>
                    <a:srgbClr val="FFFFFF"/>
                  </a:solidFill>
                  <a:latin typeface="Arial" charset="0"/>
                  <a:ea typeface="Arial" charset="0"/>
                  <a:cs typeface="Arial" charset="0"/>
                </a:rPr>
                <a:t>RGB</a:t>
              </a:r>
              <a:br>
                <a:rPr kumimoji="1" lang="en-US" altLang="zh-CN" sz="500" b="1" dirty="0">
                  <a:solidFill>
                    <a:srgbClr val="FFFFFF"/>
                  </a:solidFill>
                  <a:latin typeface="Arial" charset="0"/>
                  <a:ea typeface="Arial" charset="0"/>
                  <a:cs typeface="Arial" charset="0"/>
                </a:rPr>
              </a:br>
              <a:r>
                <a:rPr kumimoji="1" lang="en-US" altLang="zh-CN" sz="500" b="1" dirty="0">
                  <a:solidFill>
                    <a:srgbClr val="FFFFFF"/>
                  </a:solidFill>
                  <a:latin typeface="Arial" charset="0"/>
                  <a:ea typeface="Arial" charset="0"/>
                  <a:cs typeface="Arial" charset="0"/>
                </a:rPr>
                <a:t>237/109/0</a:t>
              </a:r>
            </a:p>
          </p:txBody>
        </p:sp>
        <p:sp>
          <p:nvSpPr>
            <p:cNvPr id="73" name="矩形 13">
              <a:extLst>
                <a:ext uri="{FF2B5EF4-FFF2-40B4-BE49-F238E27FC236}">
                  <a16:creationId xmlns:a16="http://schemas.microsoft.com/office/drawing/2014/main" id="{7532BB58-5C8F-B442-A115-B92066928429}"/>
                </a:ext>
              </a:extLst>
            </p:cNvPr>
            <p:cNvSpPr/>
            <p:nvPr userDrawn="1"/>
          </p:nvSpPr>
          <p:spPr>
            <a:xfrm>
              <a:off x="6184680" y="2673360"/>
              <a:ext cx="791510" cy="664397"/>
            </a:xfrm>
            <a:prstGeom prst="rect">
              <a:avLst/>
            </a:prstGeom>
            <a:solidFill>
              <a:srgbClr val="993636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0" tIns="0" rIns="0" bIns="0" rtlCol="0" anchor="ctr"/>
            <a:lstStyle/>
            <a:p>
              <a:pPr marL="0" marR="0" lvl="0" indent="0" algn="ctr" defTabSz="914112" rtl="0" eaLnBrk="1" fontAlgn="auto" latinLnBrk="0" hangingPunct="1">
                <a:lnSpc>
                  <a:spcPts val="62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1" lang="en-US" altLang="zh-CN" sz="500" b="1" dirty="0">
                  <a:solidFill>
                    <a:srgbClr val="FFFFFF"/>
                  </a:solidFill>
                  <a:latin typeface="Arial" charset="0"/>
                  <a:ea typeface="Arial" charset="0"/>
                  <a:cs typeface="Arial" charset="0"/>
                </a:rPr>
                <a:t>RGB</a:t>
              </a:r>
              <a:br>
                <a:rPr kumimoji="1" lang="en-US" altLang="zh-CN" sz="500" b="1" dirty="0">
                  <a:solidFill>
                    <a:srgbClr val="FFFFFF"/>
                  </a:solidFill>
                  <a:latin typeface="Arial" charset="0"/>
                  <a:ea typeface="Arial" charset="0"/>
                  <a:cs typeface="Arial" charset="0"/>
                </a:rPr>
              </a:br>
              <a:r>
                <a:rPr kumimoji="1" lang="en-US" altLang="zh-CN" sz="500" b="1" dirty="0">
                  <a:solidFill>
                    <a:srgbClr val="FFFFFF"/>
                  </a:solidFill>
                  <a:latin typeface="Arial" charset="0"/>
                  <a:ea typeface="Arial" charset="0"/>
                  <a:cs typeface="Arial" charset="0"/>
                </a:rPr>
                <a:t>153/54/54</a:t>
              </a:r>
            </a:p>
          </p:txBody>
        </p:sp>
        <p:sp>
          <p:nvSpPr>
            <p:cNvPr id="74" name="矩形 13">
              <a:extLst>
                <a:ext uri="{FF2B5EF4-FFF2-40B4-BE49-F238E27FC236}">
                  <a16:creationId xmlns:a16="http://schemas.microsoft.com/office/drawing/2014/main" id="{19E144E8-C437-8E49-8068-D750BCB2B2F7}"/>
                </a:ext>
              </a:extLst>
            </p:cNvPr>
            <p:cNvSpPr/>
            <p:nvPr userDrawn="1"/>
          </p:nvSpPr>
          <p:spPr>
            <a:xfrm>
              <a:off x="5356401" y="4866463"/>
              <a:ext cx="791510" cy="664397"/>
            </a:xfrm>
            <a:prstGeom prst="rect">
              <a:avLst/>
            </a:prstGeom>
            <a:solidFill>
              <a:srgbClr val="62B23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0" tIns="0" rIns="0" bIns="0" rtlCol="0" anchor="ctr"/>
            <a:lstStyle/>
            <a:p>
              <a:pPr algn="ctr">
                <a:lnSpc>
                  <a:spcPts val="620"/>
                </a:lnSpc>
              </a:pPr>
              <a:r>
                <a:rPr kumimoji="1" lang="en-US" altLang="zh-CN" sz="500" b="1" dirty="0">
                  <a:solidFill>
                    <a:srgbClr val="FFFFFF"/>
                  </a:solidFill>
                  <a:latin typeface="Arial" charset="0"/>
                  <a:ea typeface="Arial" charset="0"/>
                  <a:cs typeface="Arial" charset="0"/>
                </a:rPr>
                <a:t>RGB </a:t>
              </a:r>
              <a:br>
                <a:rPr kumimoji="1" lang="en-US" altLang="zh-CN" sz="500" b="1" dirty="0">
                  <a:solidFill>
                    <a:srgbClr val="FFFFFF"/>
                  </a:solidFill>
                  <a:latin typeface="Arial" charset="0"/>
                  <a:ea typeface="Arial" charset="0"/>
                  <a:cs typeface="Arial" charset="0"/>
                </a:rPr>
              </a:br>
              <a:r>
                <a:rPr kumimoji="1" lang="en-US" altLang="zh-CN" sz="500" b="1" dirty="0">
                  <a:solidFill>
                    <a:srgbClr val="FFFFFF"/>
                  </a:solidFill>
                  <a:latin typeface="Arial" charset="0"/>
                  <a:ea typeface="Arial" charset="0"/>
                  <a:cs typeface="Arial" charset="0"/>
                </a:rPr>
                <a:t>98/178/48</a:t>
              </a:r>
            </a:p>
          </p:txBody>
        </p:sp>
        <p:sp>
          <p:nvSpPr>
            <p:cNvPr id="75" name="矩形 13">
              <a:extLst>
                <a:ext uri="{FF2B5EF4-FFF2-40B4-BE49-F238E27FC236}">
                  <a16:creationId xmlns:a16="http://schemas.microsoft.com/office/drawing/2014/main" id="{F707D190-CC54-CA46-946B-8609C53E3CB9}"/>
                </a:ext>
              </a:extLst>
            </p:cNvPr>
            <p:cNvSpPr/>
            <p:nvPr userDrawn="1"/>
          </p:nvSpPr>
          <p:spPr>
            <a:xfrm>
              <a:off x="6184680" y="3415851"/>
              <a:ext cx="791510" cy="664397"/>
            </a:xfrm>
            <a:prstGeom prst="rect">
              <a:avLst/>
            </a:prstGeom>
            <a:solidFill>
              <a:srgbClr val="F2894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0" tIns="0" rIns="0" bIns="0" rtlCol="0" anchor="ctr"/>
            <a:lstStyle/>
            <a:p>
              <a:pPr algn="ctr">
                <a:lnSpc>
                  <a:spcPts val="620"/>
                </a:lnSpc>
              </a:pPr>
              <a:r>
                <a:rPr kumimoji="1" lang="en-US" altLang="zh-CN" sz="500" b="1" dirty="0">
                  <a:solidFill>
                    <a:srgbClr val="FFFFFF"/>
                  </a:solidFill>
                  <a:latin typeface="Arial" charset="0"/>
                  <a:ea typeface="Arial" charset="0"/>
                  <a:cs typeface="Arial" charset="0"/>
                </a:rPr>
                <a:t>RGB</a:t>
              </a:r>
              <a:br>
                <a:rPr kumimoji="1" lang="en-US" altLang="zh-CN" sz="500" b="1" dirty="0">
                  <a:solidFill>
                    <a:srgbClr val="FFFFFF"/>
                  </a:solidFill>
                  <a:latin typeface="Arial" charset="0"/>
                  <a:ea typeface="Arial" charset="0"/>
                  <a:cs typeface="Arial" charset="0"/>
                </a:rPr>
              </a:br>
              <a:r>
                <a:rPr kumimoji="1" lang="en-US" altLang="zh-CN" sz="500" b="1" dirty="0">
                  <a:solidFill>
                    <a:srgbClr val="FFFFFF"/>
                  </a:solidFill>
                  <a:latin typeface="Arial" charset="0"/>
                  <a:ea typeface="Arial" charset="0"/>
                  <a:cs typeface="Arial" charset="0"/>
                </a:rPr>
                <a:t>242/137/68</a:t>
              </a:r>
              <a:endParaRPr kumimoji="1" lang="mr-IN" altLang="zh-CN" sz="500" b="1" dirty="0">
                <a:solidFill>
                  <a:srgbClr val="FFFFFF"/>
                </a:solidFill>
                <a:latin typeface="Arial" charset="0"/>
                <a:ea typeface="Arial" charset="0"/>
                <a:cs typeface="Arial" charset="0"/>
              </a:endParaRPr>
            </a:p>
          </p:txBody>
        </p:sp>
        <p:sp>
          <p:nvSpPr>
            <p:cNvPr id="76" name="矩形 13">
              <a:extLst>
                <a:ext uri="{FF2B5EF4-FFF2-40B4-BE49-F238E27FC236}">
                  <a16:creationId xmlns:a16="http://schemas.microsoft.com/office/drawing/2014/main" id="{CA69D07A-4CB1-1C44-95EB-D5DD16C88C16}"/>
                </a:ext>
              </a:extLst>
            </p:cNvPr>
            <p:cNvSpPr/>
            <p:nvPr userDrawn="1"/>
          </p:nvSpPr>
          <p:spPr>
            <a:xfrm>
              <a:off x="5353240" y="184963"/>
              <a:ext cx="791510" cy="664397"/>
            </a:xfrm>
            <a:prstGeom prst="rect">
              <a:avLst/>
            </a:prstGeom>
            <a:solidFill>
              <a:srgbClr val="C7000B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0" tIns="0" rIns="0" bIns="0" rtlCol="0" anchor="ctr"/>
            <a:lstStyle/>
            <a:p>
              <a:pPr algn="ctr">
                <a:lnSpc>
                  <a:spcPts val="620"/>
                </a:lnSpc>
              </a:pPr>
              <a:r>
                <a:rPr kumimoji="1" lang="en-US" altLang="zh-CN" sz="500" b="1" dirty="0">
                  <a:solidFill>
                    <a:schemeClr val="tx2"/>
                  </a:solidFill>
                  <a:latin typeface="Arial" charset="0"/>
                  <a:ea typeface="Arial" charset="0"/>
                  <a:cs typeface="Arial" charset="0"/>
                </a:rPr>
                <a:t>PANTONE 185C</a:t>
              </a:r>
            </a:p>
            <a:p>
              <a:pPr algn="ctr">
                <a:lnSpc>
                  <a:spcPts val="620"/>
                </a:lnSpc>
                <a:spcBef>
                  <a:spcPts val="0"/>
                </a:spcBef>
              </a:pPr>
              <a:r>
                <a:rPr kumimoji="1" lang="en-US" altLang="zh-CN" sz="500" b="1" dirty="0">
                  <a:solidFill>
                    <a:schemeClr val="tx2"/>
                  </a:solidFill>
                  <a:latin typeface="Arial" charset="0"/>
                  <a:ea typeface="Arial" charset="0"/>
                  <a:cs typeface="Arial" charset="0"/>
                </a:rPr>
                <a:t>RGB </a:t>
              </a:r>
              <a:br>
                <a:rPr kumimoji="1" lang="en-US" altLang="zh-CN" sz="500" b="1" dirty="0">
                  <a:solidFill>
                    <a:schemeClr val="tx2"/>
                  </a:solidFill>
                  <a:latin typeface="Arial" charset="0"/>
                  <a:ea typeface="Arial" charset="0"/>
                  <a:cs typeface="Arial" charset="0"/>
                </a:rPr>
              </a:br>
              <a:r>
                <a:rPr kumimoji="1" lang="en-US" altLang="zh-CN" sz="500" b="1" dirty="0">
                  <a:solidFill>
                    <a:schemeClr val="tx2"/>
                  </a:solidFill>
                  <a:latin typeface="Arial" charset="0"/>
                  <a:ea typeface="Arial" charset="0"/>
                  <a:cs typeface="Arial" charset="0"/>
                </a:rPr>
                <a:t>199/0/11  </a:t>
              </a:r>
            </a:p>
          </p:txBody>
        </p:sp>
        <p:sp>
          <p:nvSpPr>
            <p:cNvPr id="77" name="文本框 15">
              <a:extLst>
                <a:ext uri="{FF2B5EF4-FFF2-40B4-BE49-F238E27FC236}">
                  <a16:creationId xmlns:a16="http://schemas.microsoft.com/office/drawing/2014/main" id="{14051C33-7D8E-ED4E-A31B-8FAA52C8EDA5}"/>
                </a:ext>
              </a:extLst>
            </p:cNvPr>
            <p:cNvSpPr txBox="1"/>
            <p:nvPr userDrawn="1"/>
          </p:nvSpPr>
          <p:spPr>
            <a:xfrm>
              <a:off x="5343883" y="-48857"/>
              <a:ext cx="1358295" cy="204645"/>
            </a:xfrm>
            <a:prstGeom prst="rect">
              <a:avLst/>
            </a:prstGeom>
            <a:noFill/>
          </p:spPr>
          <p:txBody>
            <a:bodyPr wrap="square" lIns="0" tIns="0" rIns="0" bIns="0" rtlCol="0" anchor="b" anchorCtr="0">
              <a:spAutoFit/>
            </a:bodyPr>
            <a:lstStyle/>
            <a:p>
              <a:pPr algn="l">
                <a:lnSpc>
                  <a:spcPct val="100000"/>
                </a:lnSpc>
              </a:pPr>
              <a:r>
                <a:rPr kumimoji="1" lang="en-US" altLang="zh-CN" sz="800" dirty="0">
                  <a:solidFill>
                    <a:schemeClr val="tx1"/>
                  </a:solidFill>
                  <a:latin typeface="Arial" panose="020B0604020202020204" pitchFamily="34" charset="0"/>
                  <a:ea typeface="Microsoft YaHei" panose="020B0503020204020204" pitchFamily="34" charset="-122"/>
                  <a:cs typeface="Arial" panose="020B0604020202020204" pitchFamily="34" charset="0"/>
                </a:rPr>
                <a:t>Corporate Colors</a:t>
              </a:r>
              <a:endParaRPr kumimoji="1" lang="zh-CN" altLang="en-US" sz="800" dirty="0">
                <a:solidFill>
                  <a:schemeClr val="tx1"/>
                </a:solidFill>
                <a:latin typeface="Arial" panose="020B0604020202020204" pitchFamily="34" charset="0"/>
                <a:ea typeface="Microsoft YaHei" panose="020B0503020204020204" pitchFamily="34" charset="-122"/>
                <a:cs typeface="Arial" panose="020B0604020202020204" pitchFamily="34" charset="0"/>
              </a:endParaRPr>
            </a:p>
          </p:txBody>
        </p:sp>
        <p:sp>
          <p:nvSpPr>
            <p:cNvPr id="78" name="矩形 13">
              <a:extLst>
                <a:ext uri="{FF2B5EF4-FFF2-40B4-BE49-F238E27FC236}">
                  <a16:creationId xmlns:a16="http://schemas.microsoft.com/office/drawing/2014/main" id="{697139C8-6378-7346-AA26-3DE355486404}"/>
                </a:ext>
              </a:extLst>
            </p:cNvPr>
            <p:cNvSpPr/>
            <p:nvPr userDrawn="1"/>
          </p:nvSpPr>
          <p:spPr>
            <a:xfrm>
              <a:off x="5352600" y="918047"/>
              <a:ext cx="791510" cy="664397"/>
            </a:xfrm>
            <a:prstGeom prst="rect">
              <a:avLst/>
            </a:prstGeom>
            <a:solidFill>
              <a:srgbClr val="C8102E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0" tIns="0" rIns="0" bIns="0" rtlCol="0" anchor="ctr"/>
            <a:lstStyle/>
            <a:p>
              <a:pPr algn="ctr">
                <a:lnSpc>
                  <a:spcPts val="620"/>
                </a:lnSpc>
              </a:pPr>
              <a:r>
                <a:rPr kumimoji="1" lang="en-US" altLang="zh-CN" sz="500" b="1" dirty="0">
                  <a:solidFill>
                    <a:schemeClr val="tx2"/>
                  </a:solidFill>
                  <a:latin typeface="Arial" charset="0"/>
                  <a:ea typeface="Arial" charset="0"/>
                  <a:cs typeface="Arial" charset="0"/>
                </a:rPr>
                <a:t>PANTONE 186C</a:t>
              </a:r>
            </a:p>
            <a:p>
              <a:pPr algn="ctr">
                <a:lnSpc>
                  <a:spcPts val="620"/>
                </a:lnSpc>
              </a:pPr>
              <a:r>
                <a:rPr kumimoji="1" lang="en-US" altLang="zh-CN" sz="500" b="1" dirty="0">
                  <a:solidFill>
                    <a:schemeClr val="tx2"/>
                  </a:solidFill>
                  <a:latin typeface="Arial" charset="0"/>
                  <a:ea typeface="Arial" charset="0"/>
                  <a:cs typeface="Arial" charset="0"/>
                </a:rPr>
                <a:t>RGB</a:t>
              </a:r>
              <a:br>
                <a:rPr kumimoji="1" lang="en-US" altLang="zh-CN" sz="500" b="1" dirty="0">
                  <a:solidFill>
                    <a:schemeClr val="tx2"/>
                  </a:solidFill>
                  <a:latin typeface="Arial" charset="0"/>
                  <a:ea typeface="Arial" charset="0"/>
                  <a:cs typeface="Arial" charset="0"/>
                </a:rPr>
              </a:br>
              <a:r>
                <a:rPr kumimoji="1" lang="en-US" altLang="zh-CN" sz="500" b="1" dirty="0">
                  <a:solidFill>
                    <a:schemeClr val="tx2"/>
                  </a:solidFill>
                  <a:latin typeface="Arial" charset="0"/>
                  <a:ea typeface="Arial" charset="0"/>
                  <a:cs typeface="Arial" charset="0"/>
                </a:rPr>
                <a:t>200/16/46  </a:t>
              </a:r>
            </a:p>
          </p:txBody>
        </p:sp>
        <p:sp>
          <p:nvSpPr>
            <p:cNvPr id="79" name="矩形 13">
              <a:extLst>
                <a:ext uri="{FF2B5EF4-FFF2-40B4-BE49-F238E27FC236}">
                  <a16:creationId xmlns:a16="http://schemas.microsoft.com/office/drawing/2014/main" id="{F79CD551-CACB-A749-9460-B80C1456F4E8}"/>
                </a:ext>
              </a:extLst>
            </p:cNvPr>
            <p:cNvSpPr/>
            <p:nvPr userDrawn="1"/>
          </p:nvSpPr>
          <p:spPr>
            <a:xfrm>
              <a:off x="5354164" y="2665974"/>
              <a:ext cx="791510" cy="664397"/>
            </a:xfrm>
            <a:prstGeom prst="rect">
              <a:avLst/>
            </a:prstGeom>
            <a:solidFill>
              <a:srgbClr val="7F000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0" tIns="0" rIns="0" bIns="0" rtlCol="0" anchor="ctr"/>
            <a:lstStyle/>
            <a:p>
              <a:pPr algn="ctr">
                <a:lnSpc>
                  <a:spcPts val="620"/>
                </a:lnSpc>
              </a:pPr>
              <a:r>
                <a:rPr kumimoji="1" lang="en-US" altLang="zh-CN" sz="500" b="1" dirty="0">
                  <a:solidFill>
                    <a:srgbClr val="FFFFFF"/>
                  </a:solidFill>
                  <a:latin typeface="Arial" charset="0"/>
                  <a:ea typeface="Arial" charset="0"/>
                  <a:cs typeface="Arial" charset="0"/>
                </a:rPr>
                <a:t>RGB</a:t>
              </a:r>
              <a:br>
                <a:rPr kumimoji="1" lang="en-US" altLang="zh-CN" sz="500" b="1" dirty="0">
                  <a:solidFill>
                    <a:srgbClr val="FFFFFF"/>
                  </a:solidFill>
                  <a:latin typeface="Arial" charset="0"/>
                  <a:ea typeface="Arial" charset="0"/>
                  <a:cs typeface="Arial" charset="0"/>
                </a:rPr>
              </a:br>
              <a:r>
                <a:rPr kumimoji="1" lang="en-US" altLang="zh-CN" sz="500" b="1" dirty="0">
                  <a:solidFill>
                    <a:srgbClr val="FFFFFF"/>
                  </a:solidFill>
                  <a:latin typeface="Arial" charset="0"/>
                  <a:ea typeface="Arial" charset="0"/>
                  <a:cs typeface="Arial" charset="0"/>
                </a:rPr>
                <a:t>127/0/1</a:t>
              </a:r>
            </a:p>
          </p:txBody>
        </p:sp>
        <p:sp>
          <p:nvSpPr>
            <p:cNvPr id="80" name="矩形 13">
              <a:extLst>
                <a:ext uri="{FF2B5EF4-FFF2-40B4-BE49-F238E27FC236}">
                  <a16:creationId xmlns:a16="http://schemas.microsoft.com/office/drawing/2014/main" id="{659202D4-1C13-564B-AD21-AF809769236B}"/>
                </a:ext>
              </a:extLst>
            </p:cNvPr>
            <p:cNvSpPr/>
            <p:nvPr userDrawn="1"/>
          </p:nvSpPr>
          <p:spPr>
            <a:xfrm>
              <a:off x="5354164" y="4134866"/>
              <a:ext cx="791510" cy="664397"/>
            </a:xfrm>
            <a:prstGeom prst="rect">
              <a:avLst/>
            </a:prstGeom>
            <a:solidFill>
              <a:srgbClr val="FCC8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0" tIns="0" rIns="0" bIns="0" rtlCol="0" anchor="ctr"/>
            <a:lstStyle/>
            <a:p>
              <a:pPr algn="ctr">
                <a:lnSpc>
                  <a:spcPts val="620"/>
                </a:lnSpc>
              </a:pPr>
              <a:r>
                <a:rPr kumimoji="1" lang="en-US" altLang="zh-CN" sz="500" b="1" dirty="0">
                  <a:solidFill>
                    <a:srgbClr val="FFFFFF"/>
                  </a:solidFill>
                  <a:latin typeface="Arial" charset="0"/>
                  <a:ea typeface="Arial" charset="0"/>
                  <a:cs typeface="Arial" charset="0"/>
                </a:rPr>
                <a:t>RGB</a:t>
              </a:r>
              <a:br>
                <a:rPr kumimoji="1" lang="en-US" altLang="zh-CN" sz="500" b="1" dirty="0">
                  <a:solidFill>
                    <a:srgbClr val="FFFFFF"/>
                  </a:solidFill>
                  <a:latin typeface="Arial" charset="0"/>
                  <a:ea typeface="Arial" charset="0"/>
                  <a:cs typeface="Arial" charset="0"/>
                </a:rPr>
              </a:br>
              <a:r>
                <a:rPr kumimoji="1" lang="en-US" altLang="zh-CN" sz="500" b="1" dirty="0">
                  <a:solidFill>
                    <a:srgbClr val="FFFFFF"/>
                  </a:solidFill>
                  <a:latin typeface="Arial" charset="0"/>
                  <a:ea typeface="Arial" charset="0"/>
                  <a:cs typeface="Arial" charset="0"/>
                </a:rPr>
                <a:t>52/200/0</a:t>
              </a:r>
            </a:p>
          </p:txBody>
        </p:sp>
        <p:sp>
          <p:nvSpPr>
            <p:cNvPr id="81" name="矩形 13">
              <a:extLst>
                <a:ext uri="{FF2B5EF4-FFF2-40B4-BE49-F238E27FC236}">
                  <a16:creationId xmlns:a16="http://schemas.microsoft.com/office/drawing/2014/main" id="{1D14C75E-3EEE-FA4D-8DA3-70B2C56F286F}"/>
                </a:ext>
              </a:extLst>
            </p:cNvPr>
            <p:cNvSpPr/>
            <p:nvPr userDrawn="1"/>
          </p:nvSpPr>
          <p:spPr>
            <a:xfrm>
              <a:off x="5354164" y="5596166"/>
              <a:ext cx="791510" cy="664397"/>
            </a:xfrm>
            <a:prstGeom prst="rect">
              <a:avLst/>
            </a:prstGeom>
            <a:solidFill>
              <a:srgbClr val="30B5C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0" tIns="0" rIns="0" bIns="0" rtlCol="0" anchor="ctr"/>
            <a:lstStyle/>
            <a:p>
              <a:pPr algn="ctr">
                <a:lnSpc>
                  <a:spcPts val="620"/>
                </a:lnSpc>
              </a:pPr>
              <a:r>
                <a:rPr kumimoji="1" lang="en-US" altLang="zh-CN" sz="500" b="1" dirty="0">
                  <a:solidFill>
                    <a:srgbClr val="FFFFFF"/>
                  </a:solidFill>
                  <a:latin typeface="Arial" charset="0"/>
                  <a:ea typeface="Arial" charset="0"/>
                  <a:cs typeface="Arial" charset="0"/>
                </a:rPr>
                <a:t>RGB </a:t>
              </a:r>
              <a:br>
                <a:rPr kumimoji="1" lang="en-US" altLang="zh-CN" sz="500" b="1" dirty="0">
                  <a:solidFill>
                    <a:srgbClr val="FFFFFF"/>
                  </a:solidFill>
                  <a:latin typeface="Arial" charset="0"/>
                  <a:ea typeface="Arial" charset="0"/>
                  <a:cs typeface="Arial" charset="0"/>
                </a:rPr>
              </a:br>
              <a:r>
                <a:rPr kumimoji="1" lang="en-US" altLang="zh-CN" sz="500" b="1" dirty="0">
                  <a:solidFill>
                    <a:srgbClr val="FFFFFF"/>
                  </a:solidFill>
                  <a:latin typeface="Arial" charset="0"/>
                  <a:ea typeface="Arial" charset="0"/>
                  <a:cs typeface="Arial" charset="0"/>
                </a:rPr>
                <a:t>48/181/197</a:t>
              </a:r>
            </a:p>
          </p:txBody>
        </p:sp>
        <p:sp>
          <p:nvSpPr>
            <p:cNvPr id="82" name="矩形 13">
              <a:extLst>
                <a:ext uri="{FF2B5EF4-FFF2-40B4-BE49-F238E27FC236}">
                  <a16:creationId xmlns:a16="http://schemas.microsoft.com/office/drawing/2014/main" id="{9844BDEE-1453-9A40-B91C-2C526D59737B}"/>
                </a:ext>
              </a:extLst>
            </p:cNvPr>
            <p:cNvSpPr/>
            <p:nvPr userDrawn="1"/>
          </p:nvSpPr>
          <p:spPr>
            <a:xfrm>
              <a:off x="6194511" y="4866463"/>
              <a:ext cx="791510" cy="664397"/>
            </a:xfrm>
            <a:prstGeom prst="rect">
              <a:avLst/>
            </a:prstGeom>
            <a:solidFill>
              <a:srgbClr val="81C15F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0" tIns="0" rIns="0" bIns="0" rtlCol="0" anchor="ctr"/>
            <a:lstStyle/>
            <a:p>
              <a:pPr algn="ctr">
                <a:lnSpc>
                  <a:spcPts val="620"/>
                </a:lnSpc>
              </a:pPr>
              <a:r>
                <a:rPr kumimoji="1" lang="en-US" altLang="zh-CN" sz="500" b="1" dirty="0">
                  <a:solidFill>
                    <a:srgbClr val="FFFFFF"/>
                  </a:solidFill>
                  <a:latin typeface="Arial" charset="0"/>
                  <a:ea typeface="Arial" charset="0"/>
                  <a:cs typeface="Arial" charset="0"/>
                </a:rPr>
                <a:t>RGB</a:t>
              </a:r>
              <a:br>
                <a:rPr kumimoji="1" lang="en-US" altLang="zh-CN" sz="500" b="1" dirty="0">
                  <a:solidFill>
                    <a:srgbClr val="FFFFFF"/>
                  </a:solidFill>
                  <a:latin typeface="Arial" charset="0"/>
                  <a:ea typeface="Arial" charset="0"/>
                  <a:cs typeface="Arial" charset="0"/>
                </a:rPr>
              </a:br>
              <a:r>
                <a:rPr kumimoji="1" lang="en-US" altLang="zh-CN" sz="500" b="1" dirty="0">
                  <a:solidFill>
                    <a:srgbClr val="FFFFFF"/>
                  </a:solidFill>
                  <a:latin typeface="Arial" charset="0"/>
                  <a:ea typeface="Arial" charset="0"/>
                  <a:cs typeface="Arial" charset="0"/>
                </a:rPr>
                <a:t>129/193/95</a:t>
              </a:r>
            </a:p>
          </p:txBody>
        </p:sp>
        <p:sp>
          <p:nvSpPr>
            <p:cNvPr id="83" name="矩形 13">
              <a:extLst>
                <a:ext uri="{FF2B5EF4-FFF2-40B4-BE49-F238E27FC236}">
                  <a16:creationId xmlns:a16="http://schemas.microsoft.com/office/drawing/2014/main" id="{533D13E9-5244-8E4F-9513-C00748CDDDF9}"/>
                </a:ext>
              </a:extLst>
            </p:cNvPr>
            <p:cNvSpPr/>
            <p:nvPr userDrawn="1"/>
          </p:nvSpPr>
          <p:spPr>
            <a:xfrm>
              <a:off x="6192274" y="4134866"/>
              <a:ext cx="791510" cy="664397"/>
            </a:xfrm>
            <a:prstGeom prst="rect">
              <a:avLst/>
            </a:prstGeom>
            <a:solidFill>
              <a:srgbClr val="FDD35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0" tIns="0" rIns="0" bIns="0" rtlCol="0" anchor="ctr"/>
            <a:lstStyle/>
            <a:p>
              <a:pPr algn="ctr">
                <a:lnSpc>
                  <a:spcPts val="620"/>
                </a:lnSpc>
              </a:pPr>
              <a:r>
                <a:rPr kumimoji="1" lang="en-US" altLang="zh-CN" sz="500" b="1" dirty="0">
                  <a:solidFill>
                    <a:srgbClr val="FFFFFF"/>
                  </a:solidFill>
                  <a:latin typeface="Arial" charset="0"/>
                  <a:ea typeface="Arial" charset="0"/>
                  <a:cs typeface="Arial" charset="0"/>
                </a:rPr>
                <a:t>RGB</a:t>
              </a:r>
              <a:br>
                <a:rPr kumimoji="1" lang="en-US" altLang="zh-CN" sz="500" b="1" dirty="0">
                  <a:solidFill>
                    <a:srgbClr val="FFFFFF"/>
                  </a:solidFill>
                  <a:latin typeface="Arial" charset="0"/>
                  <a:ea typeface="Arial" charset="0"/>
                  <a:cs typeface="Arial" charset="0"/>
                </a:rPr>
              </a:br>
              <a:r>
                <a:rPr kumimoji="1" lang="en-US" altLang="zh-CN" sz="500" b="1" dirty="0">
                  <a:solidFill>
                    <a:srgbClr val="FFFFFF"/>
                  </a:solidFill>
                  <a:latin typeface="Arial" charset="0"/>
                  <a:ea typeface="Arial" charset="0"/>
                  <a:cs typeface="Arial" charset="0"/>
                </a:rPr>
                <a:t>253/211/81</a:t>
              </a:r>
            </a:p>
          </p:txBody>
        </p:sp>
        <p:sp>
          <p:nvSpPr>
            <p:cNvPr id="84" name="矩形 13">
              <a:extLst>
                <a:ext uri="{FF2B5EF4-FFF2-40B4-BE49-F238E27FC236}">
                  <a16:creationId xmlns:a16="http://schemas.microsoft.com/office/drawing/2014/main" id="{4EBE9DBF-E87C-4F4D-BBB1-81632C549613}"/>
                </a:ext>
              </a:extLst>
            </p:cNvPr>
            <p:cNvSpPr/>
            <p:nvPr userDrawn="1"/>
          </p:nvSpPr>
          <p:spPr>
            <a:xfrm>
              <a:off x="6192274" y="5596166"/>
              <a:ext cx="791510" cy="664397"/>
            </a:xfrm>
            <a:prstGeom prst="rect">
              <a:avLst/>
            </a:prstGeom>
            <a:solidFill>
              <a:srgbClr val="56C4D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0" tIns="0" rIns="0" bIns="0" rtlCol="0" anchor="ctr"/>
            <a:lstStyle/>
            <a:p>
              <a:pPr algn="ctr">
                <a:lnSpc>
                  <a:spcPts val="620"/>
                </a:lnSpc>
              </a:pPr>
              <a:r>
                <a:rPr kumimoji="1" lang="en-US" altLang="zh-CN" sz="500" b="1" dirty="0">
                  <a:solidFill>
                    <a:srgbClr val="FFFFFF"/>
                  </a:solidFill>
                  <a:latin typeface="Arial" charset="0"/>
                  <a:ea typeface="Arial" charset="0"/>
                  <a:cs typeface="Arial" charset="0"/>
                </a:rPr>
                <a:t>RGB </a:t>
              </a:r>
              <a:br>
                <a:rPr kumimoji="1" lang="en-US" altLang="zh-CN" sz="500" b="1" dirty="0">
                  <a:solidFill>
                    <a:srgbClr val="FFFFFF"/>
                  </a:solidFill>
                  <a:latin typeface="Arial" charset="0"/>
                  <a:ea typeface="Arial" charset="0"/>
                  <a:cs typeface="Arial" charset="0"/>
                </a:rPr>
              </a:br>
              <a:r>
                <a:rPr kumimoji="1" lang="en-US" altLang="zh-CN" sz="500" b="1" dirty="0">
                  <a:solidFill>
                    <a:srgbClr val="FFFFFF"/>
                  </a:solidFill>
                  <a:latin typeface="Arial" charset="0"/>
                  <a:ea typeface="Arial" charset="0"/>
                  <a:cs typeface="Arial" charset="0"/>
                </a:rPr>
                <a:t>86/196/210</a:t>
              </a:r>
            </a:p>
          </p:txBody>
        </p:sp>
        <p:sp>
          <p:nvSpPr>
            <p:cNvPr id="85" name="矩形 13">
              <a:extLst>
                <a:ext uri="{FF2B5EF4-FFF2-40B4-BE49-F238E27FC236}">
                  <a16:creationId xmlns:a16="http://schemas.microsoft.com/office/drawing/2014/main" id="{422FC2B2-7928-F442-949E-D722F3DC9D01}"/>
                </a:ext>
              </a:extLst>
            </p:cNvPr>
            <p:cNvSpPr/>
            <p:nvPr/>
          </p:nvSpPr>
          <p:spPr>
            <a:xfrm>
              <a:off x="6186245" y="184963"/>
              <a:ext cx="791510" cy="664397"/>
            </a:xfrm>
            <a:prstGeom prst="rect">
              <a:avLst/>
            </a:prstGeom>
            <a:solidFill>
              <a:srgbClr val="D3394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0" tIns="0" rIns="0" bIns="0" rtlCol="0" anchor="ctr"/>
            <a:lstStyle/>
            <a:p>
              <a:pPr algn="ctr">
                <a:lnSpc>
                  <a:spcPts val="620"/>
                </a:lnSpc>
              </a:pPr>
              <a:r>
                <a:rPr kumimoji="1" lang="en-US" altLang="zh-CN" sz="500" b="1" dirty="0">
                  <a:solidFill>
                    <a:srgbClr val="FFFFFF"/>
                  </a:solidFill>
                  <a:latin typeface="Arial" charset="0"/>
                  <a:ea typeface="Arial" charset="0"/>
                  <a:cs typeface="Arial" charset="0"/>
                </a:rPr>
                <a:t>RGB </a:t>
              </a:r>
              <a:br>
                <a:rPr kumimoji="1" lang="en-US" altLang="zh-CN" sz="500" b="1" dirty="0">
                  <a:solidFill>
                    <a:srgbClr val="FFFFFF"/>
                  </a:solidFill>
                  <a:latin typeface="Arial" charset="0"/>
                  <a:ea typeface="Arial" charset="0"/>
                  <a:cs typeface="Arial" charset="0"/>
                </a:rPr>
              </a:br>
              <a:r>
                <a:rPr kumimoji="1" lang="en-US" altLang="zh-CN" sz="500" b="1" dirty="0">
                  <a:solidFill>
                    <a:srgbClr val="FFFFFF"/>
                  </a:solidFill>
                  <a:latin typeface="Arial" charset="0"/>
                  <a:ea typeface="Arial" charset="0"/>
                  <a:cs typeface="Arial" charset="0"/>
                </a:rPr>
                <a:t>211/57/65</a:t>
              </a:r>
            </a:p>
          </p:txBody>
        </p:sp>
        <p:sp>
          <p:nvSpPr>
            <p:cNvPr id="86" name="矩形 13">
              <a:extLst>
                <a:ext uri="{FF2B5EF4-FFF2-40B4-BE49-F238E27FC236}">
                  <a16:creationId xmlns:a16="http://schemas.microsoft.com/office/drawing/2014/main" id="{5F38502B-99C0-4640-9E8D-7247A3238E22}"/>
                </a:ext>
              </a:extLst>
            </p:cNvPr>
            <p:cNvSpPr/>
            <p:nvPr/>
          </p:nvSpPr>
          <p:spPr>
            <a:xfrm>
              <a:off x="6185604" y="918047"/>
              <a:ext cx="791510" cy="664397"/>
            </a:xfrm>
            <a:prstGeom prst="rect">
              <a:avLst/>
            </a:prstGeom>
            <a:solidFill>
              <a:srgbClr val="D3385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0" tIns="0" rIns="0" bIns="0" rtlCol="0" anchor="ctr"/>
            <a:lstStyle/>
            <a:p>
              <a:pPr algn="ctr">
                <a:lnSpc>
                  <a:spcPts val="620"/>
                </a:lnSpc>
              </a:pPr>
              <a:r>
                <a:rPr kumimoji="1" lang="en-US" altLang="zh-CN" sz="500" b="1" dirty="0">
                  <a:solidFill>
                    <a:srgbClr val="FFFFFF"/>
                  </a:solidFill>
                  <a:latin typeface="Arial" charset="0"/>
                  <a:ea typeface="Arial" charset="0"/>
                  <a:cs typeface="Arial" charset="0"/>
                </a:rPr>
                <a:t>RGB </a:t>
              </a:r>
            </a:p>
            <a:p>
              <a:pPr algn="ctr">
                <a:lnSpc>
                  <a:spcPts val="620"/>
                </a:lnSpc>
              </a:pPr>
              <a:r>
                <a:rPr kumimoji="1" lang="en-US" altLang="zh-CN" sz="500" b="1" dirty="0">
                  <a:solidFill>
                    <a:srgbClr val="FFFFFF"/>
                  </a:solidFill>
                  <a:latin typeface="Arial" charset="0"/>
                  <a:ea typeface="Arial" charset="0"/>
                  <a:cs typeface="Arial" charset="0"/>
                </a:rPr>
                <a:t>211/56/89</a:t>
              </a:r>
            </a:p>
          </p:txBody>
        </p:sp>
        <p:sp>
          <p:nvSpPr>
            <p:cNvPr id="87" name="矩形 13">
              <a:extLst>
                <a:ext uri="{FF2B5EF4-FFF2-40B4-BE49-F238E27FC236}">
                  <a16:creationId xmlns:a16="http://schemas.microsoft.com/office/drawing/2014/main" id="{1399EB62-5216-324F-B66C-AD6ED0004D51}"/>
                </a:ext>
              </a:extLst>
            </p:cNvPr>
            <p:cNvSpPr/>
            <p:nvPr/>
          </p:nvSpPr>
          <p:spPr>
            <a:xfrm>
              <a:off x="6996262" y="1934171"/>
              <a:ext cx="791510" cy="664397"/>
            </a:xfrm>
            <a:prstGeom prst="rect">
              <a:avLst/>
            </a:prstGeom>
            <a:solidFill>
              <a:srgbClr val="DD80A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0" tIns="0" rIns="0" bIns="0" rtlCol="0" anchor="ctr"/>
            <a:lstStyle/>
            <a:p>
              <a:pPr algn="ctr">
                <a:lnSpc>
                  <a:spcPts val="620"/>
                </a:lnSpc>
              </a:pPr>
              <a:r>
                <a:rPr kumimoji="1" lang="en-US" altLang="zh-CN" sz="500" b="1" dirty="0">
                  <a:solidFill>
                    <a:srgbClr val="595757"/>
                  </a:solidFill>
                  <a:latin typeface="Arial" charset="0"/>
                  <a:ea typeface="Arial" charset="0"/>
                  <a:cs typeface="Arial" charset="0"/>
                </a:rPr>
                <a:t>RGB 221/128/170</a:t>
              </a:r>
            </a:p>
          </p:txBody>
        </p:sp>
        <p:sp>
          <p:nvSpPr>
            <p:cNvPr id="88" name="矩形 13">
              <a:extLst>
                <a:ext uri="{FF2B5EF4-FFF2-40B4-BE49-F238E27FC236}">
                  <a16:creationId xmlns:a16="http://schemas.microsoft.com/office/drawing/2014/main" id="{DEDE780A-8050-FD48-B661-39532349131D}"/>
                </a:ext>
              </a:extLst>
            </p:cNvPr>
            <p:cNvSpPr/>
            <p:nvPr/>
          </p:nvSpPr>
          <p:spPr>
            <a:xfrm>
              <a:off x="6996262" y="2673360"/>
              <a:ext cx="791510" cy="664397"/>
            </a:xfrm>
            <a:prstGeom prst="rect">
              <a:avLst/>
            </a:prstGeom>
            <a:solidFill>
              <a:srgbClr val="BF808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0" tIns="0" rIns="0" bIns="0" rtlCol="0" anchor="ctr"/>
            <a:lstStyle/>
            <a:p>
              <a:pPr marL="0" marR="0" lvl="0" indent="0" algn="ctr" defTabSz="914112" rtl="0" eaLnBrk="1" fontAlgn="auto" latinLnBrk="0" hangingPunct="1">
                <a:lnSpc>
                  <a:spcPts val="62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1" lang="en-US" altLang="zh-CN" sz="500" b="1" dirty="0">
                  <a:solidFill>
                    <a:srgbClr val="595757"/>
                  </a:solidFill>
                  <a:latin typeface="Arial" charset="0"/>
                  <a:ea typeface="Arial" charset="0"/>
                  <a:cs typeface="Arial" charset="0"/>
                </a:rPr>
                <a:t>RGB 191/128/130</a:t>
              </a:r>
            </a:p>
          </p:txBody>
        </p:sp>
        <p:sp>
          <p:nvSpPr>
            <p:cNvPr id="89" name="矩形 13">
              <a:extLst>
                <a:ext uri="{FF2B5EF4-FFF2-40B4-BE49-F238E27FC236}">
                  <a16:creationId xmlns:a16="http://schemas.microsoft.com/office/drawing/2014/main" id="{9BDB304C-5E40-9647-A3EF-75D9BFFB7E5B}"/>
                </a:ext>
              </a:extLst>
            </p:cNvPr>
            <p:cNvSpPr/>
            <p:nvPr/>
          </p:nvSpPr>
          <p:spPr>
            <a:xfrm>
              <a:off x="6996262" y="3415851"/>
              <a:ext cx="791510" cy="664397"/>
            </a:xfrm>
            <a:prstGeom prst="rect">
              <a:avLst/>
            </a:prstGeom>
            <a:solidFill>
              <a:srgbClr val="F6B78C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0" tIns="0" rIns="0" bIns="0" rtlCol="0" anchor="ctr"/>
            <a:lstStyle/>
            <a:p>
              <a:pPr algn="ctr">
                <a:lnSpc>
                  <a:spcPts val="620"/>
                </a:lnSpc>
              </a:pPr>
              <a:r>
                <a:rPr kumimoji="1" lang="en-US" altLang="zh-CN" sz="500" b="1" dirty="0">
                  <a:solidFill>
                    <a:srgbClr val="595757"/>
                  </a:solidFill>
                  <a:latin typeface="Arial" charset="0"/>
                  <a:ea typeface="Arial" charset="0"/>
                  <a:cs typeface="Arial" charset="0"/>
                </a:rPr>
                <a:t>RGB 246/183/140</a:t>
              </a:r>
              <a:endParaRPr kumimoji="1" lang="mr-IN" altLang="zh-CN" sz="500" b="1" dirty="0">
                <a:solidFill>
                  <a:srgbClr val="595757"/>
                </a:solidFill>
                <a:latin typeface="Arial" charset="0"/>
                <a:ea typeface="Arial" charset="0"/>
                <a:cs typeface="Arial" charset="0"/>
              </a:endParaRPr>
            </a:p>
          </p:txBody>
        </p:sp>
        <p:sp>
          <p:nvSpPr>
            <p:cNvPr id="90" name="矩形 13">
              <a:extLst>
                <a:ext uri="{FF2B5EF4-FFF2-40B4-BE49-F238E27FC236}">
                  <a16:creationId xmlns:a16="http://schemas.microsoft.com/office/drawing/2014/main" id="{EC3A6DD7-CCD1-0C4F-B8D4-3D01C9FFC289}"/>
                </a:ext>
              </a:extLst>
            </p:cNvPr>
            <p:cNvSpPr/>
            <p:nvPr/>
          </p:nvSpPr>
          <p:spPr>
            <a:xfrm>
              <a:off x="7006093" y="4866463"/>
              <a:ext cx="791510" cy="664397"/>
            </a:xfrm>
            <a:prstGeom prst="rect">
              <a:avLst/>
            </a:prstGeom>
            <a:solidFill>
              <a:srgbClr val="AFD89C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0" tIns="0" rIns="0" bIns="0" rtlCol="0" anchor="ctr"/>
            <a:lstStyle/>
            <a:p>
              <a:pPr algn="ctr">
                <a:lnSpc>
                  <a:spcPts val="620"/>
                </a:lnSpc>
              </a:pPr>
              <a:r>
                <a:rPr kumimoji="1" lang="en-US" altLang="zh-CN" sz="500" b="1" dirty="0">
                  <a:solidFill>
                    <a:srgbClr val="595757"/>
                  </a:solidFill>
                  <a:latin typeface="Arial" charset="0"/>
                  <a:ea typeface="Arial" charset="0"/>
                  <a:cs typeface="Arial" charset="0"/>
                </a:rPr>
                <a:t>RGB 176/216/156</a:t>
              </a:r>
            </a:p>
          </p:txBody>
        </p:sp>
        <p:sp>
          <p:nvSpPr>
            <p:cNvPr id="91" name="矩形 13">
              <a:extLst>
                <a:ext uri="{FF2B5EF4-FFF2-40B4-BE49-F238E27FC236}">
                  <a16:creationId xmlns:a16="http://schemas.microsoft.com/office/drawing/2014/main" id="{FC3F3193-22C2-A847-A957-DFCCDA9D1D88}"/>
                </a:ext>
              </a:extLst>
            </p:cNvPr>
            <p:cNvSpPr/>
            <p:nvPr/>
          </p:nvSpPr>
          <p:spPr>
            <a:xfrm>
              <a:off x="7003856" y="4134866"/>
              <a:ext cx="791510" cy="664397"/>
            </a:xfrm>
            <a:prstGeom prst="rect">
              <a:avLst/>
            </a:prstGeom>
            <a:solidFill>
              <a:srgbClr val="FDE397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0" tIns="0" rIns="0" bIns="0" rtlCol="0" anchor="ctr"/>
            <a:lstStyle/>
            <a:p>
              <a:pPr algn="ctr">
                <a:lnSpc>
                  <a:spcPts val="620"/>
                </a:lnSpc>
              </a:pPr>
              <a:r>
                <a:rPr kumimoji="1" lang="en-US" altLang="zh-CN" sz="500" b="1" dirty="0">
                  <a:solidFill>
                    <a:srgbClr val="595757"/>
                  </a:solidFill>
                  <a:latin typeface="Arial" charset="0"/>
                  <a:ea typeface="Arial" charset="0"/>
                  <a:cs typeface="Arial" charset="0"/>
                </a:rPr>
                <a:t>RGB 253/227/181</a:t>
              </a:r>
            </a:p>
          </p:txBody>
        </p:sp>
        <p:sp>
          <p:nvSpPr>
            <p:cNvPr id="92" name="矩形 13">
              <a:extLst>
                <a:ext uri="{FF2B5EF4-FFF2-40B4-BE49-F238E27FC236}">
                  <a16:creationId xmlns:a16="http://schemas.microsoft.com/office/drawing/2014/main" id="{851DFAF5-0D1C-C64A-87B5-B0C9497BA3EB}"/>
                </a:ext>
              </a:extLst>
            </p:cNvPr>
            <p:cNvSpPr/>
            <p:nvPr/>
          </p:nvSpPr>
          <p:spPr>
            <a:xfrm>
              <a:off x="7003856" y="5596166"/>
              <a:ext cx="791510" cy="664397"/>
            </a:xfrm>
            <a:prstGeom prst="rect">
              <a:avLst/>
            </a:prstGeom>
            <a:solidFill>
              <a:srgbClr val="94DAE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0" tIns="0" rIns="0" bIns="0" rtlCol="0" anchor="ctr"/>
            <a:lstStyle/>
            <a:p>
              <a:pPr algn="ctr">
                <a:lnSpc>
                  <a:spcPts val="620"/>
                </a:lnSpc>
              </a:pPr>
              <a:r>
                <a:rPr kumimoji="1" lang="en-US" altLang="zh-CN" sz="500" b="1" dirty="0">
                  <a:solidFill>
                    <a:srgbClr val="595757"/>
                  </a:solidFill>
                  <a:latin typeface="Arial" charset="0"/>
                  <a:ea typeface="Arial" charset="0"/>
                  <a:cs typeface="Arial" charset="0"/>
                </a:rPr>
                <a:t>RGB 148/218/226</a:t>
              </a:r>
            </a:p>
          </p:txBody>
        </p:sp>
        <p:sp>
          <p:nvSpPr>
            <p:cNvPr id="93" name="矩形 13">
              <a:extLst>
                <a:ext uri="{FF2B5EF4-FFF2-40B4-BE49-F238E27FC236}">
                  <a16:creationId xmlns:a16="http://schemas.microsoft.com/office/drawing/2014/main" id="{57EB9D15-6C1C-8340-A5D0-43B865B5951C}"/>
                </a:ext>
              </a:extLst>
            </p:cNvPr>
            <p:cNvSpPr/>
            <p:nvPr/>
          </p:nvSpPr>
          <p:spPr>
            <a:xfrm>
              <a:off x="6997826" y="184963"/>
              <a:ext cx="791510" cy="664397"/>
            </a:xfrm>
            <a:prstGeom prst="rect">
              <a:avLst/>
            </a:prstGeom>
            <a:solidFill>
              <a:srgbClr val="E2818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0" tIns="0" rIns="0" bIns="0" rtlCol="0" anchor="ctr"/>
            <a:lstStyle/>
            <a:p>
              <a:pPr algn="ctr">
                <a:lnSpc>
                  <a:spcPts val="620"/>
                </a:lnSpc>
              </a:pPr>
              <a:r>
                <a:rPr kumimoji="1" lang="en-US" altLang="zh-CN" sz="500" b="1" dirty="0">
                  <a:solidFill>
                    <a:srgbClr val="595757"/>
                  </a:solidFill>
                  <a:latin typeface="Arial" charset="0"/>
                  <a:ea typeface="Arial" charset="0"/>
                  <a:cs typeface="Arial" charset="0"/>
                </a:rPr>
                <a:t>RGB 226/129/137</a:t>
              </a:r>
            </a:p>
          </p:txBody>
        </p:sp>
        <p:sp>
          <p:nvSpPr>
            <p:cNvPr id="94" name="矩形 13">
              <a:extLst>
                <a:ext uri="{FF2B5EF4-FFF2-40B4-BE49-F238E27FC236}">
                  <a16:creationId xmlns:a16="http://schemas.microsoft.com/office/drawing/2014/main" id="{2B29D96D-3B3D-B944-92CB-FE0973E33810}"/>
                </a:ext>
              </a:extLst>
            </p:cNvPr>
            <p:cNvSpPr/>
            <p:nvPr/>
          </p:nvSpPr>
          <p:spPr>
            <a:xfrm>
              <a:off x="6997185" y="918047"/>
              <a:ext cx="791510" cy="664397"/>
            </a:xfrm>
            <a:prstGeom prst="rect">
              <a:avLst/>
            </a:prstGeom>
            <a:solidFill>
              <a:srgbClr val="E28198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0" tIns="0" rIns="0" bIns="0" rtlCol="0" anchor="ctr"/>
            <a:lstStyle/>
            <a:p>
              <a:pPr algn="ctr">
                <a:lnSpc>
                  <a:spcPts val="620"/>
                </a:lnSpc>
              </a:pPr>
              <a:r>
                <a:rPr kumimoji="1" lang="en-US" altLang="zh-CN" sz="500" b="1" dirty="0">
                  <a:solidFill>
                    <a:srgbClr val="595757"/>
                  </a:solidFill>
                  <a:latin typeface="Arial" charset="0"/>
                  <a:ea typeface="Arial" charset="0"/>
                  <a:cs typeface="Arial" charset="0"/>
                </a:rPr>
                <a:t>RGB 226/129/152</a:t>
              </a:r>
            </a:p>
          </p:txBody>
        </p:sp>
        <p:sp>
          <p:nvSpPr>
            <p:cNvPr id="95" name="矩形 13">
              <a:extLst>
                <a:ext uri="{FF2B5EF4-FFF2-40B4-BE49-F238E27FC236}">
                  <a16:creationId xmlns:a16="http://schemas.microsoft.com/office/drawing/2014/main" id="{35D234AC-C1A2-7248-94C0-BB95C4DFE743}"/>
                </a:ext>
              </a:extLst>
            </p:cNvPr>
            <p:cNvSpPr/>
            <p:nvPr userDrawn="1"/>
          </p:nvSpPr>
          <p:spPr>
            <a:xfrm>
              <a:off x="7806130" y="1934171"/>
              <a:ext cx="791510" cy="664397"/>
            </a:xfrm>
            <a:prstGeom prst="rect">
              <a:avLst/>
            </a:prstGeom>
            <a:solidFill>
              <a:srgbClr val="EBB3CC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0" tIns="0" rIns="0" bIns="0" rtlCol="0" anchor="ctr"/>
            <a:lstStyle/>
            <a:p>
              <a:pPr algn="ctr">
                <a:lnSpc>
                  <a:spcPts val="620"/>
                </a:lnSpc>
              </a:pPr>
              <a:r>
                <a:rPr kumimoji="1" lang="en-US" altLang="zh-CN" sz="500" b="1" dirty="0">
                  <a:solidFill>
                    <a:srgbClr val="595757"/>
                  </a:solidFill>
                  <a:latin typeface="Arial" charset="0"/>
                  <a:ea typeface="Arial" charset="0"/>
                  <a:cs typeface="Arial" charset="0"/>
                </a:rPr>
                <a:t>RGB 235/179/204</a:t>
              </a:r>
            </a:p>
          </p:txBody>
        </p:sp>
        <p:sp>
          <p:nvSpPr>
            <p:cNvPr id="96" name="矩形 13">
              <a:extLst>
                <a:ext uri="{FF2B5EF4-FFF2-40B4-BE49-F238E27FC236}">
                  <a16:creationId xmlns:a16="http://schemas.microsoft.com/office/drawing/2014/main" id="{2C241EB7-09A9-7E40-9241-F2D47E53E1FF}"/>
                </a:ext>
              </a:extLst>
            </p:cNvPr>
            <p:cNvSpPr/>
            <p:nvPr/>
          </p:nvSpPr>
          <p:spPr>
            <a:xfrm>
              <a:off x="7806130" y="2673360"/>
              <a:ext cx="791510" cy="664397"/>
            </a:xfrm>
            <a:prstGeom prst="rect">
              <a:avLst/>
            </a:prstGeom>
            <a:solidFill>
              <a:srgbClr val="D8B3B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0" tIns="0" rIns="0" bIns="0" rtlCol="0" anchor="ctr"/>
            <a:lstStyle/>
            <a:p>
              <a:pPr marL="0" marR="0" lvl="0" indent="0" algn="ctr" defTabSz="914112" rtl="0" eaLnBrk="1" fontAlgn="auto" latinLnBrk="0" hangingPunct="1">
                <a:lnSpc>
                  <a:spcPts val="62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1" lang="en-US" altLang="zh-CN" sz="500" b="1" dirty="0">
                  <a:solidFill>
                    <a:srgbClr val="595757"/>
                  </a:solidFill>
                  <a:latin typeface="Arial" charset="0"/>
                  <a:ea typeface="Arial" charset="0"/>
                  <a:cs typeface="Arial" charset="0"/>
                </a:rPr>
                <a:t>RGB 216/179/179</a:t>
              </a:r>
            </a:p>
          </p:txBody>
        </p:sp>
        <p:sp>
          <p:nvSpPr>
            <p:cNvPr id="97" name="矩形 13">
              <a:extLst>
                <a:ext uri="{FF2B5EF4-FFF2-40B4-BE49-F238E27FC236}">
                  <a16:creationId xmlns:a16="http://schemas.microsoft.com/office/drawing/2014/main" id="{63833C81-CC87-004C-AE5E-CB387B992636}"/>
                </a:ext>
              </a:extLst>
            </p:cNvPr>
            <p:cNvSpPr/>
            <p:nvPr/>
          </p:nvSpPr>
          <p:spPr>
            <a:xfrm>
              <a:off x="7806130" y="3415851"/>
              <a:ext cx="791510" cy="664397"/>
            </a:xfrm>
            <a:prstGeom prst="rect">
              <a:avLst/>
            </a:prstGeom>
            <a:solidFill>
              <a:srgbClr val="FAD3BB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0" tIns="0" rIns="0" bIns="0" rtlCol="0" anchor="ctr"/>
            <a:lstStyle/>
            <a:p>
              <a:pPr algn="ctr">
                <a:lnSpc>
                  <a:spcPts val="620"/>
                </a:lnSpc>
              </a:pPr>
              <a:r>
                <a:rPr kumimoji="1" lang="en-US" altLang="zh-CN" sz="500" b="1" dirty="0">
                  <a:solidFill>
                    <a:srgbClr val="595757"/>
                  </a:solidFill>
                  <a:latin typeface="Arial" charset="0"/>
                  <a:ea typeface="Arial" charset="0"/>
                  <a:cs typeface="Arial" charset="0"/>
                </a:rPr>
                <a:t>RGB 250/211/187</a:t>
              </a:r>
              <a:endParaRPr kumimoji="1" lang="mr-IN" altLang="zh-CN" sz="500" b="1" dirty="0">
                <a:solidFill>
                  <a:srgbClr val="595757"/>
                </a:solidFill>
                <a:latin typeface="Arial" charset="0"/>
                <a:ea typeface="Arial" charset="0"/>
                <a:cs typeface="Arial" charset="0"/>
              </a:endParaRPr>
            </a:p>
          </p:txBody>
        </p:sp>
        <p:sp>
          <p:nvSpPr>
            <p:cNvPr id="98" name="矩形 13">
              <a:extLst>
                <a:ext uri="{FF2B5EF4-FFF2-40B4-BE49-F238E27FC236}">
                  <a16:creationId xmlns:a16="http://schemas.microsoft.com/office/drawing/2014/main" id="{77A96C4C-F3F3-484A-95BE-7E52C33A2FE2}"/>
                </a:ext>
              </a:extLst>
            </p:cNvPr>
            <p:cNvSpPr/>
            <p:nvPr/>
          </p:nvSpPr>
          <p:spPr>
            <a:xfrm>
              <a:off x="7815961" y="4866463"/>
              <a:ext cx="791510" cy="664397"/>
            </a:xfrm>
            <a:prstGeom prst="rect">
              <a:avLst/>
            </a:prstGeom>
            <a:solidFill>
              <a:srgbClr val="D0E8C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0" tIns="0" rIns="0" bIns="0" rtlCol="0" anchor="ctr"/>
            <a:lstStyle/>
            <a:p>
              <a:pPr algn="ctr">
                <a:lnSpc>
                  <a:spcPts val="620"/>
                </a:lnSpc>
              </a:pPr>
              <a:r>
                <a:rPr kumimoji="1" lang="en-US" altLang="zh-CN" sz="500" b="1" dirty="0">
                  <a:solidFill>
                    <a:srgbClr val="595757"/>
                  </a:solidFill>
                  <a:latin typeface="Arial" charset="0"/>
                  <a:ea typeface="Arial" charset="0"/>
                  <a:cs typeface="Arial" charset="0"/>
                </a:rPr>
                <a:t>RGB 208/232/196</a:t>
              </a:r>
            </a:p>
          </p:txBody>
        </p:sp>
        <p:sp>
          <p:nvSpPr>
            <p:cNvPr id="99" name="矩形 13">
              <a:extLst>
                <a:ext uri="{FF2B5EF4-FFF2-40B4-BE49-F238E27FC236}">
                  <a16:creationId xmlns:a16="http://schemas.microsoft.com/office/drawing/2014/main" id="{66F0E6F8-F4D3-1B44-BB6D-F328A6CEA0C9}"/>
                </a:ext>
              </a:extLst>
            </p:cNvPr>
            <p:cNvSpPr/>
            <p:nvPr/>
          </p:nvSpPr>
          <p:spPr>
            <a:xfrm>
              <a:off x="7813724" y="4134866"/>
              <a:ext cx="791510" cy="664397"/>
            </a:xfrm>
            <a:prstGeom prst="rect">
              <a:avLst/>
            </a:prstGeom>
            <a:solidFill>
              <a:srgbClr val="FEEEC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0" tIns="0" rIns="0" bIns="0" rtlCol="0" anchor="ctr"/>
            <a:lstStyle/>
            <a:p>
              <a:pPr algn="ctr">
                <a:lnSpc>
                  <a:spcPts val="620"/>
                </a:lnSpc>
              </a:pPr>
              <a:r>
                <a:rPr kumimoji="1" lang="en-US" altLang="zh-CN" sz="500" b="1" dirty="0">
                  <a:solidFill>
                    <a:srgbClr val="595757"/>
                  </a:solidFill>
                  <a:latin typeface="Arial" charset="0"/>
                  <a:ea typeface="Arial" charset="0"/>
                  <a:cs typeface="Arial" charset="0"/>
                </a:rPr>
                <a:t>RGB 254/238/193</a:t>
              </a:r>
            </a:p>
          </p:txBody>
        </p:sp>
        <p:sp>
          <p:nvSpPr>
            <p:cNvPr id="100" name="矩形 13">
              <a:extLst>
                <a:ext uri="{FF2B5EF4-FFF2-40B4-BE49-F238E27FC236}">
                  <a16:creationId xmlns:a16="http://schemas.microsoft.com/office/drawing/2014/main" id="{EEFEFB0D-48AF-8147-BDEB-B01E99ED82A7}"/>
                </a:ext>
              </a:extLst>
            </p:cNvPr>
            <p:cNvSpPr/>
            <p:nvPr/>
          </p:nvSpPr>
          <p:spPr>
            <a:xfrm>
              <a:off x="7813724" y="5596166"/>
              <a:ext cx="791510" cy="664397"/>
            </a:xfrm>
            <a:prstGeom prst="rect">
              <a:avLst/>
            </a:prstGeom>
            <a:solidFill>
              <a:srgbClr val="BEE9EE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0" tIns="0" rIns="0" bIns="0" rtlCol="0" anchor="ctr"/>
            <a:lstStyle/>
            <a:p>
              <a:pPr algn="ctr">
                <a:lnSpc>
                  <a:spcPts val="620"/>
                </a:lnSpc>
              </a:pPr>
              <a:r>
                <a:rPr kumimoji="1" lang="en-US" altLang="zh-CN" sz="500" b="1" dirty="0">
                  <a:solidFill>
                    <a:srgbClr val="595757"/>
                  </a:solidFill>
                  <a:latin typeface="Arial" charset="0"/>
                  <a:ea typeface="Arial" charset="0"/>
                  <a:cs typeface="Arial" charset="0"/>
                </a:rPr>
                <a:t>RGB</a:t>
              </a:r>
              <a:br>
                <a:rPr kumimoji="1" lang="en-US" altLang="zh-CN" sz="500" b="1" dirty="0">
                  <a:solidFill>
                    <a:srgbClr val="595757"/>
                  </a:solidFill>
                  <a:latin typeface="Arial" charset="0"/>
                  <a:ea typeface="Arial" charset="0"/>
                  <a:cs typeface="Arial" charset="0"/>
                </a:rPr>
              </a:br>
              <a:r>
                <a:rPr kumimoji="1" lang="en-US" altLang="zh-CN" sz="500" b="1" dirty="0">
                  <a:solidFill>
                    <a:srgbClr val="595757"/>
                  </a:solidFill>
                  <a:latin typeface="Arial" charset="0"/>
                  <a:ea typeface="Arial" charset="0"/>
                  <a:cs typeface="Arial" charset="0"/>
                </a:rPr>
                <a:t>190/233/238</a:t>
              </a:r>
            </a:p>
          </p:txBody>
        </p:sp>
        <p:sp>
          <p:nvSpPr>
            <p:cNvPr id="101" name="矩形 13">
              <a:extLst>
                <a:ext uri="{FF2B5EF4-FFF2-40B4-BE49-F238E27FC236}">
                  <a16:creationId xmlns:a16="http://schemas.microsoft.com/office/drawing/2014/main" id="{3F7C47B0-D4EF-7047-9B96-1169C593055C}"/>
                </a:ext>
              </a:extLst>
            </p:cNvPr>
            <p:cNvSpPr/>
            <p:nvPr/>
          </p:nvSpPr>
          <p:spPr>
            <a:xfrm>
              <a:off x="7807694" y="184963"/>
              <a:ext cx="791510" cy="664397"/>
            </a:xfrm>
            <a:prstGeom prst="rect">
              <a:avLst/>
            </a:prstGeom>
            <a:solidFill>
              <a:srgbClr val="EEB3B8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0" tIns="0" rIns="0" bIns="0" rtlCol="0" anchor="ctr"/>
            <a:lstStyle/>
            <a:p>
              <a:pPr algn="ctr">
                <a:lnSpc>
                  <a:spcPts val="620"/>
                </a:lnSpc>
              </a:pPr>
              <a:r>
                <a:rPr kumimoji="1" lang="en-US" altLang="zh-CN" sz="500" b="1" dirty="0">
                  <a:solidFill>
                    <a:srgbClr val="595757"/>
                  </a:solidFill>
                  <a:latin typeface="Arial" charset="0"/>
                  <a:ea typeface="Arial" charset="0"/>
                  <a:cs typeface="Arial" charset="0"/>
                </a:rPr>
                <a:t>RGB 239/178/184</a:t>
              </a:r>
            </a:p>
          </p:txBody>
        </p:sp>
        <p:sp>
          <p:nvSpPr>
            <p:cNvPr id="102" name="矩形 13">
              <a:extLst>
                <a:ext uri="{FF2B5EF4-FFF2-40B4-BE49-F238E27FC236}">
                  <a16:creationId xmlns:a16="http://schemas.microsoft.com/office/drawing/2014/main" id="{26A0A468-A37D-824A-8DA2-0B437212E07E}"/>
                </a:ext>
              </a:extLst>
            </p:cNvPr>
            <p:cNvSpPr/>
            <p:nvPr/>
          </p:nvSpPr>
          <p:spPr>
            <a:xfrm>
              <a:off x="7807054" y="918047"/>
              <a:ext cx="791510" cy="664397"/>
            </a:xfrm>
            <a:prstGeom prst="rect">
              <a:avLst/>
            </a:prstGeom>
            <a:solidFill>
              <a:srgbClr val="EEB3C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0" tIns="0" rIns="0" bIns="0" rtlCol="0" anchor="ctr"/>
            <a:lstStyle/>
            <a:p>
              <a:pPr algn="ctr">
                <a:lnSpc>
                  <a:spcPts val="620"/>
                </a:lnSpc>
              </a:pPr>
              <a:r>
                <a:rPr kumimoji="1" lang="en-US" altLang="zh-CN" sz="500" b="1" dirty="0">
                  <a:solidFill>
                    <a:srgbClr val="595757"/>
                  </a:solidFill>
                  <a:latin typeface="Arial" charset="0"/>
                  <a:ea typeface="Arial" charset="0"/>
                  <a:cs typeface="Arial" charset="0"/>
                </a:rPr>
                <a:t>RGB 238/179/193</a:t>
              </a:r>
            </a:p>
          </p:txBody>
        </p:sp>
        <p:sp>
          <p:nvSpPr>
            <p:cNvPr id="103" name="矩形 13">
              <a:extLst>
                <a:ext uri="{FF2B5EF4-FFF2-40B4-BE49-F238E27FC236}">
                  <a16:creationId xmlns:a16="http://schemas.microsoft.com/office/drawing/2014/main" id="{B0E79B3A-2E5F-ED4F-AA3D-00B685B18CA9}"/>
                </a:ext>
              </a:extLst>
            </p:cNvPr>
            <p:cNvSpPr/>
            <p:nvPr userDrawn="1"/>
          </p:nvSpPr>
          <p:spPr>
            <a:xfrm>
              <a:off x="5354169" y="6324025"/>
              <a:ext cx="513579" cy="664397"/>
            </a:xfrm>
            <a:prstGeom prst="rect">
              <a:avLst/>
            </a:prstGeom>
            <a:solidFill>
              <a:srgbClr val="22181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0" tIns="0" rIns="0" bIns="0" rtlCol="0" anchor="ctr"/>
            <a:lstStyle/>
            <a:p>
              <a:pPr algn="ctr">
                <a:lnSpc>
                  <a:spcPts val="620"/>
                </a:lnSpc>
              </a:pPr>
              <a:r>
                <a:rPr kumimoji="1" lang="en-US" altLang="zh-CN" sz="500" b="1" dirty="0">
                  <a:solidFill>
                    <a:srgbClr val="FFFFFF"/>
                  </a:solidFill>
                  <a:latin typeface="Arial" charset="0"/>
                  <a:ea typeface="Arial" charset="0"/>
                  <a:cs typeface="Arial" charset="0"/>
                </a:rPr>
                <a:t>RGB </a:t>
              </a:r>
              <a:br>
                <a:rPr kumimoji="1" lang="en-US" altLang="zh-CN" sz="500" b="1" dirty="0">
                  <a:solidFill>
                    <a:srgbClr val="FFFFFF"/>
                  </a:solidFill>
                  <a:latin typeface="Arial" charset="0"/>
                  <a:ea typeface="Arial" charset="0"/>
                  <a:cs typeface="Arial" charset="0"/>
                </a:rPr>
              </a:br>
              <a:r>
                <a:rPr kumimoji="1" lang="en-US" altLang="zh-CN" sz="500" b="1" dirty="0">
                  <a:solidFill>
                    <a:srgbClr val="FFFFFF"/>
                  </a:solidFill>
                  <a:latin typeface="Arial" charset="0"/>
                  <a:ea typeface="Arial" charset="0"/>
                  <a:cs typeface="Arial" charset="0"/>
                </a:rPr>
                <a:t>0/0/0</a:t>
              </a:r>
            </a:p>
          </p:txBody>
        </p:sp>
        <p:sp>
          <p:nvSpPr>
            <p:cNvPr id="104" name="矩形 13">
              <a:extLst>
                <a:ext uri="{FF2B5EF4-FFF2-40B4-BE49-F238E27FC236}">
                  <a16:creationId xmlns:a16="http://schemas.microsoft.com/office/drawing/2014/main" id="{32D85E93-C860-B646-A67C-3D2FDCC07E8E}"/>
                </a:ext>
              </a:extLst>
            </p:cNvPr>
            <p:cNvSpPr/>
            <p:nvPr userDrawn="1"/>
          </p:nvSpPr>
          <p:spPr>
            <a:xfrm>
              <a:off x="5900626" y="6324025"/>
              <a:ext cx="513579" cy="664397"/>
            </a:xfrm>
            <a:prstGeom prst="rect">
              <a:avLst/>
            </a:prstGeom>
            <a:solidFill>
              <a:srgbClr val="595757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0" tIns="0" rIns="0" bIns="0" rtlCol="0" anchor="ctr"/>
            <a:lstStyle/>
            <a:p>
              <a:pPr algn="ctr">
                <a:lnSpc>
                  <a:spcPts val="620"/>
                </a:lnSpc>
              </a:pPr>
              <a:r>
                <a:rPr kumimoji="1" lang="en-US" altLang="zh-CN" sz="500" b="1" dirty="0">
                  <a:solidFill>
                    <a:srgbClr val="FFFFFF"/>
                  </a:solidFill>
                  <a:latin typeface="Arial" charset="0"/>
                  <a:ea typeface="Arial" charset="0"/>
                  <a:cs typeface="Arial" charset="0"/>
                </a:rPr>
                <a:t>RGB </a:t>
              </a:r>
            </a:p>
            <a:p>
              <a:pPr algn="ctr">
                <a:lnSpc>
                  <a:spcPts val="620"/>
                </a:lnSpc>
              </a:pPr>
              <a:r>
                <a:rPr kumimoji="1" lang="en-US" altLang="zh-CN" sz="500" b="1" dirty="0">
                  <a:solidFill>
                    <a:srgbClr val="FFFFFF"/>
                  </a:solidFill>
                  <a:latin typeface="Arial" charset="0"/>
                  <a:ea typeface="Arial" charset="0"/>
                  <a:cs typeface="Arial" charset="0"/>
                </a:rPr>
                <a:t>89/87/87</a:t>
              </a:r>
            </a:p>
          </p:txBody>
        </p:sp>
        <p:sp>
          <p:nvSpPr>
            <p:cNvPr id="105" name="矩形 13">
              <a:extLst>
                <a:ext uri="{FF2B5EF4-FFF2-40B4-BE49-F238E27FC236}">
                  <a16:creationId xmlns:a16="http://schemas.microsoft.com/office/drawing/2014/main" id="{D9E271D3-C782-EA4B-B477-613B5CE7B0DA}"/>
                </a:ext>
              </a:extLst>
            </p:cNvPr>
            <p:cNvSpPr/>
            <p:nvPr userDrawn="1"/>
          </p:nvSpPr>
          <p:spPr>
            <a:xfrm>
              <a:off x="6450318" y="6324025"/>
              <a:ext cx="513579" cy="664397"/>
            </a:xfrm>
            <a:prstGeom prst="rect">
              <a:avLst/>
            </a:prstGeom>
            <a:solidFill>
              <a:srgbClr val="888888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0" tIns="0" rIns="0" bIns="0" rtlCol="0" anchor="ctr"/>
            <a:lstStyle/>
            <a:p>
              <a:pPr algn="ctr">
                <a:lnSpc>
                  <a:spcPts val="620"/>
                </a:lnSpc>
              </a:pPr>
              <a:r>
                <a:rPr kumimoji="1" lang="en-US" altLang="zh-CN" sz="500" b="1" dirty="0">
                  <a:solidFill>
                    <a:srgbClr val="FFFFFF"/>
                  </a:solidFill>
                  <a:latin typeface="Arial" charset="0"/>
                  <a:ea typeface="Arial" charset="0"/>
                  <a:cs typeface="Arial" charset="0"/>
                </a:rPr>
                <a:t>RGB</a:t>
              </a:r>
            </a:p>
            <a:p>
              <a:pPr algn="ctr">
                <a:lnSpc>
                  <a:spcPts val="620"/>
                </a:lnSpc>
              </a:pPr>
              <a:r>
                <a:rPr kumimoji="1" lang="en-US" altLang="zh-CN" sz="500" b="1" dirty="0">
                  <a:solidFill>
                    <a:srgbClr val="FFFFFF"/>
                  </a:solidFill>
                  <a:latin typeface="Arial" charset="0"/>
                  <a:ea typeface="Arial" charset="0"/>
                  <a:cs typeface="Arial" charset="0"/>
                </a:rPr>
                <a:t>137/137/</a:t>
              </a:r>
              <a:br>
                <a:rPr kumimoji="1" lang="en-US" altLang="zh-CN" sz="500" b="1" dirty="0">
                  <a:solidFill>
                    <a:srgbClr val="FFFFFF"/>
                  </a:solidFill>
                  <a:latin typeface="Arial" charset="0"/>
                  <a:ea typeface="Arial" charset="0"/>
                  <a:cs typeface="Arial" charset="0"/>
                </a:rPr>
              </a:br>
              <a:r>
                <a:rPr kumimoji="1" lang="en-US" altLang="zh-CN" sz="500" b="1" dirty="0">
                  <a:solidFill>
                    <a:srgbClr val="FFFFFF"/>
                  </a:solidFill>
                  <a:latin typeface="Arial" charset="0"/>
                  <a:ea typeface="Arial" charset="0"/>
                  <a:cs typeface="Arial" charset="0"/>
                </a:rPr>
                <a:t>137</a:t>
              </a:r>
            </a:p>
          </p:txBody>
        </p:sp>
        <p:sp>
          <p:nvSpPr>
            <p:cNvPr id="106" name="矩形 13">
              <a:extLst>
                <a:ext uri="{FF2B5EF4-FFF2-40B4-BE49-F238E27FC236}">
                  <a16:creationId xmlns:a16="http://schemas.microsoft.com/office/drawing/2014/main" id="{3F3501FC-1CA1-714F-BF48-934C859FA443}"/>
                </a:ext>
              </a:extLst>
            </p:cNvPr>
            <p:cNvSpPr/>
            <p:nvPr userDrawn="1"/>
          </p:nvSpPr>
          <p:spPr>
            <a:xfrm>
              <a:off x="6998296" y="6324025"/>
              <a:ext cx="513579" cy="664397"/>
            </a:xfrm>
            <a:prstGeom prst="rect">
              <a:avLst/>
            </a:prstGeom>
            <a:solidFill>
              <a:srgbClr val="B5B5B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0" tIns="0" rIns="0" bIns="0" rtlCol="0" anchor="ctr"/>
            <a:lstStyle/>
            <a:p>
              <a:pPr algn="ctr">
                <a:lnSpc>
                  <a:spcPts val="620"/>
                </a:lnSpc>
              </a:pPr>
              <a:r>
                <a:rPr kumimoji="1" lang="en-US" altLang="zh-CN" sz="500" b="1" dirty="0">
                  <a:solidFill>
                    <a:srgbClr val="FFFFFF"/>
                  </a:solidFill>
                  <a:latin typeface="Arial" charset="0"/>
                  <a:ea typeface="Arial" charset="0"/>
                  <a:cs typeface="Arial" charset="0"/>
                </a:rPr>
                <a:t>RGB</a:t>
              </a:r>
            </a:p>
            <a:p>
              <a:pPr algn="ctr">
                <a:lnSpc>
                  <a:spcPts val="620"/>
                </a:lnSpc>
              </a:pPr>
              <a:r>
                <a:rPr kumimoji="1" lang="en-US" altLang="zh-CN" sz="500" b="1" dirty="0">
                  <a:solidFill>
                    <a:srgbClr val="FFFFFF"/>
                  </a:solidFill>
                  <a:latin typeface="Arial" charset="0"/>
                  <a:ea typeface="Arial" charset="0"/>
                  <a:cs typeface="Arial" charset="0"/>
                </a:rPr>
                <a:t>181/181/</a:t>
              </a:r>
              <a:br>
                <a:rPr kumimoji="1" lang="en-US" altLang="zh-CN" sz="500" b="1" dirty="0">
                  <a:solidFill>
                    <a:srgbClr val="FFFFFF"/>
                  </a:solidFill>
                  <a:latin typeface="Arial" charset="0"/>
                  <a:ea typeface="Arial" charset="0"/>
                  <a:cs typeface="Arial" charset="0"/>
                </a:rPr>
              </a:br>
              <a:r>
                <a:rPr kumimoji="1" lang="en-US" altLang="zh-CN" sz="500" b="1" dirty="0">
                  <a:solidFill>
                    <a:srgbClr val="FFFFFF"/>
                  </a:solidFill>
                  <a:latin typeface="Arial" charset="0"/>
                  <a:ea typeface="Arial" charset="0"/>
                  <a:cs typeface="Arial" charset="0"/>
                </a:rPr>
                <a:t>181</a:t>
              </a:r>
            </a:p>
          </p:txBody>
        </p:sp>
        <p:sp>
          <p:nvSpPr>
            <p:cNvPr id="107" name="矩形 13">
              <a:extLst>
                <a:ext uri="{FF2B5EF4-FFF2-40B4-BE49-F238E27FC236}">
                  <a16:creationId xmlns:a16="http://schemas.microsoft.com/office/drawing/2014/main" id="{55D4E001-16C8-3749-9816-95BDA789806E}"/>
                </a:ext>
              </a:extLst>
            </p:cNvPr>
            <p:cNvSpPr/>
            <p:nvPr userDrawn="1"/>
          </p:nvSpPr>
          <p:spPr>
            <a:xfrm>
              <a:off x="7541580" y="6324025"/>
              <a:ext cx="513579" cy="664397"/>
            </a:xfrm>
            <a:prstGeom prst="rect">
              <a:avLst/>
            </a:prstGeom>
            <a:solidFill>
              <a:srgbClr val="DDDDDD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0" tIns="0" rIns="0" bIns="0" rtlCol="0" anchor="ctr"/>
            <a:lstStyle/>
            <a:p>
              <a:pPr algn="ctr">
                <a:lnSpc>
                  <a:spcPts val="620"/>
                </a:lnSpc>
              </a:pPr>
              <a:r>
                <a:rPr kumimoji="1" lang="en-US" altLang="zh-CN" sz="500" b="1" dirty="0">
                  <a:solidFill>
                    <a:srgbClr val="595757"/>
                  </a:solidFill>
                  <a:latin typeface="Arial" charset="0"/>
                  <a:ea typeface="Arial" charset="0"/>
                  <a:cs typeface="Arial" charset="0"/>
                </a:rPr>
                <a:t>RGB 221/221/</a:t>
              </a:r>
              <a:br>
                <a:rPr kumimoji="1" lang="en-US" altLang="zh-CN" sz="500" b="1" dirty="0">
                  <a:solidFill>
                    <a:srgbClr val="595757"/>
                  </a:solidFill>
                  <a:latin typeface="Arial" charset="0"/>
                  <a:ea typeface="Arial" charset="0"/>
                  <a:cs typeface="Arial" charset="0"/>
                </a:rPr>
              </a:br>
              <a:r>
                <a:rPr kumimoji="1" lang="en-US" altLang="zh-CN" sz="500" b="1" dirty="0">
                  <a:solidFill>
                    <a:srgbClr val="595757"/>
                  </a:solidFill>
                  <a:latin typeface="Arial" charset="0"/>
                  <a:ea typeface="Arial" charset="0"/>
                  <a:cs typeface="Arial" charset="0"/>
                </a:rPr>
                <a:t>221</a:t>
              </a:r>
            </a:p>
          </p:txBody>
        </p:sp>
        <p:sp>
          <p:nvSpPr>
            <p:cNvPr id="108" name="矩形 13">
              <a:extLst>
                <a:ext uri="{FF2B5EF4-FFF2-40B4-BE49-F238E27FC236}">
                  <a16:creationId xmlns:a16="http://schemas.microsoft.com/office/drawing/2014/main" id="{77AD797E-A6D4-8148-B9A9-59A0D242F0FA}"/>
                </a:ext>
              </a:extLst>
            </p:cNvPr>
            <p:cNvSpPr/>
            <p:nvPr userDrawn="1"/>
          </p:nvSpPr>
          <p:spPr>
            <a:xfrm>
              <a:off x="8083608" y="6324025"/>
              <a:ext cx="513579" cy="664397"/>
            </a:xfrm>
            <a:prstGeom prst="rect">
              <a:avLst/>
            </a:prstGeom>
            <a:solidFill>
              <a:srgbClr val="FFFFFF"/>
            </a:solidFill>
            <a:ln w="6350">
              <a:solidFill>
                <a:srgbClr val="B5B5B5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0" tIns="0" rIns="0" bIns="0" rtlCol="0" anchor="ctr"/>
            <a:lstStyle/>
            <a:p>
              <a:pPr algn="ctr">
                <a:lnSpc>
                  <a:spcPts val="620"/>
                </a:lnSpc>
              </a:pPr>
              <a:r>
                <a:rPr kumimoji="1" lang="en-US" altLang="zh-CN" sz="500" b="1" dirty="0">
                  <a:solidFill>
                    <a:srgbClr val="595757"/>
                  </a:solidFill>
                  <a:latin typeface="Arial" charset="0"/>
                  <a:ea typeface="Arial" charset="0"/>
                  <a:cs typeface="Arial" charset="0"/>
                </a:rPr>
                <a:t>RGB</a:t>
              </a:r>
            </a:p>
            <a:p>
              <a:pPr algn="ctr">
                <a:lnSpc>
                  <a:spcPts val="620"/>
                </a:lnSpc>
              </a:pPr>
              <a:r>
                <a:rPr kumimoji="1" lang="en-US" altLang="zh-CN" sz="500" b="1" dirty="0">
                  <a:solidFill>
                    <a:srgbClr val="595757"/>
                  </a:solidFill>
                  <a:latin typeface="Arial" charset="0"/>
                  <a:ea typeface="Arial" charset="0"/>
                  <a:cs typeface="Arial" charset="0"/>
                </a:rPr>
                <a:t>255/255/</a:t>
              </a:r>
              <a:br>
                <a:rPr kumimoji="1" lang="en-US" altLang="zh-CN" sz="500" b="1" dirty="0">
                  <a:solidFill>
                    <a:srgbClr val="595757"/>
                  </a:solidFill>
                  <a:latin typeface="Arial" charset="0"/>
                  <a:ea typeface="Arial" charset="0"/>
                  <a:cs typeface="Arial" charset="0"/>
                </a:rPr>
              </a:br>
              <a:r>
                <a:rPr kumimoji="1" lang="en-US" altLang="zh-CN" sz="500" b="1" dirty="0">
                  <a:solidFill>
                    <a:srgbClr val="595757"/>
                  </a:solidFill>
                  <a:latin typeface="Arial" charset="0"/>
                  <a:ea typeface="Arial" charset="0"/>
                  <a:cs typeface="Arial" charset="0"/>
                </a:rPr>
                <a:t>255</a:t>
              </a:r>
            </a:p>
          </p:txBody>
        </p:sp>
      </p:grpSp>
      <p:sp>
        <p:nvSpPr>
          <p:cNvPr id="3" name="TextBox 2">
            <a:extLst>
              <a:ext uri="{FF2B5EF4-FFF2-40B4-BE49-F238E27FC236}">
                <a16:creationId xmlns:a16="http://schemas.microsoft.com/office/drawing/2014/main" id="{6785A3D6-1271-D247-9E96-1B376F4BE7BE}"/>
              </a:ext>
            </a:extLst>
          </p:cNvPr>
          <p:cNvSpPr txBox="1"/>
          <p:nvPr userDrawn="1"/>
        </p:nvSpPr>
        <p:spPr>
          <a:xfrm>
            <a:off x="1095040" y="6356939"/>
            <a:ext cx="2387464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900" b="0" kern="1200" baseline="0" dirty="0">
                <a:solidFill>
                  <a:srgbClr val="1D1D1B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Huawei Proprietary - Restricted Distribution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ABEE2EE-BF4D-7A4A-B3C6-9E47668CCD98}"/>
              </a:ext>
            </a:extLst>
          </p:cNvPr>
          <p:cNvSpPr txBox="1"/>
          <p:nvPr userDrawn="1"/>
        </p:nvSpPr>
        <p:spPr>
          <a:xfrm>
            <a:off x="733845" y="6402807"/>
            <a:ext cx="499534" cy="138499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pPr marL="0" marR="0" lvl="0" indent="0" algn="l" defTabSz="890493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C3837181-38C6-AD4F-B8BA-B444770388BB}" type="slidenum">
              <a:rPr lang="en-US" sz="900" smtClean="0">
                <a:solidFill>
                  <a:srgbClr val="1D1D1B"/>
                </a:solidFill>
                <a:latin typeface="Arial" panose="020B0604020202020204" pitchFamily="34" charset="0"/>
                <a:cs typeface="Arial" panose="020B0604020202020204" pitchFamily="34" charset="0"/>
              </a:rPr>
              <a:pPr marL="0" marR="0" lvl="0" indent="0" algn="l" defTabSz="890493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‹N°›</a:t>
            </a:fld>
            <a:endParaRPr lang="en-US" sz="900" dirty="0">
              <a:solidFill>
                <a:srgbClr val="1D1D1B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53476861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txStyles>
    <p:titleStyle>
      <a:lvl1pPr algn="l" defTabSz="1187323" rtl="0" eaLnBrk="1" latinLnBrk="0" hangingPunct="1">
        <a:lnSpc>
          <a:spcPct val="90000"/>
        </a:lnSpc>
        <a:spcBef>
          <a:spcPct val="0"/>
        </a:spcBef>
        <a:buNone/>
        <a:defRPr sz="5714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96831" indent="-296831" algn="l" defTabSz="1187323" rtl="0" eaLnBrk="1" latinLnBrk="0" hangingPunct="1">
        <a:lnSpc>
          <a:spcPct val="90000"/>
        </a:lnSpc>
        <a:spcBef>
          <a:spcPts val="1298"/>
        </a:spcBef>
        <a:buFont typeface="Arial" panose="020B0604020202020204" pitchFamily="34" charset="0"/>
        <a:buChar char="•"/>
        <a:defRPr sz="3635" kern="1200">
          <a:solidFill>
            <a:schemeClr val="tx1"/>
          </a:solidFill>
          <a:latin typeface="+mn-lt"/>
          <a:ea typeface="+mn-ea"/>
          <a:cs typeface="+mn-cs"/>
        </a:defRPr>
      </a:lvl1pPr>
      <a:lvl2pPr marL="890493" indent="-296831" algn="l" defTabSz="1187323" rtl="0" eaLnBrk="1" latinLnBrk="0" hangingPunct="1">
        <a:lnSpc>
          <a:spcPct val="90000"/>
        </a:lnSpc>
        <a:spcBef>
          <a:spcPts val="650"/>
        </a:spcBef>
        <a:buFont typeface="Arial" panose="020B0604020202020204" pitchFamily="34" charset="0"/>
        <a:buChar char="•"/>
        <a:defRPr sz="3117" kern="1200">
          <a:solidFill>
            <a:schemeClr val="tx1"/>
          </a:solidFill>
          <a:latin typeface="+mn-lt"/>
          <a:ea typeface="+mn-ea"/>
          <a:cs typeface="+mn-cs"/>
        </a:defRPr>
      </a:lvl2pPr>
      <a:lvl3pPr marL="1484154" indent="-296831" algn="l" defTabSz="1187323" rtl="0" eaLnBrk="1" latinLnBrk="0" hangingPunct="1">
        <a:lnSpc>
          <a:spcPct val="90000"/>
        </a:lnSpc>
        <a:spcBef>
          <a:spcPts val="650"/>
        </a:spcBef>
        <a:buFont typeface="Arial" panose="020B0604020202020204" pitchFamily="34" charset="0"/>
        <a:buChar char="•"/>
        <a:defRPr sz="2597" kern="1200">
          <a:solidFill>
            <a:schemeClr val="tx1"/>
          </a:solidFill>
          <a:latin typeface="+mn-lt"/>
          <a:ea typeface="+mn-ea"/>
          <a:cs typeface="+mn-cs"/>
        </a:defRPr>
      </a:lvl3pPr>
      <a:lvl4pPr marL="2077817" indent="-296831" algn="l" defTabSz="1187323" rtl="0" eaLnBrk="1" latinLnBrk="0" hangingPunct="1">
        <a:lnSpc>
          <a:spcPct val="90000"/>
        </a:lnSpc>
        <a:spcBef>
          <a:spcPts val="650"/>
        </a:spcBef>
        <a:buFont typeface="Arial" panose="020B0604020202020204" pitchFamily="34" charset="0"/>
        <a:buChar char="•"/>
        <a:defRPr sz="2337" kern="1200">
          <a:solidFill>
            <a:schemeClr val="tx1"/>
          </a:solidFill>
          <a:latin typeface="+mn-lt"/>
          <a:ea typeface="+mn-ea"/>
          <a:cs typeface="+mn-cs"/>
        </a:defRPr>
      </a:lvl4pPr>
      <a:lvl5pPr marL="2671478" indent="-296831" algn="l" defTabSz="1187323" rtl="0" eaLnBrk="1" latinLnBrk="0" hangingPunct="1">
        <a:lnSpc>
          <a:spcPct val="90000"/>
        </a:lnSpc>
        <a:spcBef>
          <a:spcPts val="650"/>
        </a:spcBef>
        <a:buFont typeface="Arial" panose="020B0604020202020204" pitchFamily="34" charset="0"/>
        <a:buChar char="•"/>
        <a:defRPr sz="2337" kern="1200">
          <a:solidFill>
            <a:schemeClr val="tx1"/>
          </a:solidFill>
          <a:latin typeface="+mn-lt"/>
          <a:ea typeface="+mn-ea"/>
          <a:cs typeface="+mn-cs"/>
        </a:defRPr>
      </a:lvl5pPr>
      <a:lvl6pPr marL="3265140" indent="-296831" algn="l" defTabSz="1187323" rtl="0" eaLnBrk="1" latinLnBrk="0" hangingPunct="1">
        <a:lnSpc>
          <a:spcPct val="90000"/>
        </a:lnSpc>
        <a:spcBef>
          <a:spcPts val="650"/>
        </a:spcBef>
        <a:buFont typeface="Arial" panose="020B0604020202020204" pitchFamily="34" charset="0"/>
        <a:buChar char="•"/>
        <a:defRPr sz="2337" kern="1200">
          <a:solidFill>
            <a:schemeClr val="tx1"/>
          </a:solidFill>
          <a:latin typeface="+mn-lt"/>
          <a:ea typeface="+mn-ea"/>
          <a:cs typeface="+mn-cs"/>
        </a:defRPr>
      </a:lvl6pPr>
      <a:lvl7pPr marL="3858802" indent="-296831" algn="l" defTabSz="1187323" rtl="0" eaLnBrk="1" latinLnBrk="0" hangingPunct="1">
        <a:lnSpc>
          <a:spcPct val="90000"/>
        </a:lnSpc>
        <a:spcBef>
          <a:spcPts val="650"/>
        </a:spcBef>
        <a:buFont typeface="Arial" panose="020B0604020202020204" pitchFamily="34" charset="0"/>
        <a:buChar char="•"/>
        <a:defRPr sz="2337" kern="1200">
          <a:solidFill>
            <a:schemeClr val="tx1"/>
          </a:solidFill>
          <a:latin typeface="+mn-lt"/>
          <a:ea typeface="+mn-ea"/>
          <a:cs typeface="+mn-cs"/>
        </a:defRPr>
      </a:lvl7pPr>
      <a:lvl8pPr marL="4452463" indent="-296831" algn="l" defTabSz="1187323" rtl="0" eaLnBrk="1" latinLnBrk="0" hangingPunct="1">
        <a:lnSpc>
          <a:spcPct val="90000"/>
        </a:lnSpc>
        <a:spcBef>
          <a:spcPts val="650"/>
        </a:spcBef>
        <a:buFont typeface="Arial" panose="020B0604020202020204" pitchFamily="34" charset="0"/>
        <a:buChar char="•"/>
        <a:defRPr sz="2337" kern="1200">
          <a:solidFill>
            <a:schemeClr val="tx1"/>
          </a:solidFill>
          <a:latin typeface="+mn-lt"/>
          <a:ea typeface="+mn-ea"/>
          <a:cs typeface="+mn-cs"/>
        </a:defRPr>
      </a:lvl8pPr>
      <a:lvl9pPr marL="5046125" indent="-296831" algn="l" defTabSz="1187323" rtl="0" eaLnBrk="1" latinLnBrk="0" hangingPunct="1">
        <a:lnSpc>
          <a:spcPct val="90000"/>
        </a:lnSpc>
        <a:spcBef>
          <a:spcPts val="650"/>
        </a:spcBef>
        <a:buFont typeface="Arial" panose="020B0604020202020204" pitchFamily="34" charset="0"/>
        <a:buChar char="•"/>
        <a:defRPr sz="2337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187323" rtl="0" eaLnBrk="1" latinLnBrk="0" hangingPunct="1">
        <a:defRPr sz="2337" kern="1200">
          <a:solidFill>
            <a:schemeClr val="tx1"/>
          </a:solidFill>
          <a:latin typeface="+mn-lt"/>
          <a:ea typeface="+mn-ea"/>
          <a:cs typeface="+mn-cs"/>
        </a:defRPr>
      </a:lvl1pPr>
      <a:lvl2pPr marL="593662" algn="l" defTabSz="1187323" rtl="0" eaLnBrk="1" latinLnBrk="0" hangingPunct="1">
        <a:defRPr sz="2337" kern="1200">
          <a:solidFill>
            <a:schemeClr val="tx1"/>
          </a:solidFill>
          <a:latin typeface="+mn-lt"/>
          <a:ea typeface="+mn-ea"/>
          <a:cs typeface="+mn-cs"/>
        </a:defRPr>
      </a:lvl2pPr>
      <a:lvl3pPr marL="1187323" algn="l" defTabSz="1187323" rtl="0" eaLnBrk="1" latinLnBrk="0" hangingPunct="1">
        <a:defRPr sz="2337" kern="1200">
          <a:solidFill>
            <a:schemeClr val="tx1"/>
          </a:solidFill>
          <a:latin typeface="+mn-lt"/>
          <a:ea typeface="+mn-ea"/>
          <a:cs typeface="+mn-cs"/>
        </a:defRPr>
      </a:lvl3pPr>
      <a:lvl4pPr marL="1780986" algn="l" defTabSz="1187323" rtl="0" eaLnBrk="1" latinLnBrk="0" hangingPunct="1">
        <a:defRPr sz="2337" kern="1200">
          <a:solidFill>
            <a:schemeClr val="tx1"/>
          </a:solidFill>
          <a:latin typeface="+mn-lt"/>
          <a:ea typeface="+mn-ea"/>
          <a:cs typeface="+mn-cs"/>
        </a:defRPr>
      </a:lvl4pPr>
      <a:lvl5pPr marL="2374648" algn="l" defTabSz="1187323" rtl="0" eaLnBrk="1" latinLnBrk="0" hangingPunct="1">
        <a:defRPr sz="2337" kern="1200">
          <a:solidFill>
            <a:schemeClr val="tx1"/>
          </a:solidFill>
          <a:latin typeface="+mn-lt"/>
          <a:ea typeface="+mn-ea"/>
          <a:cs typeface="+mn-cs"/>
        </a:defRPr>
      </a:lvl5pPr>
      <a:lvl6pPr marL="2968309" algn="l" defTabSz="1187323" rtl="0" eaLnBrk="1" latinLnBrk="0" hangingPunct="1">
        <a:defRPr sz="2337" kern="1200">
          <a:solidFill>
            <a:schemeClr val="tx1"/>
          </a:solidFill>
          <a:latin typeface="+mn-lt"/>
          <a:ea typeface="+mn-ea"/>
          <a:cs typeface="+mn-cs"/>
        </a:defRPr>
      </a:lvl6pPr>
      <a:lvl7pPr marL="3561971" algn="l" defTabSz="1187323" rtl="0" eaLnBrk="1" latinLnBrk="0" hangingPunct="1">
        <a:defRPr sz="2337" kern="1200">
          <a:solidFill>
            <a:schemeClr val="tx1"/>
          </a:solidFill>
          <a:latin typeface="+mn-lt"/>
          <a:ea typeface="+mn-ea"/>
          <a:cs typeface="+mn-cs"/>
        </a:defRPr>
      </a:lvl7pPr>
      <a:lvl8pPr marL="4155634" algn="l" defTabSz="1187323" rtl="0" eaLnBrk="1" latinLnBrk="0" hangingPunct="1">
        <a:defRPr sz="2337" kern="1200">
          <a:solidFill>
            <a:schemeClr val="tx1"/>
          </a:solidFill>
          <a:latin typeface="+mn-lt"/>
          <a:ea typeface="+mn-ea"/>
          <a:cs typeface="+mn-cs"/>
        </a:defRPr>
      </a:lvl8pPr>
      <a:lvl9pPr marL="4749295" algn="l" defTabSz="1187323" rtl="0" eaLnBrk="1" latinLnBrk="0" hangingPunct="1">
        <a:defRPr sz="2337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/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9.PNG"/><Relationship Id="rId4" Type="http://schemas.openxmlformats.org/officeDocument/2006/relationships/image" Target="../media/image8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8.xml"/><Relationship Id="rId5" Type="http://schemas.openxmlformats.org/officeDocument/2006/relationships/image" Target="../media/image12.jpg"/><Relationship Id="rId4" Type="http://schemas.openxmlformats.org/officeDocument/2006/relationships/image" Target="../media/image11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3.xml"/><Relationship Id="rId5" Type="http://schemas.openxmlformats.org/officeDocument/2006/relationships/image" Target="../media/image15.jpg"/><Relationship Id="rId4" Type="http://schemas.openxmlformats.org/officeDocument/2006/relationships/image" Target="../media/image14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3.xml"/><Relationship Id="rId5" Type="http://schemas.openxmlformats.org/officeDocument/2006/relationships/image" Target="../media/image17.gif"/><Relationship Id="rId4" Type="http://schemas.openxmlformats.org/officeDocument/2006/relationships/hyperlink" Target="https://openai.com/index/ai-and-compute/" TargetMode="Externa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8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7.xml"/><Relationship Id="rId5" Type="http://schemas.openxmlformats.org/officeDocument/2006/relationships/image" Target="../media/image21.png"/><Relationship Id="rId4" Type="http://schemas.openxmlformats.org/officeDocument/2006/relationships/image" Target="../media/image20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8.xml"/><Relationship Id="rId5" Type="http://schemas.openxmlformats.org/officeDocument/2006/relationships/image" Target="../media/image24.jpg"/><Relationship Id="rId4" Type="http://schemas.openxmlformats.org/officeDocument/2006/relationships/image" Target="../media/image23.jp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30.jpg"/><Relationship Id="rId3" Type="http://schemas.openxmlformats.org/officeDocument/2006/relationships/image" Target="../media/image25.png"/><Relationship Id="rId7" Type="http://schemas.openxmlformats.org/officeDocument/2006/relationships/image" Target="../media/image29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8.xml"/><Relationship Id="rId6" Type="http://schemas.openxmlformats.org/officeDocument/2006/relationships/image" Target="../media/image28.png"/><Relationship Id="rId5" Type="http://schemas.openxmlformats.org/officeDocument/2006/relationships/image" Target="../media/image27.png"/><Relationship Id="rId10" Type="http://schemas.openxmlformats.org/officeDocument/2006/relationships/image" Target="../media/image32.jpeg"/><Relationship Id="rId4" Type="http://schemas.openxmlformats.org/officeDocument/2006/relationships/image" Target="../media/image26.gif"/><Relationship Id="rId9" Type="http://schemas.openxmlformats.org/officeDocument/2006/relationships/image" Target="../media/image31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8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40.jpg"/><Relationship Id="rId3" Type="http://schemas.openxmlformats.org/officeDocument/2006/relationships/image" Target="../media/image35.png"/><Relationship Id="rId7" Type="http://schemas.openxmlformats.org/officeDocument/2006/relationships/image" Target="../media/image39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8.xml"/><Relationship Id="rId6" Type="http://schemas.openxmlformats.org/officeDocument/2006/relationships/image" Target="../media/image38.png"/><Relationship Id="rId5" Type="http://schemas.openxmlformats.org/officeDocument/2006/relationships/image" Target="../media/image37.png"/><Relationship Id="rId4" Type="http://schemas.openxmlformats.org/officeDocument/2006/relationships/image" Target="../media/image36.png"/><Relationship Id="rId9" Type="http://schemas.openxmlformats.org/officeDocument/2006/relationships/image" Target="../media/image41.jp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3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42.jpe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0.png"/><Relationship Id="rId7" Type="http://schemas.openxmlformats.org/officeDocument/2006/relationships/image" Target="../media/image43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340.png"/><Relationship Id="rId5" Type="http://schemas.openxmlformats.org/officeDocument/2006/relationships/image" Target="../media/image330.png"/><Relationship Id="rId4" Type="http://schemas.openxmlformats.org/officeDocument/2006/relationships/image" Target="../media/image320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0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380.png"/><Relationship Id="rId5" Type="http://schemas.openxmlformats.org/officeDocument/2006/relationships/image" Target="../media/image370.png"/><Relationship Id="rId4" Type="http://schemas.openxmlformats.org/officeDocument/2006/relationships/image" Target="../media/image360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0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42.png"/><Relationship Id="rId5" Type="http://schemas.openxmlformats.org/officeDocument/2006/relationships/image" Target="../media/image41.png"/><Relationship Id="rId4" Type="http://schemas.openxmlformats.org/officeDocument/2006/relationships/image" Target="../media/image400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3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5.jpeg"/><Relationship Id="rId2" Type="http://schemas.openxmlformats.org/officeDocument/2006/relationships/image" Target="../media/image44.jpeg"/><Relationship Id="rId1" Type="http://schemas.openxmlformats.org/officeDocument/2006/relationships/slideLayout" Target="../slideLayouts/slideLayout13.xml"/><Relationship Id="rId5" Type="http://schemas.openxmlformats.org/officeDocument/2006/relationships/image" Target="../media/image47.jpeg"/><Relationship Id="rId4" Type="http://schemas.openxmlformats.org/officeDocument/2006/relationships/image" Target="../media/image46.jpe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8.jpe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50.png"/><Relationship Id="rId5" Type="http://schemas.openxmlformats.org/officeDocument/2006/relationships/image" Target="../media/image49.jpeg"/><Relationship Id="rId4" Type="http://schemas.openxmlformats.org/officeDocument/2006/relationships/image" Target="../media/image42.jpe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3.png"/><Relationship Id="rId2" Type="http://schemas.openxmlformats.org/officeDocument/2006/relationships/image" Target="../media/image51.png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54.png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13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6.png"/><Relationship Id="rId2" Type="http://schemas.openxmlformats.org/officeDocument/2006/relationships/image" Target="../media/image52.png"/><Relationship Id="rId1" Type="http://schemas.openxmlformats.org/officeDocument/2006/relationships/slideLayout" Target="../slideLayouts/slideLayout13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5.png"/><Relationship Id="rId7" Type="http://schemas.openxmlformats.org/officeDocument/2006/relationships/image" Target="../media/image60.png"/><Relationship Id="rId2" Type="http://schemas.openxmlformats.org/officeDocument/2006/relationships/image" Target="../media/image57.png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58.png"/><Relationship Id="rId5" Type="http://schemas.openxmlformats.org/officeDocument/2006/relationships/image" Target="../media/image59.png"/><Relationship Id="rId4" Type="http://schemas.openxmlformats.org/officeDocument/2006/relationships/image" Target="../media/image52.pn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3.png"/><Relationship Id="rId2" Type="http://schemas.openxmlformats.org/officeDocument/2006/relationships/image" Target="../media/image62.png"/><Relationship Id="rId1" Type="http://schemas.openxmlformats.org/officeDocument/2006/relationships/slideLayout" Target="../slideLayouts/slideLayout13.xml"/><Relationship Id="rId5" Type="http://schemas.openxmlformats.org/officeDocument/2006/relationships/image" Target="../media/image65.png"/><Relationship Id="rId4" Type="http://schemas.openxmlformats.org/officeDocument/2006/relationships/image" Target="../media/image64.png"/></Relationships>
</file>

<file path=ppt/slides/_rels/slide24.xml.rels><?xml version="1.0" encoding="UTF-8" standalone="yes"?>
<Relationships xmlns="http://schemas.openxmlformats.org/package/2006/relationships"><Relationship Id="rId8" Type="http://schemas.openxmlformats.org/officeDocument/2006/relationships/image" Target="../media/image600.png"/><Relationship Id="rId3" Type="http://schemas.openxmlformats.org/officeDocument/2006/relationships/image" Target="../media/image61.png"/><Relationship Id="rId7" Type="http://schemas.openxmlformats.org/officeDocument/2006/relationships/image" Target="../media/image580.png"/><Relationship Id="rId12" Type="http://schemas.openxmlformats.org/officeDocument/2006/relationships/hyperlink" Target="https://www.nature.com/lsa" TargetMode="External"/><Relationship Id="rId2" Type="http://schemas.openxmlformats.org/officeDocument/2006/relationships/image" Target="../media/image66.png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8.png"/><Relationship Id="rId11" Type="http://schemas.openxmlformats.org/officeDocument/2006/relationships/hyperlink" Target="https://www.nature.com/articles/s41377-022-00950-1#auth-Dimitrios_C_-Tzarouchis-Aff1" TargetMode="External"/><Relationship Id="rId5" Type="http://schemas.openxmlformats.org/officeDocument/2006/relationships/image" Target="../media/image69.png"/><Relationship Id="rId10" Type="http://schemas.openxmlformats.org/officeDocument/2006/relationships/image" Target="../media/image67.png"/><Relationship Id="rId4" Type="http://schemas.openxmlformats.org/officeDocument/2006/relationships/image" Target="../media/image68.png"/><Relationship Id="rId9" Type="http://schemas.openxmlformats.org/officeDocument/2006/relationships/image" Target="../media/image610.pn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13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1.png"/><Relationship Id="rId2" Type="http://schemas.openxmlformats.org/officeDocument/2006/relationships/image" Target="../media/image66.png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74.png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2.jpeg"/><Relationship Id="rId2" Type="http://schemas.openxmlformats.org/officeDocument/2006/relationships/image" Target="../media/image75.png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71.png"/><Relationship Id="rId5" Type="http://schemas.openxmlformats.org/officeDocument/2006/relationships/hyperlink" Target="https://www.nature.com/articles/s41467-021-24948-2#auth-Lucas_S_-Palacios-Aff1" TargetMode="External"/><Relationship Id="rId4" Type="http://schemas.openxmlformats.org/officeDocument/2006/relationships/image" Target="../media/image70.png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3.png"/><Relationship Id="rId2" Type="http://schemas.openxmlformats.org/officeDocument/2006/relationships/image" Target="../media/image72.png"/><Relationship Id="rId1" Type="http://schemas.openxmlformats.org/officeDocument/2006/relationships/slideLayout" Target="../slideLayouts/slideLayout13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13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6.pn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8.xml"/><Relationship Id="rId6" Type="http://schemas.openxmlformats.org/officeDocument/2006/relationships/image" Target="../media/image79.gif"/><Relationship Id="rId5" Type="http://schemas.openxmlformats.org/officeDocument/2006/relationships/image" Target="../media/image78.gif"/><Relationship Id="rId4" Type="http://schemas.openxmlformats.org/officeDocument/2006/relationships/image" Target="../media/image77.gif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0.jpeg"/><Relationship Id="rId1" Type="http://schemas.openxmlformats.org/officeDocument/2006/relationships/slideLayout" Target="../slideLayouts/slideLayout13.xml"/></Relationships>
</file>

<file path=ppt/slides/_rels/slide32.xml.rels><?xml version="1.0" encoding="UTF-8" standalone="yes"?>
<Relationships xmlns="http://schemas.openxmlformats.org/package/2006/relationships"><Relationship Id="rId8" Type="http://schemas.openxmlformats.org/officeDocument/2006/relationships/image" Target="../media/image43.png"/><Relationship Id="rId13" Type="http://schemas.openxmlformats.org/officeDocument/2006/relationships/image" Target="../media/image86.png"/><Relationship Id="rId3" Type="http://schemas.openxmlformats.org/officeDocument/2006/relationships/image" Target="../media/image81.png"/><Relationship Id="rId7" Type="http://schemas.openxmlformats.org/officeDocument/2006/relationships/image" Target="../media/image83.gif"/><Relationship Id="rId12" Type="http://schemas.openxmlformats.org/officeDocument/2006/relationships/image" Target="../media/image85.pn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8.xml"/><Relationship Id="rId6" Type="http://schemas.openxmlformats.org/officeDocument/2006/relationships/image" Target="../media/image80.png"/><Relationship Id="rId11" Type="http://schemas.openxmlformats.org/officeDocument/2006/relationships/image" Target="../media/image84.png"/><Relationship Id="rId5" Type="http://schemas.openxmlformats.org/officeDocument/2006/relationships/image" Target="../media/image79.png"/><Relationship Id="rId10" Type="http://schemas.openxmlformats.org/officeDocument/2006/relationships/image" Target="../media/image83.png"/><Relationship Id="rId4" Type="http://schemas.openxmlformats.org/officeDocument/2006/relationships/image" Target="../media/image82.png"/><Relationship Id="rId9" Type="http://schemas.openxmlformats.org/officeDocument/2006/relationships/image" Target="../media/image821.png"/><Relationship Id="rId14" Type="http://schemas.openxmlformats.org/officeDocument/2006/relationships/image" Target="../media/image87.png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9.jpeg"/><Relationship Id="rId2" Type="http://schemas.openxmlformats.org/officeDocument/2006/relationships/image" Target="../media/image88.png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31.jpeg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20.png"/><Relationship Id="rId1" Type="http://schemas.openxmlformats.org/officeDocument/2006/relationships/slideLayout" Target="../slideLayouts/slideLayout13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1.png"/><Relationship Id="rId2" Type="http://schemas.openxmlformats.org/officeDocument/2006/relationships/image" Target="../media/image90.png"/><Relationship Id="rId1" Type="http://schemas.openxmlformats.org/officeDocument/2006/relationships/slideLayout" Target="../slideLayouts/slideLayout8.xml"/><Relationship Id="rId4" Type="http://schemas.openxmlformats.org/officeDocument/2006/relationships/image" Target="../media/image92.png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3.png"/><Relationship Id="rId1" Type="http://schemas.openxmlformats.org/officeDocument/2006/relationships/slideLayout" Target="../slideLayouts/slideLayout13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4.jpeg"/><Relationship Id="rId7" Type="http://schemas.openxmlformats.org/officeDocument/2006/relationships/image" Target="../media/image99.pn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8.xml"/><Relationship Id="rId6" Type="http://schemas.openxmlformats.org/officeDocument/2006/relationships/image" Target="../media/image98.png"/><Relationship Id="rId5" Type="http://schemas.openxmlformats.org/officeDocument/2006/relationships/image" Target="../media/image96.png"/><Relationship Id="rId4" Type="http://schemas.openxmlformats.org/officeDocument/2006/relationships/image" Target="../media/image95.jpeg"/></Relationships>
</file>

<file path=ppt/slides/_rels/slide3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4.png"/><Relationship Id="rId3" Type="http://schemas.openxmlformats.org/officeDocument/2006/relationships/image" Target="../media/image97.gif"/><Relationship Id="rId7" Type="http://schemas.openxmlformats.org/officeDocument/2006/relationships/image" Target="../media/image89.jpe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8.xml"/><Relationship Id="rId6" Type="http://schemas.openxmlformats.org/officeDocument/2006/relationships/image" Target="../media/image102.jpg"/><Relationship Id="rId11" Type="http://schemas.openxmlformats.org/officeDocument/2006/relationships/image" Target="../media/image107.png"/><Relationship Id="rId5" Type="http://schemas.openxmlformats.org/officeDocument/2006/relationships/image" Target="../media/image101.gif"/><Relationship Id="rId10" Type="http://schemas.openxmlformats.org/officeDocument/2006/relationships/image" Target="../media/image106.png"/><Relationship Id="rId4" Type="http://schemas.openxmlformats.org/officeDocument/2006/relationships/image" Target="../media/image100.png"/><Relationship Id="rId9" Type="http://schemas.openxmlformats.org/officeDocument/2006/relationships/image" Target="../media/image105.png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3.xml"/><Relationship Id="rId7" Type="http://schemas.openxmlformats.org/officeDocument/2006/relationships/image" Target="../media/image109.png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6" Type="http://schemas.openxmlformats.org/officeDocument/2006/relationships/image" Target="../media/image108.png"/><Relationship Id="rId5" Type="http://schemas.openxmlformats.org/officeDocument/2006/relationships/image" Target="../media/image104.emf"/><Relationship Id="rId4" Type="http://schemas.openxmlformats.org/officeDocument/2006/relationships/image" Target="../media/image103.gif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0.png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8.xml"/><Relationship Id="rId5" Type="http://schemas.openxmlformats.org/officeDocument/2006/relationships/image" Target="../media/image112.png"/><Relationship Id="rId4" Type="http://schemas.openxmlformats.org/officeDocument/2006/relationships/image" Target="../media/image111.png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3.png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13.xml"/><Relationship Id="rId5" Type="http://schemas.openxmlformats.org/officeDocument/2006/relationships/image" Target="../media/image115.png"/><Relationship Id="rId4" Type="http://schemas.openxmlformats.org/officeDocument/2006/relationships/image" Target="../media/image114.png"/></Relationships>
</file>

<file path=ppt/slides/_rels/slide4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3.png"/><Relationship Id="rId3" Type="http://schemas.openxmlformats.org/officeDocument/2006/relationships/image" Target="../media/image116.png"/><Relationship Id="rId7" Type="http://schemas.openxmlformats.org/officeDocument/2006/relationships/image" Target="../media/image122.png"/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8.xml"/><Relationship Id="rId6" Type="http://schemas.openxmlformats.org/officeDocument/2006/relationships/image" Target="../media/image121.png"/><Relationship Id="rId5" Type="http://schemas.openxmlformats.org/officeDocument/2006/relationships/image" Target="../media/image117.png"/><Relationship Id="rId10" Type="http://schemas.openxmlformats.org/officeDocument/2006/relationships/image" Target="../media/image124.png"/><Relationship Id="rId4" Type="http://schemas.openxmlformats.org/officeDocument/2006/relationships/image" Target="../media/image119.png"/><Relationship Id="rId9" Type="http://schemas.openxmlformats.org/officeDocument/2006/relationships/hyperlink" Target="https://arxiv.org/abs/2511.09440" TargetMode="External"/></Relationships>
</file>

<file path=ppt/slides/_rels/slide4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9.png"/><Relationship Id="rId13" Type="http://schemas.openxmlformats.org/officeDocument/2006/relationships/image" Target="../media/image134.png"/><Relationship Id="rId3" Type="http://schemas.openxmlformats.org/officeDocument/2006/relationships/hyperlink" Target="https://arxiv.org/abs/2511.09440" TargetMode="External"/><Relationship Id="rId7" Type="http://schemas.openxmlformats.org/officeDocument/2006/relationships/image" Target="../media/image125.png"/><Relationship Id="rId12" Type="http://schemas.openxmlformats.org/officeDocument/2006/relationships/image" Target="../media/image133.png"/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8.xml"/><Relationship Id="rId6" Type="http://schemas.openxmlformats.org/officeDocument/2006/relationships/image" Target="../media/image120.png"/><Relationship Id="rId11" Type="http://schemas.openxmlformats.org/officeDocument/2006/relationships/image" Target="../media/image132.png"/><Relationship Id="rId5" Type="http://schemas.openxmlformats.org/officeDocument/2006/relationships/image" Target="../media/image119.gif"/><Relationship Id="rId10" Type="http://schemas.openxmlformats.org/officeDocument/2006/relationships/image" Target="../media/image131.png"/><Relationship Id="rId4" Type="http://schemas.openxmlformats.org/officeDocument/2006/relationships/image" Target="../media/image118.jpeg"/><Relationship Id="rId9" Type="http://schemas.openxmlformats.org/officeDocument/2006/relationships/image" Target="../media/image130.png"/><Relationship Id="rId14" Type="http://schemas.openxmlformats.org/officeDocument/2006/relationships/image" Target="../media/image135.png"/></Relationships>
</file>

<file path=ppt/slides/_rels/slide4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7.png"/><Relationship Id="rId3" Type="http://schemas.openxmlformats.org/officeDocument/2006/relationships/image" Target="../media/image126.png"/><Relationship Id="rId7" Type="http://schemas.openxmlformats.org/officeDocument/2006/relationships/image" Target="../media/image136.png"/><Relationship Id="rId2" Type="http://schemas.openxmlformats.org/officeDocument/2006/relationships/hyperlink" Target="https://arxiv.org/abs/2511.09440" TargetMode="External"/><Relationship Id="rId1" Type="http://schemas.openxmlformats.org/officeDocument/2006/relationships/slideLayout" Target="../slideLayouts/slideLayout8.xml"/><Relationship Id="rId6" Type="http://schemas.openxmlformats.org/officeDocument/2006/relationships/image" Target="../media/image139.png"/><Relationship Id="rId11" Type="http://schemas.openxmlformats.org/officeDocument/2006/relationships/image" Target="../media/image140.png"/><Relationship Id="rId5" Type="http://schemas.openxmlformats.org/officeDocument/2006/relationships/image" Target="../media/image128.png"/><Relationship Id="rId10" Type="http://schemas.openxmlformats.org/officeDocument/2006/relationships/image" Target="../media/image138.png"/><Relationship Id="rId4" Type="http://schemas.openxmlformats.org/officeDocument/2006/relationships/image" Target="../media/image127.png"/><Relationship Id="rId9" Type="http://schemas.openxmlformats.org/officeDocument/2006/relationships/image" Target="../media/image142.png"/></Relationships>
</file>

<file path=ppt/slides/_rels/slide4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1.png"/><Relationship Id="rId3" Type="http://schemas.openxmlformats.org/officeDocument/2006/relationships/image" Target="../media/image141.png"/><Relationship Id="rId7" Type="http://schemas.openxmlformats.org/officeDocument/2006/relationships/image" Target="../media/image145.png"/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144.png"/><Relationship Id="rId5" Type="http://schemas.openxmlformats.org/officeDocument/2006/relationships/image" Target="../media/image143.png"/><Relationship Id="rId4" Type="http://schemas.openxmlformats.org/officeDocument/2006/relationships/image" Target="../media/image146.png"/></Relationships>
</file>

<file path=ppt/slides/_rels/slide4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5.png"/><Relationship Id="rId13" Type="http://schemas.openxmlformats.org/officeDocument/2006/relationships/image" Target="../media/image151.png"/><Relationship Id="rId3" Type="http://schemas.openxmlformats.org/officeDocument/2006/relationships/image" Target="../media/image150.png"/><Relationship Id="rId7" Type="http://schemas.openxmlformats.org/officeDocument/2006/relationships/image" Target="../media/image154.png"/><Relationship Id="rId12" Type="http://schemas.openxmlformats.org/officeDocument/2006/relationships/image" Target="../media/image149.png"/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8.xml"/><Relationship Id="rId6" Type="http://schemas.openxmlformats.org/officeDocument/2006/relationships/image" Target="../media/image153.png"/><Relationship Id="rId11" Type="http://schemas.openxmlformats.org/officeDocument/2006/relationships/image" Target="../media/image148.png"/><Relationship Id="rId5" Type="http://schemas.openxmlformats.org/officeDocument/2006/relationships/image" Target="../media/image152.png"/><Relationship Id="rId10" Type="http://schemas.openxmlformats.org/officeDocument/2006/relationships/image" Target="../media/image157.png"/><Relationship Id="rId4" Type="http://schemas.openxmlformats.org/officeDocument/2006/relationships/image" Target="../media/image147.png"/><Relationship Id="rId9" Type="http://schemas.openxmlformats.org/officeDocument/2006/relationships/image" Target="../media/image156.png"/><Relationship Id="rId14" Type="http://schemas.openxmlformats.org/officeDocument/2006/relationships/image" Target="../media/image161.png"/></Relationships>
</file>

<file path=ppt/slides/_rels/slide4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8.png"/><Relationship Id="rId2" Type="http://schemas.openxmlformats.org/officeDocument/2006/relationships/image" Target="../media/image143.png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159.png"/></Relationships>
</file>

<file path=ppt/slides/_rels/slide4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2.png"/><Relationship Id="rId2" Type="http://schemas.openxmlformats.org/officeDocument/2006/relationships/image" Target="../media/image160.png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163.png"/></Relationships>
</file>

<file path=ppt/slides/_rels/slide4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13.xml"/></Relationships>
</file>

<file path=ppt/slides/_rels/slide5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5.png"/><Relationship Id="rId2" Type="http://schemas.openxmlformats.org/officeDocument/2006/relationships/image" Target="../media/image164.png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166.jpeg"/></Relationships>
</file>

<file path=ppt/slides/_rels/slide5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7.jpg"/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2.xml"/><Relationship Id="rId4" Type="http://schemas.openxmlformats.org/officeDocument/2006/relationships/hyperlink" Target="mailto:Romain.fleury@epfl.ch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Sous-titre 9">
            <a:extLst>
              <a:ext uri="{FF2B5EF4-FFF2-40B4-BE49-F238E27FC236}">
                <a16:creationId xmlns:a16="http://schemas.microsoft.com/office/drawing/2014/main" id="{2F4A7CFE-65FA-E249-9125-D938BCA4407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141160" y="4450815"/>
            <a:ext cx="4328721" cy="1815404"/>
          </a:xfrm>
        </p:spPr>
        <p:txBody>
          <a:bodyPr vert="horz" lIns="120000" tIns="45720" rIns="91440" bIns="45720" rtlCol="0" anchor="ctr" anchorCtr="0">
            <a:normAutofit fontScale="92500"/>
          </a:bodyPr>
          <a:lstStyle/>
          <a:p>
            <a:r>
              <a:rPr lang="fr-FR" sz="1867" b="1" dirty="0"/>
              <a:t>Guillaume NOETINGER</a:t>
            </a:r>
          </a:p>
          <a:p>
            <a:r>
              <a:rPr lang="fr-FR" sz="1867" b="1" dirty="0"/>
              <a:t>Postdoc</a:t>
            </a:r>
          </a:p>
          <a:p>
            <a:r>
              <a:rPr lang="fr-FR" sz="1867" b="1" dirty="0" err="1"/>
              <a:t>Laboratory</a:t>
            </a:r>
            <a:r>
              <a:rPr lang="fr-FR" sz="1867" b="1" dirty="0"/>
              <a:t> of Wave Engineering (LWE)</a:t>
            </a:r>
          </a:p>
          <a:p>
            <a:r>
              <a:rPr lang="fr-FR" sz="1867" b="1" dirty="0"/>
              <a:t>Prof. Romain Fleury</a:t>
            </a:r>
          </a:p>
          <a:p>
            <a:r>
              <a:rPr lang="fr-FR" sz="1867" b="1" dirty="0"/>
              <a:t>EPFL- STI – IEM</a:t>
            </a:r>
            <a:endParaRPr lang="fr-FR" sz="1867" b="1" i="1" dirty="0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039102AC-8F02-0A4F-B33B-CDB21F598D1E}"/>
              </a:ext>
            </a:extLst>
          </p:cNvPr>
          <p:cNvSpPr txBox="1"/>
          <p:nvPr/>
        </p:nvSpPr>
        <p:spPr>
          <a:xfrm>
            <a:off x="1877387" y="184640"/>
            <a:ext cx="1001402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defTabSz="914377"/>
            <a:r>
              <a:rPr lang="fr-CH" sz="3200" dirty="0">
                <a:solidFill>
                  <a:srgbClr val="413C3A"/>
                </a:solidFill>
                <a:latin typeface="Franklin Gothic Demi Cond"/>
              </a:rPr>
              <a:t>An introduction to analogue </a:t>
            </a:r>
            <a:r>
              <a:rPr lang="fr-CH" sz="3200" dirty="0" err="1">
                <a:solidFill>
                  <a:srgbClr val="413C3A"/>
                </a:solidFill>
                <a:latin typeface="Franklin Gothic Demi Cond"/>
              </a:rPr>
              <a:t>optical</a:t>
            </a:r>
            <a:r>
              <a:rPr lang="fr-CH" sz="3200" dirty="0">
                <a:solidFill>
                  <a:srgbClr val="413C3A"/>
                </a:solidFill>
                <a:latin typeface="Franklin Gothic Demi Cond"/>
              </a:rPr>
              <a:t> </a:t>
            </a:r>
            <a:r>
              <a:rPr lang="fr-CH" sz="3200" dirty="0" err="1">
                <a:solidFill>
                  <a:srgbClr val="413C3A"/>
                </a:solidFill>
                <a:latin typeface="Franklin Gothic Demi Cond"/>
              </a:rPr>
              <a:t>computing</a:t>
            </a:r>
            <a:r>
              <a:rPr lang="fr-CH" sz="3200" dirty="0">
                <a:solidFill>
                  <a:srgbClr val="413C3A"/>
                </a:solidFill>
                <a:latin typeface="Franklin Gothic Demi Cond"/>
              </a:rPr>
              <a:t> </a:t>
            </a:r>
          </a:p>
        </p:txBody>
      </p:sp>
      <p:pic>
        <p:nvPicPr>
          <p:cNvPr id="1026" name="Picture 2">
            <a:extLst>
              <a:ext uri="{FF2B5EF4-FFF2-40B4-BE49-F238E27FC236}">
                <a16:creationId xmlns:a16="http://schemas.microsoft.com/office/drawing/2014/main" id="{157DD104-B17F-1AF7-AB72-8DEF15FDF7F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3720" y="1234774"/>
            <a:ext cx="3489861" cy="31136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4" descr="Fig. 1">
            <a:extLst>
              <a:ext uri="{FF2B5EF4-FFF2-40B4-BE49-F238E27FC236}">
                <a16:creationId xmlns:a16="http://schemas.microsoft.com/office/drawing/2014/main" id="{097279D4-E4A4-D11C-37FD-A880B1440115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736" r="53377" b="65329"/>
          <a:stretch/>
        </p:blipFill>
        <p:spPr bwMode="auto">
          <a:xfrm>
            <a:off x="4141160" y="1522203"/>
            <a:ext cx="3972286" cy="2239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Image 3" descr="Une image contenant capture d’écran, texte, diagramme, Caractère coloré&#10;&#10;Le contenu généré par l’IA peut être incorrect.">
            <a:extLst>
              <a:ext uri="{FF2B5EF4-FFF2-40B4-BE49-F238E27FC236}">
                <a16:creationId xmlns:a16="http://schemas.microsoft.com/office/drawing/2014/main" id="{69FDFAE5-5241-43C2-0555-67F86709059A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376387" y="1672027"/>
            <a:ext cx="3752415" cy="22391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301715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09E6FD0-E47F-F700-852D-FB678F73AC4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Espace réservé du pied de page 2">
            <a:extLst>
              <a:ext uri="{FF2B5EF4-FFF2-40B4-BE49-F238E27FC236}">
                <a16:creationId xmlns:a16="http://schemas.microsoft.com/office/drawing/2014/main" id="{E7AA9420-2D31-2D6A-BEC9-21246A65D5B3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>
          <a:xfrm rot="16200000">
            <a:off x="11347689" y="639049"/>
            <a:ext cx="1004940" cy="683683"/>
          </a:xfrm>
        </p:spPr>
        <p:txBody>
          <a:bodyPr/>
          <a:lstStyle/>
          <a:p>
            <a:r>
              <a:rPr lang="fr-FR" dirty="0"/>
              <a:t>G. </a:t>
            </a:r>
            <a:r>
              <a:rPr lang="fr-FR" dirty="0" err="1"/>
              <a:t>Noetinger</a:t>
            </a:r>
            <a:endParaRPr lang="fr-FR" dirty="0"/>
          </a:p>
        </p:txBody>
      </p:sp>
      <p:sp>
        <p:nvSpPr>
          <p:cNvPr id="6" name="Espace réservé du numéro de diapositive 5">
            <a:extLst>
              <a:ext uri="{FF2B5EF4-FFF2-40B4-BE49-F238E27FC236}">
                <a16:creationId xmlns:a16="http://schemas.microsoft.com/office/drawing/2014/main" id="{D8C697E7-60F1-A4F7-8CEF-A477CB59BD3A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pPr defTabSz="914377">
              <a:defRPr/>
            </a:pPr>
            <a:fld id="{E1E1CD7C-2161-7D43-862E-CE4C333CD873}" type="slidenum">
              <a:rPr lang="fr-FR">
                <a:solidFill>
                  <a:srgbClr val="413C3A"/>
                </a:solidFill>
                <a:latin typeface="Franklin Gothic Demi Cond"/>
              </a:rPr>
              <a:pPr defTabSz="914377">
                <a:defRPr/>
              </a:pPr>
              <a:t>2</a:t>
            </a:fld>
            <a:endParaRPr lang="fr-FR" dirty="0">
              <a:solidFill>
                <a:srgbClr val="413C3A"/>
              </a:solidFill>
              <a:latin typeface="Franklin Gothic Demi Cond"/>
            </a:endParaRPr>
          </a:p>
        </p:txBody>
      </p:sp>
      <p:sp>
        <p:nvSpPr>
          <p:cNvPr id="9" name="Titre 8">
            <a:extLst>
              <a:ext uri="{FF2B5EF4-FFF2-40B4-BE49-F238E27FC236}">
                <a16:creationId xmlns:a16="http://schemas.microsoft.com/office/drawing/2014/main" id="{67E22608-0F8D-32F4-59D2-0142FC8CAD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06501" y="239404"/>
            <a:ext cx="5422900" cy="1430337"/>
          </a:xfrm>
        </p:spPr>
        <p:txBody>
          <a:bodyPr/>
          <a:lstStyle/>
          <a:p>
            <a:r>
              <a:rPr lang="fr-FR" dirty="0"/>
              <a:t>Why </a:t>
            </a:r>
            <a:r>
              <a:rPr lang="fr-FR" dirty="0" err="1"/>
              <a:t>analog</a:t>
            </a:r>
            <a:r>
              <a:rPr lang="fr-FR" dirty="0"/>
              <a:t> </a:t>
            </a:r>
            <a:r>
              <a:rPr lang="fr-FR" dirty="0" err="1"/>
              <a:t>computing</a:t>
            </a:r>
            <a:r>
              <a:rPr lang="fr-FR" dirty="0"/>
              <a:t> ?</a:t>
            </a:r>
          </a:p>
        </p:txBody>
      </p:sp>
      <p:sp>
        <p:nvSpPr>
          <p:cNvPr id="24" name="Espace réservé de la date 4">
            <a:extLst>
              <a:ext uri="{FF2B5EF4-FFF2-40B4-BE49-F238E27FC236}">
                <a16:creationId xmlns:a16="http://schemas.microsoft.com/office/drawing/2014/main" id="{BBD59BFA-934C-0EB9-B2FE-605A3FB06789}"/>
              </a:ext>
            </a:extLst>
          </p:cNvPr>
          <p:cNvSpPr>
            <a:spLocks noGrp="1"/>
          </p:cNvSpPr>
          <p:nvPr>
            <p:ph type="dt" sz="half" idx="14"/>
          </p:nvPr>
        </p:nvSpPr>
        <p:spPr>
          <a:xfrm rot="16200000">
            <a:off x="-427326" y="5437506"/>
            <a:ext cx="1520609" cy="683684"/>
          </a:xfrm>
        </p:spPr>
        <p:txBody>
          <a:bodyPr/>
          <a:lstStyle/>
          <a:p>
            <a:r>
              <a:rPr lang="fr-CH" dirty="0"/>
              <a:t>ANALOG COMPUTING</a:t>
            </a:r>
            <a:endParaRPr lang="fr-FR" dirty="0"/>
          </a:p>
        </p:txBody>
      </p:sp>
      <p:pic>
        <p:nvPicPr>
          <p:cNvPr id="5" name="Image 4" descr="Une image contenant Visage humain, texte, art, personne&#10;&#10;Le contenu généré par l’IA peut être incorrect.">
            <a:extLst>
              <a:ext uri="{FF2B5EF4-FFF2-40B4-BE49-F238E27FC236}">
                <a16:creationId xmlns:a16="http://schemas.microsoft.com/office/drawing/2014/main" id="{09B50DDF-DBF0-9B57-6F2A-46B90122E8E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1448" t="32714" r="29810" b="16563"/>
          <a:stretch/>
        </p:blipFill>
        <p:spPr>
          <a:xfrm>
            <a:off x="2504781" y="1223036"/>
            <a:ext cx="2422155" cy="3171165"/>
          </a:xfrm>
          <a:prstGeom prst="rect">
            <a:avLst/>
          </a:prstGeom>
        </p:spPr>
      </p:pic>
      <p:sp>
        <p:nvSpPr>
          <p:cNvPr id="7" name="ZoneTexte 6">
            <a:extLst>
              <a:ext uri="{FF2B5EF4-FFF2-40B4-BE49-F238E27FC236}">
                <a16:creationId xmlns:a16="http://schemas.microsoft.com/office/drawing/2014/main" id="{ED8D24A9-8C69-96E2-5D8C-ED9F1D9CC1A9}"/>
              </a:ext>
            </a:extLst>
          </p:cNvPr>
          <p:cNvSpPr txBox="1"/>
          <p:nvPr/>
        </p:nvSpPr>
        <p:spPr>
          <a:xfrm>
            <a:off x="2626735" y="812667"/>
            <a:ext cx="2242922" cy="37965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fr-FR" sz="1867" b="1" dirty="0"/>
              <a:t>Image </a:t>
            </a:r>
            <a:r>
              <a:rPr lang="fr-FR" sz="1867" b="1" dirty="0" err="1"/>
              <a:t>generation</a:t>
            </a:r>
            <a:r>
              <a:rPr lang="fr-FR" sz="1867" b="1" dirty="0"/>
              <a:t>:</a:t>
            </a:r>
          </a:p>
        </p:txBody>
      </p:sp>
      <p:pic>
        <p:nvPicPr>
          <p:cNvPr id="8" name="Image 7">
            <a:extLst>
              <a:ext uri="{FF2B5EF4-FFF2-40B4-BE49-F238E27FC236}">
                <a16:creationId xmlns:a16="http://schemas.microsoft.com/office/drawing/2014/main" id="{F043EA49-AA98-46F4-D483-AD9374D328B2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r="6209"/>
          <a:stretch/>
        </p:blipFill>
        <p:spPr>
          <a:xfrm>
            <a:off x="6347171" y="1223036"/>
            <a:ext cx="4180227" cy="3171165"/>
          </a:xfrm>
          <a:prstGeom prst="rect">
            <a:avLst/>
          </a:prstGeom>
        </p:spPr>
      </p:pic>
      <p:sp>
        <p:nvSpPr>
          <p:cNvPr id="10" name="ZoneTexte 9">
            <a:extLst>
              <a:ext uri="{FF2B5EF4-FFF2-40B4-BE49-F238E27FC236}">
                <a16:creationId xmlns:a16="http://schemas.microsoft.com/office/drawing/2014/main" id="{D37E2F8F-E360-1884-0EE0-3A594B10D777}"/>
              </a:ext>
            </a:extLst>
          </p:cNvPr>
          <p:cNvSpPr txBox="1"/>
          <p:nvPr/>
        </p:nvSpPr>
        <p:spPr>
          <a:xfrm>
            <a:off x="7363112" y="822928"/>
            <a:ext cx="214834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fr-FR" sz="2400" b="1" dirty="0"/>
              <a:t>Optimization:</a:t>
            </a:r>
          </a:p>
        </p:txBody>
      </p:sp>
      <p:pic>
        <p:nvPicPr>
          <p:cNvPr id="11" name="Image 10" descr="Une image contenant croquis, art&#10;&#10;Le contenu généré par l’IA peut être incorrect.">
            <a:extLst>
              <a:ext uri="{FF2B5EF4-FFF2-40B4-BE49-F238E27FC236}">
                <a16:creationId xmlns:a16="http://schemas.microsoft.com/office/drawing/2014/main" id="{E36649F7-73DD-EB1B-A09C-B64DE6B4759D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682" t="4364" r="2703" b="5635"/>
          <a:stretch/>
        </p:blipFill>
        <p:spPr>
          <a:xfrm>
            <a:off x="3783724" y="5019044"/>
            <a:ext cx="4624552" cy="1764585"/>
          </a:xfrm>
          <a:prstGeom prst="rect">
            <a:avLst/>
          </a:prstGeom>
        </p:spPr>
      </p:pic>
      <p:sp>
        <p:nvSpPr>
          <p:cNvPr id="12" name="ZoneTexte 11">
            <a:extLst>
              <a:ext uri="{FF2B5EF4-FFF2-40B4-BE49-F238E27FC236}">
                <a16:creationId xmlns:a16="http://schemas.microsoft.com/office/drawing/2014/main" id="{D73BED9D-70C8-5C41-E922-41B6859EB7D2}"/>
              </a:ext>
            </a:extLst>
          </p:cNvPr>
          <p:cNvSpPr txBox="1"/>
          <p:nvPr/>
        </p:nvSpPr>
        <p:spPr>
          <a:xfrm>
            <a:off x="1501089" y="5634964"/>
            <a:ext cx="1949573" cy="37965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fr-FR" sz="1867" b="1" dirty="0" err="1"/>
              <a:t>Protein</a:t>
            </a:r>
            <a:r>
              <a:rPr lang="fr-FR" sz="1867" b="1" dirty="0"/>
              <a:t> </a:t>
            </a:r>
            <a:r>
              <a:rPr lang="fr-FR" sz="1867" b="1" dirty="0" err="1"/>
              <a:t>folding</a:t>
            </a:r>
            <a:r>
              <a:rPr lang="fr-FR" sz="1867" b="1" dirty="0"/>
              <a:t>:</a:t>
            </a:r>
          </a:p>
        </p:txBody>
      </p:sp>
      <p:sp>
        <p:nvSpPr>
          <p:cNvPr id="13" name="ZoneTexte 12">
            <a:extLst>
              <a:ext uri="{FF2B5EF4-FFF2-40B4-BE49-F238E27FC236}">
                <a16:creationId xmlns:a16="http://schemas.microsoft.com/office/drawing/2014/main" id="{8F0B4272-E70F-B396-8168-5E9B155AD19E}"/>
              </a:ext>
            </a:extLst>
          </p:cNvPr>
          <p:cNvSpPr txBox="1"/>
          <p:nvPr/>
        </p:nvSpPr>
        <p:spPr>
          <a:xfrm>
            <a:off x="8577921" y="5527350"/>
            <a:ext cx="3076483" cy="6669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fr-FR" sz="1867" b="1" dirty="0">
                <a:solidFill>
                  <a:schemeClr val="tx2"/>
                </a:solidFill>
              </a:rPr>
              <a:t>But </a:t>
            </a:r>
            <a:r>
              <a:rPr lang="fr-FR" sz="1867" b="1" dirty="0" err="1">
                <a:solidFill>
                  <a:schemeClr val="tx2"/>
                </a:solidFill>
              </a:rPr>
              <a:t>also</a:t>
            </a:r>
            <a:r>
              <a:rPr lang="fr-FR" sz="1867" b="1" dirty="0">
                <a:solidFill>
                  <a:schemeClr val="tx2"/>
                </a:solidFill>
              </a:rPr>
              <a:t> </a:t>
            </a:r>
            <a:r>
              <a:rPr lang="fr-FR" sz="1867" b="1" dirty="0" err="1">
                <a:solidFill>
                  <a:schemeClr val="tx2"/>
                </a:solidFill>
              </a:rPr>
              <a:t>material</a:t>
            </a:r>
            <a:r>
              <a:rPr lang="fr-FR" sz="1867" b="1" dirty="0">
                <a:solidFill>
                  <a:schemeClr val="tx2"/>
                </a:solidFill>
              </a:rPr>
              <a:t> design, </a:t>
            </a:r>
          </a:p>
          <a:p>
            <a:pPr algn="ctr"/>
            <a:r>
              <a:rPr lang="fr-FR" sz="1867" b="1" dirty="0" err="1">
                <a:solidFill>
                  <a:schemeClr val="tx2"/>
                </a:solidFill>
              </a:rPr>
              <a:t>algorithm</a:t>
            </a:r>
            <a:r>
              <a:rPr lang="fr-FR" sz="1867" b="1" dirty="0">
                <a:solidFill>
                  <a:schemeClr val="tx2"/>
                </a:solidFill>
              </a:rPr>
              <a:t> design etc…</a:t>
            </a:r>
          </a:p>
        </p:txBody>
      </p:sp>
    </p:spTree>
    <p:extLst>
      <p:ext uri="{BB962C8B-B14F-4D97-AF65-F5344CB8AC3E}">
        <p14:creationId xmlns:p14="http://schemas.microsoft.com/office/powerpoint/2010/main" val="4087436400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10" grpId="0"/>
      <p:bldP spid="12" grpId="0"/>
      <p:bldP spid="13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4718FB8-3B7F-4C85-93A2-8499FBBA118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B24AD236-E4AF-C2DE-B0AB-300727754EA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06499" y="239404"/>
            <a:ext cx="9766300" cy="1430337"/>
          </a:xfrm>
        </p:spPr>
        <p:txBody>
          <a:bodyPr>
            <a:normAutofit/>
          </a:bodyPr>
          <a:lstStyle/>
          <a:p>
            <a:r>
              <a:rPr lang="fr-FR" sz="3733" dirty="0"/>
              <a:t>Motivation</a:t>
            </a:r>
          </a:p>
        </p:txBody>
      </p:sp>
      <p:sp>
        <p:nvSpPr>
          <p:cNvPr id="5" name="Espace réservé du numéro de diapositive 4">
            <a:extLst>
              <a:ext uri="{FF2B5EF4-FFF2-40B4-BE49-F238E27FC236}">
                <a16:creationId xmlns:a16="http://schemas.microsoft.com/office/drawing/2014/main" id="{CBC52257-ED1A-AEA9-F35A-1C128F8DECD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E1E1CD7C-2161-7D43-862E-CE4C333CD873}" type="slidenum">
              <a:rPr kumimoji="0" lang="fr-FR" sz="933" b="1" i="0" u="none" strike="noStrike" kern="1200" cap="none" spc="0" normalizeH="0" baseline="0" noProof="0" smtClean="0">
                <a:ln>
                  <a:noFill/>
                </a:ln>
                <a:solidFill>
                  <a:srgbClr val="413C3A"/>
                </a:solidFill>
                <a:effectLst/>
                <a:uLnTx/>
                <a:uFillTx/>
                <a:latin typeface="Franklin Gothic Demi Cond"/>
                <a:ea typeface="+mn-ea"/>
                <a:cs typeface="+mn-cs"/>
              </a:rPr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</a:t>
            </a:fld>
            <a:endParaRPr kumimoji="0" lang="fr-FR" sz="933" b="1" i="0" u="none" strike="noStrike" kern="1200" cap="none" spc="0" normalizeH="0" baseline="0" noProof="0" dirty="0">
              <a:ln>
                <a:noFill/>
              </a:ln>
              <a:solidFill>
                <a:srgbClr val="413C3A"/>
              </a:solidFill>
              <a:effectLst/>
              <a:uLnTx/>
              <a:uFillTx/>
              <a:latin typeface="Franklin Gothic Demi Cond"/>
              <a:ea typeface="+mn-ea"/>
              <a:cs typeface="+mn-cs"/>
            </a:endParaRPr>
          </a:p>
        </p:txBody>
      </p:sp>
      <p:pic>
        <p:nvPicPr>
          <p:cNvPr id="2050" name="Picture 2">
            <a:extLst>
              <a:ext uri="{FF2B5EF4-FFF2-40B4-BE49-F238E27FC236}">
                <a16:creationId xmlns:a16="http://schemas.microsoft.com/office/drawing/2014/main" id="{AB096C8D-25BE-231F-3CAB-6576B77B838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3428" y="1235902"/>
            <a:ext cx="4428499" cy="44284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70470A17-392B-283D-15B5-F8F63DDD422C}"/>
              </a:ext>
            </a:extLst>
          </p:cNvPr>
          <p:cNvSpPr txBox="1"/>
          <p:nvPr/>
        </p:nvSpPr>
        <p:spPr>
          <a:xfrm>
            <a:off x="184273" y="866570"/>
            <a:ext cx="482696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CH" dirty="0"/>
              <a:t>Modern technologies can be useful and fun…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1A5F8AD-1D11-227D-C07C-CB614F3F77EA}"/>
              </a:ext>
            </a:extLst>
          </p:cNvPr>
          <p:cNvSpPr txBox="1"/>
          <p:nvPr/>
        </p:nvSpPr>
        <p:spPr>
          <a:xfrm>
            <a:off x="265727" y="5783681"/>
            <a:ext cx="4998463" cy="4154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CH" sz="1050" dirty="0">
                <a:latin typeface="Courier New" panose="02070309020205020404" pitchFamily="49" charset="0"/>
                <a:cs typeface="Courier New" panose="02070309020205020404" pitchFamily="49" charset="0"/>
              </a:rPr>
              <a:t>A photo of a teddybear on a skate board in Time Square</a:t>
            </a:r>
          </a:p>
          <a:p>
            <a:r>
              <a:rPr lang="en-CH" sz="1050" dirty="0">
                <a:latin typeface="Courier New" panose="02070309020205020404" pitchFamily="49" charset="0"/>
                <a:cs typeface="Courier New" panose="02070309020205020404" pitchFamily="49" charset="0"/>
              </a:rPr>
              <a:t>DALL-E 2 OpenAI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92D5D386-C81B-89F8-E073-B1B320A55ACE}"/>
              </a:ext>
            </a:extLst>
          </p:cNvPr>
          <p:cNvSpPr txBox="1"/>
          <p:nvPr/>
        </p:nvSpPr>
        <p:spPr>
          <a:xfrm>
            <a:off x="5847267" y="866570"/>
            <a:ext cx="427552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CH" dirty="0"/>
              <a:t>They can also raise significant concerns</a:t>
            </a:r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3D04D5F4-A938-7D94-5098-9CD6386E4C47}"/>
              </a:ext>
            </a:extLst>
          </p:cNvPr>
          <p:cNvSpPr txBox="1"/>
          <p:nvPr/>
        </p:nvSpPr>
        <p:spPr>
          <a:xfrm>
            <a:off x="5683652" y="6574256"/>
            <a:ext cx="4909121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CH" sz="1200" dirty="0"/>
              <a:t>Source: AI Index report, Stanford University (2024)</a:t>
            </a:r>
          </a:p>
        </p:txBody>
      </p:sp>
      <p:pic>
        <p:nvPicPr>
          <p:cNvPr id="7" name="Picture 31" descr="A white chart with blue dots&#10;&#10;Description automatically generated">
            <a:extLst>
              <a:ext uri="{FF2B5EF4-FFF2-40B4-BE49-F238E27FC236}">
                <a16:creationId xmlns:a16="http://schemas.microsoft.com/office/drawing/2014/main" id="{FA93C1AA-FB71-8676-EE5E-FCD53803CEF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99077" y="3834995"/>
            <a:ext cx="6027002" cy="2783601"/>
          </a:xfrm>
          <a:prstGeom prst="rect">
            <a:avLst/>
          </a:prstGeom>
        </p:spPr>
      </p:pic>
      <p:pic>
        <p:nvPicPr>
          <p:cNvPr id="8" name="Image 7" descr="Une image contenant texte, diagramme, capture d’écran&#10;&#10;Le contenu généré par l’IA peut être incorrect.">
            <a:extLst>
              <a:ext uri="{FF2B5EF4-FFF2-40B4-BE49-F238E27FC236}">
                <a16:creationId xmlns:a16="http://schemas.microsoft.com/office/drawing/2014/main" id="{4E8CFE11-14BC-BFBD-E840-60AB165AF7B6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98654" y="1199259"/>
            <a:ext cx="6094100" cy="2635736"/>
          </a:xfrm>
          <a:prstGeom prst="rect">
            <a:avLst/>
          </a:prstGeom>
        </p:spPr>
      </p:pic>
      <p:sp>
        <p:nvSpPr>
          <p:cNvPr id="9" name="ZoneTexte 8">
            <a:extLst>
              <a:ext uri="{FF2B5EF4-FFF2-40B4-BE49-F238E27FC236}">
                <a16:creationId xmlns:a16="http://schemas.microsoft.com/office/drawing/2014/main" id="{A0FB41AB-4336-6FD4-0DDA-3E31153EB6E4}"/>
              </a:ext>
            </a:extLst>
          </p:cNvPr>
          <p:cNvSpPr txBox="1"/>
          <p:nvPr/>
        </p:nvSpPr>
        <p:spPr>
          <a:xfrm>
            <a:off x="10793177" y="1768332"/>
            <a:ext cx="131318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fr-FR" dirty="0"/>
              <a:t>Increasing </a:t>
            </a:r>
          </a:p>
          <a:p>
            <a:r>
              <a:rPr lang="fr-FR" dirty="0" err="1"/>
              <a:t>complexity</a:t>
            </a:r>
            <a:endParaRPr lang="fr-FR" dirty="0"/>
          </a:p>
        </p:txBody>
      </p:sp>
      <p:sp>
        <p:nvSpPr>
          <p:cNvPr id="10" name="Flèche : droite 9">
            <a:extLst>
              <a:ext uri="{FF2B5EF4-FFF2-40B4-BE49-F238E27FC236}">
                <a16:creationId xmlns:a16="http://schemas.microsoft.com/office/drawing/2014/main" id="{04D4A189-7D8C-C603-5491-009BBFBC88FE}"/>
              </a:ext>
            </a:extLst>
          </p:cNvPr>
          <p:cNvSpPr/>
          <p:nvPr/>
        </p:nvSpPr>
        <p:spPr>
          <a:xfrm rot="5400000">
            <a:off x="10720828" y="3434570"/>
            <a:ext cx="1457876" cy="431519"/>
          </a:xfrm>
          <a:prstGeom prst="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 sz="2400"/>
          </a:p>
        </p:txBody>
      </p:sp>
      <p:sp>
        <p:nvSpPr>
          <p:cNvPr id="11" name="ZoneTexte 10">
            <a:extLst>
              <a:ext uri="{FF2B5EF4-FFF2-40B4-BE49-F238E27FC236}">
                <a16:creationId xmlns:a16="http://schemas.microsoft.com/office/drawing/2014/main" id="{1A0C29E2-0CA0-37D3-0722-CCA7D4198B6C}"/>
              </a:ext>
            </a:extLst>
          </p:cNvPr>
          <p:cNvSpPr txBox="1"/>
          <p:nvPr/>
        </p:nvSpPr>
        <p:spPr>
          <a:xfrm>
            <a:off x="10630994" y="4626631"/>
            <a:ext cx="1492716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fr-FR" dirty="0"/>
              <a:t>Increasing </a:t>
            </a:r>
          </a:p>
          <a:p>
            <a:pPr algn="ctr"/>
            <a:r>
              <a:rPr lang="fr-FR" dirty="0" err="1"/>
              <a:t>energetic</a:t>
            </a:r>
            <a:r>
              <a:rPr lang="fr-FR" dirty="0"/>
              <a:t> </a:t>
            </a:r>
          </a:p>
          <a:p>
            <a:pPr algn="ctr"/>
            <a:r>
              <a:rPr lang="fr-FR" dirty="0" err="1"/>
              <a:t>consumption</a:t>
            </a:r>
            <a:endParaRPr lang="fr-FR" dirty="0"/>
          </a:p>
        </p:txBody>
      </p:sp>
    </p:spTree>
    <p:extLst>
      <p:ext uri="{BB962C8B-B14F-4D97-AF65-F5344CB8AC3E}">
        <p14:creationId xmlns:p14="http://schemas.microsoft.com/office/powerpoint/2010/main" val="1635333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33" grpId="0"/>
      <p:bldP spid="9" grpId="0"/>
      <p:bldP spid="10" grpId="0" animBg="1"/>
      <p:bldP spid="11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B31EC7-7A68-AEE1-F8EC-1A9A6C06EC1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CH" dirty="0"/>
              <a:t>AI and computing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86630B0-321B-DE4F-FCD3-4BC67E7DC80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Speaker </a:t>
            </a:r>
            <a:endParaRPr lang="fr-FR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F500EDE-1CCF-AD8B-59F1-A7582F6D92E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E1CD7C-2161-7D43-862E-CE4C333CD873}" type="slidenum">
              <a:rPr lang="fr-FR" smtClean="0"/>
              <a:pPr/>
              <a:t>4</a:t>
            </a:fld>
            <a:endParaRPr lang="fr-FR" dirty="0"/>
          </a:p>
        </p:txBody>
      </p:sp>
      <p:pic>
        <p:nvPicPr>
          <p:cNvPr id="9" name="Picture 8" descr="A graph showing the growth of a stock market&#10;&#10;Description automatically generated with medium confidence">
            <a:extLst>
              <a:ext uri="{FF2B5EF4-FFF2-40B4-BE49-F238E27FC236}">
                <a16:creationId xmlns:a16="http://schemas.microsoft.com/office/drawing/2014/main" id="{D1DC25EB-71D2-B84D-8803-A5187BA58B0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92803" y="1288162"/>
            <a:ext cx="6915389" cy="4847175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A69AF186-7FCB-9A13-6F68-F166B8176176}"/>
              </a:ext>
            </a:extLst>
          </p:cNvPr>
          <p:cNvSpPr txBox="1"/>
          <p:nvPr/>
        </p:nvSpPr>
        <p:spPr>
          <a:xfrm>
            <a:off x="2634739" y="5945818"/>
            <a:ext cx="4133155" cy="41549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CH" sz="1050" dirty="0">
                <a:hlinkClick r:id="rId4"/>
              </a:rPr>
              <a:t>graph: https://openai.com/index/ai-and-compute/</a:t>
            </a:r>
            <a:endParaRPr lang="en-CH" sz="1050" dirty="0"/>
          </a:p>
          <a:p>
            <a:r>
              <a:rPr lang="en-CH" sz="1050" dirty="0"/>
              <a:t>animation from Google Research 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9D1670EF-D95C-AD7E-2F89-3469D3C6A3ED}"/>
              </a:ext>
            </a:extLst>
          </p:cNvPr>
          <p:cNvSpPr txBox="1"/>
          <p:nvPr/>
        </p:nvSpPr>
        <p:spPr>
          <a:xfrm>
            <a:off x="7734712" y="1819908"/>
            <a:ext cx="2820003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/>
              <a:t>Need: x</a:t>
            </a:r>
            <a:r>
              <a:rPr lang="en-CH" sz="1600" dirty="0"/>
              <a:t>300 000 over 5 years</a:t>
            </a:r>
          </a:p>
          <a:p>
            <a:r>
              <a:rPr lang="en-CH" sz="1600" dirty="0"/>
              <a:t>Moore: x7 only </a:t>
            </a:r>
          </a:p>
          <a:p>
            <a:endParaRPr lang="en-CH" sz="1600" dirty="0"/>
          </a:p>
        </p:txBody>
      </p:sp>
      <p:pic>
        <p:nvPicPr>
          <p:cNvPr id="3" name="Picture 2" descr="Emergence of artificial intelligence — Astronoo">
            <a:extLst>
              <a:ext uri="{FF2B5EF4-FFF2-40B4-BE49-F238E27FC236}">
                <a16:creationId xmlns:a16="http://schemas.microsoft.com/office/drawing/2014/main" id="{C104500B-5D56-8636-2838-7406711B7FD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490836"/>
            <a:ext cx="12192000" cy="44418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695130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Espace réservé du pied de page 2">
            <a:extLst>
              <a:ext uri="{FF2B5EF4-FFF2-40B4-BE49-F238E27FC236}">
                <a16:creationId xmlns:a16="http://schemas.microsoft.com/office/drawing/2014/main" id="{8E7D4AE2-39F9-00A7-2C3A-5F9480E230DA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>
          <a:xfrm rot="16200000">
            <a:off x="11347689" y="639049"/>
            <a:ext cx="1004940" cy="683683"/>
          </a:xfrm>
        </p:spPr>
        <p:txBody>
          <a:bodyPr/>
          <a:lstStyle/>
          <a:p>
            <a:r>
              <a:rPr lang="fr-FR" dirty="0"/>
              <a:t>G. </a:t>
            </a:r>
            <a:r>
              <a:rPr lang="fr-FR" dirty="0" err="1"/>
              <a:t>Noetinger</a:t>
            </a:r>
            <a:endParaRPr lang="fr-FR" dirty="0"/>
          </a:p>
        </p:txBody>
      </p:sp>
      <p:sp>
        <p:nvSpPr>
          <p:cNvPr id="6" name="Espace réservé du numéro de diapositive 5">
            <a:extLst>
              <a:ext uri="{FF2B5EF4-FFF2-40B4-BE49-F238E27FC236}">
                <a16:creationId xmlns:a16="http://schemas.microsoft.com/office/drawing/2014/main" id="{6A3F6412-24AE-004A-BB88-BB3E61D45336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pPr defTabSz="914377">
              <a:defRPr/>
            </a:pPr>
            <a:fld id="{E1E1CD7C-2161-7D43-862E-CE4C333CD873}" type="slidenum">
              <a:rPr lang="fr-FR">
                <a:solidFill>
                  <a:srgbClr val="413C3A"/>
                </a:solidFill>
                <a:latin typeface="Franklin Gothic Demi Cond"/>
              </a:rPr>
              <a:pPr defTabSz="914377">
                <a:defRPr/>
              </a:pPr>
              <a:t>5</a:t>
            </a:fld>
            <a:endParaRPr lang="fr-FR" dirty="0">
              <a:solidFill>
                <a:srgbClr val="413C3A"/>
              </a:solidFill>
              <a:latin typeface="Franklin Gothic Demi Cond"/>
            </a:endParaRPr>
          </a:p>
        </p:txBody>
      </p:sp>
      <p:sp>
        <p:nvSpPr>
          <p:cNvPr id="9" name="Titre 8">
            <a:extLst>
              <a:ext uri="{FF2B5EF4-FFF2-40B4-BE49-F238E27FC236}">
                <a16:creationId xmlns:a16="http://schemas.microsoft.com/office/drawing/2014/main" id="{EB4CFD45-5219-F4E3-8D25-0E101F775D0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r-FR" dirty="0"/>
              <a:t>End of </a:t>
            </a:r>
            <a:r>
              <a:rPr lang="fr-FR" dirty="0" err="1"/>
              <a:t>Moore’s</a:t>
            </a:r>
            <a:r>
              <a:rPr lang="fr-FR" dirty="0"/>
              <a:t> </a:t>
            </a:r>
            <a:r>
              <a:rPr lang="fr-FR" dirty="0" err="1"/>
              <a:t>law</a:t>
            </a:r>
            <a:endParaRPr lang="fr-FR" dirty="0"/>
          </a:p>
        </p:txBody>
      </p:sp>
      <p:pic>
        <p:nvPicPr>
          <p:cNvPr id="13" name="Image 12" descr="Une image contenant texte, capture d’écran, Logiciel de graphisme, Police&#10;&#10;Le contenu généré par l’IA peut être incorrect.">
            <a:extLst>
              <a:ext uri="{FF2B5EF4-FFF2-40B4-BE49-F238E27FC236}">
                <a16:creationId xmlns:a16="http://schemas.microsoft.com/office/drawing/2014/main" id="{36E27834-3AA8-2FAB-D06A-8BF04F74834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764" t="18117" r="4551" b="7633"/>
          <a:stretch/>
        </p:blipFill>
        <p:spPr>
          <a:xfrm>
            <a:off x="2128976" y="1189185"/>
            <a:ext cx="7934048" cy="4151560"/>
          </a:xfrm>
          <a:prstGeom prst="rect">
            <a:avLst/>
          </a:prstGeom>
        </p:spPr>
      </p:pic>
      <p:sp>
        <p:nvSpPr>
          <p:cNvPr id="15" name="ZoneTexte 14">
            <a:extLst>
              <a:ext uri="{FF2B5EF4-FFF2-40B4-BE49-F238E27FC236}">
                <a16:creationId xmlns:a16="http://schemas.microsoft.com/office/drawing/2014/main" id="{C255B7C3-EEC2-D5DA-5F95-8413EE0586BF}"/>
              </a:ext>
            </a:extLst>
          </p:cNvPr>
          <p:cNvSpPr txBox="1"/>
          <p:nvPr/>
        </p:nvSpPr>
        <p:spPr>
          <a:xfrm>
            <a:off x="674820" y="665342"/>
            <a:ext cx="1106510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fr-FR" sz="2400" b="1" i="1" u="sng" dirty="0" err="1"/>
              <a:t>Moore’s</a:t>
            </a:r>
            <a:r>
              <a:rPr lang="fr-FR" sz="2400" b="1" i="1" u="sng" dirty="0"/>
              <a:t> </a:t>
            </a:r>
            <a:r>
              <a:rPr lang="fr-FR" sz="2400" b="1" i="1" u="sng" dirty="0" err="1"/>
              <a:t>law</a:t>
            </a:r>
            <a:r>
              <a:rPr lang="fr-FR" sz="2400" b="1" i="1" u="sng" dirty="0"/>
              <a:t> </a:t>
            </a:r>
            <a:r>
              <a:rPr lang="fr-FR" sz="2400" dirty="0"/>
              <a:t>:   </a:t>
            </a:r>
            <a:r>
              <a:rPr lang="fr-FR" sz="2400" dirty="0" err="1"/>
              <a:t>doubling</a:t>
            </a:r>
            <a:r>
              <a:rPr lang="fr-FR" sz="2400" dirty="0"/>
              <a:t> in transistor </a:t>
            </a:r>
            <a:r>
              <a:rPr lang="fr-FR" sz="2400" dirty="0" err="1"/>
              <a:t>number</a:t>
            </a:r>
            <a:r>
              <a:rPr lang="fr-FR" sz="2400" dirty="0"/>
              <a:t> </a:t>
            </a:r>
            <a:r>
              <a:rPr lang="fr-FR" sz="2400" dirty="0" err="1"/>
              <a:t>every</a:t>
            </a:r>
            <a:r>
              <a:rPr lang="fr-FR" sz="2400" dirty="0"/>
              <a:t> </a:t>
            </a:r>
            <a:r>
              <a:rPr lang="fr-FR" sz="2400" dirty="0" err="1"/>
              <a:t>two</a:t>
            </a:r>
            <a:r>
              <a:rPr lang="fr-FR" sz="2400" dirty="0"/>
              <a:t> </a:t>
            </a:r>
            <a:r>
              <a:rPr lang="fr-FR" sz="2400" dirty="0" err="1"/>
              <a:t>years</a:t>
            </a:r>
            <a:endParaRPr lang="fr-FR" sz="2400" dirty="0"/>
          </a:p>
        </p:txBody>
      </p:sp>
      <p:cxnSp>
        <p:nvCxnSpPr>
          <p:cNvPr id="17" name="Connecteur droit avec flèche 16">
            <a:extLst>
              <a:ext uri="{FF2B5EF4-FFF2-40B4-BE49-F238E27FC236}">
                <a16:creationId xmlns:a16="http://schemas.microsoft.com/office/drawing/2014/main" id="{A1BD712A-01B0-01C4-C763-A64128E31375}"/>
              </a:ext>
            </a:extLst>
          </p:cNvPr>
          <p:cNvCxnSpPr>
            <a:cxnSpLocks/>
          </p:cNvCxnSpPr>
          <p:nvPr/>
        </p:nvCxnSpPr>
        <p:spPr>
          <a:xfrm flipH="1">
            <a:off x="9659483" y="1845239"/>
            <a:ext cx="551317" cy="0"/>
          </a:xfrm>
          <a:prstGeom prst="straightConnector1">
            <a:avLst/>
          </a:prstGeom>
          <a:ln w="28575">
            <a:solidFill>
              <a:srgbClr val="FF0000"/>
            </a:solidFill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9" name="ZoneTexte 18">
            <a:extLst>
              <a:ext uri="{FF2B5EF4-FFF2-40B4-BE49-F238E27FC236}">
                <a16:creationId xmlns:a16="http://schemas.microsoft.com/office/drawing/2014/main" id="{D8C13B64-343E-2A6F-0665-A8C1A1094382}"/>
              </a:ext>
            </a:extLst>
          </p:cNvPr>
          <p:cNvSpPr txBox="1"/>
          <p:nvPr/>
        </p:nvSpPr>
        <p:spPr>
          <a:xfrm>
            <a:off x="9965590" y="1581156"/>
            <a:ext cx="2161168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fr-FR" sz="1600" dirty="0"/>
              <a:t>16 to 7 nm:</a:t>
            </a:r>
          </a:p>
          <a:p>
            <a:pPr algn="ctr"/>
            <a:r>
              <a:rPr lang="fr-FR" sz="1600" dirty="0"/>
              <a:t>160 to 70 </a:t>
            </a:r>
            <a:r>
              <a:rPr lang="fr-FR" sz="1600" dirty="0" err="1"/>
              <a:t>atoms</a:t>
            </a:r>
            <a:r>
              <a:rPr lang="fr-FR" sz="1600" dirty="0"/>
              <a:t> !</a:t>
            </a:r>
          </a:p>
          <a:p>
            <a:pPr algn="ctr"/>
            <a:endParaRPr lang="fr-FR" sz="1600" dirty="0"/>
          </a:p>
          <a:p>
            <a:pPr algn="ctr"/>
            <a:r>
              <a:rPr lang="fr-FR" sz="1600" dirty="0"/>
              <a:t>Claims for a </a:t>
            </a:r>
          </a:p>
          <a:p>
            <a:pPr algn="ctr"/>
            <a:r>
              <a:rPr lang="fr-FR" sz="1600" dirty="0"/>
              <a:t>transistor &lt;2nm</a:t>
            </a:r>
          </a:p>
          <a:p>
            <a:pPr algn="ctr"/>
            <a:r>
              <a:rPr lang="fr-FR" sz="1600" dirty="0"/>
              <a:t>(&lt; 20 </a:t>
            </a:r>
            <a:r>
              <a:rPr lang="fr-FR" sz="1600" dirty="0" err="1"/>
              <a:t>atoms</a:t>
            </a:r>
            <a:r>
              <a:rPr lang="fr-FR" sz="1600" dirty="0"/>
              <a:t>)  </a:t>
            </a:r>
            <a:r>
              <a:rPr lang="fr-FR" sz="1200" dirty="0"/>
              <a:t>IBM, 2021</a:t>
            </a:r>
            <a:endParaRPr lang="fr-FR" sz="1600" dirty="0"/>
          </a:p>
        </p:txBody>
      </p:sp>
      <p:sp>
        <p:nvSpPr>
          <p:cNvPr id="20" name="ZoneTexte 19">
            <a:extLst>
              <a:ext uri="{FF2B5EF4-FFF2-40B4-BE49-F238E27FC236}">
                <a16:creationId xmlns:a16="http://schemas.microsoft.com/office/drawing/2014/main" id="{28BBB59D-346F-7493-904D-529536430189}"/>
              </a:ext>
            </a:extLst>
          </p:cNvPr>
          <p:cNvSpPr txBox="1"/>
          <p:nvPr/>
        </p:nvSpPr>
        <p:spPr>
          <a:xfrm>
            <a:off x="2605301" y="6079961"/>
            <a:ext cx="698139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fr-FR" sz="2400" dirty="0"/>
              <a:t>Alternative for </a:t>
            </a:r>
            <a:r>
              <a:rPr lang="fr-FR" sz="2400" dirty="0" err="1"/>
              <a:t>enhancing</a:t>
            </a:r>
            <a:r>
              <a:rPr lang="fr-FR" sz="2400" dirty="0"/>
              <a:t> </a:t>
            </a:r>
            <a:r>
              <a:rPr lang="fr-FR" sz="2400" dirty="0" err="1"/>
              <a:t>computing</a:t>
            </a:r>
            <a:r>
              <a:rPr lang="fr-FR" sz="2400" dirty="0"/>
              <a:t> </a:t>
            </a:r>
            <a:r>
              <a:rPr lang="fr-FR" sz="2400" dirty="0" err="1"/>
              <a:t>capacities</a:t>
            </a:r>
            <a:r>
              <a:rPr lang="fr-FR" sz="2400" dirty="0"/>
              <a:t> ?  </a:t>
            </a:r>
          </a:p>
        </p:txBody>
      </p:sp>
      <p:sp>
        <p:nvSpPr>
          <p:cNvPr id="21" name="ZoneTexte 20">
            <a:extLst>
              <a:ext uri="{FF2B5EF4-FFF2-40B4-BE49-F238E27FC236}">
                <a16:creationId xmlns:a16="http://schemas.microsoft.com/office/drawing/2014/main" id="{4DAFBA08-80B4-34C0-D45B-AC03EC388AD7}"/>
              </a:ext>
            </a:extLst>
          </p:cNvPr>
          <p:cNvSpPr txBox="1"/>
          <p:nvPr/>
        </p:nvSpPr>
        <p:spPr>
          <a:xfrm>
            <a:off x="2986013" y="5443612"/>
            <a:ext cx="6219971" cy="50276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fr-FR" sz="2667" i="1" dirty="0"/>
              <a:t>Atomic </a:t>
            </a:r>
            <a:r>
              <a:rPr lang="fr-FR" sz="2667" i="1" dirty="0" err="1"/>
              <a:t>limit</a:t>
            </a:r>
            <a:r>
              <a:rPr lang="fr-FR" sz="2667" i="1" dirty="0"/>
              <a:t> + Limited </a:t>
            </a:r>
            <a:r>
              <a:rPr lang="fr-FR" sz="2667" i="1" dirty="0" err="1"/>
              <a:t>heat</a:t>
            </a:r>
            <a:r>
              <a:rPr lang="fr-FR" sz="2667" i="1" dirty="0"/>
              <a:t> </a:t>
            </a:r>
            <a:r>
              <a:rPr lang="fr-FR" sz="2667" i="1" dirty="0" err="1"/>
              <a:t>evacuation</a:t>
            </a:r>
            <a:r>
              <a:rPr lang="fr-FR" sz="2667" i="1" dirty="0"/>
              <a:t> ! </a:t>
            </a:r>
          </a:p>
        </p:txBody>
      </p:sp>
      <p:sp>
        <p:nvSpPr>
          <p:cNvPr id="22" name="ZoneTexte 21">
            <a:extLst>
              <a:ext uri="{FF2B5EF4-FFF2-40B4-BE49-F238E27FC236}">
                <a16:creationId xmlns:a16="http://schemas.microsoft.com/office/drawing/2014/main" id="{75984B2B-13CF-D8FA-6E95-2CDBEF8D0C6A}"/>
              </a:ext>
            </a:extLst>
          </p:cNvPr>
          <p:cNvSpPr txBox="1"/>
          <p:nvPr/>
        </p:nvSpPr>
        <p:spPr>
          <a:xfrm>
            <a:off x="10127857" y="3269398"/>
            <a:ext cx="206414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sz="2400" dirty="0"/>
              <a:t>Not </a:t>
            </a:r>
            <a:r>
              <a:rPr lang="fr-FR" sz="2400" dirty="0" err="1"/>
              <a:t>deployed</a:t>
            </a:r>
            <a:r>
              <a:rPr lang="fr-FR" sz="2400" dirty="0"/>
              <a:t>… ?</a:t>
            </a:r>
          </a:p>
        </p:txBody>
      </p:sp>
      <p:sp>
        <p:nvSpPr>
          <p:cNvPr id="24" name="Espace réservé de la date 4">
            <a:extLst>
              <a:ext uri="{FF2B5EF4-FFF2-40B4-BE49-F238E27FC236}">
                <a16:creationId xmlns:a16="http://schemas.microsoft.com/office/drawing/2014/main" id="{C33DD12B-2713-3E8A-B2C4-0A4BC56E7BE4}"/>
              </a:ext>
            </a:extLst>
          </p:cNvPr>
          <p:cNvSpPr>
            <a:spLocks noGrp="1"/>
          </p:cNvSpPr>
          <p:nvPr>
            <p:ph type="dt" sz="half" idx="14"/>
          </p:nvPr>
        </p:nvSpPr>
        <p:spPr>
          <a:xfrm rot="16200000">
            <a:off x="-427326" y="5437506"/>
            <a:ext cx="1520609" cy="683684"/>
          </a:xfrm>
        </p:spPr>
        <p:txBody>
          <a:bodyPr/>
          <a:lstStyle/>
          <a:p>
            <a:r>
              <a:rPr lang="fr-CH" dirty="0"/>
              <a:t>ANALOG COMPUTING</a:t>
            </a:r>
            <a:endParaRPr lang="fr-FR" dirty="0"/>
          </a:p>
        </p:txBody>
      </p:sp>
    </p:spTree>
    <p:extLst>
      <p:ext uri="{BB962C8B-B14F-4D97-AF65-F5344CB8AC3E}">
        <p14:creationId xmlns:p14="http://schemas.microsoft.com/office/powerpoint/2010/main" val="3035789025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" grpId="0"/>
      <p:bldP spid="21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7C80BE1-4974-57F3-010D-6BBBA6EF2F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Speaker </a:t>
            </a:r>
            <a:endParaRPr lang="fr-FR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0C18D86-6E8A-0102-3A01-B62ADCB13E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E1CD7C-2161-7D43-862E-CE4C333CD873}" type="slidenum">
              <a:rPr lang="fr-FR" smtClean="0"/>
              <a:pPr/>
              <a:t>6</a:t>
            </a:fld>
            <a:endParaRPr lang="fr-FR" dirty="0"/>
          </a:p>
        </p:txBody>
      </p:sp>
      <p:pic>
        <p:nvPicPr>
          <p:cNvPr id="3074" name="Picture 2" descr="Microsoft boss: World needs more computing power - BBC News">
            <a:extLst>
              <a:ext uri="{FF2B5EF4-FFF2-40B4-BE49-F238E27FC236}">
                <a16:creationId xmlns:a16="http://schemas.microsoft.com/office/drawing/2014/main" id="{A209FFFC-5A09-98FF-B047-FA80FC6E400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92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F987365A-9153-6670-ECCB-AD9B53CB4862}"/>
              </a:ext>
            </a:extLst>
          </p:cNvPr>
          <p:cNvSpPr txBox="1"/>
          <p:nvPr/>
        </p:nvSpPr>
        <p:spPr>
          <a:xfrm>
            <a:off x="6443379" y="1126872"/>
            <a:ext cx="5064937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CH" sz="2000" i="1" dirty="0">
                <a:solidFill>
                  <a:schemeClr val="bg1"/>
                </a:solidFill>
              </a:rPr>
              <a:t>“The world is rapidly running out of computing capacity”</a:t>
            </a:r>
          </a:p>
          <a:p>
            <a:endParaRPr lang="en-CH" sz="2000" i="1" dirty="0">
              <a:solidFill>
                <a:schemeClr val="bg1"/>
              </a:solidFill>
            </a:endParaRPr>
          </a:p>
          <a:p>
            <a:r>
              <a:rPr lang="en-CH" sz="2000" dirty="0">
                <a:solidFill>
                  <a:schemeClr val="bg1"/>
                </a:solidFill>
              </a:rPr>
              <a:t>Satya Nadella, CEO of Microsoft, Jan 2018</a:t>
            </a:r>
          </a:p>
        </p:txBody>
      </p:sp>
      <p:pic>
        <p:nvPicPr>
          <p:cNvPr id="9" name="Picture 8" descr="A person typing on a computer&#10;&#10;Description automatically generated">
            <a:extLst>
              <a:ext uri="{FF2B5EF4-FFF2-40B4-BE49-F238E27FC236}">
                <a16:creationId xmlns:a16="http://schemas.microsoft.com/office/drawing/2014/main" id="{63392348-9E75-1CDF-9255-D12DC2E0C61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415" y="921074"/>
            <a:ext cx="5526917" cy="5936926"/>
          </a:xfrm>
          <a:prstGeom prst="rect">
            <a:avLst/>
          </a:prstGeom>
        </p:spPr>
      </p:pic>
      <p:pic>
        <p:nvPicPr>
          <p:cNvPr id="11" name="Picture 10" descr="A room with rows of computer equipment&#10;&#10;Description automatically generated">
            <a:extLst>
              <a:ext uri="{FF2B5EF4-FFF2-40B4-BE49-F238E27FC236}">
                <a16:creationId xmlns:a16="http://schemas.microsoft.com/office/drawing/2014/main" id="{E4BB3EDF-F86F-BACB-91D5-627CD61AFE41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698013" y="921074"/>
            <a:ext cx="6699584" cy="57510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856583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54EE4E8-8AA0-E638-2FAA-D886ED06655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re 3">
            <a:extLst>
              <a:ext uri="{FF2B5EF4-FFF2-40B4-BE49-F238E27FC236}">
                <a16:creationId xmlns:a16="http://schemas.microsoft.com/office/drawing/2014/main" id="{0A4C453C-F45C-E2E9-FE89-D7783F23B9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06500" y="239404"/>
            <a:ext cx="8235013" cy="578849"/>
          </a:xfrm>
        </p:spPr>
        <p:txBody>
          <a:bodyPr>
            <a:normAutofit/>
          </a:bodyPr>
          <a:lstStyle/>
          <a:p>
            <a:r>
              <a:rPr lang="fr-FR" dirty="0"/>
              <a:t>Why </a:t>
            </a:r>
            <a:r>
              <a:rPr lang="fr-FR" dirty="0" err="1"/>
              <a:t>analog</a:t>
            </a:r>
            <a:r>
              <a:rPr lang="fr-FR" dirty="0"/>
              <a:t> </a:t>
            </a:r>
            <a:r>
              <a:rPr lang="fr-FR" dirty="0" err="1"/>
              <a:t>computing</a:t>
            </a:r>
            <a:r>
              <a:rPr lang="fr-FR" dirty="0"/>
              <a:t> </a:t>
            </a:r>
            <a:r>
              <a:rPr lang="fr-FR" dirty="0" err="1"/>
              <a:t>was</a:t>
            </a:r>
            <a:r>
              <a:rPr lang="fr-FR" dirty="0"/>
              <a:t> </a:t>
            </a:r>
            <a:r>
              <a:rPr lang="fr-FR" dirty="0" err="1"/>
              <a:t>abandoned</a:t>
            </a:r>
            <a:r>
              <a:rPr lang="fr-FR" dirty="0"/>
              <a:t>?</a:t>
            </a:r>
          </a:p>
        </p:txBody>
      </p:sp>
      <p:sp>
        <p:nvSpPr>
          <p:cNvPr id="7" name="Espace réservé du numéro de diapositive 6">
            <a:extLst>
              <a:ext uri="{FF2B5EF4-FFF2-40B4-BE49-F238E27FC236}">
                <a16:creationId xmlns:a16="http://schemas.microsoft.com/office/drawing/2014/main" id="{DA06579B-0D5C-2340-2E57-591E26C6FE46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E1E1CD7C-2161-7D43-862E-CE4C333CD873}" type="slidenum">
              <a:rPr lang="fr-FR" smtClean="0"/>
              <a:pPr/>
              <a:t>7</a:t>
            </a:fld>
            <a:endParaRPr lang="fr-FR" dirty="0"/>
          </a:p>
        </p:txBody>
      </p:sp>
      <p:sp>
        <p:nvSpPr>
          <p:cNvPr id="9" name="Espace réservé du pied de page 2">
            <a:extLst>
              <a:ext uri="{FF2B5EF4-FFF2-40B4-BE49-F238E27FC236}">
                <a16:creationId xmlns:a16="http://schemas.microsoft.com/office/drawing/2014/main" id="{73B3EB3A-B729-870C-2CF3-188796D08755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>
          <a:xfrm rot="16200000">
            <a:off x="11347689" y="639049"/>
            <a:ext cx="1004940" cy="683683"/>
          </a:xfrm>
        </p:spPr>
        <p:txBody>
          <a:bodyPr/>
          <a:lstStyle/>
          <a:p>
            <a:r>
              <a:rPr lang="fr-FR" dirty="0"/>
              <a:t>G. </a:t>
            </a:r>
            <a:r>
              <a:rPr lang="fr-FR" dirty="0" err="1"/>
              <a:t>Noetinger</a:t>
            </a:r>
            <a:endParaRPr lang="fr-FR" dirty="0"/>
          </a:p>
        </p:txBody>
      </p:sp>
      <p:sp>
        <p:nvSpPr>
          <p:cNvPr id="2" name="Espace réservé de la date 4">
            <a:extLst>
              <a:ext uri="{FF2B5EF4-FFF2-40B4-BE49-F238E27FC236}">
                <a16:creationId xmlns:a16="http://schemas.microsoft.com/office/drawing/2014/main" id="{41556949-224A-8F65-9E92-6AED824AE5C9}"/>
              </a:ext>
            </a:extLst>
          </p:cNvPr>
          <p:cNvSpPr>
            <a:spLocks noGrp="1"/>
          </p:cNvSpPr>
          <p:nvPr>
            <p:ph type="dt" sz="half" idx="14"/>
          </p:nvPr>
        </p:nvSpPr>
        <p:spPr>
          <a:xfrm rot="16200000">
            <a:off x="-427326" y="5437506"/>
            <a:ext cx="1520609" cy="683684"/>
          </a:xfrm>
        </p:spPr>
        <p:txBody>
          <a:bodyPr/>
          <a:lstStyle/>
          <a:p>
            <a:r>
              <a:rPr lang="fr-CH" dirty="0"/>
              <a:t>ANALOG COMPUTING</a:t>
            </a:r>
            <a:endParaRPr lang="fr-FR" dirty="0"/>
          </a:p>
        </p:txBody>
      </p:sp>
      <p:pic>
        <p:nvPicPr>
          <p:cNvPr id="3" name="Image 2" descr="Une image contenant texte, meubles, bureau, fournitures de bureau&#10;&#10;Le contenu généré par l’IA peut être incorrect.">
            <a:extLst>
              <a:ext uri="{FF2B5EF4-FFF2-40B4-BE49-F238E27FC236}">
                <a16:creationId xmlns:a16="http://schemas.microsoft.com/office/drawing/2014/main" id="{0FAF15C7-FC92-A5C3-F7E6-8C2DC6BE379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9469" r="52152"/>
          <a:stretch>
            <a:fillRect/>
          </a:stretch>
        </p:blipFill>
        <p:spPr>
          <a:xfrm>
            <a:off x="8063353" y="1056060"/>
            <a:ext cx="2588150" cy="2268131"/>
          </a:xfrm>
          <a:prstGeom prst="rect">
            <a:avLst/>
          </a:prstGeom>
        </p:spPr>
      </p:pic>
      <p:sp>
        <p:nvSpPr>
          <p:cNvPr id="5" name="ZoneTexte 4">
            <a:extLst>
              <a:ext uri="{FF2B5EF4-FFF2-40B4-BE49-F238E27FC236}">
                <a16:creationId xmlns:a16="http://schemas.microsoft.com/office/drawing/2014/main" id="{061DC046-96CA-9D91-156B-D07F51B43931}"/>
              </a:ext>
            </a:extLst>
          </p:cNvPr>
          <p:cNvSpPr txBox="1"/>
          <p:nvPr/>
        </p:nvSpPr>
        <p:spPr>
          <a:xfrm>
            <a:off x="8093413" y="6416016"/>
            <a:ext cx="4098587" cy="4207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fr-FR" sz="1067" b="1" i="1" dirty="0"/>
              <a:t>Analog </a:t>
            </a:r>
            <a:r>
              <a:rPr lang="fr-FR" sz="1067" b="1" i="1" dirty="0" err="1"/>
              <a:t>computing</a:t>
            </a:r>
            <a:r>
              <a:rPr lang="fr-FR" sz="1067" b="1" i="1" dirty="0"/>
              <a:t> with </a:t>
            </a:r>
            <a:r>
              <a:rPr lang="fr-FR" sz="1067" b="1" i="1" dirty="0" err="1"/>
              <a:t>metamaterials</a:t>
            </a:r>
            <a:r>
              <a:rPr lang="fr-FR" sz="1067" b="1" i="1" dirty="0"/>
              <a:t>,</a:t>
            </a:r>
          </a:p>
          <a:p>
            <a:pPr algn="r"/>
            <a:r>
              <a:rPr lang="fr-FR" sz="1067" i="1" dirty="0"/>
              <a:t>F. </a:t>
            </a:r>
            <a:r>
              <a:rPr lang="fr-FR" sz="1067" i="1" dirty="0" err="1"/>
              <a:t>Zangeneh-Nejad</a:t>
            </a:r>
            <a:r>
              <a:rPr lang="fr-FR" sz="1067" i="1" dirty="0"/>
              <a:t> et al., Nature </a:t>
            </a:r>
            <a:r>
              <a:rPr lang="fr-FR" sz="1067" i="1" dirty="0" err="1"/>
              <a:t>reviews</a:t>
            </a:r>
            <a:r>
              <a:rPr lang="fr-FR" sz="1067" i="1" dirty="0"/>
              <a:t> </a:t>
            </a:r>
            <a:r>
              <a:rPr lang="fr-FR" sz="1067" i="1" dirty="0" err="1"/>
              <a:t>materials</a:t>
            </a:r>
            <a:r>
              <a:rPr lang="fr-FR" sz="1067" i="1" dirty="0"/>
              <a:t>, 2020</a:t>
            </a:r>
          </a:p>
        </p:txBody>
      </p:sp>
      <p:sp>
        <p:nvSpPr>
          <p:cNvPr id="8" name="ZoneTexte 7">
            <a:extLst>
              <a:ext uri="{FF2B5EF4-FFF2-40B4-BE49-F238E27FC236}">
                <a16:creationId xmlns:a16="http://schemas.microsoft.com/office/drawing/2014/main" id="{569DBE75-666A-2758-31A8-3F5D64E062D0}"/>
              </a:ext>
            </a:extLst>
          </p:cNvPr>
          <p:cNvSpPr txBox="1"/>
          <p:nvPr/>
        </p:nvSpPr>
        <p:spPr>
          <a:xfrm>
            <a:off x="2406522" y="713740"/>
            <a:ext cx="155363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fr-FR" sz="2000" dirty="0" err="1"/>
              <a:t>Mechanical</a:t>
            </a:r>
            <a:r>
              <a:rPr lang="fr-FR" sz="2000" dirty="0"/>
              <a:t> </a:t>
            </a:r>
          </a:p>
        </p:txBody>
      </p:sp>
      <p:sp>
        <p:nvSpPr>
          <p:cNvPr id="10" name="ZoneTexte 9">
            <a:extLst>
              <a:ext uri="{FF2B5EF4-FFF2-40B4-BE49-F238E27FC236}">
                <a16:creationId xmlns:a16="http://schemas.microsoft.com/office/drawing/2014/main" id="{43C3138D-900F-195D-27F5-25B5F479B2E9}"/>
              </a:ext>
            </a:extLst>
          </p:cNvPr>
          <p:cNvSpPr txBox="1"/>
          <p:nvPr/>
        </p:nvSpPr>
        <p:spPr>
          <a:xfrm>
            <a:off x="7432474" y="713740"/>
            <a:ext cx="364743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fr-FR" sz="2000" dirty="0" err="1"/>
              <a:t>Analog</a:t>
            </a:r>
            <a:r>
              <a:rPr lang="fr-FR" sz="2000" dirty="0"/>
              <a:t> </a:t>
            </a:r>
            <a:r>
              <a:rPr lang="fr-FR" sz="2000" dirty="0" err="1"/>
              <a:t>electronics</a:t>
            </a:r>
            <a:r>
              <a:rPr lang="fr-FR" sz="2000" dirty="0"/>
              <a:t> </a:t>
            </a:r>
          </a:p>
        </p:txBody>
      </p:sp>
      <p:pic>
        <p:nvPicPr>
          <p:cNvPr id="12" name="Image 11" descr="Une image contenant texte, meubles, bureau, fournitures de bureau&#10;&#10;Le contenu généré par l’IA peut être incorrect.">
            <a:extLst>
              <a:ext uri="{FF2B5EF4-FFF2-40B4-BE49-F238E27FC236}">
                <a16:creationId xmlns:a16="http://schemas.microsoft.com/office/drawing/2014/main" id="{3488D266-FFD4-A92E-2CF2-5A6F2FABF6B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104" r="61483" b="54465"/>
          <a:stretch/>
        </p:blipFill>
        <p:spPr>
          <a:xfrm>
            <a:off x="1084758" y="1170561"/>
            <a:ext cx="1837868" cy="1640475"/>
          </a:xfrm>
          <a:prstGeom prst="rect">
            <a:avLst/>
          </a:prstGeom>
        </p:spPr>
      </p:pic>
      <p:pic>
        <p:nvPicPr>
          <p:cNvPr id="13" name="Image 12" descr="Une image contenant texte, meubles, bureau, fournitures de bureau&#10;&#10;Le contenu généré par l’IA peut être incorrect.">
            <a:extLst>
              <a:ext uri="{FF2B5EF4-FFF2-40B4-BE49-F238E27FC236}">
                <a16:creationId xmlns:a16="http://schemas.microsoft.com/office/drawing/2014/main" id="{36003D59-6FBF-BEFF-FFD9-FB2A1978D60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2046" t="14700" r="-74" b="66817"/>
          <a:stretch/>
        </p:blipFill>
        <p:spPr>
          <a:xfrm>
            <a:off x="1219298" y="2770706"/>
            <a:ext cx="3647436" cy="964019"/>
          </a:xfrm>
          <a:prstGeom prst="rect">
            <a:avLst/>
          </a:prstGeom>
        </p:spPr>
      </p:pic>
      <p:pic>
        <p:nvPicPr>
          <p:cNvPr id="14" name="Image 13" descr="Une image contenant métal, laiton, acier, miroir&#10;&#10;Le contenu généré par l’IA peut être incorrect.">
            <a:extLst>
              <a:ext uri="{FF2B5EF4-FFF2-40B4-BE49-F238E27FC236}">
                <a16:creationId xmlns:a16="http://schemas.microsoft.com/office/drawing/2014/main" id="{CCBB851C-FCD1-4241-A6C2-7289EDD65CB2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875" t="9213"/>
          <a:stretch/>
        </p:blipFill>
        <p:spPr>
          <a:xfrm>
            <a:off x="1493937" y="3705236"/>
            <a:ext cx="3215068" cy="2346049"/>
          </a:xfrm>
          <a:prstGeom prst="rect">
            <a:avLst/>
          </a:prstGeom>
        </p:spPr>
      </p:pic>
      <p:pic>
        <p:nvPicPr>
          <p:cNvPr id="15" name="Image 14" descr="Une image contenant abacus, calculatrice, Appareils électroniques, Jeux et sports d’intérieur&#10;&#10;Le contenu généré par l’IA peut être incorrect.">
            <a:extLst>
              <a:ext uri="{FF2B5EF4-FFF2-40B4-BE49-F238E27FC236}">
                <a16:creationId xmlns:a16="http://schemas.microsoft.com/office/drawing/2014/main" id="{AF688E05-5A7C-0C2F-E0F9-3D6B8A3FA9BF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816" r="29105"/>
          <a:stretch/>
        </p:blipFill>
        <p:spPr>
          <a:xfrm>
            <a:off x="2988167" y="1170561"/>
            <a:ext cx="2202495" cy="1638069"/>
          </a:xfrm>
          <a:prstGeom prst="rect">
            <a:avLst/>
          </a:prstGeom>
        </p:spPr>
      </p:pic>
      <p:sp>
        <p:nvSpPr>
          <p:cNvPr id="16" name="ZoneTexte 15">
            <a:extLst>
              <a:ext uri="{FF2B5EF4-FFF2-40B4-BE49-F238E27FC236}">
                <a16:creationId xmlns:a16="http://schemas.microsoft.com/office/drawing/2014/main" id="{86136356-3D8B-E9D6-5FBE-3BF3688C3252}"/>
              </a:ext>
            </a:extLst>
          </p:cNvPr>
          <p:cNvSpPr txBox="1"/>
          <p:nvPr/>
        </p:nvSpPr>
        <p:spPr>
          <a:xfrm>
            <a:off x="442751" y="6066201"/>
            <a:ext cx="504497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fr-FR" i="1" dirty="0" err="1"/>
              <a:t>Problem</a:t>
            </a:r>
            <a:r>
              <a:rPr lang="fr-FR" i="1" dirty="0"/>
              <a:t> of speed and </a:t>
            </a:r>
            <a:r>
              <a:rPr lang="fr-FR" i="1" dirty="0" err="1"/>
              <a:t>number</a:t>
            </a:r>
            <a:r>
              <a:rPr lang="fr-FR" i="1" dirty="0"/>
              <a:t> of inputs/outputs</a:t>
            </a:r>
          </a:p>
        </p:txBody>
      </p:sp>
      <p:sp>
        <p:nvSpPr>
          <p:cNvPr id="17" name="ZoneTexte 16">
            <a:extLst>
              <a:ext uri="{FF2B5EF4-FFF2-40B4-BE49-F238E27FC236}">
                <a16:creationId xmlns:a16="http://schemas.microsoft.com/office/drawing/2014/main" id="{95ADF08F-F381-78E8-07F9-92EE9F241D91}"/>
              </a:ext>
            </a:extLst>
          </p:cNvPr>
          <p:cNvSpPr txBox="1"/>
          <p:nvPr/>
        </p:nvSpPr>
        <p:spPr>
          <a:xfrm>
            <a:off x="8399474" y="6027558"/>
            <a:ext cx="191590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fr-FR" i="1" dirty="0" err="1"/>
              <a:t>Problem</a:t>
            </a:r>
            <a:r>
              <a:rPr lang="fr-FR" i="1" dirty="0"/>
              <a:t> of noise</a:t>
            </a:r>
          </a:p>
        </p:txBody>
      </p:sp>
      <p:sp>
        <p:nvSpPr>
          <p:cNvPr id="37" name="ZoneTexte 36">
            <a:extLst>
              <a:ext uri="{FF2B5EF4-FFF2-40B4-BE49-F238E27FC236}">
                <a16:creationId xmlns:a16="http://schemas.microsoft.com/office/drawing/2014/main" id="{DC6C6391-EC2E-1746-9AA1-C34528BDD4A6}"/>
              </a:ext>
            </a:extLst>
          </p:cNvPr>
          <p:cNvSpPr txBox="1"/>
          <p:nvPr/>
        </p:nvSpPr>
        <p:spPr>
          <a:xfrm>
            <a:off x="4970493" y="6383739"/>
            <a:ext cx="2440092" cy="37965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fr-FR" sz="1867" b="1" i="1" dirty="0"/>
              <a:t>Application </a:t>
            </a:r>
            <a:r>
              <a:rPr lang="fr-FR" sz="1867" b="1" i="1" dirty="0" err="1"/>
              <a:t>specific</a:t>
            </a:r>
            <a:endParaRPr lang="fr-FR" sz="1867" b="1" i="1" dirty="0"/>
          </a:p>
        </p:txBody>
      </p:sp>
      <p:pic>
        <p:nvPicPr>
          <p:cNvPr id="6" name="Image 5" descr="Une image contenant texte, meubles, bureau, fournitures de bureau&#10;&#10;Le contenu généré par l’IA peut être incorrect.">
            <a:extLst>
              <a:ext uri="{FF2B5EF4-FFF2-40B4-BE49-F238E27FC236}">
                <a16:creationId xmlns:a16="http://schemas.microsoft.com/office/drawing/2014/main" id="{743A787D-B399-6CB5-38D0-B15622260FC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1283" t="48730" b="3571"/>
          <a:stretch>
            <a:fillRect/>
          </a:stretch>
        </p:blipFill>
        <p:spPr>
          <a:xfrm>
            <a:off x="7704150" y="3371571"/>
            <a:ext cx="3306559" cy="26865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65469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10" grpId="0"/>
      <p:bldP spid="16" grpId="0"/>
      <p:bldP spid="17" grpId="0"/>
      <p:bldP spid="37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06DD992-AD4F-1B65-D3B1-B0E3EB6B849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re 3">
            <a:extLst>
              <a:ext uri="{FF2B5EF4-FFF2-40B4-BE49-F238E27FC236}">
                <a16:creationId xmlns:a16="http://schemas.microsoft.com/office/drawing/2014/main" id="{7275BD76-017B-6D18-87BF-5648261986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06500" y="239404"/>
            <a:ext cx="8235013" cy="578849"/>
          </a:xfrm>
        </p:spPr>
        <p:txBody>
          <a:bodyPr>
            <a:normAutofit/>
          </a:bodyPr>
          <a:lstStyle/>
          <a:p>
            <a:r>
              <a:rPr lang="fr-FR" dirty="0"/>
              <a:t>Why </a:t>
            </a:r>
            <a:r>
              <a:rPr lang="fr-FR" dirty="0" err="1"/>
              <a:t>analog</a:t>
            </a:r>
            <a:r>
              <a:rPr lang="fr-FR" dirty="0"/>
              <a:t> </a:t>
            </a:r>
            <a:r>
              <a:rPr lang="fr-FR" dirty="0" err="1"/>
              <a:t>computing</a:t>
            </a:r>
            <a:r>
              <a:rPr lang="fr-FR" dirty="0"/>
              <a:t> </a:t>
            </a:r>
            <a:r>
              <a:rPr lang="fr-FR" dirty="0" err="1"/>
              <a:t>was</a:t>
            </a:r>
            <a:r>
              <a:rPr lang="fr-FR" dirty="0"/>
              <a:t> </a:t>
            </a:r>
            <a:r>
              <a:rPr lang="fr-FR" dirty="0" err="1"/>
              <a:t>abandoned</a:t>
            </a:r>
            <a:r>
              <a:rPr lang="fr-FR" dirty="0"/>
              <a:t>?</a:t>
            </a:r>
          </a:p>
        </p:txBody>
      </p:sp>
      <p:sp>
        <p:nvSpPr>
          <p:cNvPr id="7" name="Espace réservé du numéro de diapositive 6">
            <a:extLst>
              <a:ext uri="{FF2B5EF4-FFF2-40B4-BE49-F238E27FC236}">
                <a16:creationId xmlns:a16="http://schemas.microsoft.com/office/drawing/2014/main" id="{85ED40CB-B590-6D86-1064-09022B6E91EE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E1E1CD7C-2161-7D43-862E-CE4C333CD873}" type="slidenum">
              <a:rPr lang="fr-FR" smtClean="0"/>
              <a:pPr/>
              <a:t>8</a:t>
            </a:fld>
            <a:endParaRPr lang="fr-FR" dirty="0"/>
          </a:p>
        </p:txBody>
      </p:sp>
      <p:sp>
        <p:nvSpPr>
          <p:cNvPr id="9" name="Espace réservé du pied de page 2">
            <a:extLst>
              <a:ext uri="{FF2B5EF4-FFF2-40B4-BE49-F238E27FC236}">
                <a16:creationId xmlns:a16="http://schemas.microsoft.com/office/drawing/2014/main" id="{ADF60817-1BBB-2CD2-F868-BA066DD7D490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>
          <a:xfrm rot="16200000">
            <a:off x="11347689" y="639049"/>
            <a:ext cx="1004940" cy="683683"/>
          </a:xfrm>
        </p:spPr>
        <p:txBody>
          <a:bodyPr/>
          <a:lstStyle/>
          <a:p>
            <a:r>
              <a:rPr lang="fr-FR" dirty="0"/>
              <a:t>G. </a:t>
            </a:r>
            <a:r>
              <a:rPr lang="fr-FR" dirty="0" err="1"/>
              <a:t>Noetinger</a:t>
            </a:r>
            <a:endParaRPr lang="fr-FR" dirty="0"/>
          </a:p>
        </p:txBody>
      </p:sp>
      <p:sp>
        <p:nvSpPr>
          <p:cNvPr id="2" name="Espace réservé de la date 4">
            <a:extLst>
              <a:ext uri="{FF2B5EF4-FFF2-40B4-BE49-F238E27FC236}">
                <a16:creationId xmlns:a16="http://schemas.microsoft.com/office/drawing/2014/main" id="{E01BD28E-CD16-6DF7-6857-23A06C6446D4}"/>
              </a:ext>
            </a:extLst>
          </p:cNvPr>
          <p:cNvSpPr>
            <a:spLocks noGrp="1"/>
          </p:cNvSpPr>
          <p:nvPr>
            <p:ph type="dt" sz="half" idx="14"/>
          </p:nvPr>
        </p:nvSpPr>
        <p:spPr>
          <a:xfrm rot="16200000">
            <a:off x="-427326" y="5437506"/>
            <a:ext cx="1520609" cy="683684"/>
          </a:xfrm>
        </p:spPr>
        <p:txBody>
          <a:bodyPr/>
          <a:lstStyle/>
          <a:p>
            <a:r>
              <a:rPr lang="fr-CH" dirty="0"/>
              <a:t>ANALOG COMPUTING</a:t>
            </a:r>
            <a:endParaRPr lang="fr-FR" dirty="0"/>
          </a:p>
        </p:txBody>
      </p:sp>
      <p:sp>
        <p:nvSpPr>
          <p:cNvPr id="18" name="ZoneTexte 17">
            <a:extLst>
              <a:ext uri="{FF2B5EF4-FFF2-40B4-BE49-F238E27FC236}">
                <a16:creationId xmlns:a16="http://schemas.microsoft.com/office/drawing/2014/main" id="{8B77C138-C2B9-AA7C-CA68-D3F6380B9201}"/>
              </a:ext>
            </a:extLst>
          </p:cNvPr>
          <p:cNvSpPr txBox="1"/>
          <p:nvPr/>
        </p:nvSpPr>
        <p:spPr>
          <a:xfrm>
            <a:off x="1598822" y="939849"/>
            <a:ext cx="8536311" cy="37965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fr-FR" sz="1867" dirty="0"/>
              <a:t>Signal to Noise Ratio </a:t>
            </a:r>
            <a:r>
              <a:rPr lang="fr-FR" sz="1867" dirty="0" err="1"/>
              <a:t>problem</a:t>
            </a:r>
            <a:r>
              <a:rPr lang="fr-FR" sz="1867" dirty="0"/>
              <a:t> and </a:t>
            </a:r>
            <a:r>
              <a:rPr lang="fr-FR" sz="1867" dirty="0" err="1"/>
              <a:t>specificity</a:t>
            </a:r>
            <a:r>
              <a:rPr lang="fr-FR" sz="1867" dirty="0"/>
              <a:t> </a:t>
            </a:r>
            <a:r>
              <a:rPr lang="fr-FR" sz="1867" dirty="0" err="1"/>
              <a:t>solved</a:t>
            </a:r>
            <a:r>
              <a:rPr lang="fr-FR" sz="1867" dirty="0"/>
              <a:t> by </a:t>
            </a:r>
            <a:r>
              <a:rPr lang="fr-FR" sz="1867" b="1" dirty="0"/>
              <a:t>the digital computer </a:t>
            </a:r>
            <a:r>
              <a:rPr lang="fr-FR" sz="1867" dirty="0"/>
              <a:t>: </a:t>
            </a:r>
          </a:p>
        </p:txBody>
      </p:sp>
      <p:pic>
        <p:nvPicPr>
          <p:cNvPr id="19" name="Picture 2" descr="Les 1 - Computer architecture | HR Informatica">
            <a:extLst>
              <a:ext uri="{FF2B5EF4-FFF2-40B4-BE49-F238E27FC236}">
                <a16:creationId xmlns:a16="http://schemas.microsoft.com/office/drawing/2014/main" id="{2D94F312-BAAC-A21A-0AD1-CAD34CB2072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4356" y="3889067"/>
            <a:ext cx="4357812" cy="25688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0" name="TextBox 7">
            <a:extLst>
              <a:ext uri="{FF2B5EF4-FFF2-40B4-BE49-F238E27FC236}">
                <a16:creationId xmlns:a16="http://schemas.microsoft.com/office/drawing/2014/main" id="{3B4510E4-EC58-8B31-5462-25E64AF451A1}"/>
              </a:ext>
            </a:extLst>
          </p:cNvPr>
          <p:cNvSpPr txBox="1"/>
          <p:nvPr/>
        </p:nvSpPr>
        <p:spPr>
          <a:xfrm>
            <a:off x="6704816" y="5849941"/>
            <a:ext cx="276761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CH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CH" sz="1600" dirty="0">
                <a:solidFill>
                  <a:srgbClr val="002060"/>
                </a:solidFill>
              </a:rPr>
              <a:t>Memory access </a:t>
            </a:r>
          </a:p>
          <a:p>
            <a:r>
              <a:rPr lang="en-CH" sz="1600" dirty="0">
                <a:solidFill>
                  <a:srgbClr val="002060"/>
                </a:solidFill>
              </a:rPr>
              <a:t>= Von Neuman Bottleneck</a:t>
            </a:r>
          </a:p>
        </p:txBody>
      </p:sp>
      <p:pic>
        <p:nvPicPr>
          <p:cNvPr id="21" name="Picture 4">
            <a:extLst>
              <a:ext uri="{FF2B5EF4-FFF2-40B4-BE49-F238E27FC236}">
                <a16:creationId xmlns:a16="http://schemas.microsoft.com/office/drawing/2014/main" id="{3DA3FC7B-BD04-C4B8-2AF0-B89989095A1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19570" y="4540798"/>
            <a:ext cx="1094783" cy="13794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2" name="TextBox 6">
            <a:extLst>
              <a:ext uri="{FF2B5EF4-FFF2-40B4-BE49-F238E27FC236}">
                <a16:creationId xmlns:a16="http://schemas.microsoft.com/office/drawing/2014/main" id="{78197CEE-A4DB-DFDB-5B71-1FE9C8C9B345}"/>
              </a:ext>
            </a:extLst>
          </p:cNvPr>
          <p:cNvSpPr txBox="1"/>
          <p:nvPr/>
        </p:nvSpPr>
        <p:spPr>
          <a:xfrm>
            <a:off x="644378" y="5920203"/>
            <a:ext cx="1740849" cy="5025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CH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CH" sz="1333" dirty="0"/>
              <a:t>John Von Neumann (1903-1957)</a:t>
            </a:r>
          </a:p>
        </p:txBody>
      </p:sp>
      <p:sp>
        <p:nvSpPr>
          <p:cNvPr id="23" name="ZoneTexte 22">
            <a:extLst>
              <a:ext uri="{FF2B5EF4-FFF2-40B4-BE49-F238E27FC236}">
                <a16:creationId xmlns:a16="http://schemas.microsoft.com/office/drawing/2014/main" id="{0E489C43-7B0A-F5BC-A16D-7A13E5309C3A}"/>
              </a:ext>
            </a:extLst>
          </p:cNvPr>
          <p:cNvSpPr txBox="1"/>
          <p:nvPr/>
        </p:nvSpPr>
        <p:spPr>
          <a:xfrm>
            <a:off x="115534" y="4229374"/>
            <a:ext cx="2702856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fr-FR" sz="1600" dirty="0"/>
              <a:t>‘Von Neumann architecture’</a:t>
            </a:r>
          </a:p>
        </p:txBody>
      </p:sp>
      <p:sp>
        <p:nvSpPr>
          <p:cNvPr id="24" name="Flèche : droite 23">
            <a:extLst>
              <a:ext uri="{FF2B5EF4-FFF2-40B4-BE49-F238E27FC236}">
                <a16:creationId xmlns:a16="http://schemas.microsoft.com/office/drawing/2014/main" id="{74FF8A6D-3494-DB5A-B360-08B48F9FBC9E}"/>
              </a:ext>
            </a:extLst>
          </p:cNvPr>
          <p:cNvSpPr/>
          <p:nvPr/>
        </p:nvSpPr>
        <p:spPr>
          <a:xfrm rot="10800000">
            <a:off x="5408044" y="6035077"/>
            <a:ext cx="323264" cy="183724"/>
          </a:xfrm>
          <a:prstGeom prst="rightArrow">
            <a:avLst/>
          </a:prstGeom>
          <a:solidFill>
            <a:srgbClr val="012B67"/>
          </a:solidFill>
          <a:ln>
            <a:solidFill>
              <a:srgbClr val="012B67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 sz="2400"/>
          </a:p>
        </p:txBody>
      </p:sp>
      <p:pic>
        <p:nvPicPr>
          <p:cNvPr id="25" name="Picture 6" descr="The von Neumann bottleneck in businesses">
            <a:extLst>
              <a:ext uri="{FF2B5EF4-FFF2-40B4-BE49-F238E27FC236}">
                <a16:creationId xmlns:a16="http://schemas.microsoft.com/office/drawing/2014/main" id="{FD7AD1E2-43E0-55CD-CA28-1565B7A51E9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5669560" y="5684530"/>
            <a:ext cx="1185691" cy="8848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6" name="Image 25" descr="Une image contenant texte, tube, Composant de circuit, Diode&#10;&#10;Le contenu généré par l’IA peut être incorrect.">
            <a:extLst>
              <a:ext uri="{FF2B5EF4-FFF2-40B4-BE49-F238E27FC236}">
                <a16:creationId xmlns:a16="http://schemas.microsoft.com/office/drawing/2014/main" id="{2EF68231-1304-A614-414A-B5820AEFCB94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20208" y="1769013"/>
            <a:ext cx="2449451" cy="1659987"/>
          </a:xfrm>
          <a:prstGeom prst="rect">
            <a:avLst/>
          </a:prstGeom>
        </p:spPr>
      </p:pic>
      <p:sp>
        <p:nvSpPr>
          <p:cNvPr id="27" name="ZoneTexte 26">
            <a:extLst>
              <a:ext uri="{FF2B5EF4-FFF2-40B4-BE49-F238E27FC236}">
                <a16:creationId xmlns:a16="http://schemas.microsoft.com/office/drawing/2014/main" id="{A57FA650-79CC-5C2B-23B8-0F62C7746F7A}"/>
              </a:ext>
            </a:extLst>
          </p:cNvPr>
          <p:cNvSpPr txBox="1"/>
          <p:nvPr/>
        </p:nvSpPr>
        <p:spPr>
          <a:xfrm>
            <a:off x="2288968" y="3376489"/>
            <a:ext cx="1314912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fr-FR" sz="2000" dirty="0"/>
              <a:t>Transistor</a:t>
            </a:r>
          </a:p>
        </p:txBody>
      </p:sp>
      <p:sp>
        <p:nvSpPr>
          <p:cNvPr id="28" name="Flèche : droite 27">
            <a:extLst>
              <a:ext uri="{FF2B5EF4-FFF2-40B4-BE49-F238E27FC236}">
                <a16:creationId xmlns:a16="http://schemas.microsoft.com/office/drawing/2014/main" id="{95191892-C9CE-79BE-C37B-96A40C89D616}"/>
              </a:ext>
            </a:extLst>
          </p:cNvPr>
          <p:cNvSpPr/>
          <p:nvPr/>
        </p:nvSpPr>
        <p:spPr>
          <a:xfrm>
            <a:off x="4311528" y="2309026"/>
            <a:ext cx="441395" cy="433689"/>
          </a:xfrm>
          <a:prstGeom prst="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 sz="2400"/>
          </a:p>
        </p:txBody>
      </p:sp>
      <p:sp>
        <p:nvSpPr>
          <p:cNvPr id="29" name="ZoneTexte 28">
            <a:extLst>
              <a:ext uri="{FF2B5EF4-FFF2-40B4-BE49-F238E27FC236}">
                <a16:creationId xmlns:a16="http://schemas.microsoft.com/office/drawing/2014/main" id="{DA0A69C8-71BB-4F46-EF53-55D3E1B82EE7}"/>
              </a:ext>
            </a:extLst>
          </p:cNvPr>
          <p:cNvSpPr txBox="1"/>
          <p:nvPr/>
        </p:nvSpPr>
        <p:spPr>
          <a:xfrm>
            <a:off x="2148020" y="1419787"/>
            <a:ext cx="1470274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fr-FR" sz="1600" i="1" dirty="0"/>
              <a:t>Boolean </a:t>
            </a:r>
            <a:r>
              <a:rPr lang="fr-FR" sz="1600" i="1" dirty="0" err="1"/>
              <a:t>logic</a:t>
            </a:r>
            <a:r>
              <a:rPr lang="fr-FR" sz="1600" i="1" dirty="0"/>
              <a:t> </a:t>
            </a:r>
          </a:p>
        </p:txBody>
      </p:sp>
      <p:sp>
        <p:nvSpPr>
          <p:cNvPr id="30" name="ZoneTexte 29">
            <a:extLst>
              <a:ext uri="{FF2B5EF4-FFF2-40B4-BE49-F238E27FC236}">
                <a16:creationId xmlns:a16="http://schemas.microsoft.com/office/drawing/2014/main" id="{28266726-C434-BE2F-111C-141848C2E8DE}"/>
              </a:ext>
            </a:extLst>
          </p:cNvPr>
          <p:cNvSpPr txBox="1"/>
          <p:nvPr/>
        </p:nvSpPr>
        <p:spPr>
          <a:xfrm>
            <a:off x="5006232" y="1471515"/>
            <a:ext cx="1686680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fr-FR" sz="1600" i="1" dirty="0"/>
              <a:t>Sequential </a:t>
            </a:r>
            <a:r>
              <a:rPr lang="fr-FR" sz="1600" i="1" dirty="0" err="1"/>
              <a:t>logic</a:t>
            </a:r>
            <a:r>
              <a:rPr lang="fr-FR" sz="1600" i="1" dirty="0"/>
              <a:t> </a:t>
            </a:r>
          </a:p>
        </p:txBody>
      </p:sp>
      <p:sp>
        <p:nvSpPr>
          <p:cNvPr id="31" name="ZoneTexte 30">
            <a:extLst>
              <a:ext uri="{FF2B5EF4-FFF2-40B4-BE49-F238E27FC236}">
                <a16:creationId xmlns:a16="http://schemas.microsoft.com/office/drawing/2014/main" id="{E28B080D-B357-9B53-2BDB-6E41D23A4060}"/>
              </a:ext>
            </a:extLst>
          </p:cNvPr>
          <p:cNvSpPr txBox="1"/>
          <p:nvPr/>
        </p:nvSpPr>
        <p:spPr>
          <a:xfrm>
            <a:off x="5233154" y="3125122"/>
            <a:ext cx="118494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fr-FR" sz="2000" dirty="0"/>
              <a:t>Flip-Flop</a:t>
            </a:r>
          </a:p>
        </p:txBody>
      </p:sp>
      <p:sp>
        <p:nvSpPr>
          <p:cNvPr id="32" name="Flèche : droite 31">
            <a:extLst>
              <a:ext uri="{FF2B5EF4-FFF2-40B4-BE49-F238E27FC236}">
                <a16:creationId xmlns:a16="http://schemas.microsoft.com/office/drawing/2014/main" id="{9FBCEB5A-0D90-93A2-E750-BA04461937B1}"/>
              </a:ext>
            </a:extLst>
          </p:cNvPr>
          <p:cNvSpPr/>
          <p:nvPr/>
        </p:nvSpPr>
        <p:spPr>
          <a:xfrm>
            <a:off x="7369500" y="2309026"/>
            <a:ext cx="441395" cy="433689"/>
          </a:xfrm>
          <a:prstGeom prst="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 sz="2400"/>
          </a:p>
        </p:txBody>
      </p:sp>
      <p:pic>
        <p:nvPicPr>
          <p:cNvPr id="33" name="Image 32" descr="Une image contenant objet astronomique, Événement céleste, clair de lune, obscurité&#10;&#10;Le contenu généré par l’IA peut être incorrect.">
            <a:extLst>
              <a:ext uri="{FF2B5EF4-FFF2-40B4-BE49-F238E27FC236}">
                <a16:creationId xmlns:a16="http://schemas.microsoft.com/office/drawing/2014/main" id="{442E2B47-9090-E0FA-95A4-93DF62D891EF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04775" y="1872584"/>
            <a:ext cx="2124407" cy="1263931"/>
          </a:xfrm>
          <a:prstGeom prst="rect">
            <a:avLst/>
          </a:prstGeom>
        </p:spPr>
      </p:pic>
      <p:pic>
        <p:nvPicPr>
          <p:cNvPr id="34" name="Image 33" descr="Une image contenant Appareils électroniques, circuit, Composant électronique, Composant de circuit&#10;&#10;Le contenu généré par l’IA peut être incorrect.">
            <a:extLst>
              <a:ext uri="{FF2B5EF4-FFF2-40B4-BE49-F238E27FC236}">
                <a16:creationId xmlns:a16="http://schemas.microsoft.com/office/drawing/2014/main" id="{4580F339-D43C-50C7-3AB7-44AD19CDA1F6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080315" y="1789119"/>
            <a:ext cx="2360840" cy="1517364"/>
          </a:xfrm>
          <a:prstGeom prst="rect">
            <a:avLst/>
          </a:prstGeom>
        </p:spPr>
      </p:pic>
      <p:sp>
        <p:nvSpPr>
          <p:cNvPr id="35" name="ZoneTexte 34">
            <a:extLst>
              <a:ext uri="{FF2B5EF4-FFF2-40B4-BE49-F238E27FC236}">
                <a16:creationId xmlns:a16="http://schemas.microsoft.com/office/drawing/2014/main" id="{778544D5-406E-DC9B-4904-F7A94B4B4691}"/>
              </a:ext>
            </a:extLst>
          </p:cNvPr>
          <p:cNvSpPr txBox="1"/>
          <p:nvPr/>
        </p:nvSpPr>
        <p:spPr>
          <a:xfrm>
            <a:off x="8524208" y="1416135"/>
            <a:ext cx="1415772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fr-FR" sz="1600" i="1" dirty="0"/>
              <a:t>Programming</a:t>
            </a:r>
          </a:p>
        </p:txBody>
      </p:sp>
      <p:sp>
        <p:nvSpPr>
          <p:cNvPr id="36" name="ZoneTexte 35">
            <a:extLst>
              <a:ext uri="{FF2B5EF4-FFF2-40B4-BE49-F238E27FC236}">
                <a16:creationId xmlns:a16="http://schemas.microsoft.com/office/drawing/2014/main" id="{86ECF092-1AF5-F167-06A1-79B01145FAB7}"/>
              </a:ext>
            </a:extLst>
          </p:cNvPr>
          <p:cNvSpPr txBox="1"/>
          <p:nvPr/>
        </p:nvSpPr>
        <p:spPr>
          <a:xfrm>
            <a:off x="8158511" y="3255600"/>
            <a:ext cx="2204450" cy="42056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fr-FR" sz="2133" i="1" dirty="0"/>
              <a:t>Integrated circuit</a:t>
            </a:r>
          </a:p>
        </p:txBody>
      </p:sp>
      <p:pic>
        <p:nvPicPr>
          <p:cNvPr id="3" name="Picture 10" descr="Nvidia's Ampere A100 GPU: Up to 2.5X the HPC, 20X the AI">
            <a:extLst>
              <a:ext uri="{FF2B5EF4-FFF2-40B4-BE49-F238E27FC236}">
                <a16:creationId xmlns:a16="http://schemas.microsoft.com/office/drawing/2014/main" id="{C1AB09B3-1D5C-AE3A-30E6-CFECCA0D478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260514" y="3631308"/>
            <a:ext cx="1692569" cy="12998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12">
            <a:extLst>
              <a:ext uri="{FF2B5EF4-FFF2-40B4-BE49-F238E27FC236}">
                <a16:creationId xmlns:a16="http://schemas.microsoft.com/office/drawing/2014/main" id="{33D02B87-4634-0EFE-80AC-022FC6CA4C41}"/>
              </a:ext>
            </a:extLst>
          </p:cNvPr>
          <p:cNvSpPr txBox="1"/>
          <p:nvPr/>
        </p:nvSpPr>
        <p:spPr>
          <a:xfrm>
            <a:off x="7810895" y="3998882"/>
            <a:ext cx="243759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en-CH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CH" b="1" dirty="0"/>
              <a:t>GPU</a:t>
            </a:r>
            <a:r>
              <a:rPr lang="fr-FR" b="1" dirty="0"/>
              <a:t>: </a:t>
            </a:r>
            <a:r>
              <a:rPr lang="en-CH" dirty="0"/>
              <a:t>NVIDIA A 100</a:t>
            </a:r>
          </a:p>
          <a:p>
            <a:r>
              <a:rPr lang="en-CH" dirty="0"/>
              <a:t>10 TeraFLOPS</a:t>
            </a:r>
            <a:r>
              <a:rPr lang="fr-FR" dirty="0"/>
              <a:t>, </a:t>
            </a:r>
            <a:r>
              <a:rPr lang="en-CH" dirty="0"/>
              <a:t>300W</a:t>
            </a:r>
          </a:p>
        </p:txBody>
      </p:sp>
      <p:pic>
        <p:nvPicPr>
          <p:cNvPr id="6" name="Picture 16" descr="投下AI震撼彈Google TPU開放申租- 科技- 中時新聞網">
            <a:extLst>
              <a:ext uri="{FF2B5EF4-FFF2-40B4-BE49-F238E27FC236}">
                <a16:creationId xmlns:a16="http://schemas.microsoft.com/office/drawing/2014/main" id="{A4627CD3-E7DF-9C78-3EE9-D9478B79FA77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92" t="8623"/>
          <a:stretch>
            <a:fillRect/>
          </a:stretch>
        </p:blipFill>
        <p:spPr bwMode="auto">
          <a:xfrm>
            <a:off x="9625080" y="5019042"/>
            <a:ext cx="2374267" cy="12375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Box 13">
            <a:extLst>
              <a:ext uri="{FF2B5EF4-FFF2-40B4-BE49-F238E27FC236}">
                <a16:creationId xmlns:a16="http://schemas.microsoft.com/office/drawing/2014/main" id="{F289BD3E-6084-24BD-7262-7E32BA876362}"/>
              </a:ext>
            </a:extLst>
          </p:cNvPr>
          <p:cNvSpPr txBox="1"/>
          <p:nvPr/>
        </p:nvSpPr>
        <p:spPr>
          <a:xfrm>
            <a:off x="9433951" y="6362966"/>
            <a:ext cx="2722990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en-CH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CH" sz="1600" b="1" dirty="0"/>
              <a:t>TPU</a:t>
            </a:r>
            <a:r>
              <a:rPr lang="fr-FR" sz="1600" b="1" dirty="0"/>
              <a:t>: </a:t>
            </a:r>
            <a:r>
              <a:rPr lang="en-CH" sz="1600" dirty="0"/>
              <a:t>400 TeraFLOPS</a:t>
            </a:r>
            <a:r>
              <a:rPr lang="fr-FR" sz="1600" dirty="0"/>
              <a:t>, </a:t>
            </a:r>
            <a:r>
              <a:rPr lang="en-CH" sz="1600" dirty="0"/>
              <a:t>75W</a:t>
            </a:r>
          </a:p>
        </p:txBody>
      </p:sp>
    </p:spTree>
    <p:extLst>
      <p:ext uri="{BB962C8B-B14F-4D97-AF65-F5344CB8AC3E}">
        <p14:creationId xmlns:p14="http://schemas.microsoft.com/office/powerpoint/2010/main" val="11493976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/>
      <p:bldP spid="20" grpId="0"/>
      <p:bldP spid="22" grpId="0"/>
      <p:bldP spid="23" grpId="0"/>
      <p:bldP spid="24" grpId="0" animBg="1"/>
      <p:bldP spid="27" grpId="0"/>
      <p:bldP spid="28" grpId="0" animBg="1"/>
      <p:bldP spid="29" grpId="0"/>
      <p:bldP spid="30" grpId="0"/>
      <p:bldP spid="31" grpId="0"/>
      <p:bldP spid="32" grpId="0" animBg="1"/>
      <p:bldP spid="35" grpId="0"/>
      <p:bldP spid="36" grpId="0"/>
      <p:bldP spid="5" grpId="0"/>
      <p:bldP spid="8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5B09B1D-A534-54AA-2643-39425F9883B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Espace réservé du numéro de diapositive 6">
            <a:extLst>
              <a:ext uri="{FF2B5EF4-FFF2-40B4-BE49-F238E27FC236}">
                <a16:creationId xmlns:a16="http://schemas.microsoft.com/office/drawing/2014/main" id="{CB700747-9748-11C5-4514-3C3A6749AC16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E1E1CD7C-2161-7D43-862E-CE4C333CD873}" type="slidenum">
              <a:rPr lang="fr-FR" smtClean="0"/>
              <a:pPr/>
              <a:t>9</a:t>
            </a:fld>
            <a:endParaRPr lang="fr-FR" dirty="0"/>
          </a:p>
        </p:txBody>
      </p:sp>
      <p:sp>
        <p:nvSpPr>
          <p:cNvPr id="8" name="Espace réservé de la date 4">
            <a:extLst>
              <a:ext uri="{FF2B5EF4-FFF2-40B4-BE49-F238E27FC236}">
                <a16:creationId xmlns:a16="http://schemas.microsoft.com/office/drawing/2014/main" id="{9FA46C87-70A1-F998-D543-8AE28E97018D}"/>
              </a:ext>
            </a:extLst>
          </p:cNvPr>
          <p:cNvSpPr>
            <a:spLocks noGrp="1"/>
          </p:cNvSpPr>
          <p:nvPr>
            <p:ph type="dt" sz="half" idx="14"/>
          </p:nvPr>
        </p:nvSpPr>
        <p:spPr>
          <a:xfrm rot="16200000">
            <a:off x="-427326" y="5437506"/>
            <a:ext cx="1520609" cy="683684"/>
          </a:xfrm>
        </p:spPr>
        <p:txBody>
          <a:bodyPr/>
          <a:lstStyle/>
          <a:p>
            <a:r>
              <a:rPr lang="fr-CH" dirty="0"/>
              <a:t>ANALOG COMPUTING</a:t>
            </a:r>
            <a:endParaRPr lang="fr-FR" dirty="0"/>
          </a:p>
        </p:txBody>
      </p:sp>
      <p:sp>
        <p:nvSpPr>
          <p:cNvPr id="2" name="Titre 3">
            <a:extLst>
              <a:ext uri="{FF2B5EF4-FFF2-40B4-BE49-F238E27FC236}">
                <a16:creationId xmlns:a16="http://schemas.microsoft.com/office/drawing/2014/main" id="{4F28AB7E-4EC4-08E9-0C09-6D1B61181DC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06501" y="239404"/>
            <a:ext cx="9188231" cy="578849"/>
          </a:xfrm>
        </p:spPr>
        <p:txBody>
          <a:bodyPr>
            <a:normAutofit/>
          </a:bodyPr>
          <a:lstStyle/>
          <a:p>
            <a:r>
              <a:rPr lang="fr-FR" dirty="0"/>
              <a:t>The basis of </a:t>
            </a:r>
            <a:r>
              <a:rPr lang="fr-FR" dirty="0" err="1"/>
              <a:t>actual</a:t>
            </a:r>
            <a:r>
              <a:rPr lang="fr-FR" dirty="0"/>
              <a:t> (digital) </a:t>
            </a:r>
            <a:r>
              <a:rPr lang="fr-FR" dirty="0" err="1"/>
              <a:t>computing</a:t>
            </a:r>
            <a:endParaRPr lang="fr-FR" dirty="0"/>
          </a:p>
        </p:txBody>
      </p:sp>
      <p:sp>
        <p:nvSpPr>
          <p:cNvPr id="12" name="ZoneTexte 11">
            <a:extLst>
              <a:ext uri="{FF2B5EF4-FFF2-40B4-BE49-F238E27FC236}">
                <a16:creationId xmlns:a16="http://schemas.microsoft.com/office/drawing/2014/main" id="{22F9E74D-C6AB-6FAF-453A-6944B7287C0F}"/>
              </a:ext>
            </a:extLst>
          </p:cNvPr>
          <p:cNvSpPr txBox="1"/>
          <p:nvPr/>
        </p:nvSpPr>
        <p:spPr>
          <a:xfrm>
            <a:off x="1349363" y="5745793"/>
            <a:ext cx="10245112" cy="95430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fr-FR" sz="1867" dirty="0"/>
              <a:t>Noise/</a:t>
            </a:r>
            <a:r>
              <a:rPr lang="fr-FR" sz="1867" dirty="0" err="1"/>
              <a:t>stochasticity</a:t>
            </a:r>
            <a:r>
              <a:rPr lang="fr-FR" sz="1867" dirty="0"/>
              <a:t> + possible </a:t>
            </a:r>
            <a:r>
              <a:rPr lang="fr-FR" sz="1867" dirty="0" err="1"/>
              <a:t>retroactions</a:t>
            </a:r>
            <a:r>
              <a:rPr lang="fr-FR" sz="1867" dirty="0"/>
              <a:t> </a:t>
            </a:r>
            <a:r>
              <a:rPr lang="fr-FR" sz="1867" dirty="0" err="1"/>
              <a:t>is</a:t>
            </a:r>
            <a:r>
              <a:rPr lang="fr-FR" sz="1867" dirty="0"/>
              <a:t> to </a:t>
            </a:r>
            <a:r>
              <a:rPr lang="fr-FR" sz="1867" dirty="0" err="1"/>
              <a:t>be</a:t>
            </a:r>
            <a:r>
              <a:rPr lang="fr-FR" sz="1867" dirty="0"/>
              <a:t> </a:t>
            </a:r>
            <a:r>
              <a:rPr lang="fr-FR" sz="1867" dirty="0" err="1"/>
              <a:t>mastered</a:t>
            </a:r>
            <a:r>
              <a:rPr lang="fr-FR" sz="1867" dirty="0"/>
              <a:t> for alternative types of </a:t>
            </a:r>
            <a:r>
              <a:rPr lang="fr-FR" sz="1867" dirty="0" err="1"/>
              <a:t>computing</a:t>
            </a:r>
            <a:r>
              <a:rPr lang="fr-FR" sz="1867" dirty="0"/>
              <a:t> !</a:t>
            </a:r>
          </a:p>
          <a:p>
            <a:pPr algn="ctr"/>
            <a:endParaRPr lang="fr-FR" sz="1867" dirty="0"/>
          </a:p>
          <a:p>
            <a:pPr algn="ctr"/>
            <a:r>
              <a:rPr lang="fr-FR" sz="1867" dirty="0" err="1"/>
              <a:t>Hence</a:t>
            </a:r>
            <a:r>
              <a:rPr lang="fr-FR" sz="1867" dirty="0"/>
              <a:t> a major focus on </a:t>
            </a:r>
            <a:r>
              <a:rPr lang="fr-FR" sz="1867" dirty="0" err="1"/>
              <a:t>error</a:t>
            </a:r>
            <a:r>
              <a:rPr lang="fr-FR" sz="1867" dirty="0"/>
              <a:t> correction codes e.g. for quantum </a:t>
            </a:r>
            <a:r>
              <a:rPr lang="fr-FR" sz="1867" dirty="0" err="1"/>
              <a:t>computing</a:t>
            </a:r>
            <a:r>
              <a:rPr lang="fr-FR" sz="1867" dirty="0"/>
              <a:t>… </a:t>
            </a:r>
          </a:p>
        </p:txBody>
      </p:sp>
      <p:pic>
        <p:nvPicPr>
          <p:cNvPr id="14" name="Image 13" descr="Une image contenant Police, écriture manuscrite, Graphique&#10;&#10;Le contenu généré par l’IA peut être incorrect.">
            <a:extLst>
              <a:ext uri="{FF2B5EF4-FFF2-40B4-BE49-F238E27FC236}">
                <a16:creationId xmlns:a16="http://schemas.microsoft.com/office/drawing/2014/main" id="{6936D995-E205-9573-BDCF-2EABA06831A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10933" y="748076"/>
            <a:ext cx="3835400" cy="2324485"/>
          </a:xfrm>
          <a:prstGeom prst="rect">
            <a:avLst/>
          </a:prstGeom>
        </p:spPr>
      </p:pic>
      <p:sp>
        <p:nvSpPr>
          <p:cNvPr id="15" name="ZoneTexte 14">
            <a:extLst>
              <a:ext uri="{FF2B5EF4-FFF2-40B4-BE49-F238E27FC236}">
                <a16:creationId xmlns:a16="http://schemas.microsoft.com/office/drawing/2014/main" id="{B6D2EE3F-B9E3-4B2B-A940-26475AFA1C4C}"/>
              </a:ext>
            </a:extLst>
          </p:cNvPr>
          <p:cNvSpPr txBox="1"/>
          <p:nvPr/>
        </p:nvSpPr>
        <p:spPr>
          <a:xfrm>
            <a:off x="30778" y="1292580"/>
            <a:ext cx="295465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fr-FR" dirty="0"/>
              <a:t>Possible to </a:t>
            </a:r>
            <a:r>
              <a:rPr lang="fr-FR" dirty="0" err="1"/>
              <a:t>get</a:t>
            </a:r>
            <a:r>
              <a:rPr lang="fr-FR" dirty="0"/>
              <a:t> </a:t>
            </a:r>
            <a:r>
              <a:rPr lang="fr-FR" dirty="0" err="1"/>
              <a:t>rid</a:t>
            </a:r>
            <a:r>
              <a:rPr lang="fr-FR" dirty="0"/>
              <a:t> of noise </a:t>
            </a:r>
          </a:p>
          <a:p>
            <a:pPr algn="ctr"/>
            <a:r>
              <a:rPr lang="fr-FR" dirty="0"/>
              <a:t>via </a:t>
            </a:r>
            <a:r>
              <a:rPr lang="fr-FR" b="1" dirty="0" err="1"/>
              <a:t>thresholding</a:t>
            </a:r>
            <a:endParaRPr lang="fr-FR" b="1" dirty="0"/>
          </a:p>
          <a:p>
            <a:pPr algn="ctr"/>
            <a:endParaRPr lang="fr-FR" dirty="0"/>
          </a:p>
          <a:p>
            <a:pPr algn="ctr"/>
            <a:r>
              <a:rPr lang="fr-FR" dirty="0"/>
              <a:t>No </a:t>
            </a:r>
            <a:r>
              <a:rPr lang="fr-FR" dirty="0" err="1"/>
              <a:t>degradation</a:t>
            </a:r>
            <a:r>
              <a:rPr lang="fr-FR" dirty="0"/>
              <a:t> of </a:t>
            </a:r>
            <a:r>
              <a:rPr lang="fr-FR" dirty="0" err="1"/>
              <a:t>signals</a:t>
            </a:r>
            <a:endParaRPr lang="fr-FR" dirty="0"/>
          </a:p>
        </p:txBody>
      </p:sp>
      <p:sp>
        <p:nvSpPr>
          <p:cNvPr id="16" name="ZoneTexte 15">
            <a:extLst>
              <a:ext uri="{FF2B5EF4-FFF2-40B4-BE49-F238E27FC236}">
                <a16:creationId xmlns:a16="http://schemas.microsoft.com/office/drawing/2014/main" id="{5D5F4B9F-3747-2F93-A6D5-AD40F0524550}"/>
              </a:ext>
            </a:extLst>
          </p:cNvPr>
          <p:cNvSpPr txBox="1"/>
          <p:nvPr/>
        </p:nvSpPr>
        <p:spPr>
          <a:xfrm>
            <a:off x="6876054" y="1206250"/>
            <a:ext cx="5003293" cy="74879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fr-FR" sz="2133" dirty="0"/>
              <a:t>Possible to </a:t>
            </a:r>
            <a:r>
              <a:rPr lang="fr-FR" sz="2133" dirty="0" err="1"/>
              <a:t>implement</a:t>
            </a:r>
            <a:r>
              <a:rPr lang="fr-FR" sz="2133" dirty="0"/>
              <a:t> Boolean </a:t>
            </a:r>
            <a:r>
              <a:rPr lang="fr-FR" sz="2133" dirty="0" err="1"/>
              <a:t>algebra</a:t>
            </a:r>
            <a:r>
              <a:rPr lang="fr-FR" sz="2133" dirty="0"/>
              <a:t> </a:t>
            </a:r>
          </a:p>
          <a:p>
            <a:pPr algn="ctr"/>
            <a:r>
              <a:rPr lang="fr-FR" sz="2133" dirty="0" err="1"/>
              <a:t>using</a:t>
            </a:r>
            <a:r>
              <a:rPr lang="fr-FR" sz="2133" dirty="0"/>
              <a:t> </a:t>
            </a:r>
            <a:r>
              <a:rPr lang="fr-FR" sz="2133" dirty="0" err="1"/>
              <a:t>only</a:t>
            </a:r>
            <a:r>
              <a:rPr lang="fr-FR" sz="2133" dirty="0"/>
              <a:t> switches  </a:t>
            </a:r>
          </a:p>
        </p:txBody>
      </p:sp>
      <p:sp>
        <p:nvSpPr>
          <p:cNvPr id="17" name="ZoneTexte 16">
            <a:extLst>
              <a:ext uri="{FF2B5EF4-FFF2-40B4-BE49-F238E27FC236}">
                <a16:creationId xmlns:a16="http://schemas.microsoft.com/office/drawing/2014/main" id="{A5309B75-46A0-6F64-86A7-772D6DAAB681}"/>
              </a:ext>
            </a:extLst>
          </p:cNvPr>
          <p:cNvSpPr txBox="1"/>
          <p:nvPr/>
        </p:nvSpPr>
        <p:spPr>
          <a:xfrm>
            <a:off x="7105005" y="2157662"/>
            <a:ext cx="4508094" cy="50257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r"/>
            <a:r>
              <a:rPr lang="en-US" sz="1333" b="1" i="1" dirty="0"/>
              <a:t>A Symbolic Analysis of Relay and Switching Circuits,</a:t>
            </a:r>
          </a:p>
          <a:p>
            <a:pPr algn="r"/>
            <a:r>
              <a:rPr lang="en-US" sz="1333" i="1" dirty="0"/>
              <a:t>Claude Shannon 1937</a:t>
            </a:r>
            <a:r>
              <a:rPr lang="en-US" sz="1333" dirty="0"/>
              <a:t> </a:t>
            </a:r>
            <a:endParaRPr lang="fr-FR" sz="1333" dirty="0"/>
          </a:p>
        </p:txBody>
      </p:sp>
      <p:sp>
        <p:nvSpPr>
          <p:cNvPr id="18" name="ZoneTexte 17">
            <a:extLst>
              <a:ext uri="{FF2B5EF4-FFF2-40B4-BE49-F238E27FC236}">
                <a16:creationId xmlns:a16="http://schemas.microsoft.com/office/drawing/2014/main" id="{A1B93B6A-761F-E156-9C63-646BB0CFE2B0}"/>
              </a:ext>
            </a:extLst>
          </p:cNvPr>
          <p:cNvSpPr txBox="1"/>
          <p:nvPr/>
        </p:nvSpPr>
        <p:spPr>
          <a:xfrm>
            <a:off x="390411" y="3929999"/>
            <a:ext cx="1632178" cy="6669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fr-FR" sz="1867" b="1" dirty="0"/>
              <a:t>Input-Output</a:t>
            </a:r>
          </a:p>
          <a:p>
            <a:pPr algn="ctr"/>
            <a:r>
              <a:rPr lang="fr-FR" sz="1867" b="1" dirty="0"/>
              <a:t>Isolation</a:t>
            </a:r>
          </a:p>
        </p:txBody>
      </p:sp>
      <p:pic>
        <p:nvPicPr>
          <p:cNvPr id="20" name="Image 19" descr="Une image contenant diagramme, Plan, ligne, Dessin technique&#10;&#10;Le contenu généré par l’IA peut être incorrect.">
            <a:extLst>
              <a:ext uri="{FF2B5EF4-FFF2-40B4-BE49-F238E27FC236}">
                <a16:creationId xmlns:a16="http://schemas.microsoft.com/office/drawing/2014/main" id="{0293FAD9-067F-48F7-FCA3-1E7AB730275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126601" y="3410591"/>
            <a:ext cx="4976603" cy="2298763"/>
          </a:xfrm>
          <a:prstGeom prst="rect">
            <a:avLst/>
          </a:prstGeom>
        </p:spPr>
      </p:pic>
      <p:sp>
        <p:nvSpPr>
          <p:cNvPr id="21" name="ZoneTexte 20">
            <a:extLst>
              <a:ext uri="{FF2B5EF4-FFF2-40B4-BE49-F238E27FC236}">
                <a16:creationId xmlns:a16="http://schemas.microsoft.com/office/drawing/2014/main" id="{835A9F94-3729-8431-4F66-318AFB08F104}"/>
              </a:ext>
            </a:extLst>
          </p:cNvPr>
          <p:cNvSpPr txBox="1"/>
          <p:nvPr/>
        </p:nvSpPr>
        <p:spPr>
          <a:xfrm>
            <a:off x="4029656" y="3109002"/>
            <a:ext cx="1109984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fr-FR" sz="1600" i="1" dirty="0"/>
              <a:t>Full </a:t>
            </a:r>
            <a:r>
              <a:rPr lang="fr-FR" sz="1600" i="1" dirty="0" err="1"/>
              <a:t>Adder</a:t>
            </a:r>
            <a:endParaRPr lang="fr-FR" sz="1600" i="1" dirty="0"/>
          </a:p>
        </p:txBody>
      </p:sp>
      <p:sp>
        <p:nvSpPr>
          <p:cNvPr id="22" name="ZoneTexte 21">
            <a:extLst>
              <a:ext uri="{FF2B5EF4-FFF2-40B4-BE49-F238E27FC236}">
                <a16:creationId xmlns:a16="http://schemas.microsoft.com/office/drawing/2014/main" id="{18320042-D5C5-5C28-6965-72194A04EEE2}"/>
              </a:ext>
            </a:extLst>
          </p:cNvPr>
          <p:cNvSpPr txBox="1"/>
          <p:nvPr/>
        </p:nvSpPr>
        <p:spPr>
          <a:xfrm>
            <a:off x="7413391" y="3929999"/>
            <a:ext cx="3837910" cy="6669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fr-FR" sz="1867" dirty="0"/>
              <a:t>Allows to </a:t>
            </a:r>
            <a:r>
              <a:rPr lang="fr-FR" sz="1867" dirty="0" err="1"/>
              <a:t>make</a:t>
            </a:r>
            <a:r>
              <a:rPr lang="fr-FR" sz="1867" dirty="0"/>
              <a:t> building block and </a:t>
            </a:r>
          </a:p>
          <a:p>
            <a:pPr algn="ctr"/>
            <a:r>
              <a:rPr lang="fr-FR" sz="1867" dirty="0"/>
              <a:t>assemble </a:t>
            </a:r>
            <a:r>
              <a:rPr lang="fr-FR" sz="1867" dirty="0" err="1"/>
              <a:t>them</a:t>
            </a:r>
            <a:r>
              <a:rPr lang="fr-FR" sz="1867" dirty="0"/>
              <a:t> like Lego !</a:t>
            </a:r>
          </a:p>
        </p:txBody>
      </p:sp>
    </p:spTree>
    <p:extLst>
      <p:ext uri="{BB962C8B-B14F-4D97-AF65-F5344CB8AC3E}">
        <p14:creationId xmlns:p14="http://schemas.microsoft.com/office/powerpoint/2010/main" val="5060322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  <p:bldP spid="16" grpId="0"/>
      <p:bldP spid="17" grpId="0"/>
      <p:bldP spid="18" grpId="0"/>
      <p:bldP spid="21" grpId="0"/>
      <p:bldP spid="2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71DD078-423C-2C7E-2C98-5526D1B2F70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 2" descr="Une image contenant texte, diagramme, ligne, Police&#10;&#10;Le contenu généré par l’IA peut être incorrect.">
            <a:extLst>
              <a:ext uri="{FF2B5EF4-FFF2-40B4-BE49-F238E27FC236}">
                <a16:creationId xmlns:a16="http://schemas.microsoft.com/office/drawing/2014/main" id="{8BB5A8E8-BFF5-6742-10FE-34675CD4FB7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8169" t="13031" r="28867" b="5367"/>
          <a:stretch>
            <a:fillRect/>
          </a:stretch>
        </p:blipFill>
        <p:spPr>
          <a:xfrm>
            <a:off x="8582313" y="2935130"/>
            <a:ext cx="3381087" cy="2033009"/>
          </a:xfrm>
          <a:prstGeom prst="rect">
            <a:avLst/>
          </a:prstGeom>
        </p:spPr>
      </p:pic>
      <p:pic>
        <p:nvPicPr>
          <p:cNvPr id="34" name="Image 33" descr="Une image contenant cercle, texte&#10;&#10;Le contenu généré par l’IA peut être incorrect.">
            <a:extLst>
              <a:ext uri="{FF2B5EF4-FFF2-40B4-BE49-F238E27FC236}">
                <a16:creationId xmlns:a16="http://schemas.microsoft.com/office/drawing/2014/main" id="{A825091A-4B0D-78D8-06AA-098B00E439A9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86" t="3432" r="7323" b="3131"/>
          <a:stretch/>
        </p:blipFill>
        <p:spPr>
          <a:xfrm>
            <a:off x="541411" y="2794569"/>
            <a:ext cx="4050493" cy="2153064"/>
          </a:xfrm>
          <a:prstGeom prst="rect">
            <a:avLst/>
          </a:prstGeom>
        </p:spPr>
      </p:pic>
      <p:sp>
        <p:nvSpPr>
          <p:cNvPr id="4" name="Titre 3">
            <a:extLst>
              <a:ext uri="{FF2B5EF4-FFF2-40B4-BE49-F238E27FC236}">
                <a16:creationId xmlns:a16="http://schemas.microsoft.com/office/drawing/2014/main" id="{7AC3AF39-8FD5-7C2A-1B23-165B96C34A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06500" y="239404"/>
            <a:ext cx="5308600" cy="578849"/>
          </a:xfrm>
        </p:spPr>
        <p:txBody>
          <a:bodyPr>
            <a:normAutofit fontScale="90000"/>
          </a:bodyPr>
          <a:lstStyle/>
          <a:p>
            <a:r>
              <a:rPr lang="fr-FR" dirty="0" err="1"/>
              <a:t>Other</a:t>
            </a:r>
            <a:r>
              <a:rPr lang="fr-FR" dirty="0"/>
              <a:t> </a:t>
            </a:r>
            <a:r>
              <a:rPr lang="fr-FR" dirty="0" err="1"/>
              <a:t>computing</a:t>
            </a:r>
            <a:r>
              <a:rPr lang="fr-FR" dirty="0"/>
              <a:t> </a:t>
            </a:r>
            <a:r>
              <a:rPr lang="fr-FR" dirty="0" err="1"/>
              <a:t>paradigm</a:t>
            </a:r>
            <a:endParaRPr lang="fr-FR" dirty="0"/>
          </a:p>
        </p:txBody>
      </p:sp>
      <p:sp>
        <p:nvSpPr>
          <p:cNvPr id="7" name="Espace réservé du numéro de diapositive 6">
            <a:extLst>
              <a:ext uri="{FF2B5EF4-FFF2-40B4-BE49-F238E27FC236}">
                <a16:creationId xmlns:a16="http://schemas.microsoft.com/office/drawing/2014/main" id="{E62072F1-A156-93EB-6A42-7E32FAAE5B8F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E1E1CD7C-2161-7D43-862E-CE4C333CD873}" type="slidenum">
              <a:rPr lang="fr-FR" smtClean="0"/>
              <a:pPr/>
              <a:t>10</a:t>
            </a:fld>
            <a:endParaRPr lang="fr-FR" dirty="0"/>
          </a:p>
        </p:txBody>
      </p:sp>
      <p:sp>
        <p:nvSpPr>
          <p:cNvPr id="9" name="Espace réservé du pied de page 2">
            <a:extLst>
              <a:ext uri="{FF2B5EF4-FFF2-40B4-BE49-F238E27FC236}">
                <a16:creationId xmlns:a16="http://schemas.microsoft.com/office/drawing/2014/main" id="{ED7B7FB0-7643-91FC-D910-2F1BA9A8B7D0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>
          <a:xfrm rot="16200000">
            <a:off x="11347689" y="639049"/>
            <a:ext cx="1004940" cy="683683"/>
          </a:xfrm>
        </p:spPr>
        <p:txBody>
          <a:bodyPr/>
          <a:lstStyle/>
          <a:p>
            <a:r>
              <a:rPr lang="fr-FR" dirty="0"/>
              <a:t>G. </a:t>
            </a:r>
            <a:r>
              <a:rPr lang="fr-FR" dirty="0" err="1"/>
              <a:t>Noetinger</a:t>
            </a:r>
            <a:endParaRPr lang="fr-FR" dirty="0"/>
          </a:p>
        </p:txBody>
      </p:sp>
      <p:sp>
        <p:nvSpPr>
          <p:cNvPr id="2" name="Espace réservé de la date 4">
            <a:extLst>
              <a:ext uri="{FF2B5EF4-FFF2-40B4-BE49-F238E27FC236}">
                <a16:creationId xmlns:a16="http://schemas.microsoft.com/office/drawing/2014/main" id="{F9368B98-99EE-09FD-1F93-BF38FC9F752C}"/>
              </a:ext>
            </a:extLst>
          </p:cNvPr>
          <p:cNvSpPr>
            <a:spLocks noGrp="1"/>
          </p:cNvSpPr>
          <p:nvPr>
            <p:ph type="dt" sz="half" idx="14"/>
          </p:nvPr>
        </p:nvSpPr>
        <p:spPr>
          <a:xfrm rot="16200000">
            <a:off x="-532433" y="5437506"/>
            <a:ext cx="1520609" cy="683684"/>
          </a:xfrm>
        </p:spPr>
        <p:txBody>
          <a:bodyPr/>
          <a:lstStyle/>
          <a:p>
            <a:r>
              <a:rPr lang="fr-CH" dirty="0"/>
              <a:t>ANALOG COMPUTING</a:t>
            </a:r>
            <a:endParaRPr lang="fr-FR" dirty="0"/>
          </a:p>
        </p:txBody>
      </p:sp>
      <p:sp>
        <p:nvSpPr>
          <p:cNvPr id="5" name="Flèche : droite 4">
            <a:extLst>
              <a:ext uri="{FF2B5EF4-FFF2-40B4-BE49-F238E27FC236}">
                <a16:creationId xmlns:a16="http://schemas.microsoft.com/office/drawing/2014/main" id="{3099A77A-1E58-0AEF-7871-B702733D846E}"/>
              </a:ext>
            </a:extLst>
          </p:cNvPr>
          <p:cNvSpPr/>
          <p:nvPr/>
        </p:nvSpPr>
        <p:spPr>
          <a:xfrm rot="5400000">
            <a:off x="9488737" y="2324973"/>
            <a:ext cx="734063" cy="418337"/>
          </a:xfrm>
          <a:prstGeom prst="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 sz="2400"/>
          </a:p>
        </p:txBody>
      </p:sp>
      <p:sp>
        <p:nvSpPr>
          <p:cNvPr id="6" name="Flèche : droite 5">
            <a:extLst>
              <a:ext uri="{FF2B5EF4-FFF2-40B4-BE49-F238E27FC236}">
                <a16:creationId xmlns:a16="http://schemas.microsoft.com/office/drawing/2014/main" id="{ECCD0C7F-9ECA-9C5B-4433-561C3793CDF2}"/>
              </a:ext>
            </a:extLst>
          </p:cNvPr>
          <p:cNvSpPr/>
          <p:nvPr/>
        </p:nvSpPr>
        <p:spPr>
          <a:xfrm rot="5400000">
            <a:off x="6116956" y="2324973"/>
            <a:ext cx="734064" cy="418337"/>
          </a:xfrm>
          <a:prstGeom prst="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 sz="2400"/>
          </a:p>
        </p:txBody>
      </p:sp>
      <p:sp>
        <p:nvSpPr>
          <p:cNvPr id="18" name="Flèche : droite 17">
            <a:extLst>
              <a:ext uri="{FF2B5EF4-FFF2-40B4-BE49-F238E27FC236}">
                <a16:creationId xmlns:a16="http://schemas.microsoft.com/office/drawing/2014/main" id="{FE74B724-4108-2CF1-5096-22C0200E81E6}"/>
              </a:ext>
            </a:extLst>
          </p:cNvPr>
          <p:cNvSpPr/>
          <p:nvPr/>
        </p:nvSpPr>
        <p:spPr>
          <a:xfrm rot="5400000">
            <a:off x="2971334" y="2325726"/>
            <a:ext cx="734063" cy="418337"/>
          </a:xfrm>
          <a:prstGeom prst="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 sz="2400"/>
          </a:p>
        </p:txBody>
      </p:sp>
      <p:pic>
        <p:nvPicPr>
          <p:cNvPr id="19" name="Image 18">
            <a:extLst>
              <a:ext uri="{FF2B5EF4-FFF2-40B4-BE49-F238E27FC236}">
                <a16:creationId xmlns:a16="http://schemas.microsoft.com/office/drawing/2014/main" id="{F52636C3-6857-9A94-D399-1E31E016B791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217850" y="605420"/>
            <a:ext cx="2052185" cy="1553529"/>
          </a:xfrm>
          <a:prstGeom prst="rect">
            <a:avLst/>
          </a:prstGeom>
        </p:spPr>
      </p:pic>
      <p:sp>
        <p:nvSpPr>
          <p:cNvPr id="20" name="ZoneTexte 19">
            <a:extLst>
              <a:ext uri="{FF2B5EF4-FFF2-40B4-BE49-F238E27FC236}">
                <a16:creationId xmlns:a16="http://schemas.microsoft.com/office/drawing/2014/main" id="{8C366FD9-BE44-F4B4-724C-D7921EAF057D}"/>
              </a:ext>
            </a:extLst>
          </p:cNvPr>
          <p:cNvSpPr txBox="1"/>
          <p:nvPr/>
        </p:nvSpPr>
        <p:spPr>
          <a:xfrm>
            <a:off x="250762" y="1200652"/>
            <a:ext cx="9917889" cy="4205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fr-FR" sz="2133" dirty="0" err="1"/>
              <a:t>Neuromorphic</a:t>
            </a:r>
            <a:r>
              <a:rPr lang="fr-FR" sz="2133" dirty="0"/>
              <a:t>			Quantum		 	</a:t>
            </a:r>
            <a:r>
              <a:rPr lang="fr-FR" sz="2133" dirty="0" err="1"/>
              <a:t>Ising</a:t>
            </a:r>
            <a:r>
              <a:rPr lang="fr-FR" sz="2133" dirty="0"/>
              <a:t> machines</a:t>
            </a:r>
          </a:p>
        </p:txBody>
      </p:sp>
      <p:pic>
        <p:nvPicPr>
          <p:cNvPr id="21" name="Image 20" descr="Une image contenant noir, obscurité, objet astronomique, clair de lune&#10;&#10;Le contenu généré par l’IA peut être incorrect.">
            <a:extLst>
              <a:ext uri="{FF2B5EF4-FFF2-40B4-BE49-F238E27FC236}">
                <a16:creationId xmlns:a16="http://schemas.microsoft.com/office/drawing/2014/main" id="{23894EE9-3EC0-92FC-6D12-25831E167330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28597" y="637847"/>
            <a:ext cx="1395992" cy="1488672"/>
          </a:xfrm>
          <a:prstGeom prst="rect">
            <a:avLst/>
          </a:prstGeom>
        </p:spPr>
      </p:pic>
      <p:pic>
        <p:nvPicPr>
          <p:cNvPr id="22" name="Image 21" descr="Une image contenant capture d’écran, art, ligne, Caractère coloré&#10;&#10;Le contenu généré par l’IA peut être incorrect.">
            <a:extLst>
              <a:ext uri="{FF2B5EF4-FFF2-40B4-BE49-F238E27FC236}">
                <a16:creationId xmlns:a16="http://schemas.microsoft.com/office/drawing/2014/main" id="{5EC89516-3215-0D98-3E70-F0621E2D4C4D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92285" y="651678"/>
            <a:ext cx="1349843" cy="1553529"/>
          </a:xfrm>
          <a:prstGeom prst="rect">
            <a:avLst/>
          </a:prstGeom>
        </p:spPr>
      </p:pic>
      <p:sp>
        <p:nvSpPr>
          <p:cNvPr id="23" name="ZoneTexte 22">
            <a:extLst>
              <a:ext uri="{FF2B5EF4-FFF2-40B4-BE49-F238E27FC236}">
                <a16:creationId xmlns:a16="http://schemas.microsoft.com/office/drawing/2014/main" id="{78DAFB85-1F68-654D-0F57-332DFAD62B3F}"/>
              </a:ext>
            </a:extLst>
          </p:cNvPr>
          <p:cNvSpPr txBox="1"/>
          <p:nvPr/>
        </p:nvSpPr>
        <p:spPr>
          <a:xfrm>
            <a:off x="2648423" y="2246156"/>
            <a:ext cx="7666087" cy="37965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fr-FR" sz="1867" dirty="0" err="1"/>
              <a:t>Different</a:t>
            </a:r>
            <a:r>
              <a:rPr lang="fr-FR" sz="1867" dirty="0"/>
              <a:t> </a:t>
            </a:r>
            <a:r>
              <a:rPr lang="fr-FR" sz="1867" dirty="0" err="1"/>
              <a:t>physical</a:t>
            </a:r>
            <a:r>
              <a:rPr lang="fr-FR" sz="1867" dirty="0"/>
              <a:t> </a:t>
            </a:r>
            <a:r>
              <a:rPr lang="fr-FR" sz="1867" dirty="0" err="1"/>
              <a:t>implementations</a:t>
            </a:r>
            <a:endParaRPr lang="fr-FR" sz="1867" dirty="0"/>
          </a:p>
        </p:txBody>
      </p:sp>
      <p:sp>
        <p:nvSpPr>
          <p:cNvPr id="24" name="ZoneTexte 23">
            <a:extLst>
              <a:ext uri="{FF2B5EF4-FFF2-40B4-BE49-F238E27FC236}">
                <a16:creationId xmlns:a16="http://schemas.microsoft.com/office/drawing/2014/main" id="{60BA0742-CADB-8FEE-52F2-E8E707653394}"/>
              </a:ext>
            </a:extLst>
          </p:cNvPr>
          <p:cNvSpPr txBox="1"/>
          <p:nvPr/>
        </p:nvSpPr>
        <p:spPr>
          <a:xfrm>
            <a:off x="1905923" y="5688471"/>
            <a:ext cx="2864887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fr-FR" sz="1600" u="sng" dirty="0"/>
              <a:t>Classification</a:t>
            </a:r>
            <a:r>
              <a:rPr lang="fr-FR" sz="1600" dirty="0"/>
              <a:t>:</a:t>
            </a:r>
          </a:p>
          <a:p>
            <a:pPr algn="ctr"/>
            <a:r>
              <a:rPr lang="fr-FR" sz="1600" dirty="0" err="1"/>
              <a:t>Character</a:t>
            </a:r>
            <a:r>
              <a:rPr lang="fr-FR" sz="1600" dirty="0"/>
              <a:t>/Pattern recognition</a:t>
            </a:r>
          </a:p>
          <a:p>
            <a:pPr algn="ctr"/>
            <a:r>
              <a:rPr lang="fr-FR" sz="1600" dirty="0"/>
              <a:t>Non-</a:t>
            </a:r>
            <a:r>
              <a:rPr lang="fr-FR" sz="1600" dirty="0" err="1"/>
              <a:t>linear</a:t>
            </a:r>
            <a:r>
              <a:rPr lang="fr-FR" sz="1600" dirty="0"/>
              <a:t> </a:t>
            </a:r>
            <a:r>
              <a:rPr lang="fr-FR" sz="1600" dirty="0" err="1"/>
              <a:t>regression</a:t>
            </a:r>
            <a:endParaRPr lang="fr-FR" sz="1600" dirty="0"/>
          </a:p>
        </p:txBody>
      </p:sp>
      <p:sp>
        <p:nvSpPr>
          <p:cNvPr id="25" name="ZoneTexte 24">
            <a:extLst>
              <a:ext uri="{FF2B5EF4-FFF2-40B4-BE49-F238E27FC236}">
                <a16:creationId xmlns:a16="http://schemas.microsoft.com/office/drawing/2014/main" id="{EE32D4AB-C525-080D-3BB3-F92CBF90C10E}"/>
              </a:ext>
            </a:extLst>
          </p:cNvPr>
          <p:cNvSpPr txBox="1"/>
          <p:nvPr/>
        </p:nvSpPr>
        <p:spPr>
          <a:xfrm>
            <a:off x="5159310" y="5691202"/>
            <a:ext cx="2646878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fr-FR" sz="1600" u="sng" dirty="0"/>
              <a:t>Algorithmic</a:t>
            </a:r>
            <a:r>
              <a:rPr lang="fr-FR" sz="1600" dirty="0"/>
              <a:t>:</a:t>
            </a:r>
          </a:p>
          <a:p>
            <a:pPr algn="ctr"/>
            <a:r>
              <a:rPr lang="fr-FR" sz="1600" dirty="0"/>
              <a:t>Integer </a:t>
            </a:r>
            <a:r>
              <a:rPr lang="fr-FR" sz="1600" dirty="0" err="1"/>
              <a:t>factorization</a:t>
            </a:r>
            <a:endParaRPr lang="fr-FR" sz="1600" dirty="0"/>
          </a:p>
          <a:p>
            <a:pPr algn="ctr"/>
            <a:r>
              <a:rPr lang="fr-FR" sz="1600" dirty="0"/>
              <a:t>Graph </a:t>
            </a:r>
            <a:r>
              <a:rPr lang="fr-FR" sz="1600" dirty="0" err="1"/>
              <a:t>search</a:t>
            </a:r>
            <a:r>
              <a:rPr lang="fr-FR" sz="1600" dirty="0"/>
              <a:t>/classification</a:t>
            </a:r>
          </a:p>
        </p:txBody>
      </p:sp>
      <p:sp>
        <p:nvSpPr>
          <p:cNvPr id="26" name="Flèche : droite 25">
            <a:extLst>
              <a:ext uri="{FF2B5EF4-FFF2-40B4-BE49-F238E27FC236}">
                <a16:creationId xmlns:a16="http://schemas.microsoft.com/office/drawing/2014/main" id="{9B9B9729-C529-7A71-0C6D-6B6A6D76F486}"/>
              </a:ext>
            </a:extLst>
          </p:cNvPr>
          <p:cNvSpPr/>
          <p:nvPr/>
        </p:nvSpPr>
        <p:spPr>
          <a:xfrm rot="5400000">
            <a:off x="9466330" y="5135709"/>
            <a:ext cx="778877" cy="418337"/>
          </a:xfrm>
          <a:prstGeom prst="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 sz="2400"/>
          </a:p>
        </p:txBody>
      </p:sp>
      <p:sp>
        <p:nvSpPr>
          <p:cNvPr id="27" name="Flèche : droite 26">
            <a:extLst>
              <a:ext uri="{FF2B5EF4-FFF2-40B4-BE49-F238E27FC236}">
                <a16:creationId xmlns:a16="http://schemas.microsoft.com/office/drawing/2014/main" id="{0F83B543-F14B-D66C-A89B-67AF43D48BED}"/>
              </a:ext>
            </a:extLst>
          </p:cNvPr>
          <p:cNvSpPr/>
          <p:nvPr/>
        </p:nvSpPr>
        <p:spPr>
          <a:xfrm rot="5400000">
            <a:off x="6094549" y="5135710"/>
            <a:ext cx="778879" cy="418337"/>
          </a:xfrm>
          <a:prstGeom prst="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 sz="2400"/>
          </a:p>
        </p:txBody>
      </p:sp>
      <p:sp>
        <p:nvSpPr>
          <p:cNvPr id="28" name="Flèche : droite 27">
            <a:extLst>
              <a:ext uri="{FF2B5EF4-FFF2-40B4-BE49-F238E27FC236}">
                <a16:creationId xmlns:a16="http://schemas.microsoft.com/office/drawing/2014/main" id="{9F13A942-D840-F87F-BDA0-616CC4F87FE2}"/>
              </a:ext>
            </a:extLst>
          </p:cNvPr>
          <p:cNvSpPr/>
          <p:nvPr/>
        </p:nvSpPr>
        <p:spPr>
          <a:xfrm rot="5400000">
            <a:off x="2948927" y="5127905"/>
            <a:ext cx="778877" cy="418337"/>
          </a:xfrm>
          <a:prstGeom prst="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 sz="2400"/>
          </a:p>
        </p:txBody>
      </p:sp>
      <p:sp>
        <p:nvSpPr>
          <p:cNvPr id="29" name="ZoneTexte 28">
            <a:extLst>
              <a:ext uri="{FF2B5EF4-FFF2-40B4-BE49-F238E27FC236}">
                <a16:creationId xmlns:a16="http://schemas.microsoft.com/office/drawing/2014/main" id="{4A4EDEB2-7980-478D-FAD2-F2B05B786532}"/>
              </a:ext>
            </a:extLst>
          </p:cNvPr>
          <p:cNvSpPr txBox="1"/>
          <p:nvPr/>
        </p:nvSpPr>
        <p:spPr>
          <a:xfrm>
            <a:off x="2648423" y="5056369"/>
            <a:ext cx="7666087" cy="37965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fr-FR" sz="1867" dirty="0" err="1"/>
              <a:t>Adapted</a:t>
            </a:r>
            <a:r>
              <a:rPr lang="fr-FR" sz="1867" dirty="0"/>
              <a:t> to ≠ </a:t>
            </a:r>
            <a:r>
              <a:rPr lang="fr-FR" sz="1867" dirty="0" err="1"/>
              <a:t>algorithms</a:t>
            </a:r>
            <a:r>
              <a:rPr lang="fr-FR" sz="1867" dirty="0"/>
              <a:t> to solve ≠ </a:t>
            </a:r>
            <a:r>
              <a:rPr lang="fr-FR" sz="1867" dirty="0" err="1"/>
              <a:t>problems</a:t>
            </a:r>
            <a:r>
              <a:rPr lang="fr-FR" sz="1867" dirty="0"/>
              <a:t>: </a:t>
            </a:r>
          </a:p>
        </p:txBody>
      </p:sp>
      <p:sp>
        <p:nvSpPr>
          <p:cNvPr id="30" name="ZoneTexte 29">
            <a:extLst>
              <a:ext uri="{FF2B5EF4-FFF2-40B4-BE49-F238E27FC236}">
                <a16:creationId xmlns:a16="http://schemas.microsoft.com/office/drawing/2014/main" id="{C549D041-0970-4553-F60B-B3869E4D52D6}"/>
              </a:ext>
            </a:extLst>
          </p:cNvPr>
          <p:cNvSpPr txBox="1"/>
          <p:nvPr/>
        </p:nvSpPr>
        <p:spPr>
          <a:xfrm>
            <a:off x="543498" y="5688471"/>
            <a:ext cx="13260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fr-FR" b="1" i="1" dirty="0" err="1"/>
              <a:t>Examples</a:t>
            </a:r>
            <a:r>
              <a:rPr lang="fr-FR" dirty="0"/>
              <a:t>:</a:t>
            </a:r>
          </a:p>
        </p:txBody>
      </p:sp>
      <p:sp>
        <p:nvSpPr>
          <p:cNvPr id="31" name="ZoneTexte 30">
            <a:extLst>
              <a:ext uri="{FF2B5EF4-FFF2-40B4-BE49-F238E27FC236}">
                <a16:creationId xmlns:a16="http://schemas.microsoft.com/office/drawing/2014/main" id="{22ACEA66-094D-FFF3-B83B-16B3033D5972}"/>
              </a:ext>
            </a:extLst>
          </p:cNvPr>
          <p:cNvSpPr txBox="1"/>
          <p:nvPr/>
        </p:nvSpPr>
        <p:spPr>
          <a:xfrm>
            <a:off x="8790035" y="6038375"/>
            <a:ext cx="2003894" cy="338554"/>
          </a:xfrm>
          <a:prstGeom prst="rect">
            <a:avLst/>
          </a:prstGeom>
          <a:noFill/>
          <a:ln w="19050"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fr-FR" sz="1600" dirty="0"/>
              <a:t>NP-hard </a:t>
            </a:r>
            <a:r>
              <a:rPr lang="fr-FR" sz="1600" dirty="0" err="1"/>
              <a:t>problems</a:t>
            </a:r>
            <a:endParaRPr lang="fr-FR" sz="1600" dirty="0"/>
          </a:p>
        </p:txBody>
      </p:sp>
      <p:pic>
        <p:nvPicPr>
          <p:cNvPr id="32" name="Image 31" descr="Une image contenant main, personne, ongle, gadget&#10;&#10;Le contenu généré par l’IA peut être incorrect.">
            <a:extLst>
              <a:ext uri="{FF2B5EF4-FFF2-40B4-BE49-F238E27FC236}">
                <a16:creationId xmlns:a16="http://schemas.microsoft.com/office/drawing/2014/main" id="{1C702EC6-769C-8F99-BDB9-BE0C5ED91396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0063" t="5876" r="22111" b="18000"/>
          <a:stretch>
            <a:fillRect/>
          </a:stretch>
        </p:blipFill>
        <p:spPr>
          <a:xfrm>
            <a:off x="5024819" y="3022851"/>
            <a:ext cx="1927216" cy="1736900"/>
          </a:xfrm>
          <a:prstGeom prst="rect">
            <a:avLst/>
          </a:prstGeom>
        </p:spPr>
      </p:pic>
      <p:pic>
        <p:nvPicPr>
          <p:cNvPr id="33" name="Image 32" descr="Une image contenant intérieur&#10;&#10;Le contenu généré par l’IA peut être incorrect.">
            <a:extLst>
              <a:ext uri="{FF2B5EF4-FFF2-40B4-BE49-F238E27FC236}">
                <a16:creationId xmlns:a16="http://schemas.microsoft.com/office/drawing/2014/main" id="{74DC483D-A904-7875-EBE2-776F3BD8B9B8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712" t="16204" r="13608" b="8933"/>
          <a:stretch/>
        </p:blipFill>
        <p:spPr>
          <a:xfrm>
            <a:off x="6782675" y="2780078"/>
            <a:ext cx="1587928" cy="2229461"/>
          </a:xfrm>
          <a:prstGeom prst="rect">
            <a:avLst/>
          </a:prstGeom>
        </p:spPr>
      </p:pic>
      <p:sp>
        <p:nvSpPr>
          <p:cNvPr id="35" name="ZoneTexte 34">
            <a:extLst>
              <a:ext uri="{FF2B5EF4-FFF2-40B4-BE49-F238E27FC236}">
                <a16:creationId xmlns:a16="http://schemas.microsoft.com/office/drawing/2014/main" id="{19DEE6BE-A061-D6EF-338E-190CEC7A58EA}"/>
              </a:ext>
            </a:extLst>
          </p:cNvPr>
          <p:cNvSpPr txBox="1"/>
          <p:nvPr/>
        </p:nvSpPr>
        <p:spPr>
          <a:xfrm>
            <a:off x="8137233" y="6577320"/>
            <a:ext cx="4213417" cy="2358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933" dirty="0"/>
              <a:t>Barahona F. </a:t>
            </a:r>
            <a:r>
              <a:rPr lang="en-US" sz="933" i="1" dirty="0"/>
              <a:t>On the complexity of Ising spin glass models</a:t>
            </a:r>
            <a:r>
              <a:rPr lang="en-US" sz="933" dirty="0"/>
              <a:t>. </a:t>
            </a:r>
            <a:r>
              <a:rPr lang="en-US" sz="933" i="1" dirty="0"/>
              <a:t>J Phys</a:t>
            </a:r>
            <a:r>
              <a:rPr lang="en-US" sz="933" dirty="0"/>
              <a:t>. (1982)</a:t>
            </a:r>
            <a:endParaRPr lang="fr-FR" sz="933" dirty="0"/>
          </a:p>
        </p:txBody>
      </p:sp>
      <p:sp>
        <p:nvSpPr>
          <p:cNvPr id="37" name="ZoneTexte 36">
            <a:extLst>
              <a:ext uri="{FF2B5EF4-FFF2-40B4-BE49-F238E27FC236}">
                <a16:creationId xmlns:a16="http://schemas.microsoft.com/office/drawing/2014/main" id="{18FA974A-D870-C4BC-CF2F-92AD46B871D5}"/>
              </a:ext>
            </a:extLst>
          </p:cNvPr>
          <p:cNvSpPr txBox="1"/>
          <p:nvPr/>
        </p:nvSpPr>
        <p:spPr>
          <a:xfrm>
            <a:off x="8878020" y="5662427"/>
            <a:ext cx="1915909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fr-FR" sz="1600" dirty="0"/>
              <a:t>Binary </a:t>
            </a:r>
            <a:r>
              <a:rPr lang="fr-FR" sz="1600" dirty="0" err="1"/>
              <a:t>optimization</a:t>
            </a:r>
            <a:endParaRPr lang="fr-FR" sz="1600" dirty="0"/>
          </a:p>
        </p:txBody>
      </p:sp>
    </p:spTree>
    <p:extLst>
      <p:ext uri="{BB962C8B-B14F-4D97-AF65-F5344CB8AC3E}">
        <p14:creationId xmlns:p14="http://schemas.microsoft.com/office/powerpoint/2010/main" val="1606689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18" grpId="0" animBg="1"/>
      <p:bldP spid="23" grpId="0" animBg="1"/>
      <p:bldP spid="24" grpId="0"/>
      <p:bldP spid="25" grpId="0"/>
      <p:bldP spid="26" grpId="0" animBg="1"/>
      <p:bldP spid="27" grpId="0" animBg="1"/>
      <p:bldP spid="28" grpId="0" animBg="1"/>
      <p:bldP spid="29" grpId="0" animBg="1"/>
      <p:bldP spid="30" grpId="0"/>
      <p:bldP spid="31" grpId="0" animBg="1"/>
      <p:bldP spid="37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56B610-7CCD-4400-90B6-FA61FE9C313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CH" dirty="0"/>
              <a:t>Outline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A715A89-2C8F-9C27-FB20-9B1D89A6AB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E1CD7C-2161-7D43-862E-CE4C333CD873}" type="slidenum">
              <a:rPr lang="fr-FR" smtClean="0"/>
              <a:pPr/>
              <a:t>11</a:t>
            </a:fld>
            <a:endParaRPr lang="fr-FR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91B642F7-265E-A133-97C4-EEABB712CC0C}"/>
              </a:ext>
            </a:extLst>
          </p:cNvPr>
          <p:cNvSpPr txBox="1"/>
          <p:nvPr/>
        </p:nvSpPr>
        <p:spPr>
          <a:xfrm>
            <a:off x="1942266" y="1348239"/>
            <a:ext cx="7096815" cy="507831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Font typeface="+mj-lt"/>
              <a:buAutoNum type="arabicPeriod"/>
            </a:pPr>
            <a:r>
              <a:rPr lang="en-CH" dirty="0">
                <a:solidFill>
                  <a:srgbClr val="0070C0"/>
                </a:solidFill>
              </a:rPr>
              <a:t>Differentiating signals with light:</a:t>
            </a:r>
          </a:p>
          <a:p>
            <a:pPr marL="800100" lvl="1" indent="-342900">
              <a:buFont typeface="+mj-lt"/>
              <a:buAutoNum type="arabicPeriod"/>
            </a:pPr>
            <a:r>
              <a:rPr lang="en-CH" dirty="0">
                <a:solidFill>
                  <a:srgbClr val="0070C0"/>
                </a:solidFill>
              </a:rPr>
              <a:t>Two examples</a:t>
            </a:r>
          </a:p>
          <a:p>
            <a:pPr marL="800100" lvl="1" indent="-342900">
              <a:buFont typeface="+mj-lt"/>
              <a:buAutoNum type="arabicPeriod"/>
            </a:pPr>
            <a:r>
              <a:rPr lang="en-CH" dirty="0">
                <a:solidFill>
                  <a:srgbClr val="0070C0"/>
                </a:solidFill>
              </a:rPr>
              <a:t>How it works (a small black board derivation)</a:t>
            </a:r>
          </a:p>
          <a:p>
            <a:pPr marL="800100" lvl="1" indent="-342900">
              <a:buFont typeface="+mj-lt"/>
              <a:buAutoNum type="arabicPeriod"/>
            </a:pPr>
            <a:r>
              <a:rPr lang="en-CH" dirty="0">
                <a:solidFill>
                  <a:srgbClr val="0070C0"/>
                </a:solidFill>
              </a:rPr>
              <a:t>Applications</a:t>
            </a:r>
          </a:p>
          <a:p>
            <a:pPr marL="800100" lvl="1" indent="-342900">
              <a:buFont typeface="+mj-lt"/>
              <a:buAutoNum type="arabicPeriod"/>
            </a:pPr>
            <a:endParaRPr lang="en-CH" dirty="0"/>
          </a:p>
          <a:p>
            <a:pPr marL="342900" indent="-342900">
              <a:buFont typeface="+mj-lt"/>
              <a:buAutoNum type="arabicPeriod"/>
            </a:pPr>
            <a:r>
              <a:rPr lang="en-CH" dirty="0"/>
              <a:t>Solving equations with light</a:t>
            </a:r>
          </a:p>
          <a:p>
            <a:pPr marL="800100" lvl="1" indent="-342900">
              <a:buFont typeface="+mj-lt"/>
              <a:buAutoNum type="arabicPeriod"/>
            </a:pPr>
            <a:r>
              <a:rPr lang="en-CH" dirty="0"/>
              <a:t>Linear differential equations</a:t>
            </a:r>
          </a:p>
          <a:p>
            <a:pPr marL="800100" lvl="1" indent="-342900">
              <a:buFont typeface="+mj-lt"/>
              <a:buAutoNum type="arabicPeriod"/>
            </a:pPr>
            <a:r>
              <a:rPr lang="en-CH" dirty="0"/>
              <a:t>Integral equations and matrix inversions</a:t>
            </a:r>
          </a:p>
          <a:p>
            <a:pPr marL="800100" lvl="1" indent="-342900">
              <a:buFont typeface="+mj-lt"/>
              <a:buAutoNum type="arabicPeriod"/>
            </a:pPr>
            <a:r>
              <a:rPr lang="en-CH" dirty="0"/>
              <a:t>Implementing general matrix multiplications</a:t>
            </a:r>
          </a:p>
          <a:p>
            <a:pPr marL="342900" indent="-342900">
              <a:buFont typeface="+mj-lt"/>
              <a:buAutoNum type="arabicPeriod"/>
            </a:pPr>
            <a:endParaRPr lang="en-CH" dirty="0"/>
          </a:p>
          <a:p>
            <a:pPr marL="342900" indent="-342900">
              <a:buFont typeface="+mj-lt"/>
              <a:buAutoNum type="arabicPeriod"/>
            </a:pPr>
            <a:r>
              <a:rPr lang="en-CH" dirty="0"/>
              <a:t>Neuromorphic computing with light</a:t>
            </a:r>
          </a:p>
          <a:p>
            <a:pPr marL="800100" lvl="1" indent="-342900">
              <a:buFont typeface="+mj-lt"/>
              <a:buAutoNum type="arabicPeriod"/>
            </a:pPr>
            <a:r>
              <a:rPr lang="en-CH" dirty="0"/>
              <a:t>Deep neural networks</a:t>
            </a:r>
          </a:p>
          <a:p>
            <a:pPr marL="800100" lvl="1" indent="-342900">
              <a:buFont typeface="+mj-lt"/>
              <a:buAutoNum type="arabicPeriod"/>
            </a:pPr>
            <a:r>
              <a:rPr lang="en-CH" dirty="0"/>
              <a:t>Physical neural networks</a:t>
            </a:r>
          </a:p>
          <a:p>
            <a:pPr marL="800100" lvl="1" indent="-342900">
              <a:buFont typeface="+mj-lt"/>
              <a:buAutoNum type="arabicPeriod"/>
            </a:pPr>
            <a:r>
              <a:rPr lang="en-CH" dirty="0"/>
              <a:t>Physical learning systems</a:t>
            </a:r>
          </a:p>
          <a:p>
            <a:pPr lvl="1"/>
            <a:endParaRPr lang="en-CH" dirty="0">
              <a:solidFill>
                <a:srgbClr val="0070C0"/>
              </a:solidFill>
            </a:endParaRPr>
          </a:p>
          <a:p>
            <a:pPr marL="342900" indent="-342900">
              <a:buFont typeface="+mj-lt"/>
              <a:buAutoNum type="arabicPeriod"/>
            </a:pPr>
            <a:r>
              <a:rPr lang="en-CH" dirty="0"/>
              <a:t>Conclusions: Opportunities and challenges for optical computing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endParaRPr lang="en-CH" dirty="0"/>
          </a:p>
          <a:p>
            <a:pPr marL="742950" lvl="1" indent="-285750">
              <a:buFont typeface="Arial" panose="020B0604020202020204" pitchFamily="34" charset="0"/>
              <a:buChar char="•"/>
            </a:pPr>
            <a:endParaRPr lang="en-CH" dirty="0"/>
          </a:p>
        </p:txBody>
      </p:sp>
      <p:sp>
        <p:nvSpPr>
          <p:cNvPr id="3" name="ZoneTexte 2">
            <a:extLst>
              <a:ext uri="{FF2B5EF4-FFF2-40B4-BE49-F238E27FC236}">
                <a16:creationId xmlns:a16="http://schemas.microsoft.com/office/drawing/2014/main" id="{9A6D5908-817E-BD39-8D7A-994FFFCDBFEB}"/>
              </a:ext>
            </a:extLst>
          </p:cNvPr>
          <p:cNvSpPr txBox="1"/>
          <p:nvPr/>
        </p:nvSpPr>
        <p:spPr>
          <a:xfrm>
            <a:off x="8695395" y="1587255"/>
            <a:ext cx="289053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fr-FR" b="1" dirty="0"/>
              <a:t>How to </a:t>
            </a:r>
            <a:r>
              <a:rPr lang="fr-FR" b="1" dirty="0" err="1"/>
              <a:t>implement</a:t>
            </a:r>
            <a:r>
              <a:rPr lang="fr-FR" b="1" dirty="0"/>
              <a:t> basic </a:t>
            </a:r>
          </a:p>
          <a:p>
            <a:pPr algn="ctr"/>
            <a:r>
              <a:rPr lang="fr-FR" b="1" dirty="0" err="1"/>
              <a:t>operations</a:t>
            </a:r>
            <a:r>
              <a:rPr lang="fr-FR" b="1" dirty="0"/>
              <a:t> </a:t>
            </a:r>
            <a:r>
              <a:rPr lang="fr-FR" b="1" dirty="0" err="1"/>
              <a:t>with</a:t>
            </a:r>
            <a:r>
              <a:rPr lang="fr-FR" b="1" dirty="0"/>
              <a:t> light ?</a:t>
            </a:r>
          </a:p>
        </p:txBody>
      </p:sp>
    </p:spTree>
    <p:extLst>
      <p:ext uri="{BB962C8B-B14F-4D97-AF65-F5344CB8AC3E}">
        <p14:creationId xmlns:p14="http://schemas.microsoft.com/office/powerpoint/2010/main" val="29666582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B31EC7-7A68-AEE1-F8EC-1A9A6C06EC1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06500" y="239404"/>
            <a:ext cx="8057639" cy="1430337"/>
          </a:xfrm>
        </p:spPr>
        <p:txBody>
          <a:bodyPr/>
          <a:lstStyle/>
          <a:p>
            <a:r>
              <a:rPr lang="en-CH" dirty="0"/>
              <a:t>Taking the derivative  with light: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F500EDE-1CCF-AD8B-59F1-A7582F6D92E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E1CD7C-2161-7D43-862E-CE4C333CD873}" type="slidenum">
              <a:rPr lang="fr-FR" smtClean="0"/>
              <a:pPr/>
              <a:t>12</a:t>
            </a:fld>
            <a:endParaRPr lang="fr-FR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3DDD5C46-B58E-D495-7A3B-6DB7BE047D1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7082" y="1188087"/>
            <a:ext cx="5292843" cy="47222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1EEFEFA9-4D45-28C1-5438-8A002AD3138A}"/>
              </a:ext>
            </a:extLst>
          </p:cNvPr>
          <p:cNvSpPr txBox="1"/>
          <p:nvPr/>
        </p:nvSpPr>
        <p:spPr>
          <a:xfrm>
            <a:off x="1087936" y="6033821"/>
            <a:ext cx="383113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CH" sz="1600" dirty="0"/>
              <a:t>Silva, Monticone, Castaldi, Galdi, Alù and Engheta, Science 343, 160, 2014</a:t>
            </a:r>
          </a:p>
        </p:txBody>
      </p:sp>
      <p:pic>
        <p:nvPicPr>
          <p:cNvPr id="5122" name="Picture 2" descr="Figure 1">
            <a:extLst>
              <a:ext uri="{FF2B5EF4-FFF2-40B4-BE49-F238E27FC236}">
                <a16:creationId xmlns:a16="http://schemas.microsoft.com/office/drawing/2014/main" id="{BC3CCC89-6DB9-A152-CBBA-562DA12A2701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430" b="79144"/>
          <a:stretch/>
        </p:blipFill>
        <p:spPr bwMode="auto">
          <a:xfrm>
            <a:off x="6591673" y="1843613"/>
            <a:ext cx="5073463" cy="34111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8B949449-6AE6-A411-A4AA-72517BE27566}"/>
              </a:ext>
            </a:extLst>
          </p:cNvPr>
          <p:cNvSpPr txBox="1"/>
          <p:nvPr/>
        </p:nvSpPr>
        <p:spPr>
          <a:xfrm>
            <a:off x="7411918" y="6033820"/>
            <a:ext cx="3976413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CH" sz="1600" dirty="0"/>
              <a:t>Zhu, Zhou, Lou, Ye, Qiu, Ruan and Fan, Nature Communications 8, 15391 (2017)</a:t>
            </a:r>
          </a:p>
        </p:txBody>
      </p:sp>
    </p:spTree>
    <p:extLst>
      <p:ext uri="{BB962C8B-B14F-4D97-AF65-F5344CB8AC3E}">
        <p14:creationId xmlns:p14="http://schemas.microsoft.com/office/powerpoint/2010/main" val="32924301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B31EC7-7A68-AEE1-F8EC-1A9A6C06EC1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06500" y="239404"/>
            <a:ext cx="8057639" cy="1430337"/>
          </a:xfrm>
        </p:spPr>
        <p:txBody>
          <a:bodyPr/>
          <a:lstStyle/>
          <a:p>
            <a:r>
              <a:rPr lang="en-CH" dirty="0"/>
              <a:t>How can this work ?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F500EDE-1CCF-AD8B-59F1-A7582F6D92E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E1CD7C-2161-7D43-862E-CE4C333CD873}" type="slidenum">
              <a:rPr lang="fr-FR" smtClean="0"/>
              <a:pPr/>
              <a:t>13</a:t>
            </a:fld>
            <a:endParaRPr lang="fr-FR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TextBox 2">
                <a:extLst>
                  <a:ext uri="{FF2B5EF4-FFF2-40B4-BE49-F238E27FC236}">
                    <a16:creationId xmlns:a16="http://schemas.microsoft.com/office/drawing/2014/main" id="{E8FC6F02-4872-626A-99B4-A82B0BF20808}"/>
                  </a:ext>
                </a:extLst>
              </p:cNvPr>
              <p:cNvSpPr txBox="1"/>
              <p:nvPr/>
            </p:nvSpPr>
            <p:spPr>
              <a:xfrm>
                <a:off x="4641293" y="1869974"/>
                <a:ext cx="2442272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CH" dirty="0"/>
                  <a:t>transfer function </a:t>
                </a:r>
                <a14:m>
                  <m:oMath xmlns:m="http://schemas.openxmlformats.org/officeDocument/2006/math">
                    <m:r>
                      <a:rPr lang="fr-CH" b="0" i="1" smtClean="0">
                        <a:latin typeface="Cambria Math" panose="02040503050406030204" pitchFamily="18" charset="0"/>
                      </a:rPr>
                      <m:t>𝐻</m:t>
                    </m:r>
                    <m:r>
                      <a:rPr lang="fr-CH" b="0" i="1" smtClean="0">
                        <a:latin typeface="Cambria Math" panose="02040503050406030204" pitchFamily="18" charset="0"/>
                      </a:rPr>
                      <m:t>(</m:t>
                    </m:r>
                    <m:r>
                      <a:rPr lang="fr-CH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𝜔</m:t>
                    </m:r>
                    <m:r>
                      <a:rPr lang="fr-CH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)</m:t>
                    </m:r>
                  </m:oMath>
                </a14:m>
                <a:endParaRPr lang="en-CH" dirty="0"/>
              </a:p>
            </p:txBody>
          </p:sp>
        </mc:Choice>
        <mc:Fallback xmlns="">
          <p:sp>
            <p:nvSpPr>
              <p:cNvPr id="3" name="TextBox 2">
                <a:extLst>
                  <a:ext uri="{FF2B5EF4-FFF2-40B4-BE49-F238E27FC236}">
                    <a16:creationId xmlns:a16="http://schemas.microsoft.com/office/drawing/2014/main" id="{E8FC6F02-4872-626A-99B4-A82B0BF20808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641293" y="1869974"/>
                <a:ext cx="2442272" cy="369332"/>
              </a:xfrm>
              <a:prstGeom prst="rect">
                <a:avLst/>
              </a:prstGeom>
              <a:blipFill>
                <a:blip r:embed="rId3"/>
                <a:stretch>
                  <a:fillRect l="-2073" t="-10000" b="-26667"/>
                </a:stretch>
              </a:blipFill>
            </p:spPr>
            <p:txBody>
              <a:bodyPr/>
              <a:lstStyle/>
              <a:p>
                <a:r>
                  <a:rPr lang="en-CH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Rounded Rectangle 3">
            <a:extLst>
              <a:ext uri="{FF2B5EF4-FFF2-40B4-BE49-F238E27FC236}">
                <a16:creationId xmlns:a16="http://schemas.microsoft.com/office/drawing/2014/main" id="{CE47BF02-F78C-E61C-586F-84C51D0B56B5}"/>
              </a:ext>
            </a:extLst>
          </p:cNvPr>
          <p:cNvSpPr/>
          <p:nvPr/>
        </p:nvSpPr>
        <p:spPr>
          <a:xfrm>
            <a:off x="4564248" y="1750952"/>
            <a:ext cx="2596362" cy="607375"/>
          </a:xfrm>
          <a:prstGeom prst="round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CH"/>
          </a:p>
        </p:txBody>
      </p:sp>
      <p:cxnSp>
        <p:nvCxnSpPr>
          <p:cNvPr id="8" name="Straight Arrow Connector 7">
            <a:extLst>
              <a:ext uri="{FF2B5EF4-FFF2-40B4-BE49-F238E27FC236}">
                <a16:creationId xmlns:a16="http://schemas.microsoft.com/office/drawing/2014/main" id="{58CF4871-EF9D-7105-1443-6312BEC1D80D}"/>
              </a:ext>
            </a:extLst>
          </p:cNvPr>
          <p:cNvCxnSpPr/>
          <p:nvPr/>
        </p:nvCxnSpPr>
        <p:spPr>
          <a:xfrm>
            <a:off x="3930175" y="2035708"/>
            <a:ext cx="634073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Straight Arrow Connector 8">
            <a:extLst>
              <a:ext uri="{FF2B5EF4-FFF2-40B4-BE49-F238E27FC236}">
                <a16:creationId xmlns:a16="http://schemas.microsoft.com/office/drawing/2014/main" id="{62DEC420-8759-7372-8A9D-279884A685DF}"/>
              </a:ext>
            </a:extLst>
          </p:cNvPr>
          <p:cNvCxnSpPr/>
          <p:nvPr/>
        </p:nvCxnSpPr>
        <p:spPr>
          <a:xfrm>
            <a:off x="7160610" y="2041270"/>
            <a:ext cx="634073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10" name="TextBox 9">
                <a:extLst>
                  <a:ext uri="{FF2B5EF4-FFF2-40B4-BE49-F238E27FC236}">
                    <a16:creationId xmlns:a16="http://schemas.microsoft.com/office/drawing/2014/main" id="{84059C33-3BFA-2717-7A98-8A446AB5E99E}"/>
                  </a:ext>
                </a:extLst>
              </p:cNvPr>
              <p:cNvSpPr txBox="1"/>
              <p:nvPr/>
            </p:nvSpPr>
            <p:spPr>
              <a:xfrm>
                <a:off x="3407737" y="1869974"/>
                <a:ext cx="486865" cy="276999"/>
              </a:xfrm>
              <a:prstGeom prst="rect">
                <a:avLst/>
              </a:prstGeom>
              <a:noFill/>
            </p:spPr>
            <p:txBody>
              <a:bodyPr wrap="non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fr-CH" b="0" i="1" smtClean="0">
                          <a:latin typeface="Cambria Math" panose="02040503050406030204" pitchFamily="18" charset="0"/>
                        </a:rPr>
                        <m:t>𝑓</m:t>
                      </m:r>
                      <m:r>
                        <a:rPr lang="fr-CH" b="0" i="1" smtClean="0">
                          <a:latin typeface="Cambria Math" panose="02040503050406030204" pitchFamily="18" charset="0"/>
                        </a:rPr>
                        <m:t>(</m:t>
                      </m:r>
                      <m:r>
                        <a:rPr lang="fr-CH" b="0" i="1" smtClean="0">
                          <a:latin typeface="Cambria Math" panose="02040503050406030204" pitchFamily="18" charset="0"/>
                        </a:rPr>
                        <m:t>𝑡</m:t>
                      </m:r>
                      <m:r>
                        <a:rPr lang="fr-CH" b="0" i="1" smtClean="0">
                          <a:latin typeface="Cambria Math" panose="02040503050406030204" pitchFamily="18" charset="0"/>
                        </a:rPr>
                        <m:t>)</m:t>
                      </m:r>
                    </m:oMath>
                  </m:oMathPara>
                </a14:m>
                <a:endParaRPr lang="en-CH" dirty="0"/>
              </a:p>
            </p:txBody>
          </p:sp>
        </mc:Choice>
        <mc:Fallback xmlns="">
          <p:sp>
            <p:nvSpPr>
              <p:cNvPr id="10" name="TextBox 9">
                <a:extLst>
                  <a:ext uri="{FF2B5EF4-FFF2-40B4-BE49-F238E27FC236}">
                    <a16:creationId xmlns:a16="http://schemas.microsoft.com/office/drawing/2014/main" id="{84059C33-3BFA-2717-7A98-8A446AB5E99E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407737" y="1869974"/>
                <a:ext cx="486865" cy="276999"/>
              </a:xfrm>
              <a:prstGeom prst="rect">
                <a:avLst/>
              </a:prstGeom>
              <a:blipFill>
                <a:blip r:embed="rId4"/>
                <a:stretch>
                  <a:fillRect l="-15385" r="-15385" b="-45455"/>
                </a:stretch>
              </a:blipFill>
            </p:spPr>
            <p:txBody>
              <a:bodyPr/>
              <a:lstStyle/>
              <a:p>
                <a:r>
                  <a:rPr lang="en-CH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1" name="TextBox 10">
                <a:extLst>
                  <a:ext uri="{FF2B5EF4-FFF2-40B4-BE49-F238E27FC236}">
                    <a16:creationId xmlns:a16="http://schemas.microsoft.com/office/drawing/2014/main" id="{B4404571-3DF9-F5EC-FE45-69213A2BF7A5}"/>
                  </a:ext>
                </a:extLst>
              </p:cNvPr>
              <p:cNvSpPr txBox="1"/>
              <p:nvPr/>
            </p:nvSpPr>
            <p:spPr>
              <a:xfrm>
                <a:off x="7877325" y="1869974"/>
                <a:ext cx="498534" cy="276999"/>
              </a:xfrm>
              <a:prstGeom prst="rect">
                <a:avLst/>
              </a:prstGeom>
              <a:noFill/>
            </p:spPr>
            <p:txBody>
              <a:bodyPr wrap="non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fr-CH" b="0" i="1" smtClean="0">
                          <a:latin typeface="Cambria Math" panose="02040503050406030204" pitchFamily="18" charset="0"/>
                        </a:rPr>
                        <m:t>𝑔</m:t>
                      </m:r>
                      <m:r>
                        <a:rPr lang="fr-CH" b="0" i="1" smtClean="0">
                          <a:latin typeface="Cambria Math" panose="02040503050406030204" pitchFamily="18" charset="0"/>
                        </a:rPr>
                        <m:t>(</m:t>
                      </m:r>
                      <m:r>
                        <a:rPr lang="fr-CH" b="0" i="1" smtClean="0">
                          <a:latin typeface="Cambria Math" panose="02040503050406030204" pitchFamily="18" charset="0"/>
                        </a:rPr>
                        <m:t>𝑡</m:t>
                      </m:r>
                      <m:r>
                        <a:rPr lang="fr-CH" b="0" i="1" smtClean="0">
                          <a:latin typeface="Cambria Math" panose="02040503050406030204" pitchFamily="18" charset="0"/>
                        </a:rPr>
                        <m:t>)</m:t>
                      </m:r>
                    </m:oMath>
                  </m:oMathPara>
                </a14:m>
                <a:endParaRPr lang="en-CH" dirty="0"/>
              </a:p>
            </p:txBody>
          </p:sp>
        </mc:Choice>
        <mc:Fallback xmlns="">
          <p:sp>
            <p:nvSpPr>
              <p:cNvPr id="11" name="TextBox 10">
                <a:extLst>
                  <a:ext uri="{FF2B5EF4-FFF2-40B4-BE49-F238E27FC236}">
                    <a16:creationId xmlns:a16="http://schemas.microsoft.com/office/drawing/2014/main" id="{B4404571-3DF9-F5EC-FE45-69213A2BF7A5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877325" y="1869974"/>
                <a:ext cx="498534" cy="276999"/>
              </a:xfrm>
              <a:prstGeom prst="rect">
                <a:avLst/>
              </a:prstGeom>
              <a:blipFill>
                <a:blip r:embed="rId5"/>
                <a:stretch>
                  <a:fillRect l="-10000" r="-15000" b="-45455"/>
                </a:stretch>
              </a:blipFill>
            </p:spPr>
            <p:txBody>
              <a:bodyPr/>
              <a:lstStyle/>
              <a:p>
                <a:r>
                  <a:rPr lang="en-CH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2" name="TextBox 11">
                <a:extLst>
                  <a:ext uri="{FF2B5EF4-FFF2-40B4-BE49-F238E27FC236}">
                    <a16:creationId xmlns:a16="http://schemas.microsoft.com/office/drawing/2014/main" id="{86E4178B-7A7B-8D53-70F1-425632061208}"/>
                  </a:ext>
                </a:extLst>
              </p:cNvPr>
              <p:cNvSpPr txBox="1"/>
              <p:nvPr/>
            </p:nvSpPr>
            <p:spPr>
              <a:xfrm>
                <a:off x="2737054" y="3524111"/>
                <a:ext cx="6224268" cy="215982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 marL="285750" indent="-285750">
                  <a:buFont typeface="Arial" panose="020B0604020202020204" pitchFamily="34" charset="0"/>
                  <a:buChar char="•"/>
                </a:pPr>
                <a:r>
                  <a:rPr lang="en-CH" dirty="0"/>
                  <a:t>We set </a:t>
                </a:r>
                <a14:m>
                  <m:oMath xmlns:m="http://schemas.openxmlformats.org/officeDocument/2006/math">
                    <m:r>
                      <m:rPr>
                        <m:sty m:val="p"/>
                      </m:rPr>
                      <a:rPr lang="fr-CH" b="0" i="0" smtClean="0">
                        <a:latin typeface="Cambria Math" panose="02040503050406030204" pitchFamily="18" charset="0"/>
                      </a:rPr>
                      <m:t>f</m:t>
                    </m:r>
                    <m:d>
                      <m:dPr>
                        <m:ctrlPr>
                          <a:rPr lang="fr-CH" b="0" i="1" smtClean="0"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r>
                          <a:rPr lang="fr-CH" b="0" i="1" smtClean="0">
                            <a:latin typeface="Cambria Math" panose="02040503050406030204" pitchFamily="18" charset="0"/>
                          </a:rPr>
                          <m:t>𝑡</m:t>
                        </m:r>
                      </m:e>
                    </m:d>
                    <m:r>
                      <a:rPr lang="fr-CH" b="0" i="1" smtClean="0">
                        <a:latin typeface="Cambria Math" panose="02040503050406030204" pitchFamily="18" charset="0"/>
                      </a:rPr>
                      <m:t>=</m:t>
                    </m:r>
                    <m:r>
                      <a:rPr lang="fr-CH" b="0" i="1" smtClean="0">
                        <a:latin typeface="Cambria Math" panose="02040503050406030204" pitchFamily="18" charset="0"/>
                      </a:rPr>
                      <m:t>𝑒</m:t>
                    </m:r>
                    <m:d>
                      <m:dPr>
                        <m:ctrlPr>
                          <a:rPr lang="fr-CH" b="0" i="1" smtClean="0"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r>
                          <a:rPr lang="fr-CH" b="0" i="1" smtClean="0">
                            <a:latin typeface="Cambria Math" panose="02040503050406030204" pitchFamily="18" charset="0"/>
                          </a:rPr>
                          <m:t>𝑡</m:t>
                        </m:r>
                      </m:e>
                    </m:d>
                    <m:func>
                      <m:funcPr>
                        <m:ctrlPr>
                          <a:rPr lang="fr-CH" b="0" i="1" smtClean="0">
                            <a:latin typeface="Cambria Math" panose="02040503050406030204" pitchFamily="18" charset="0"/>
                          </a:rPr>
                        </m:ctrlPr>
                      </m:funcPr>
                      <m:fName>
                        <m:r>
                          <m:rPr>
                            <m:sty m:val="p"/>
                          </m:rPr>
                          <a:rPr lang="fr-CH" b="0" i="0" smtClean="0">
                            <a:latin typeface="Cambria Math" panose="02040503050406030204" pitchFamily="18" charset="0"/>
                          </a:rPr>
                          <m:t>cos</m:t>
                        </m:r>
                      </m:fName>
                      <m:e>
                        <m:r>
                          <a:rPr lang="fr-CH" b="0" i="1" smtClean="0">
                            <a:latin typeface="Cambria Math" panose="02040503050406030204" pitchFamily="18" charset="0"/>
                          </a:rPr>
                          <m:t>(</m:t>
                        </m:r>
                        <m:sSub>
                          <m:sSubPr>
                            <m:ctrlPr>
                              <a:rPr lang="fr-CH" b="0" i="1" smtClean="0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fr-CH" b="0" i="1" smtClean="0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𝜔</m:t>
                            </m:r>
                          </m:e>
                          <m:sub>
                            <m:r>
                              <a:rPr lang="fr-CH" b="0" i="1" smtClean="0">
                                <a:latin typeface="Cambria Math" panose="02040503050406030204" pitchFamily="18" charset="0"/>
                              </a:rPr>
                              <m:t>0</m:t>
                            </m:r>
                          </m:sub>
                        </m:sSub>
                        <m:r>
                          <a:rPr lang="fr-CH" b="0" i="1" smtClean="0">
                            <a:latin typeface="Cambria Math" panose="02040503050406030204" pitchFamily="18" charset="0"/>
                          </a:rPr>
                          <m:t>𝑡</m:t>
                        </m:r>
                        <m:r>
                          <a:rPr lang="fr-CH" b="0" i="1" smtClean="0">
                            <a:latin typeface="Cambria Math" panose="02040503050406030204" pitchFamily="18" charset="0"/>
                          </a:rPr>
                          <m:t>)</m:t>
                        </m:r>
                      </m:e>
                    </m:func>
                  </m:oMath>
                </a14:m>
                <a:r>
                  <a:rPr lang="fr-CH" b="0" dirty="0"/>
                  <a:t>, </a:t>
                </a:r>
                <a:r>
                  <a:rPr lang="fr-CH" dirty="0"/>
                  <a:t>with </a:t>
                </a:r>
                <a14:m>
                  <m:oMath xmlns:m="http://schemas.openxmlformats.org/officeDocument/2006/math">
                    <m:r>
                      <a:rPr lang="fr-CH" i="1">
                        <a:latin typeface="Cambria Math" panose="02040503050406030204" pitchFamily="18" charset="0"/>
                      </a:rPr>
                      <m:t>𝑒</m:t>
                    </m:r>
                    <m:d>
                      <m:dPr>
                        <m:ctrlPr>
                          <a:rPr lang="fr-CH" i="1"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r>
                          <a:rPr lang="fr-CH" i="1">
                            <a:latin typeface="Cambria Math" panose="02040503050406030204" pitchFamily="18" charset="0"/>
                          </a:rPr>
                          <m:t>𝑡</m:t>
                        </m:r>
                      </m:e>
                    </m:d>
                  </m:oMath>
                </a14:m>
                <a:r>
                  <a:rPr lang="fr-CH" dirty="0"/>
                  <a:t> a slow enveloppe </a:t>
                </a:r>
                <a:endParaRPr lang="fr-CH" b="0" dirty="0"/>
              </a:p>
              <a:p>
                <a:pPr marL="285750" indent="-285750">
                  <a:buFont typeface="Arial" panose="020B0604020202020204" pitchFamily="34" charset="0"/>
                  <a:buChar char="•"/>
                </a:pPr>
                <a:endParaRPr lang="fr-CH" b="0" dirty="0"/>
              </a:p>
              <a:p>
                <a:pPr marL="285750" indent="-285750">
                  <a:buFont typeface="Arial" panose="020B0604020202020204" pitchFamily="34" charset="0"/>
                  <a:buChar char="•"/>
                </a:pPr>
                <a:endParaRPr lang="fr-CH" b="0" dirty="0"/>
              </a:p>
              <a:p>
                <a:pPr marL="285750" indent="-285750">
                  <a:buFont typeface="Arial" panose="020B0604020202020204" pitchFamily="34" charset="0"/>
                  <a:buChar char="•"/>
                </a:pPr>
                <a:r>
                  <a:rPr lang="en-CH" dirty="0"/>
                  <a:t>We ideally want </a:t>
                </a:r>
                <a14:m>
                  <m:oMath xmlns:m="http://schemas.openxmlformats.org/officeDocument/2006/math">
                    <m:r>
                      <m:rPr>
                        <m:sty m:val="p"/>
                      </m:rPr>
                      <a:rPr lang="fr-CH">
                        <a:latin typeface="Cambria Math" panose="02040503050406030204" pitchFamily="18" charset="0"/>
                      </a:rPr>
                      <m:t>g</m:t>
                    </m:r>
                    <m:d>
                      <m:dPr>
                        <m:ctrlPr>
                          <a:rPr lang="fr-CH" b="0" i="1" smtClean="0"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r>
                          <a:rPr lang="fr-CH" b="0" i="1" smtClean="0">
                            <a:latin typeface="Cambria Math" panose="02040503050406030204" pitchFamily="18" charset="0"/>
                          </a:rPr>
                          <m:t>𝑡</m:t>
                        </m:r>
                      </m:e>
                    </m:d>
                    <m:r>
                      <a:rPr lang="fr-CH" b="0" i="1" smtClean="0"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fr-CH" b="0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fr-CH" b="0" i="1" smtClean="0">
                            <a:latin typeface="Cambria Math" panose="02040503050406030204" pitchFamily="18" charset="0"/>
                          </a:rPr>
                          <m:t>𝑑𝑒</m:t>
                        </m:r>
                        <m:r>
                          <a:rPr lang="fr-CH" b="0" i="1" smtClean="0">
                            <a:latin typeface="Cambria Math" panose="02040503050406030204" pitchFamily="18" charset="0"/>
                          </a:rPr>
                          <m:t>(</m:t>
                        </m:r>
                        <m:r>
                          <a:rPr lang="fr-CH" b="0" i="1" smtClean="0">
                            <a:latin typeface="Cambria Math" panose="02040503050406030204" pitchFamily="18" charset="0"/>
                          </a:rPr>
                          <m:t>𝑡</m:t>
                        </m:r>
                        <m:r>
                          <a:rPr lang="fr-CH" b="0" i="1" smtClean="0">
                            <a:latin typeface="Cambria Math" panose="02040503050406030204" pitchFamily="18" charset="0"/>
                          </a:rPr>
                          <m:t>)</m:t>
                        </m:r>
                      </m:num>
                      <m:den>
                        <m:r>
                          <a:rPr lang="fr-CH" b="0" i="1" smtClean="0">
                            <a:latin typeface="Cambria Math" panose="02040503050406030204" pitchFamily="18" charset="0"/>
                          </a:rPr>
                          <m:t>𝑑𝑡</m:t>
                        </m:r>
                      </m:den>
                    </m:f>
                    <m:func>
                      <m:funcPr>
                        <m:ctrlPr>
                          <a:rPr lang="fr-CH" b="0" i="1" smtClean="0">
                            <a:latin typeface="Cambria Math" panose="02040503050406030204" pitchFamily="18" charset="0"/>
                          </a:rPr>
                        </m:ctrlPr>
                      </m:funcPr>
                      <m:fName>
                        <m:r>
                          <m:rPr>
                            <m:sty m:val="p"/>
                          </m:rPr>
                          <a:rPr lang="fr-CH" b="0" i="0" smtClean="0">
                            <a:latin typeface="Cambria Math" panose="02040503050406030204" pitchFamily="18" charset="0"/>
                          </a:rPr>
                          <m:t>cos</m:t>
                        </m:r>
                      </m:fName>
                      <m:e>
                        <m:r>
                          <a:rPr lang="fr-CH" b="0" i="1" smtClean="0">
                            <a:latin typeface="Cambria Math" panose="02040503050406030204" pitchFamily="18" charset="0"/>
                          </a:rPr>
                          <m:t>(</m:t>
                        </m:r>
                        <m:sSub>
                          <m:sSubPr>
                            <m:ctrlPr>
                              <a:rPr lang="fr-CH" b="0" i="1" smtClean="0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fr-CH" b="0" i="1" smtClean="0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𝜔</m:t>
                            </m:r>
                          </m:e>
                          <m:sub>
                            <m:r>
                              <a:rPr lang="fr-CH" b="0" i="1" smtClean="0">
                                <a:latin typeface="Cambria Math" panose="02040503050406030204" pitchFamily="18" charset="0"/>
                              </a:rPr>
                              <m:t>0</m:t>
                            </m:r>
                          </m:sub>
                        </m:sSub>
                        <m:r>
                          <a:rPr lang="fr-CH" b="0" i="1" smtClean="0">
                            <a:latin typeface="Cambria Math" panose="02040503050406030204" pitchFamily="18" charset="0"/>
                          </a:rPr>
                          <m:t>𝑡</m:t>
                        </m:r>
                        <m:r>
                          <a:rPr lang="fr-CH" b="0" i="1" smtClean="0">
                            <a:latin typeface="Cambria Math" panose="02040503050406030204" pitchFamily="18" charset="0"/>
                          </a:rPr>
                          <m:t>)</m:t>
                        </m:r>
                      </m:e>
                    </m:func>
                  </m:oMath>
                </a14:m>
                <a:r>
                  <a:rPr lang="en-CH" dirty="0"/>
                  <a:t>, possibly with delay</a:t>
                </a:r>
              </a:p>
              <a:p>
                <a:pPr marL="285750" indent="-285750">
                  <a:buFont typeface="Arial" panose="020B0604020202020204" pitchFamily="34" charset="0"/>
                  <a:buChar char="•"/>
                </a:pPr>
                <a:endParaRPr lang="en-CH" dirty="0"/>
              </a:p>
              <a:p>
                <a:pPr marL="285750" indent="-285750">
                  <a:buFont typeface="Arial" panose="020B0604020202020204" pitchFamily="34" charset="0"/>
                  <a:buChar char="•"/>
                </a:pPr>
                <a:endParaRPr lang="en-CH" dirty="0"/>
              </a:p>
              <a:p>
                <a:pPr marL="285750" indent="-285750">
                  <a:buFont typeface="Arial" panose="020B0604020202020204" pitchFamily="34" charset="0"/>
                  <a:buChar char="•"/>
                </a:pPr>
                <a:r>
                  <a:rPr lang="en-CH" dirty="0"/>
                  <a:t>Is this possible, and under which conditions on </a:t>
                </a:r>
                <a14:m>
                  <m:oMath xmlns:m="http://schemas.openxmlformats.org/officeDocument/2006/math">
                    <m:r>
                      <a:rPr lang="fr-CH" b="0" i="1" smtClean="0">
                        <a:latin typeface="Cambria Math" panose="02040503050406030204" pitchFamily="18" charset="0"/>
                      </a:rPr>
                      <m:t>𝐻</m:t>
                    </m:r>
                    <m:r>
                      <a:rPr lang="fr-CH" b="0" i="1" smtClean="0">
                        <a:latin typeface="Cambria Math" panose="02040503050406030204" pitchFamily="18" charset="0"/>
                      </a:rPr>
                      <m:t>(</m:t>
                    </m:r>
                    <m:r>
                      <a:rPr lang="fr-CH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𝜔</m:t>
                    </m:r>
                    <m:r>
                      <a:rPr lang="fr-CH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)</m:t>
                    </m:r>
                  </m:oMath>
                </a14:m>
                <a:r>
                  <a:rPr lang="en-CH" dirty="0"/>
                  <a:t> ? </a:t>
                </a:r>
              </a:p>
            </p:txBody>
          </p:sp>
        </mc:Choice>
        <mc:Fallback xmlns="">
          <p:sp>
            <p:nvSpPr>
              <p:cNvPr id="12" name="TextBox 11">
                <a:extLst>
                  <a:ext uri="{FF2B5EF4-FFF2-40B4-BE49-F238E27FC236}">
                    <a16:creationId xmlns:a16="http://schemas.microsoft.com/office/drawing/2014/main" id="{86E4178B-7A7B-8D53-70F1-425632061208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737054" y="3524111"/>
                <a:ext cx="6224268" cy="2159822"/>
              </a:xfrm>
              <a:prstGeom prst="rect">
                <a:avLst/>
              </a:prstGeom>
              <a:blipFill>
                <a:blip r:embed="rId6"/>
                <a:stretch>
                  <a:fillRect l="-611" t="-1170" r="-407" b="-3509"/>
                </a:stretch>
              </a:blipFill>
            </p:spPr>
            <p:txBody>
              <a:bodyPr/>
              <a:lstStyle/>
              <a:p>
                <a:r>
                  <a:rPr lang="en-CH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3" name="TextBox 12">
            <a:extLst>
              <a:ext uri="{FF2B5EF4-FFF2-40B4-BE49-F238E27FC236}">
                <a16:creationId xmlns:a16="http://schemas.microsoft.com/office/drawing/2014/main" id="{0286F2BC-3681-10D4-4A64-FFD1D987AEC5}"/>
              </a:ext>
            </a:extLst>
          </p:cNvPr>
          <p:cNvSpPr txBox="1"/>
          <p:nvPr/>
        </p:nvSpPr>
        <p:spPr>
          <a:xfrm>
            <a:off x="4942662" y="2364412"/>
            <a:ext cx="189026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CH" sz="1200" dirty="0"/>
              <a:t>LTI optical system</a:t>
            </a:r>
          </a:p>
          <a:p>
            <a:pPr algn="ctr"/>
            <a:r>
              <a:rPr lang="en-CH" sz="1200" dirty="0"/>
              <a:t>reflection or transmission</a:t>
            </a:r>
          </a:p>
        </p:txBody>
      </p:sp>
      <p:pic>
        <p:nvPicPr>
          <p:cNvPr id="11268" name="Picture 4" descr="Fig. 1">
            <a:extLst>
              <a:ext uri="{FF2B5EF4-FFF2-40B4-BE49-F238E27FC236}">
                <a16:creationId xmlns:a16="http://schemas.microsoft.com/office/drawing/2014/main" id="{C4B6DBB5-A26A-366E-35BE-ACCC8318174A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6110" t="71921" r="64418" b="19490"/>
          <a:stretch/>
        </p:blipFill>
        <p:spPr bwMode="auto">
          <a:xfrm>
            <a:off x="1796681" y="1598842"/>
            <a:ext cx="1507843" cy="7873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4" descr="Fig. 1">
            <a:extLst>
              <a:ext uri="{FF2B5EF4-FFF2-40B4-BE49-F238E27FC236}">
                <a16:creationId xmlns:a16="http://schemas.microsoft.com/office/drawing/2014/main" id="{2E47FE6B-C34A-ED2B-4984-28555CEE5BE7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6343" t="82041" r="64185" b="9370"/>
          <a:stretch/>
        </p:blipFill>
        <p:spPr bwMode="auto">
          <a:xfrm>
            <a:off x="8674061" y="1654474"/>
            <a:ext cx="1507843" cy="7873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728872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B31EC7-7A68-AEE1-F8EC-1A9A6C06EC1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06500" y="239404"/>
            <a:ext cx="8057639" cy="1430337"/>
          </a:xfrm>
        </p:spPr>
        <p:txBody>
          <a:bodyPr/>
          <a:lstStyle/>
          <a:p>
            <a:r>
              <a:rPr lang="en-CH" dirty="0"/>
              <a:t>Let’s explore it together!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F500EDE-1CCF-AD8B-59F1-A7582F6D92E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E1CD7C-2161-7D43-862E-CE4C333CD873}" type="slidenum">
              <a:rPr lang="fr-FR" smtClean="0"/>
              <a:pPr/>
              <a:t>14</a:t>
            </a:fld>
            <a:endParaRPr lang="fr-FR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TextBox 2">
                <a:extLst>
                  <a:ext uri="{FF2B5EF4-FFF2-40B4-BE49-F238E27FC236}">
                    <a16:creationId xmlns:a16="http://schemas.microsoft.com/office/drawing/2014/main" id="{E8FC6F02-4872-626A-99B4-A82B0BF20808}"/>
                  </a:ext>
                </a:extLst>
              </p:cNvPr>
              <p:cNvSpPr txBox="1"/>
              <p:nvPr/>
            </p:nvSpPr>
            <p:spPr>
              <a:xfrm>
                <a:off x="6329926" y="1454554"/>
                <a:ext cx="787972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fr-CH" b="0" i="1" smtClean="0">
                          <a:latin typeface="Cambria Math" panose="02040503050406030204" pitchFamily="18" charset="0"/>
                        </a:rPr>
                        <m:t>𝐻</m:t>
                      </m:r>
                      <m:r>
                        <a:rPr lang="fr-CH" b="0" i="1" smtClean="0">
                          <a:latin typeface="Cambria Math" panose="02040503050406030204" pitchFamily="18" charset="0"/>
                        </a:rPr>
                        <m:t>(</m:t>
                      </m:r>
                      <m:r>
                        <a:rPr lang="fr-CH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𝜔</m:t>
                      </m:r>
                      <m:r>
                        <a:rPr lang="fr-CH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)</m:t>
                      </m:r>
                    </m:oMath>
                  </m:oMathPara>
                </a14:m>
                <a:endParaRPr lang="en-CH" dirty="0"/>
              </a:p>
            </p:txBody>
          </p:sp>
        </mc:Choice>
        <mc:Fallback xmlns="">
          <p:sp>
            <p:nvSpPr>
              <p:cNvPr id="3" name="TextBox 2">
                <a:extLst>
                  <a:ext uri="{FF2B5EF4-FFF2-40B4-BE49-F238E27FC236}">
                    <a16:creationId xmlns:a16="http://schemas.microsoft.com/office/drawing/2014/main" id="{E8FC6F02-4872-626A-99B4-A82B0BF20808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329926" y="1454554"/>
                <a:ext cx="787972" cy="369332"/>
              </a:xfrm>
              <a:prstGeom prst="rect">
                <a:avLst/>
              </a:prstGeom>
              <a:blipFill>
                <a:blip r:embed="rId3"/>
                <a:stretch>
                  <a:fillRect b="-16667"/>
                </a:stretch>
              </a:blipFill>
            </p:spPr>
            <p:txBody>
              <a:bodyPr/>
              <a:lstStyle/>
              <a:p>
                <a:r>
                  <a:rPr lang="en-CH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Rounded Rectangle 3">
            <a:extLst>
              <a:ext uri="{FF2B5EF4-FFF2-40B4-BE49-F238E27FC236}">
                <a16:creationId xmlns:a16="http://schemas.microsoft.com/office/drawing/2014/main" id="{CE47BF02-F78C-E61C-586F-84C51D0B56B5}"/>
              </a:ext>
            </a:extLst>
          </p:cNvPr>
          <p:cNvSpPr/>
          <p:nvPr/>
        </p:nvSpPr>
        <p:spPr>
          <a:xfrm>
            <a:off x="6252881" y="1335532"/>
            <a:ext cx="865017" cy="607375"/>
          </a:xfrm>
          <a:prstGeom prst="round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CH"/>
          </a:p>
        </p:txBody>
      </p:sp>
      <p:cxnSp>
        <p:nvCxnSpPr>
          <p:cNvPr id="8" name="Straight Arrow Connector 7">
            <a:extLst>
              <a:ext uri="{FF2B5EF4-FFF2-40B4-BE49-F238E27FC236}">
                <a16:creationId xmlns:a16="http://schemas.microsoft.com/office/drawing/2014/main" id="{58CF4871-EF9D-7105-1443-6312BEC1D80D}"/>
              </a:ext>
            </a:extLst>
          </p:cNvPr>
          <p:cNvCxnSpPr/>
          <p:nvPr/>
        </p:nvCxnSpPr>
        <p:spPr>
          <a:xfrm>
            <a:off x="5618808" y="1620288"/>
            <a:ext cx="634073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Straight Arrow Connector 8">
            <a:extLst>
              <a:ext uri="{FF2B5EF4-FFF2-40B4-BE49-F238E27FC236}">
                <a16:creationId xmlns:a16="http://schemas.microsoft.com/office/drawing/2014/main" id="{62DEC420-8759-7372-8A9D-279884A685DF}"/>
              </a:ext>
            </a:extLst>
          </p:cNvPr>
          <p:cNvCxnSpPr/>
          <p:nvPr/>
        </p:nvCxnSpPr>
        <p:spPr>
          <a:xfrm>
            <a:off x="7117898" y="1643733"/>
            <a:ext cx="634073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10" name="TextBox 9">
                <a:extLst>
                  <a:ext uri="{FF2B5EF4-FFF2-40B4-BE49-F238E27FC236}">
                    <a16:creationId xmlns:a16="http://schemas.microsoft.com/office/drawing/2014/main" id="{84059C33-3BFA-2717-7A98-8A446AB5E99E}"/>
                  </a:ext>
                </a:extLst>
              </p:cNvPr>
              <p:cNvSpPr txBox="1"/>
              <p:nvPr/>
            </p:nvSpPr>
            <p:spPr>
              <a:xfrm>
                <a:off x="3455259" y="1454553"/>
                <a:ext cx="2119042" cy="276999"/>
              </a:xfrm>
              <a:prstGeom prst="rect">
                <a:avLst/>
              </a:prstGeom>
              <a:noFill/>
            </p:spPr>
            <p:txBody>
              <a:bodyPr wrap="non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fr-CH" b="0" i="1" smtClean="0">
                          <a:latin typeface="Cambria Math" panose="02040503050406030204" pitchFamily="18" charset="0"/>
                        </a:rPr>
                        <m:t>𝑓</m:t>
                      </m:r>
                      <m:d>
                        <m:dPr>
                          <m:ctrlPr>
                            <a:rPr lang="fr-CH" i="1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fr-CH" i="1">
                              <a:latin typeface="Cambria Math" panose="02040503050406030204" pitchFamily="18" charset="0"/>
                            </a:rPr>
                            <m:t>𝑡</m:t>
                          </m:r>
                        </m:e>
                      </m:d>
                      <m:r>
                        <a:rPr lang="fr-CH" i="1">
                          <a:latin typeface="Cambria Math" panose="02040503050406030204" pitchFamily="18" charset="0"/>
                        </a:rPr>
                        <m:t>=</m:t>
                      </m:r>
                      <m:r>
                        <a:rPr lang="fr-CH" i="1">
                          <a:latin typeface="Cambria Math" panose="02040503050406030204" pitchFamily="18" charset="0"/>
                        </a:rPr>
                        <m:t>𝑒</m:t>
                      </m:r>
                      <m:d>
                        <m:dPr>
                          <m:ctrlPr>
                            <a:rPr lang="fr-CH" i="1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fr-CH" i="1">
                              <a:latin typeface="Cambria Math" panose="02040503050406030204" pitchFamily="18" charset="0"/>
                            </a:rPr>
                            <m:t>𝑡</m:t>
                          </m:r>
                        </m:e>
                      </m:d>
                      <m:func>
                        <m:funcPr>
                          <m:ctrlPr>
                            <a:rPr lang="fr-CH" i="1">
                              <a:latin typeface="Cambria Math" panose="02040503050406030204" pitchFamily="18" charset="0"/>
                            </a:rPr>
                          </m:ctrlPr>
                        </m:funcPr>
                        <m:fName>
                          <m:r>
                            <m:rPr>
                              <m:sty m:val="p"/>
                            </m:rPr>
                            <a:rPr lang="fr-CH">
                              <a:latin typeface="Cambria Math" panose="02040503050406030204" pitchFamily="18" charset="0"/>
                            </a:rPr>
                            <m:t>cos</m:t>
                          </m:r>
                        </m:fName>
                        <m:e>
                          <m:r>
                            <a:rPr lang="fr-CH" i="1">
                              <a:latin typeface="Cambria Math" panose="02040503050406030204" pitchFamily="18" charset="0"/>
                            </a:rPr>
                            <m:t>(</m:t>
                          </m:r>
                          <m:sSub>
                            <m:sSubPr>
                              <m:ctrlPr>
                                <a:rPr lang="fr-CH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fr-CH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𝜔</m:t>
                              </m:r>
                            </m:e>
                            <m:sub>
                              <m:r>
                                <a:rPr lang="fr-CH" i="1">
                                  <a:latin typeface="Cambria Math" panose="02040503050406030204" pitchFamily="18" charset="0"/>
                                </a:rPr>
                                <m:t>0</m:t>
                              </m:r>
                            </m:sub>
                          </m:sSub>
                          <m:r>
                            <a:rPr lang="fr-CH" i="1">
                              <a:latin typeface="Cambria Math" panose="02040503050406030204" pitchFamily="18" charset="0"/>
                            </a:rPr>
                            <m:t>𝑡</m:t>
                          </m:r>
                          <m:r>
                            <a:rPr lang="fr-CH" i="1">
                              <a:latin typeface="Cambria Math" panose="02040503050406030204" pitchFamily="18" charset="0"/>
                            </a:rPr>
                            <m:t>)</m:t>
                          </m:r>
                        </m:e>
                      </m:func>
                    </m:oMath>
                  </m:oMathPara>
                </a14:m>
                <a:endParaRPr lang="en-CH" dirty="0"/>
              </a:p>
            </p:txBody>
          </p:sp>
        </mc:Choice>
        <mc:Fallback xmlns="">
          <p:sp>
            <p:nvSpPr>
              <p:cNvPr id="10" name="TextBox 9">
                <a:extLst>
                  <a:ext uri="{FF2B5EF4-FFF2-40B4-BE49-F238E27FC236}">
                    <a16:creationId xmlns:a16="http://schemas.microsoft.com/office/drawing/2014/main" id="{84059C33-3BFA-2717-7A98-8A446AB5E99E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455259" y="1454553"/>
                <a:ext cx="2119042" cy="276999"/>
              </a:xfrm>
              <a:prstGeom prst="rect">
                <a:avLst/>
              </a:prstGeom>
              <a:blipFill>
                <a:blip r:embed="rId4"/>
                <a:stretch>
                  <a:fillRect l="-3593" r="-3593" b="-39130"/>
                </a:stretch>
              </a:blipFill>
            </p:spPr>
            <p:txBody>
              <a:bodyPr/>
              <a:lstStyle/>
              <a:p>
                <a:r>
                  <a:rPr lang="en-CH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1" name="TextBox 10">
                <a:extLst>
                  <a:ext uri="{FF2B5EF4-FFF2-40B4-BE49-F238E27FC236}">
                    <a16:creationId xmlns:a16="http://schemas.microsoft.com/office/drawing/2014/main" id="{B4404571-3DF9-F5EC-FE45-69213A2BF7A5}"/>
                  </a:ext>
                </a:extLst>
              </p:cNvPr>
              <p:cNvSpPr txBox="1"/>
              <p:nvPr/>
            </p:nvSpPr>
            <p:spPr>
              <a:xfrm>
                <a:off x="7905870" y="1481788"/>
                <a:ext cx="832792" cy="276999"/>
              </a:xfrm>
              <a:prstGeom prst="rect">
                <a:avLst/>
              </a:prstGeom>
              <a:noFill/>
            </p:spPr>
            <p:txBody>
              <a:bodyPr wrap="non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fr-CH" b="0" i="1" smtClean="0">
                          <a:latin typeface="Cambria Math" panose="02040503050406030204" pitchFamily="18" charset="0"/>
                        </a:rPr>
                        <m:t>𝑔</m:t>
                      </m:r>
                      <m:d>
                        <m:dPr>
                          <m:ctrlPr>
                            <a:rPr lang="fr-CH" b="0" i="1" smtClean="0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fr-CH" b="0" i="1" smtClean="0">
                              <a:latin typeface="Cambria Math" panose="02040503050406030204" pitchFamily="18" charset="0"/>
                            </a:rPr>
                            <m:t>𝑡</m:t>
                          </m:r>
                        </m:e>
                      </m:d>
                      <m:r>
                        <a:rPr lang="fr-CH" b="0" i="1" smtClean="0">
                          <a:latin typeface="Cambria Math" panose="02040503050406030204" pitchFamily="18" charset="0"/>
                        </a:rPr>
                        <m:t>=?</m:t>
                      </m:r>
                    </m:oMath>
                  </m:oMathPara>
                </a14:m>
                <a:endParaRPr lang="en-CH" dirty="0"/>
              </a:p>
            </p:txBody>
          </p:sp>
        </mc:Choice>
        <mc:Fallback xmlns="">
          <p:sp>
            <p:nvSpPr>
              <p:cNvPr id="11" name="TextBox 10">
                <a:extLst>
                  <a:ext uri="{FF2B5EF4-FFF2-40B4-BE49-F238E27FC236}">
                    <a16:creationId xmlns:a16="http://schemas.microsoft.com/office/drawing/2014/main" id="{B4404571-3DF9-F5EC-FE45-69213A2BF7A5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905870" y="1481788"/>
                <a:ext cx="832792" cy="276999"/>
              </a:xfrm>
              <a:prstGeom prst="rect">
                <a:avLst/>
              </a:prstGeom>
              <a:blipFill>
                <a:blip r:embed="rId5"/>
                <a:stretch>
                  <a:fillRect l="-5970" r="-4478" b="-30435"/>
                </a:stretch>
              </a:blipFill>
            </p:spPr>
            <p:txBody>
              <a:bodyPr/>
              <a:lstStyle/>
              <a:p>
                <a:r>
                  <a:rPr lang="en-CH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2" name="TextBox 11">
                <a:extLst>
                  <a:ext uri="{FF2B5EF4-FFF2-40B4-BE49-F238E27FC236}">
                    <a16:creationId xmlns:a16="http://schemas.microsoft.com/office/drawing/2014/main" id="{86E4178B-7A7B-8D53-70F1-425632061208}"/>
                  </a:ext>
                </a:extLst>
              </p:cNvPr>
              <p:cNvSpPr txBox="1"/>
              <p:nvPr/>
            </p:nvSpPr>
            <p:spPr>
              <a:xfrm>
                <a:off x="2415913" y="3328202"/>
                <a:ext cx="7099444" cy="218976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 marL="342900" indent="-342900">
                  <a:buFont typeface="+mj-lt"/>
                  <a:buAutoNum type="alphaLcPeriod"/>
                </a:pPr>
                <a:r>
                  <a:rPr lang="en-CH" dirty="0"/>
                  <a:t>Show that </a:t>
                </a:r>
                <a14:m>
                  <m:oMath xmlns:m="http://schemas.openxmlformats.org/officeDocument/2006/math">
                    <m:r>
                      <m:rPr>
                        <m:sty m:val="p"/>
                      </m:rPr>
                      <a:rPr lang="fr-CH" b="0" i="0" smtClean="0">
                        <a:latin typeface="Cambria Math" panose="02040503050406030204" pitchFamily="18" charset="0"/>
                      </a:rPr>
                      <m:t>f</m:t>
                    </m:r>
                    <m:d>
                      <m:dPr>
                        <m:ctrlPr>
                          <a:rPr lang="fr-CH" b="0" i="1" smtClean="0"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r>
                          <a:rPr lang="fr-CH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𝜔</m:t>
                        </m:r>
                      </m:e>
                    </m:d>
                    <m:r>
                      <a:rPr lang="fr-CH" b="0" i="1" smtClean="0">
                        <a:latin typeface="Cambria Math" panose="02040503050406030204" pitchFamily="18" charset="0"/>
                      </a:rPr>
                      <m:t>=</m:t>
                    </m:r>
                    <m:r>
                      <a:rPr lang="fr-CH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𝜋</m:t>
                    </m:r>
                    <m:d>
                      <m:dPr>
                        <m:begChr m:val="["/>
                        <m:endChr m:val="]"/>
                        <m:ctrlPr>
                          <a:rPr lang="fr-CH" b="0" i="1" smtClean="0"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r>
                          <a:rPr lang="fr-CH" i="1">
                            <a:latin typeface="Cambria Math" panose="02040503050406030204" pitchFamily="18" charset="0"/>
                          </a:rPr>
                          <m:t>𝑒</m:t>
                        </m:r>
                        <m:d>
                          <m:dPr>
                            <m:ctrlPr>
                              <a:rPr lang="fr-CH" i="1">
                                <a:latin typeface="Cambria Math" panose="02040503050406030204" pitchFamily="18" charset="0"/>
                              </a:rPr>
                            </m:ctrlPr>
                          </m:dPr>
                          <m:e>
                            <m:r>
                              <a:rPr lang="fr-CH" i="1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𝜔</m:t>
                            </m:r>
                            <m:r>
                              <a:rPr lang="fr-CH" i="1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−</m:t>
                            </m:r>
                            <m:sSub>
                              <m:sSubPr>
                                <m:ctrlPr>
                                  <a:rPr lang="fr-CH" i="1">
                                    <a:latin typeface="Cambria Math" panose="02040503050406030204" pitchFamily="18" charset="0"/>
                                  </a:rPr>
                                </m:ctrlPr>
                              </m:sSubPr>
                              <m:e>
                                <m:r>
                                  <a:rPr lang="fr-CH" i="1"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</a:rPr>
                                  <m:t>𝜔</m:t>
                                </m:r>
                              </m:e>
                              <m:sub>
                                <m:r>
                                  <a:rPr lang="fr-CH" i="1">
                                    <a:latin typeface="Cambria Math" panose="02040503050406030204" pitchFamily="18" charset="0"/>
                                  </a:rPr>
                                  <m:t>0</m:t>
                                </m:r>
                              </m:sub>
                            </m:sSub>
                          </m:e>
                        </m:d>
                        <m:r>
                          <a:rPr lang="fr-CH" b="0" i="1" smtClean="0">
                            <a:latin typeface="Cambria Math" panose="02040503050406030204" pitchFamily="18" charset="0"/>
                          </a:rPr>
                          <m:t>+</m:t>
                        </m:r>
                        <m:r>
                          <a:rPr lang="fr-CH" i="1">
                            <a:latin typeface="Cambria Math" panose="02040503050406030204" pitchFamily="18" charset="0"/>
                          </a:rPr>
                          <m:t>𝑒</m:t>
                        </m:r>
                        <m:d>
                          <m:dPr>
                            <m:ctrlPr>
                              <a:rPr lang="fr-CH" i="1">
                                <a:latin typeface="Cambria Math" panose="02040503050406030204" pitchFamily="18" charset="0"/>
                              </a:rPr>
                            </m:ctrlPr>
                          </m:dPr>
                          <m:e>
                            <m:r>
                              <a:rPr lang="fr-CH" i="1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𝜔</m:t>
                            </m:r>
                            <m:r>
                              <a:rPr lang="fr-CH" b="0" i="1" smtClean="0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+</m:t>
                            </m:r>
                            <m:sSub>
                              <m:sSubPr>
                                <m:ctrlPr>
                                  <a:rPr lang="fr-CH" i="1">
                                    <a:latin typeface="Cambria Math" panose="02040503050406030204" pitchFamily="18" charset="0"/>
                                  </a:rPr>
                                </m:ctrlPr>
                              </m:sSubPr>
                              <m:e>
                                <m:r>
                                  <a:rPr lang="fr-CH" i="1"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</a:rPr>
                                  <m:t>𝜔</m:t>
                                </m:r>
                              </m:e>
                              <m:sub>
                                <m:r>
                                  <a:rPr lang="fr-CH" i="1">
                                    <a:latin typeface="Cambria Math" panose="02040503050406030204" pitchFamily="18" charset="0"/>
                                  </a:rPr>
                                  <m:t>0</m:t>
                                </m:r>
                              </m:sub>
                            </m:sSub>
                          </m:e>
                        </m:d>
                      </m:e>
                    </m:d>
                  </m:oMath>
                </a14:m>
                <a:endParaRPr lang="fr-CH" b="0" dirty="0"/>
              </a:p>
              <a:p>
                <a:pPr marL="342900" indent="-342900">
                  <a:buFont typeface="+mj-lt"/>
                  <a:buAutoNum type="alphaLcPeriod"/>
                </a:pPr>
                <a:endParaRPr lang="fr-CH" b="0" dirty="0"/>
              </a:p>
              <a:p>
                <a:pPr marL="342900" indent="-342900">
                  <a:buFont typeface="+mj-lt"/>
                  <a:buAutoNum type="alphaLcPeriod"/>
                </a:pPr>
                <a:r>
                  <a:rPr lang="en-CH" dirty="0"/>
                  <a:t>Show that </a:t>
                </a:r>
                <a14:m>
                  <m:oMath xmlns:m="http://schemas.openxmlformats.org/officeDocument/2006/math">
                    <m:r>
                      <m:rPr>
                        <m:sty m:val="p"/>
                      </m:rPr>
                      <a:rPr lang="fr-CH">
                        <a:latin typeface="Cambria Math" panose="02040503050406030204" pitchFamily="18" charset="0"/>
                      </a:rPr>
                      <m:t>g</m:t>
                    </m:r>
                    <m:d>
                      <m:dPr>
                        <m:ctrlPr>
                          <a:rPr lang="fr-CH" b="0" i="1" smtClean="0"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r>
                          <a:rPr lang="fr-CH" b="0" i="1" smtClean="0">
                            <a:latin typeface="Cambria Math" panose="02040503050406030204" pitchFamily="18" charset="0"/>
                          </a:rPr>
                          <m:t>𝑡</m:t>
                        </m:r>
                      </m:e>
                    </m:d>
                    <m:r>
                      <a:rPr lang="fr-CH" b="0" i="1" smtClean="0">
                        <a:latin typeface="Cambria Math" panose="02040503050406030204" pitchFamily="18" charset="0"/>
                      </a:rPr>
                      <m:t>=</m:t>
                    </m:r>
                    <m:r>
                      <a:rPr lang="fr-CH" b="0" i="1" smtClean="0">
                        <a:latin typeface="Cambria Math" panose="02040503050406030204" pitchFamily="18" charset="0"/>
                      </a:rPr>
                      <m:t>𝑅𝑒</m:t>
                    </m:r>
                    <m:d>
                      <m:dPr>
                        <m:begChr m:val="["/>
                        <m:endChr m:val="]"/>
                        <m:ctrlPr>
                          <a:rPr lang="fr-CH" b="0" i="1" smtClean="0"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sSup>
                          <m:sSupPr>
                            <m:ctrlPr>
                              <a:rPr lang="fr-CH" b="0" i="1" smtClean="0">
                                <a:latin typeface="Cambria Math" panose="02040503050406030204" pitchFamily="18" charset="0"/>
                              </a:rPr>
                            </m:ctrlPr>
                          </m:sSupPr>
                          <m:e>
                            <m:r>
                              <a:rPr lang="fr-CH" b="0" i="1" smtClean="0">
                                <a:latin typeface="Cambria Math" panose="02040503050406030204" pitchFamily="18" charset="0"/>
                              </a:rPr>
                              <m:t>𝑒</m:t>
                            </m:r>
                          </m:e>
                          <m:sup>
                            <m:r>
                              <a:rPr lang="fr-CH" b="0" i="1" smtClean="0">
                                <a:latin typeface="Cambria Math" panose="02040503050406030204" pitchFamily="18" charset="0"/>
                              </a:rPr>
                              <m:t>𝑗</m:t>
                            </m:r>
                            <m:sSub>
                              <m:sSubPr>
                                <m:ctrlPr>
                                  <a:rPr lang="fr-CH" b="0" i="1" smtClean="0">
                                    <a:latin typeface="Cambria Math" panose="02040503050406030204" pitchFamily="18" charset="0"/>
                                  </a:rPr>
                                </m:ctrlPr>
                              </m:sSubPr>
                              <m:e>
                                <m:r>
                                  <a:rPr lang="fr-CH" b="0" i="1" smtClean="0"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</a:rPr>
                                  <m:t>𝜔</m:t>
                                </m:r>
                              </m:e>
                              <m:sub>
                                <m:r>
                                  <a:rPr lang="fr-CH" b="0" i="1" smtClean="0">
                                    <a:latin typeface="Cambria Math" panose="02040503050406030204" pitchFamily="18" charset="0"/>
                                  </a:rPr>
                                  <m:t>0</m:t>
                                </m:r>
                              </m:sub>
                            </m:sSub>
                            <m:r>
                              <a:rPr lang="fr-CH" b="0" i="1" smtClean="0">
                                <a:latin typeface="Cambria Math" panose="02040503050406030204" pitchFamily="18" charset="0"/>
                              </a:rPr>
                              <m:t>𝑡</m:t>
                            </m:r>
                          </m:sup>
                        </m:sSup>
                        <m:nary>
                          <m:naryPr>
                            <m:ctrlPr>
                              <a:rPr lang="fr-CH" i="1">
                                <a:latin typeface="Cambria Math" panose="02040503050406030204" pitchFamily="18" charset="0"/>
                              </a:rPr>
                            </m:ctrlPr>
                          </m:naryPr>
                          <m:sub>
                            <m:r>
                              <m:rPr>
                                <m:brk m:alnAt="23"/>
                              </m:rPr>
                              <a:rPr lang="fr-CH" i="1">
                                <a:latin typeface="Cambria Math" panose="02040503050406030204" pitchFamily="18" charset="0"/>
                              </a:rPr>
                              <m:t>−</m:t>
                            </m:r>
                            <m:r>
                              <a:rPr lang="fr-CH" i="1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∞</m:t>
                            </m:r>
                          </m:sub>
                          <m:sup>
                            <m:r>
                              <a:rPr lang="fr-CH" i="1">
                                <a:latin typeface="Cambria Math" panose="02040503050406030204" pitchFamily="18" charset="0"/>
                              </a:rPr>
                              <m:t>+</m:t>
                            </m:r>
                            <m:r>
                              <a:rPr lang="fr-CH" i="1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∞</m:t>
                            </m:r>
                          </m:sup>
                          <m:e>
                            <m:r>
                              <a:rPr lang="fr-CH" i="1">
                                <a:latin typeface="Cambria Math" panose="02040503050406030204" pitchFamily="18" charset="0"/>
                              </a:rPr>
                              <m:t>𝑑</m:t>
                            </m:r>
                            <m:r>
                              <m:rPr>
                                <m:sty m:val="p"/>
                              </m:rPr>
                              <a:rPr lang="el-GR" i="1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Ω</m:t>
                            </m:r>
                            <m:r>
                              <a:rPr lang="fr-CH" i="1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 </m:t>
                            </m:r>
                            <m:r>
                              <a:rPr lang="fr-CH" i="1">
                                <a:latin typeface="Cambria Math" panose="02040503050406030204" pitchFamily="18" charset="0"/>
                              </a:rPr>
                              <m:t>𝐻</m:t>
                            </m:r>
                            <m:d>
                              <m:dPr>
                                <m:ctrlPr>
                                  <a:rPr lang="fr-CH" i="1">
                                    <a:latin typeface="Cambria Math" panose="02040503050406030204" pitchFamily="18" charset="0"/>
                                  </a:rPr>
                                </m:ctrlPr>
                              </m:dPr>
                              <m:e>
                                <m:sSub>
                                  <m:sSubPr>
                                    <m:ctrlPr>
                                      <a:rPr lang="fr-CH" i="1">
                                        <a:latin typeface="Cambria Math" panose="02040503050406030204" pitchFamily="18" charset="0"/>
                                      </a:rPr>
                                    </m:ctrlPr>
                                  </m:sSubPr>
                                  <m:e>
                                    <m:r>
                                      <a:rPr lang="fr-CH" i="1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</a:rPr>
                                      <m:t>𝜔</m:t>
                                    </m:r>
                                  </m:e>
                                  <m:sub>
                                    <m:r>
                                      <a:rPr lang="fr-CH" i="1">
                                        <a:latin typeface="Cambria Math" panose="02040503050406030204" pitchFamily="18" charset="0"/>
                                      </a:rPr>
                                      <m:t>0</m:t>
                                    </m:r>
                                  </m:sub>
                                </m:sSub>
                                <m:r>
                                  <a:rPr lang="fr-CH" i="1"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</a:rPr>
                                  <m:t>+</m:t>
                                </m:r>
                                <m:r>
                                  <m:rPr>
                                    <m:sty m:val="p"/>
                                  </m:rPr>
                                  <a:rPr lang="el-GR" i="1"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</a:rPr>
                                  <m:t>Ω</m:t>
                                </m:r>
                              </m:e>
                            </m:d>
                            <m:r>
                              <a:rPr lang="fr-CH" i="1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𝑒</m:t>
                            </m:r>
                            <m:r>
                              <a:rPr lang="fr-CH" i="1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(</m:t>
                            </m:r>
                            <m:r>
                              <m:rPr>
                                <m:sty m:val="p"/>
                              </m:rPr>
                              <a:rPr lang="el-GR" i="1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Ω</m:t>
                            </m:r>
                            <m:r>
                              <a:rPr lang="fr-CH" i="1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)</m:t>
                            </m:r>
                          </m:e>
                        </m:nary>
                        <m:sSup>
                          <m:sSupPr>
                            <m:ctrlPr>
                              <a:rPr lang="fr-CH" i="1">
                                <a:latin typeface="Cambria Math" panose="02040503050406030204" pitchFamily="18" charset="0"/>
                              </a:rPr>
                            </m:ctrlPr>
                          </m:sSupPr>
                          <m:e>
                            <m:r>
                              <a:rPr lang="fr-CH" i="1">
                                <a:latin typeface="Cambria Math" panose="02040503050406030204" pitchFamily="18" charset="0"/>
                              </a:rPr>
                              <m:t>𝑒</m:t>
                            </m:r>
                          </m:e>
                          <m:sup>
                            <m:r>
                              <a:rPr lang="fr-CH" i="1">
                                <a:latin typeface="Cambria Math" panose="02040503050406030204" pitchFamily="18" charset="0"/>
                              </a:rPr>
                              <m:t>𝑗</m:t>
                            </m:r>
                            <m:r>
                              <m:rPr>
                                <m:sty m:val="p"/>
                              </m:rPr>
                              <a:rPr lang="el-GR" i="1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Ω</m:t>
                            </m:r>
                            <m:r>
                              <a:rPr lang="fr-CH" i="1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𝑡</m:t>
                            </m:r>
                          </m:sup>
                        </m:sSup>
                      </m:e>
                    </m:d>
                  </m:oMath>
                </a14:m>
                <a:endParaRPr lang="en-CH" dirty="0"/>
              </a:p>
              <a:p>
                <a:pPr marL="342900" indent="-342900">
                  <a:buFont typeface="+mj-lt"/>
                  <a:buAutoNum type="alphaLcPeriod"/>
                </a:pPr>
                <a:endParaRPr lang="en-CH" dirty="0"/>
              </a:p>
              <a:p>
                <a:pPr marL="342900" indent="-342900">
                  <a:buFont typeface="+mj-lt"/>
                  <a:buAutoNum type="alphaLcPeriod"/>
                </a:pPr>
                <a:r>
                  <a:rPr lang="fr-CH" dirty="0" err="1"/>
                  <a:t>Would</a:t>
                </a:r>
                <a:r>
                  <a:rPr lang="fr-CH" dirty="0"/>
                  <a:t> a </a:t>
                </a:r>
                <a:r>
                  <a:rPr lang="fr-CH" dirty="0" err="1"/>
                  <a:t>unitary</a:t>
                </a:r>
                <a:r>
                  <a:rPr lang="fr-CH" dirty="0"/>
                  <a:t> </a:t>
                </a:r>
                <a:r>
                  <a:rPr lang="fr-CH" dirty="0" err="1"/>
                  <a:t>transfer</a:t>
                </a:r>
                <a:r>
                  <a:rPr lang="fr-CH" dirty="0"/>
                  <a:t> </a:t>
                </a:r>
                <a:r>
                  <a:rPr lang="fr-CH" dirty="0" err="1"/>
                  <a:t>function</a:t>
                </a:r>
                <a:r>
                  <a:rPr lang="fr-CH" dirty="0"/>
                  <a:t> </a:t>
                </a:r>
                <a:r>
                  <a:rPr lang="fr-CH" dirty="0" err="1"/>
                  <a:t>work</a:t>
                </a:r>
                <a:r>
                  <a:rPr lang="fr-CH" dirty="0"/>
                  <a:t> ? </a:t>
                </a:r>
                <a14:m>
                  <m:oMath xmlns:m="http://schemas.openxmlformats.org/officeDocument/2006/math">
                    <m:r>
                      <a:rPr lang="fr-CH" b="0" i="1" smtClean="0">
                        <a:latin typeface="Cambria Math" panose="02040503050406030204" pitchFamily="18" charset="0"/>
                      </a:rPr>
                      <m:t>𝐻</m:t>
                    </m:r>
                    <m:d>
                      <m:dPr>
                        <m:ctrlPr>
                          <a:rPr lang="fr-CH" b="0" i="1" smtClean="0"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r>
                          <a:rPr lang="fr-CH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𝜔</m:t>
                        </m:r>
                      </m:e>
                    </m:d>
                    <m:r>
                      <a:rPr lang="fr-CH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=</m:t>
                    </m:r>
                    <m:sSup>
                      <m:sSupPr>
                        <m:ctrlPr>
                          <a:rPr lang="fr-CH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fr-CH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𝑒</m:t>
                        </m:r>
                      </m:e>
                      <m:sup>
                        <m:r>
                          <a:rPr lang="fr-CH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𝑗</m:t>
                        </m:r>
                        <m:r>
                          <a:rPr lang="fr-CH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𝜑</m:t>
                        </m:r>
                        <m:r>
                          <a:rPr lang="fr-CH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(</m:t>
                        </m:r>
                        <m:r>
                          <a:rPr lang="fr-CH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𝜔</m:t>
                        </m:r>
                        <m:r>
                          <a:rPr lang="fr-CH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)</m:t>
                        </m:r>
                      </m:sup>
                    </m:sSup>
                  </m:oMath>
                </a14:m>
                <a:endParaRPr lang="fr-CH" b="0" dirty="0">
                  <a:ea typeface="Cambria Math" panose="02040503050406030204" pitchFamily="18" charset="0"/>
                </a:endParaRPr>
              </a:p>
              <a:p>
                <a:pPr marL="342900" indent="-342900">
                  <a:buFont typeface="+mj-lt"/>
                  <a:buAutoNum type="alphaLcPeriod"/>
                </a:pPr>
                <a:endParaRPr lang="fr-CH" dirty="0"/>
              </a:p>
              <a:p>
                <a:pPr marL="342900" indent="-342900">
                  <a:buFont typeface="+mj-lt"/>
                  <a:buAutoNum type="alphaLcPeriod"/>
                </a:pPr>
                <a:r>
                  <a:rPr lang="fr-CH" dirty="0" err="1"/>
                  <a:t>Would</a:t>
                </a:r>
                <a:r>
                  <a:rPr lang="fr-CH" dirty="0"/>
                  <a:t> a non-</a:t>
                </a:r>
                <a:r>
                  <a:rPr lang="fr-CH" dirty="0" err="1"/>
                  <a:t>unitary</a:t>
                </a:r>
                <a:r>
                  <a:rPr lang="fr-CH" dirty="0"/>
                  <a:t> </a:t>
                </a:r>
                <a:r>
                  <a:rPr lang="fr-CH" dirty="0" err="1"/>
                  <a:t>transfer</a:t>
                </a:r>
                <a:r>
                  <a:rPr lang="fr-CH" dirty="0"/>
                  <a:t> </a:t>
                </a:r>
                <a:r>
                  <a:rPr lang="fr-CH" dirty="0" err="1"/>
                  <a:t>function</a:t>
                </a:r>
                <a:r>
                  <a:rPr lang="fr-CH" dirty="0"/>
                  <a:t> </a:t>
                </a:r>
                <a:r>
                  <a:rPr lang="fr-CH" dirty="0" err="1"/>
                  <a:t>work</a:t>
                </a:r>
                <a:r>
                  <a:rPr lang="fr-CH" dirty="0"/>
                  <a:t> ? </a:t>
                </a:r>
                <a14:m>
                  <m:oMath xmlns:m="http://schemas.openxmlformats.org/officeDocument/2006/math">
                    <m:r>
                      <a:rPr lang="fr-CH" b="0" i="1" smtClean="0">
                        <a:latin typeface="Cambria Math" panose="02040503050406030204" pitchFamily="18" charset="0"/>
                      </a:rPr>
                      <m:t>𝐻</m:t>
                    </m:r>
                    <m:d>
                      <m:dPr>
                        <m:ctrlPr>
                          <a:rPr lang="fr-CH" b="0" i="1" smtClean="0"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r>
                          <a:rPr lang="fr-CH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𝜔</m:t>
                        </m:r>
                      </m:e>
                    </m:d>
                    <m:r>
                      <a:rPr lang="fr-CH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=</m:t>
                    </m:r>
                    <m:sSup>
                      <m:sSupPr>
                        <m:ctrlPr>
                          <a:rPr lang="fr-CH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fr-CH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𝑅</m:t>
                        </m:r>
                        <m:r>
                          <a:rPr lang="fr-CH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(</m:t>
                        </m:r>
                        <m:r>
                          <a:rPr lang="fr-CH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𝜔</m:t>
                        </m:r>
                        <m:r>
                          <a:rPr lang="fr-CH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)</m:t>
                        </m:r>
                        <m:r>
                          <a:rPr lang="fr-CH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𝑒</m:t>
                        </m:r>
                      </m:e>
                      <m:sup>
                        <m:r>
                          <a:rPr lang="fr-CH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𝑗</m:t>
                        </m:r>
                        <m:r>
                          <a:rPr lang="fr-CH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𝜑</m:t>
                        </m:r>
                        <m:r>
                          <a:rPr lang="fr-CH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(</m:t>
                        </m:r>
                        <m:r>
                          <a:rPr lang="fr-CH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𝜔</m:t>
                        </m:r>
                        <m:r>
                          <a:rPr lang="fr-CH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)</m:t>
                        </m:r>
                      </m:sup>
                    </m:sSup>
                  </m:oMath>
                </a14:m>
                <a:endParaRPr lang="en-CH" dirty="0"/>
              </a:p>
            </p:txBody>
          </p:sp>
        </mc:Choice>
        <mc:Fallback xmlns="">
          <p:sp>
            <p:nvSpPr>
              <p:cNvPr id="12" name="TextBox 11">
                <a:extLst>
                  <a:ext uri="{FF2B5EF4-FFF2-40B4-BE49-F238E27FC236}">
                    <a16:creationId xmlns:a16="http://schemas.microsoft.com/office/drawing/2014/main" id="{86E4178B-7A7B-8D53-70F1-425632061208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415913" y="3328202"/>
                <a:ext cx="7099444" cy="2189767"/>
              </a:xfrm>
              <a:prstGeom prst="rect">
                <a:avLst/>
              </a:prstGeom>
              <a:blipFill>
                <a:blip r:embed="rId6"/>
                <a:stretch>
                  <a:fillRect l="-536" t="-1156" b="-2890"/>
                </a:stretch>
              </a:blipFill>
            </p:spPr>
            <p:txBody>
              <a:bodyPr/>
              <a:lstStyle/>
              <a:p>
                <a:r>
                  <a:rPr lang="en-CH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2407573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B31EC7-7A68-AEE1-F8EC-1A9A6C06EC1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06500" y="239404"/>
            <a:ext cx="8057639" cy="1430337"/>
          </a:xfrm>
        </p:spPr>
        <p:txBody>
          <a:bodyPr/>
          <a:lstStyle/>
          <a:p>
            <a:r>
              <a:rPr lang="en-CH" dirty="0"/>
              <a:t>Conclusions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F500EDE-1CCF-AD8B-59F1-A7582F6D92E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E1CD7C-2161-7D43-862E-CE4C333CD873}" type="slidenum">
              <a:rPr lang="fr-FR" smtClean="0"/>
              <a:pPr/>
              <a:t>15</a:t>
            </a:fld>
            <a:endParaRPr lang="fr-FR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TextBox 2">
                <a:extLst>
                  <a:ext uri="{FF2B5EF4-FFF2-40B4-BE49-F238E27FC236}">
                    <a16:creationId xmlns:a16="http://schemas.microsoft.com/office/drawing/2014/main" id="{E8FC6F02-4872-626A-99B4-A82B0BF20808}"/>
                  </a:ext>
                </a:extLst>
              </p:cNvPr>
              <p:cNvSpPr txBox="1"/>
              <p:nvPr/>
            </p:nvSpPr>
            <p:spPr>
              <a:xfrm>
                <a:off x="5201943" y="1611167"/>
                <a:ext cx="787972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fr-CH" b="0" i="1" smtClean="0">
                          <a:latin typeface="Cambria Math" panose="02040503050406030204" pitchFamily="18" charset="0"/>
                        </a:rPr>
                        <m:t>𝐻</m:t>
                      </m:r>
                      <m:r>
                        <a:rPr lang="fr-CH" b="0" i="1" smtClean="0">
                          <a:latin typeface="Cambria Math" panose="02040503050406030204" pitchFamily="18" charset="0"/>
                        </a:rPr>
                        <m:t>(</m:t>
                      </m:r>
                      <m:r>
                        <a:rPr lang="fr-CH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𝜔</m:t>
                      </m:r>
                      <m:r>
                        <a:rPr lang="fr-CH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)</m:t>
                      </m:r>
                    </m:oMath>
                  </m:oMathPara>
                </a14:m>
                <a:endParaRPr lang="en-CH" dirty="0"/>
              </a:p>
            </p:txBody>
          </p:sp>
        </mc:Choice>
        <mc:Fallback xmlns="">
          <p:sp>
            <p:nvSpPr>
              <p:cNvPr id="3" name="TextBox 2">
                <a:extLst>
                  <a:ext uri="{FF2B5EF4-FFF2-40B4-BE49-F238E27FC236}">
                    <a16:creationId xmlns:a16="http://schemas.microsoft.com/office/drawing/2014/main" id="{E8FC6F02-4872-626A-99B4-A82B0BF20808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201943" y="1611167"/>
                <a:ext cx="787972" cy="369332"/>
              </a:xfrm>
              <a:prstGeom prst="rect">
                <a:avLst/>
              </a:prstGeom>
              <a:blipFill>
                <a:blip r:embed="rId3"/>
                <a:stretch>
                  <a:fillRect b="-20000"/>
                </a:stretch>
              </a:blipFill>
            </p:spPr>
            <p:txBody>
              <a:bodyPr/>
              <a:lstStyle/>
              <a:p>
                <a:r>
                  <a:rPr lang="en-CH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Rounded Rectangle 3">
            <a:extLst>
              <a:ext uri="{FF2B5EF4-FFF2-40B4-BE49-F238E27FC236}">
                <a16:creationId xmlns:a16="http://schemas.microsoft.com/office/drawing/2014/main" id="{CE47BF02-F78C-E61C-586F-84C51D0B56B5}"/>
              </a:ext>
            </a:extLst>
          </p:cNvPr>
          <p:cNvSpPr/>
          <p:nvPr/>
        </p:nvSpPr>
        <p:spPr>
          <a:xfrm>
            <a:off x="5124898" y="1492145"/>
            <a:ext cx="865017" cy="607375"/>
          </a:xfrm>
          <a:prstGeom prst="round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CH"/>
          </a:p>
        </p:txBody>
      </p:sp>
      <p:cxnSp>
        <p:nvCxnSpPr>
          <p:cNvPr id="8" name="Straight Arrow Connector 7">
            <a:extLst>
              <a:ext uri="{FF2B5EF4-FFF2-40B4-BE49-F238E27FC236}">
                <a16:creationId xmlns:a16="http://schemas.microsoft.com/office/drawing/2014/main" id="{58CF4871-EF9D-7105-1443-6312BEC1D80D}"/>
              </a:ext>
            </a:extLst>
          </p:cNvPr>
          <p:cNvCxnSpPr/>
          <p:nvPr/>
        </p:nvCxnSpPr>
        <p:spPr>
          <a:xfrm>
            <a:off x="4490825" y="1776901"/>
            <a:ext cx="634073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Straight Arrow Connector 8">
            <a:extLst>
              <a:ext uri="{FF2B5EF4-FFF2-40B4-BE49-F238E27FC236}">
                <a16:creationId xmlns:a16="http://schemas.microsoft.com/office/drawing/2014/main" id="{62DEC420-8759-7372-8A9D-279884A685DF}"/>
              </a:ext>
            </a:extLst>
          </p:cNvPr>
          <p:cNvCxnSpPr/>
          <p:nvPr/>
        </p:nvCxnSpPr>
        <p:spPr>
          <a:xfrm>
            <a:off x="5989915" y="1800346"/>
            <a:ext cx="634073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10" name="TextBox 9">
                <a:extLst>
                  <a:ext uri="{FF2B5EF4-FFF2-40B4-BE49-F238E27FC236}">
                    <a16:creationId xmlns:a16="http://schemas.microsoft.com/office/drawing/2014/main" id="{84059C33-3BFA-2717-7A98-8A446AB5E99E}"/>
                  </a:ext>
                </a:extLst>
              </p:cNvPr>
              <p:cNvSpPr txBox="1"/>
              <p:nvPr/>
            </p:nvSpPr>
            <p:spPr>
              <a:xfrm>
                <a:off x="2327276" y="1611166"/>
                <a:ext cx="2116092" cy="276999"/>
              </a:xfrm>
              <a:prstGeom prst="rect">
                <a:avLst/>
              </a:prstGeom>
              <a:noFill/>
            </p:spPr>
            <p:txBody>
              <a:bodyPr wrap="non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fr-CH" i="1">
                          <a:latin typeface="Cambria Math" panose="02040503050406030204" pitchFamily="18" charset="0"/>
                        </a:rPr>
                        <m:t>𝑥</m:t>
                      </m:r>
                      <m:d>
                        <m:dPr>
                          <m:ctrlPr>
                            <a:rPr lang="fr-CH" i="1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fr-CH" i="1">
                              <a:latin typeface="Cambria Math" panose="02040503050406030204" pitchFamily="18" charset="0"/>
                            </a:rPr>
                            <m:t>𝑡</m:t>
                          </m:r>
                        </m:e>
                      </m:d>
                      <m:r>
                        <a:rPr lang="fr-CH" i="1">
                          <a:latin typeface="Cambria Math" panose="02040503050406030204" pitchFamily="18" charset="0"/>
                        </a:rPr>
                        <m:t>=</m:t>
                      </m:r>
                      <m:r>
                        <a:rPr lang="fr-CH" i="1">
                          <a:latin typeface="Cambria Math" panose="02040503050406030204" pitchFamily="18" charset="0"/>
                        </a:rPr>
                        <m:t>𝑒</m:t>
                      </m:r>
                      <m:d>
                        <m:dPr>
                          <m:ctrlPr>
                            <a:rPr lang="fr-CH" i="1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fr-CH" i="1">
                              <a:latin typeface="Cambria Math" panose="02040503050406030204" pitchFamily="18" charset="0"/>
                            </a:rPr>
                            <m:t>𝑡</m:t>
                          </m:r>
                        </m:e>
                      </m:d>
                      <m:func>
                        <m:funcPr>
                          <m:ctrlPr>
                            <a:rPr lang="fr-CH" i="1">
                              <a:latin typeface="Cambria Math" panose="02040503050406030204" pitchFamily="18" charset="0"/>
                            </a:rPr>
                          </m:ctrlPr>
                        </m:funcPr>
                        <m:fName>
                          <m:r>
                            <m:rPr>
                              <m:sty m:val="p"/>
                            </m:rPr>
                            <a:rPr lang="fr-CH">
                              <a:latin typeface="Cambria Math" panose="02040503050406030204" pitchFamily="18" charset="0"/>
                            </a:rPr>
                            <m:t>cos</m:t>
                          </m:r>
                        </m:fName>
                        <m:e>
                          <m:r>
                            <a:rPr lang="fr-CH" i="1">
                              <a:latin typeface="Cambria Math" panose="02040503050406030204" pitchFamily="18" charset="0"/>
                            </a:rPr>
                            <m:t>(</m:t>
                          </m:r>
                          <m:sSub>
                            <m:sSubPr>
                              <m:ctrlPr>
                                <a:rPr lang="fr-CH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fr-CH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𝜔</m:t>
                              </m:r>
                            </m:e>
                            <m:sub>
                              <m:r>
                                <a:rPr lang="fr-CH" i="1">
                                  <a:latin typeface="Cambria Math" panose="02040503050406030204" pitchFamily="18" charset="0"/>
                                </a:rPr>
                                <m:t>0</m:t>
                              </m:r>
                            </m:sub>
                          </m:sSub>
                          <m:r>
                            <a:rPr lang="fr-CH" i="1">
                              <a:latin typeface="Cambria Math" panose="02040503050406030204" pitchFamily="18" charset="0"/>
                            </a:rPr>
                            <m:t>𝑡</m:t>
                          </m:r>
                          <m:r>
                            <a:rPr lang="fr-CH" i="1">
                              <a:latin typeface="Cambria Math" panose="02040503050406030204" pitchFamily="18" charset="0"/>
                            </a:rPr>
                            <m:t>)</m:t>
                          </m:r>
                        </m:e>
                      </m:func>
                    </m:oMath>
                  </m:oMathPara>
                </a14:m>
                <a:endParaRPr lang="en-CH" dirty="0"/>
              </a:p>
            </p:txBody>
          </p:sp>
        </mc:Choice>
        <mc:Fallback xmlns="">
          <p:sp>
            <p:nvSpPr>
              <p:cNvPr id="10" name="TextBox 9">
                <a:extLst>
                  <a:ext uri="{FF2B5EF4-FFF2-40B4-BE49-F238E27FC236}">
                    <a16:creationId xmlns:a16="http://schemas.microsoft.com/office/drawing/2014/main" id="{84059C33-3BFA-2717-7A98-8A446AB5E99E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327276" y="1611166"/>
                <a:ext cx="2116092" cy="276999"/>
              </a:xfrm>
              <a:prstGeom prst="rect">
                <a:avLst/>
              </a:prstGeom>
              <a:blipFill>
                <a:blip r:embed="rId4"/>
                <a:stretch>
                  <a:fillRect l="-1198" r="-3593" b="-39130"/>
                </a:stretch>
              </a:blipFill>
            </p:spPr>
            <p:txBody>
              <a:bodyPr/>
              <a:lstStyle/>
              <a:p>
                <a:r>
                  <a:rPr lang="en-CH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1" name="TextBox 10">
                <a:extLst>
                  <a:ext uri="{FF2B5EF4-FFF2-40B4-BE49-F238E27FC236}">
                    <a16:creationId xmlns:a16="http://schemas.microsoft.com/office/drawing/2014/main" id="{B4404571-3DF9-F5EC-FE45-69213A2BF7A5}"/>
                  </a:ext>
                </a:extLst>
              </p:cNvPr>
              <p:cNvSpPr txBox="1"/>
              <p:nvPr/>
            </p:nvSpPr>
            <p:spPr>
              <a:xfrm>
                <a:off x="6777887" y="1480682"/>
                <a:ext cx="3386376" cy="688202"/>
              </a:xfrm>
              <a:prstGeom prst="rect">
                <a:avLst/>
              </a:prstGeom>
              <a:noFill/>
            </p:spPr>
            <p:txBody>
              <a:bodyPr wrap="non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fr-CH" b="0" i="1" smtClean="0">
                          <a:latin typeface="Cambria Math" panose="02040503050406030204" pitchFamily="18" charset="0"/>
                        </a:rPr>
                        <m:t>𝑦</m:t>
                      </m:r>
                      <m:d>
                        <m:dPr>
                          <m:ctrlPr>
                            <a:rPr lang="fr-CH" b="0" i="1" smtClean="0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fr-CH" b="0" i="1" smtClean="0">
                              <a:latin typeface="Cambria Math" panose="02040503050406030204" pitchFamily="18" charset="0"/>
                            </a:rPr>
                            <m:t>𝑡</m:t>
                          </m:r>
                        </m:e>
                      </m:d>
                      <m:r>
                        <a:rPr lang="fr-CH" b="0" i="1" smtClean="0">
                          <a:latin typeface="Cambria Math" panose="02040503050406030204" pitchFamily="18" charset="0"/>
                        </a:rPr>
                        <m:t>=</m:t>
                      </m:r>
                      <m:func>
                        <m:funcPr>
                          <m:ctrlPr>
                            <a:rPr lang="fr-CH" i="1">
                              <a:latin typeface="Cambria Math" panose="02040503050406030204" pitchFamily="18" charset="0"/>
                            </a:rPr>
                          </m:ctrlPr>
                        </m:funcPr>
                        <m:fName>
                          <m:sSub>
                            <m:sSubPr>
                              <m:ctrlPr>
                                <a:rPr lang="fr-CH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d>
                                <m:dPr>
                                  <m:begChr m:val=""/>
                                  <m:endChr m:val="|"/>
                                  <m:ctrlPr>
                                    <a:rPr lang="fr-CH" i="1">
                                      <a:latin typeface="Cambria Math" panose="02040503050406030204" pitchFamily="18" charset="0"/>
                                    </a:rPr>
                                  </m:ctrlPr>
                                </m:dPr>
                                <m:e>
                                  <m:f>
                                    <m:fPr>
                                      <m:ctrlPr>
                                        <a:rPr lang="fr-CH" i="1">
                                          <a:latin typeface="Cambria Math" panose="02040503050406030204" pitchFamily="18" charset="0"/>
                                        </a:rPr>
                                      </m:ctrlPr>
                                    </m:fPr>
                                    <m:num>
                                      <m:r>
                                        <a:rPr lang="fr-CH" i="1">
                                          <a:latin typeface="Cambria Math" panose="02040503050406030204" pitchFamily="18" charset="0"/>
                                        </a:rPr>
                                        <m:t>𝑑</m:t>
                                      </m:r>
                                      <m:r>
                                        <a:rPr lang="fr-CH" b="0" i="1" smtClean="0">
                                          <a:latin typeface="Cambria Math" panose="02040503050406030204" pitchFamily="18" charset="0"/>
                                        </a:rPr>
                                        <m:t>𝑅</m:t>
                                      </m:r>
                                    </m:num>
                                    <m:den>
                                      <m:r>
                                        <a:rPr lang="fr-CH" i="1">
                                          <a:latin typeface="Cambria Math" panose="02040503050406030204" pitchFamily="18" charset="0"/>
                                        </a:rPr>
                                        <m:t>𝑑</m:t>
                                      </m:r>
                                      <m:r>
                                        <a:rPr lang="fr-CH" i="1">
                                          <a:latin typeface="Cambria Math" panose="02040503050406030204" pitchFamily="18" charset="0"/>
                                          <a:ea typeface="Cambria Math" panose="02040503050406030204" pitchFamily="18" charset="0"/>
                                        </a:rPr>
                                        <m:t>𝜔</m:t>
                                      </m:r>
                                    </m:den>
                                  </m:f>
                                </m:e>
                              </m:d>
                            </m:e>
                            <m:sub>
                              <m:sSub>
                                <m:sSubPr>
                                  <m:ctrlPr>
                                    <a:rPr lang="fr-CH" i="1">
                                      <a:latin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fr-CH" i="1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  <m:t>𝜔</m:t>
                                  </m:r>
                                </m:e>
                                <m:sub>
                                  <m:r>
                                    <a:rPr lang="fr-CH" i="1">
                                      <a:latin typeface="Cambria Math" panose="02040503050406030204" pitchFamily="18" charset="0"/>
                                    </a:rPr>
                                    <m:t>0</m:t>
                                  </m:r>
                                </m:sub>
                              </m:sSub>
                            </m:sub>
                          </m:sSub>
                          <m:r>
                            <m:rPr>
                              <m:sty m:val="p"/>
                            </m:rPr>
                            <a:rPr lang="fr-CH">
                              <a:latin typeface="Cambria Math" panose="02040503050406030204" pitchFamily="18" charset="0"/>
                            </a:rPr>
                            <m:t>cos</m:t>
                          </m:r>
                        </m:fName>
                        <m:e>
                          <m:d>
                            <m:dPr>
                              <m:ctrlPr>
                                <a:rPr lang="fr-CH" i="1">
                                  <a:latin typeface="Cambria Math" panose="02040503050406030204" pitchFamily="18" charset="0"/>
                                </a:rPr>
                              </m:ctrlPr>
                            </m:dPr>
                            <m:e>
                              <m:sSub>
                                <m:sSubPr>
                                  <m:ctrlPr>
                                    <a:rPr lang="fr-CH" i="1">
                                      <a:latin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fr-CH" i="1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  <m:t>𝜔</m:t>
                                  </m:r>
                                </m:e>
                                <m:sub>
                                  <m:r>
                                    <a:rPr lang="fr-CH" i="1">
                                      <a:latin typeface="Cambria Math" panose="02040503050406030204" pitchFamily="18" charset="0"/>
                                    </a:rPr>
                                    <m:t>0</m:t>
                                  </m:r>
                                </m:sub>
                              </m:sSub>
                              <m:r>
                                <a:rPr lang="fr-CH" i="1">
                                  <a:latin typeface="Cambria Math" panose="02040503050406030204" pitchFamily="18" charset="0"/>
                                </a:rPr>
                                <m:t>𝑡</m:t>
                              </m:r>
                            </m:e>
                          </m:d>
                          <m:f>
                            <m:fPr>
                              <m:ctrlPr>
                                <a:rPr lang="fr-CH" i="1">
                                  <a:latin typeface="Cambria Math" panose="02040503050406030204" pitchFamily="18" charset="0"/>
                                </a:rPr>
                              </m:ctrlPr>
                            </m:fPr>
                            <m:num>
                              <m:r>
                                <a:rPr lang="fr-CH" i="1">
                                  <a:latin typeface="Cambria Math" panose="02040503050406030204" pitchFamily="18" charset="0"/>
                                </a:rPr>
                                <m:t>𝑑𝑒</m:t>
                              </m:r>
                              <m:d>
                                <m:dPr>
                                  <m:ctrlPr>
                                    <a:rPr lang="fr-CH" i="1">
                                      <a:latin typeface="Cambria Math" panose="02040503050406030204" pitchFamily="18" charset="0"/>
                                    </a:rPr>
                                  </m:ctrlPr>
                                </m:dPr>
                                <m:e>
                                  <m:r>
                                    <a:rPr lang="fr-CH" i="1">
                                      <a:latin typeface="Cambria Math" panose="02040503050406030204" pitchFamily="18" charset="0"/>
                                    </a:rPr>
                                    <m:t>𝑡</m:t>
                                  </m:r>
                                  <m:r>
                                    <a:rPr lang="fr-CH" i="1">
                                      <a:latin typeface="Cambria Math" panose="02040503050406030204" pitchFamily="18" charset="0"/>
                                    </a:rPr>
                                    <m:t>+</m:t>
                                  </m:r>
                                  <m:sSub>
                                    <m:sSubPr>
                                      <m:ctrlPr>
                                        <a:rPr lang="fr-CH" i="1">
                                          <a:latin typeface="Cambria Math" panose="02040503050406030204" pitchFamily="18" charset="0"/>
                                        </a:rPr>
                                      </m:ctrlPr>
                                    </m:sSubPr>
                                    <m:e>
                                      <m:r>
                                        <a:rPr lang="fr-CH" i="1">
                                          <a:latin typeface="Cambria Math" panose="02040503050406030204" pitchFamily="18" charset="0"/>
                                          <a:ea typeface="Cambria Math" panose="02040503050406030204" pitchFamily="18" charset="0"/>
                                        </a:rPr>
                                        <m:t>𝜏</m:t>
                                      </m:r>
                                    </m:e>
                                    <m:sub>
                                      <m:r>
                                        <a:rPr lang="fr-CH" i="1">
                                          <a:latin typeface="Cambria Math" panose="02040503050406030204" pitchFamily="18" charset="0"/>
                                        </a:rPr>
                                        <m:t>𝑆</m:t>
                                      </m:r>
                                    </m:sub>
                                  </m:sSub>
                                </m:e>
                              </m:d>
                            </m:num>
                            <m:den>
                              <m:r>
                                <a:rPr lang="fr-CH" i="1">
                                  <a:latin typeface="Cambria Math" panose="02040503050406030204" pitchFamily="18" charset="0"/>
                                </a:rPr>
                                <m:t>𝑑𝑡</m:t>
                              </m:r>
                            </m:den>
                          </m:f>
                        </m:e>
                      </m:func>
                    </m:oMath>
                  </m:oMathPara>
                </a14:m>
                <a:endParaRPr lang="en-CH" dirty="0"/>
              </a:p>
            </p:txBody>
          </p:sp>
        </mc:Choice>
        <mc:Fallback xmlns="">
          <p:sp>
            <p:nvSpPr>
              <p:cNvPr id="11" name="TextBox 10">
                <a:extLst>
                  <a:ext uri="{FF2B5EF4-FFF2-40B4-BE49-F238E27FC236}">
                    <a16:creationId xmlns:a16="http://schemas.microsoft.com/office/drawing/2014/main" id="{B4404571-3DF9-F5EC-FE45-69213A2BF7A5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777887" y="1480682"/>
                <a:ext cx="3386376" cy="688202"/>
              </a:xfrm>
              <a:prstGeom prst="rect">
                <a:avLst/>
              </a:prstGeom>
              <a:blipFill>
                <a:blip r:embed="rId5"/>
                <a:stretch>
                  <a:fillRect l="-2239" t="-200000" b="-274545"/>
                </a:stretch>
              </a:blipFill>
            </p:spPr>
            <p:txBody>
              <a:bodyPr/>
              <a:lstStyle/>
              <a:p>
                <a:r>
                  <a:rPr lang="en-CH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2" name="TextBox 11">
                <a:extLst>
                  <a:ext uri="{FF2B5EF4-FFF2-40B4-BE49-F238E27FC236}">
                    <a16:creationId xmlns:a16="http://schemas.microsoft.com/office/drawing/2014/main" id="{86E4178B-7A7B-8D53-70F1-425632061208}"/>
                  </a:ext>
                </a:extLst>
              </p:cNvPr>
              <p:cNvSpPr txBox="1"/>
              <p:nvPr/>
            </p:nvSpPr>
            <p:spPr>
              <a:xfrm>
                <a:off x="2533776" y="2529937"/>
                <a:ext cx="7312836" cy="2804229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 marL="342900" indent="-342900">
                  <a:buFont typeface="+mj-lt"/>
                  <a:buAutoNum type="arabicPeriod"/>
                </a:pPr>
                <a:endParaRPr lang="fr-CH" b="0" dirty="0"/>
              </a:p>
              <a:p>
                <a:pPr marL="342900" indent="-342900">
                  <a:buFont typeface="+mj-lt"/>
                  <a:buAutoNum type="arabicPeriod"/>
                </a:pPr>
                <a:endParaRPr lang="fr-CH" b="0" dirty="0"/>
              </a:p>
              <a:p>
                <a:pPr marL="342900" indent="-342900">
                  <a:buFont typeface="+mj-lt"/>
                  <a:buAutoNum type="arabicPeriod"/>
                </a:pPr>
                <a:endParaRPr lang="en-CH" dirty="0"/>
              </a:p>
              <a:p>
                <a:pPr marL="342900" indent="-342900">
                  <a:buFont typeface="+mj-lt"/>
                  <a:buAutoNum type="arabicPeriod"/>
                </a:pPr>
                <a:r>
                  <a:rPr lang="fr-CH" dirty="0" err="1"/>
                  <a:t>We</a:t>
                </a:r>
                <a:r>
                  <a:rPr lang="fr-CH" dirty="0"/>
                  <a:t> </a:t>
                </a:r>
                <a:r>
                  <a:rPr lang="fr-CH" dirty="0" err="1"/>
                  <a:t>need</a:t>
                </a:r>
                <a:r>
                  <a:rPr lang="fr-CH" dirty="0"/>
                  <a:t> </a:t>
                </a:r>
                <a14:m>
                  <m:oMath xmlns:m="http://schemas.openxmlformats.org/officeDocument/2006/math">
                    <m:r>
                      <a:rPr lang="fr-CH" i="1">
                        <a:latin typeface="Cambria Math" panose="02040503050406030204" pitchFamily="18" charset="0"/>
                      </a:rPr>
                      <m:t>𝐻</m:t>
                    </m:r>
                    <m:d>
                      <m:dPr>
                        <m:ctrlPr>
                          <a:rPr lang="fr-CH" i="1"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r>
                          <a:rPr lang="fr-CH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𝜔</m:t>
                        </m:r>
                      </m:e>
                    </m:d>
                    <m:r>
                      <a:rPr lang="fr-CH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=</m:t>
                    </m:r>
                    <m:sSup>
                      <m:sSupPr>
                        <m:ctrlPr>
                          <a:rPr lang="fr-CH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fr-CH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𝑅</m:t>
                        </m:r>
                        <m:r>
                          <a:rPr lang="fr-CH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(</m:t>
                        </m:r>
                        <m:r>
                          <a:rPr lang="fr-CH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𝜔</m:t>
                        </m:r>
                        <m:r>
                          <a:rPr lang="fr-CH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)</m:t>
                        </m:r>
                        <m:r>
                          <a:rPr lang="fr-CH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𝑒</m:t>
                        </m:r>
                      </m:e>
                      <m:sup>
                        <m:r>
                          <a:rPr lang="fr-CH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𝑗</m:t>
                        </m:r>
                        <m:r>
                          <a:rPr lang="fr-CH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𝜑</m:t>
                        </m:r>
                        <m:r>
                          <a:rPr lang="fr-CH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(</m:t>
                        </m:r>
                        <m:r>
                          <a:rPr lang="fr-CH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𝜔</m:t>
                        </m:r>
                        <m:r>
                          <a:rPr lang="fr-CH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)</m:t>
                        </m:r>
                      </m:sup>
                    </m:sSup>
                  </m:oMath>
                </a14:m>
                <a:r>
                  <a:rPr lang="en-CH" dirty="0"/>
                  <a:t> with </a:t>
                </a:r>
                <a14:m>
                  <m:oMath xmlns:m="http://schemas.openxmlformats.org/officeDocument/2006/math">
                    <m:r>
                      <a:rPr lang="fr-CH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𝑅</m:t>
                    </m:r>
                    <m:d>
                      <m:dPr>
                        <m:ctrlPr>
                          <a:rPr lang="fr-CH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</m:ctrlPr>
                      </m:dPr>
                      <m:e>
                        <m:sSub>
                          <m:sSubPr>
                            <m:ctrlPr>
                              <a:rPr lang="fr-CH" i="1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fr-CH" i="1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𝜔</m:t>
                            </m:r>
                          </m:e>
                          <m:sub>
                            <m:r>
                              <a:rPr lang="fr-CH" i="1">
                                <a:latin typeface="Cambria Math" panose="02040503050406030204" pitchFamily="18" charset="0"/>
                              </a:rPr>
                              <m:t>0</m:t>
                            </m:r>
                          </m:sub>
                        </m:sSub>
                      </m:e>
                    </m:d>
                    <m:r>
                      <a:rPr lang="fr-CH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=0</m:t>
                    </m:r>
                  </m:oMath>
                </a14:m>
                <a:r>
                  <a:rPr lang="en-CH" dirty="0"/>
                  <a:t> and </a:t>
                </a:r>
                <a14:m>
                  <m:oMath xmlns:m="http://schemas.openxmlformats.org/officeDocument/2006/math">
                    <m:r>
                      <m:rPr>
                        <m:sty m:val="p"/>
                      </m:rPr>
                      <a:rPr lang="el-GR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φ</m:t>
                    </m:r>
                    <m:d>
                      <m:dPr>
                        <m:ctrlPr>
                          <a:rPr lang="fr-CH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</m:ctrlPr>
                      </m:dPr>
                      <m:e>
                        <m:sSub>
                          <m:sSubPr>
                            <m:ctrlPr>
                              <a:rPr lang="fr-CH" i="1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fr-CH" i="1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𝜔</m:t>
                            </m:r>
                          </m:e>
                          <m:sub>
                            <m:r>
                              <a:rPr lang="fr-CH" i="1">
                                <a:latin typeface="Cambria Math" panose="02040503050406030204" pitchFamily="18" charset="0"/>
                              </a:rPr>
                              <m:t>0</m:t>
                            </m:r>
                          </m:sub>
                        </m:sSub>
                      </m:e>
                    </m:d>
                    <m:r>
                      <a:rPr lang="fr-CH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=</m:t>
                    </m:r>
                    <m:r>
                      <a:rPr lang="fr-CH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𝜋</m:t>
                    </m:r>
                    <m:r>
                      <a:rPr lang="fr-CH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/2</m:t>
                    </m:r>
                  </m:oMath>
                </a14:m>
                <a:endParaRPr lang="en-CH" dirty="0"/>
              </a:p>
              <a:p>
                <a:pPr marL="342900" indent="-342900">
                  <a:buFont typeface="+mj-lt"/>
                  <a:buAutoNum type="arabicPeriod"/>
                </a:pPr>
                <a:endParaRPr lang="en-CH" dirty="0"/>
              </a:p>
              <a:p>
                <a:pPr marL="342900" indent="-342900">
                  <a:buFont typeface="+mj-lt"/>
                  <a:buAutoNum type="arabicPeriod"/>
                </a:pPr>
                <a:r>
                  <a:rPr lang="fr-CH" dirty="0"/>
                  <a:t>Computation </a:t>
                </a:r>
                <a:r>
                  <a:rPr lang="fr-CH" dirty="0" err="1"/>
                  <a:t>occurs</a:t>
                </a:r>
                <a:r>
                  <a:rPr lang="fr-CH" dirty="0"/>
                  <a:t> at the Wigner-</a:t>
                </a:r>
                <a:r>
                  <a:rPr lang="fr-CH" dirty="0" err="1"/>
                  <a:t>Eisenbud</a:t>
                </a:r>
                <a:r>
                  <a:rPr lang="fr-CH" dirty="0"/>
                  <a:t> time-</a:t>
                </a:r>
                <a:r>
                  <a:rPr lang="fr-CH" dirty="0" err="1"/>
                  <a:t>delay</a:t>
                </a:r>
                <a:r>
                  <a:rPr lang="fr-CH" dirty="0"/>
                  <a:t>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fr-CH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d>
                          <m:dPr>
                            <m:begChr m:val=""/>
                            <m:endChr m:val="|"/>
                            <m:ctrlPr>
                              <a:rPr lang="fr-CH" i="1">
                                <a:latin typeface="Cambria Math" panose="02040503050406030204" pitchFamily="18" charset="0"/>
                              </a:rPr>
                            </m:ctrlPr>
                          </m:dPr>
                          <m:e>
                            <m:sSub>
                              <m:sSubPr>
                                <m:ctrlPr>
                                  <a:rPr lang="fr-CH" i="1" smtClean="0">
                                    <a:latin typeface="Cambria Math" panose="02040503050406030204" pitchFamily="18" charset="0"/>
                                  </a:rPr>
                                </m:ctrlPr>
                              </m:sSubPr>
                              <m:e>
                                <m:r>
                                  <a:rPr lang="fr-CH" i="1" smtClean="0"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</a:rPr>
                                  <m:t>𝜏</m:t>
                                </m:r>
                              </m:e>
                              <m:sub>
                                <m:r>
                                  <a:rPr lang="fr-CH" b="0" i="1" smtClean="0">
                                    <a:latin typeface="Cambria Math" panose="02040503050406030204" pitchFamily="18" charset="0"/>
                                  </a:rPr>
                                  <m:t>𝑆</m:t>
                                </m:r>
                              </m:sub>
                            </m:sSub>
                            <m:r>
                              <a:rPr lang="fr-CH" b="0" i="1" smtClean="0">
                                <a:latin typeface="Cambria Math" panose="02040503050406030204" pitchFamily="18" charset="0"/>
                              </a:rPr>
                              <m:t>=</m:t>
                            </m:r>
                            <m:f>
                              <m:fPr>
                                <m:ctrlPr>
                                  <a:rPr lang="fr-CH" i="1">
                                    <a:latin typeface="Cambria Math" panose="02040503050406030204" pitchFamily="18" charset="0"/>
                                  </a:rPr>
                                </m:ctrlPr>
                              </m:fPr>
                              <m:num>
                                <m:r>
                                  <a:rPr lang="fr-CH" i="1">
                                    <a:latin typeface="Cambria Math" panose="02040503050406030204" pitchFamily="18" charset="0"/>
                                  </a:rPr>
                                  <m:t>𝑑</m:t>
                                </m:r>
                                <m:r>
                                  <a:rPr lang="fr-CH" i="1"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</a:rPr>
                                  <m:t>𝜑</m:t>
                                </m:r>
                              </m:num>
                              <m:den>
                                <m:r>
                                  <a:rPr lang="fr-CH" i="1">
                                    <a:latin typeface="Cambria Math" panose="02040503050406030204" pitchFamily="18" charset="0"/>
                                  </a:rPr>
                                  <m:t>𝑑</m:t>
                                </m:r>
                                <m:r>
                                  <a:rPr lang="fr-CH" i="1"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</a:rPr>
                                  <m:t>𝜔</m:t>
                                </m:r>
                              </m:den>
                            </m:f>
                          </m:e>
                        </m:d>
                      </m:e>
                      <m:sub>
                        <m:sSub>
                          <m:sSubPr>
                            <m:ctrlPr>
                              <a:rPr lang="fr-CH" i="1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fr-CH" i="1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𝜔</m:t>
                            </m:r>
                          </m:e>
                          <m:sub>
                            <m:r>
                              <a:rPr lang="fr-CH" i="1">
                                <a:latin typeface="Cambria Math" panose="02040503050406030204" pitchFamily="18" charset="0"/>
                              </a:rPr>
                              <m:t>0</m:t>
                            </m:r>
                          </m:sub>
                        </m:sSub>
                      </m:sub>
                    </m:sSub>
                  </m:oMath>
                </a14:m>
                <a:endParaRPr lang="fr-CH" dirty="0"/>
              </a:p>
              <a:p>
                <a:pPr marL="342900" indent="-342900">
                  <a:buFont typeface="+mj-lt"/>
                  <a:buAutoNum type="arabicPeriod"/>
                </a:pPr>
                <a:r>
                  <a:rPr lang="fr-CH" dirty="0"/>
                  <a:t>But: </a:t>
                </a:r>
                <a:r>
                  <a:rPr lang="fr-CH" dirty="0" err="1"/>
                  <a:t>significant</a:t>
                </a:r>
                <a:r>
                  <a:rPr lang="fr-CH" dirty="0"/>
                  <a:t> power </a:t>
                </a:r>
                <a:r>
                  <a:rPr lang="fr-CH" dirty="0" err="1"/>
                  <a:t>is</a:t>
                </a:r>
                <a:r>
                  <a:rPr lang="fr-CH" dirty="0"/>
                  <a:t> </a:t>
                </a:r>
                <a:r>
                  <a:rPr lang="fr-CH" dirty="0" err="1"/>
                  <a:t>lost</a:t>
                </a:r>
                <a:r>
                  <a:rPr lang="fr-CH" dirty="0"/>
                  <a:t> in the process: </a:t>
                </a:r>
                <a:r>
                  <a:rPr lang="fr-CH" dirty="0" err="1"/>
                  <a:t>prone</a:t>
                </a:r>
                <a:r>
                  <a:rPr lang="fr-CH" dirty="0"/>
                  <a:t> to noise</a:t>
                </a:r>
              </a:p>
              <a:p>
                <a:pPr marL="342900" indent="-342900">
                  <a:buFont typeface="+mj-lt"/>
                  <a:buAutoNum type="arabicPeriod"/>
                </a:pPr>
                <a:endParaRPr lang="fr-CH" dirty="0"/>
              </a:p>
              <a:p>
                <a:pPr marL="342900" indent="-342900">
                  <a:buFont typeface="+mj-lt"/>
                  <a:buAutoNum type="arabicPeriod"/>
                </a:pPr>
                <a:r>
                  <a:rPr lang="fr-CH" dirty="0"/>
                  <a:t>time </a:t>
                </a:r>
                <a:r>
                  <a:rPr lang="fr-CH" dirty="0" err="1"/>
                  <a:t>t</a:t>
                </a:r>
                <a:r>
                  <a:rPr lang="fr-CH" dirty="0"/>
                  <a:t> can </a:t>
                </a:r>
                <a:r>
                  <a:rPr lang="fr-CH" dirty="0" err="1"/>
                  <a:t>be</a:t>
                </a:r>
                <a:r>
                  <a:rPr lang="fr-CH" dirty="0"/>
                  <a:t> </a:t>
                </a:r>
                <a:r>
                  <a:rPr lang="fr-CH" dirty="0" err="1"/>
                  <a:t>replaced</a:t>
                </a:r>
                <a:r>
                  <a:rPr lang="fr-CH" dirty="0"/>
                  <a:t> by </a:t>
                </a:r>
                <a:r>
                  <a:rPr lang="fr-CH" dirty="0" err="1"/>
                  <a:t>space</a:t>
                </a:r>
                <a:r>
                  <a:rPr lang="fr-CH" dirty="0"/>
                  <a:t>, x (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fr-CH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fr-CH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𝜔</m:t>
                        </m:r>
                      </m:e>
                      <m:sub>
                        <m:r>
                          <a:rPr lang="fr-CH" i="1">
                            <a:latin typeface="Cambria Math" panose="02040503050406030204" pitchFamily="18" charset="0"/>
                          </a:rPr>
                          <m:t>0</m:t>
                        </m:r>
                      </m:sub>
                    </m:sSub>
                  </m:oMath>
                </a14:m>
                <a:r>
                  <a:rPr lang="fr-CH" dirty="0"/>
                  <a:t> becomes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fr-CH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fr-CH" b="0" i="1" smtClean="0">
                            <a:latin typeface="Cambria Math" panose="02040503050406030204" pitchFamily="18" charset="0"/>
                          </a:rPr>
                          <m:t>𝑘</m:t>
                        </m:r>
                      </m:e>
                      <m:sub>
                        <m:r>
                          <a:rPr lang="fr-CH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𝑥</m:t>
                        </m:r>
                        <m:r>
                          <a:rPr lang="fr-CH" i="1">
                            <a:latin typeface="Cambria Math" panose="02040503050406030204" pitchFamily="18" charset="0"/>
                          </a:rPr>
                          <m:t>0</m:t>
                        </m:r>
                      </m:sub>
                    </m:sSub>
                  </m:oMath>
                </a14:m>
                <a:r>
                  <a:rPr lang="fr-CH" dirty="0"/>
                  <a:t> )</a:t>
                </a:r>
                <a:endParaRPr lang="en-CH" dirty="0"/>
              </a:p>
            </p:txBody>
          </p:sp>
        </mc:Choice>
        <mc:Fallback xmlns="">
          <p:sp>
            <p:nvSpPr>
              <p:cNvPr id="12" name="TextBox 11">
                <a:extLst>
                  <a:ext uri="{FF2B5EF4-FFF2-40B4-BE49-F238E27FC236}">
                    <a16:creationId xmlns:a16="http://schemas.microsoft.com/office/drawing/2014/main" id="{86E4178B-7A7B-8D53-70F1-425632061208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533776" y="2529937"/>
                <a:ext cx="7312836" cy="2804229"/>
              </a:xfrm>
              <a:prstGeom prst="rect">
                <a:avLst/>
              </a:prstGeom>
              <a:blipFill>
                <a:blip r:embed="rId6"/>
                <a:stretch>
                  <a:fillRect l="-520" r="-3986" b="-13063"/>
                </a:stretch>
              </a:blipFill>
            </p:spPr>
            <p:txBody>
              <a:bodyPr/>
              <a:lstStyle/>
              <a:p>
                <a:r>
                  <a:rPr lang="en-CH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9898400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B31EC7-7A68-AEE1-F8EC-1A9A6C06EC1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06500" y="239404"/>
            <a:ext cx="8057639" cy="1430337"/>
          </a:xfrm>
        </p:spPr>
        <p:txBody>
          <a:bodyPr/>
          <a:lstStyle/>
          <a:p>
            <a:r>
              <a:rPr lang="en-CH" dirty="0"/>
              <a:t>Differentiating in time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F500EDE-1CCF-AD8B-59F1-A7582F6D92E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E1CD7C-2161-7D43-862E-CE4C333CD873}" type="slidenum">
              <a:rPr lang="fr-FR" smtClean="0"/>
              <a:pPr/>
              <a:t>16</a:t>
            </a:fld>
            <a:endParaRPr lang="fr-FR" dirty="0"/>
          </a:p>
        </p:txBody>
      </p:sp>
      <p:pic>
        <p:nvPicPr>
          <p:cNvPr id="9218" name="Picture 2" descr="Fig. 1">
            <a:extLst>
              <a:ext uri="{FF2B5EF4-FFF2-40B4-BE49-F238E27FC236}">
                <a16:creationId xmlns:a16="http://schemas.microsoft.com/office/drawing/2014/main" id="{4C70FF1E-5E7F-B67D-C161-CC591BEBE3C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62593" y="1498791"/>
            <a:ext cx="7992277" cy="46029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C1D9E9FE-6E95-FF4E-F3FD-7583120E4365}"/>
              </a:ext>
            </a:extLst>
          </p:cNvPr>
          <p:cNvSpPr txBox="1"/>
          <p:nvPr/>
        </p:nvSpPr>
        <p:spPr>
          <a:xfrm>
            <a:off x="467212" y="6556897"/>
            <a:ext cx="8683467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CH" sz="1400" dirty="0"/>
              <a:t>Sol, del Hougne, Smith, Meta-programmable analog differentiator, Nature communications 13, 1713 (2022)</a:t>
            </a:r>
          </a:p>
        </p:txBody>
      </p:sp>
    </p:spTree>
    <p:extLst>
      <p:ext uri="{BB962C8B-B14F-4D97-AF65-F5344CB8AC3E}">
        <p14:creationId xmlns:p14="http://schemas.microsoft.com/office/powerpoint/2010/main" val="38267021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ACBBCB-6655-5A0E-E4CF-2F2613D612D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06501" y="239404"/>
            <a:ext cx="7830708" cy="1430337"/>
          </a:xfrm>
        </p:spPr>
        <p:txBody>
          <a:bodyPr/>
          <a:lstStyle/>
          <a:p>
            <a:r>
              <a:rPr lang="en-CH" dirty="0"/>
              <a:t>Differentiation of optical pulses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265B081-E4D5-E7A1-0EF9-AC91BC00A9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E1CD7C-2161-7D43-862E-CE4C333CD873}" type="slidenum">
              <a:rPr lang="fr-FR" smtClean="0"/>
              <a:pPr/>
              <a:t>17</a:t>
            </a:fld>
            <a:endParaRPr lang="fr-FR" dirty="0"/>
          </a:p>
        </p:txBody>
      </p:sp>
      <p:pic>
        <p:nvPicPr>
          <p:cNvPr id="13314" name="Picture 2" descr="figure: Fig. 1.">
            <a:extLst>
              <a:ext uri="{FF2B5EF4-FFF2-40B4-BE49-F238E27FC236}">
                <a16:creationId xmlns:a16="http://schemas.microsoft.com/office/drawing/2014/main" id="{70002682-FFFE-304B-3C40-FA539F04CE9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93858" y="1416333"/>
            <a:ext cx="4466430" cy="12684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316" name="Picture 4">
            <a:extLst>
              <a:ext uri="{FF2B5EF4-FFF2-40B4-BE49-F238E27FC236}">
                <a16:creationId xmlns:a16="http://schemas.microsoft.com/office/drawing/2014/main" id="{C51F6709-535A-6E9E-A12A-283F6433437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62154" y="3323930"/>
            <a:ext cx="4890024" cy="21177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318" name="Picture 6" descr="figure: Fig. 5.">
            <a:extLst>
              <a:ext uri="{FF2B5EF4-FFF2-40B4-BE49-F238E27FC236}">
                <a16:creationId xmlns:a16="http://schemas.microsoft.com/office/drawing/2014/main" id="{C5D7BFE0-832B-78D2-5B45-73174B313B3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52953" y="1024241"/>
            <a:ext cx="3245189" cy="19860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320" name="Picture 8">
            <a:extLst>
              <a:ext uri="{FF2B5EF4-FFF2-40B4-BE49-F238E27FC236}">
                <a16:creationId xmlns:a16="http://schemas.microsoft.com/office/drawing/2014/main" id="{8E80AC97-F0A7-DCD1-55A2-758398ADCAEF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9854" b="20653"/>
          <a:stretch/>
        </p:blipFill>
        <p:spPr bwMode="auto">
          <a:xfrm>
            <a:off x="6713902" y="3991322"/>
            <a:ext cx="4646613" cy="13368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8B2D565D-89DB-A84D-1179-8CD99F1ACBED}"/>
              </a:ext>
            </a:extLst>
          </p:cNvPr>
          <p:cNvSpPr txBox="1"/>
          <p:nvPr/>
        </p:nvSpPr>
        <p:spPr>
          <a:xfrm>
            <a:off x="754780" y="6356986"/>
            <a:ext cx="10170197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400" dirty="0"/>
              <a:t>Huang, Zheng, Dong, Gao, and Zhang, "Terahertz-bandwidth photonic temporal differentiator based on a silicon-on-isolator directional coupler," Opt. Lett. 40, 5614-5617 (2015)</a:t>
            </a:r>
            <a:endParaRPr lang="en-CH" sz="1400" dirty="0"/>
          </a:p>
        </p:txBody>
      </p:sp>
    </p:spTree>
    <p:extLst>
      <p:ext uri="{BB962C8B-B14F-4D97-AF65-F5344CB8AC3E}">
        <p14:creationId xmlns:p14="http://schemas.microsoft.com/office/powerpoint/2010/main" val="24991067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4" name="Picture 4" descr="Figure 4">
            <a:extLst>
              <a:ext uri="{FF2B5EF4-FFF2-40B4-BE49-F238E27FC236}">
                <a16:creationId xmlns:a16="http://schemas.microsoft.com/office/drawing/2014/main" id="{18E2839C-4D0A-767B-45EE-87F2659A55FD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1192"/>
          <a:stretch/>
        </p:blipFill>
        <p:spPr bwMode="auto">
          <a:xfrm>
            <a:off x="633565" y="5302083"/>
            <a:ext cx="2659059" cy="14472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7B31EC7-7A68-AEE1-F8EC-1A9A6C06EC1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06500" y="239404"/>
            <a:ext cx="8057639" cy="1430337"/>
          </a:xfrm>
        </p:spPr>
        <p:txBody>
          <a:bodyPr/>
          <a:lstStyle/>
          <a:p>
            <a:r>
              <a:rPr lang="en-CH" dirty="0"/>
              <a:t>Differentiating in spatial domain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F500EDE-1CCF-AD8B-59F1-A7582F6D92E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E1CD7C-2161-7D43-862E-CE4C333CD873}" type="slidenum">
              <a:rPr lang="fr-FR" smtClean="0"/>
              <a:pPr/>
              <a:t>18</a:t>
            </a:fld>
            <a:endParaRPr lang="fr-FR" dirty="0"/>
          </a:p>
        </p:txBody>
      </p:sp>
      <p:pic>
        <p:nvPicPr>
          <p:cNvPr id="5122" name="Picture 2" descr="Figure 1">
            <a:extLst>
              <a:ext uri="{FF2B5EF4-FFF2-40B4-BE49-F238E27FC236}">
                <a16:creationId xmlns:a16="http://schemas.microsoft.com/office/drawing/2014/main" id="{BC3CCC89-6DB9-A152-CBBA-562DA12A2701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430" t="198" b="79914"/>
          <a:stretch>
            <a:fillRect/>
          </a:stretch>
        </p:blipFill>
        <p:spPr bwMode="auto">
          <a:xfrm>
            <a:off x="519265" y="3380824"/>
            <a:ext cx="2966885" cy="19022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8B949449-6AE6-A411-A4AA-72517BE27566}"/>
              </a:ext>
            </a:extLst>
          </p:cNvPr>
          <p:cNvSpPr txBox="1"/>
          <p:nvPr/>
        </p:nvSpPr>
        <p:spPr>
          <a:xfrm>
            <a:off x="3247112" y="6320850"/>
            <a:ext cx="397641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CH" sz="1400" dirty="0"/>
              <a:t>Zhu, Zhou, Lou, Ye, Qiu, Ruan and Fan, Nature Communications 8, 15391 (2017)</a:t>
            </a:r>
          </a:p>
        </p:txBody>
      </p:sp>
      <p:pic>
        <p:nvPicPr>
          <p:cNvPr id="4" name="New picture">
            <a:extLst>
              <a:ext uri="{FF2B5EF4-FFF2-40B4-BE49-F238E27FC236}">
                <a16:creationId xmlns:a16="http://schemas.microsoft.com/office/drawing/2014/main" id="{A883BCE6-7137-92FB-2BD0-BC03EFCF4F9F}"/>
              </a:ext>
            </a:extLst>
          </p:cNvPr>
          <p:cNvPicPr/>
          <p:nvPr/>
        </p:nvPicPr>
        <p:blipFill>
          <a:blip r:embed="rId5"/>
          <a:stretch>
            <a:fillRect/>
          </a:stretch>
        </p:blipFill>
        <p:spPr>
          <a:xfrm>
            <a:off x="199061" y="714375"/>
            <a:ext cx="4071014" cy="2299937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429D72E1-5390-2A62-9044-B7CB25778AC0}"/>
              </a:ext>
            </a:extLst>
          </p:cNvPr>
          <p:cNvSpPr txBox="1"/>
          <p:nvPr/>
        </p:nvSpPr>
        <p:spPr>
          <a:xfrm>
            <a:off x="199061" y="3002146"/>
            <a:ext cx="4469136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altLang="en-US" sz="1400" i="1" dirty="0">
                <a:solidFill>
                  <a:srgbClr val="333333"/>
                </a:solidFill>
              </a:rPr>
              <a:t>Zhou et al., Natl Sci Rev</a:t>
            </a:r>
            <a:r>
              <a:rPr lang="en-US" altLang="en-US" sz="1400" dirty="0">
                <a:solidFill>
                  <a:srgbClr val="333333"/>
                </a:solidFill>
              </a:rPr>
              <a:t>, Volume 8, Issue 6, June 2021, nwaa176</a:t>
            </a:r>
            <a:endParaRPr lang="en-CH" sz="1400" dirty="0"/>
          </a:p>
        </p:txBody>
      </p:sp>
      <p:pic>
        <p:nvPicPr>
          <p:cNvPr id="6" name="Picture 2" descr="Fig. 3">
            <a:extLst>
              <a:ext uri="{FF2B5EF4-FFF2-40B4-BE49-F238E27FC236}">
                <a16:creationId xmlns:a16="http://schemas.microsoft.com/office/drawing/2014/main" id="{36A2144A-7BB2-7D75-8D3C-FA588BFE3AC3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39562"/>
          <a:stretch/>
        </p:blipFill>
        <p:spPr bwMode="auto">
          <a:xfrm>
            <a:off x="5844346" y="1320164"/>
            <a:ext cx="5699151" cy="44246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TextBox 2">
            <a:extLst>
              <a:ext uri="{FF2B5EF4-FFF2-40B4-BE49-F238E27FC236}">
                <a16:creationId xmlns:a16="http://schemas.microsoft.com/office/drawing/2014/main" id="{C919002C-37B2-E99C-573F-4F3E80477AAB}"/>
              </a:ext>
            </a:extLst>
          </p:cNvPr>
          <p:cNvSpPr txBox="1"/>
          <p:nvPr/>
        </p:nvSpPr>
        <p:spPr>
          <a:xfrm>
            <a:off x="7119282" y="1015434"/>
            <a:ext cx="294407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D</a:t>
            </a:r>
            <a:r>
              <a:rPr lang="en-CH" dirty="0"/>
              <a:t>ifferentiator + microscope</a:t>
            </a:r>
          </a:p>
        </p:txBody>
      </p:sp>
      <p:sp>
        <p:nvSpPr>
          <p:cNvPr id="12" name="TextBox 8">
            <a:extLst>
              <a:ext uri="{FF2B5EF4-FFF2-40B4-BE49-F238E27FC236}">
                <a16:creationId xmlns:a16="http://schemas.microsoft.com/office/drawing/2014/main" id="{A6A2DC8D-32FE-1BA9-C75D-80A16FC2EADC}"/>
              </a:ext>
            </a:extLst>
          </p:cNvPr>
          <p:cNvSpPr txBox="1"/>
          <p:nvPr/>
        </p:nvSpPr>
        <p:spPr>
          <a:xfrm>
            <a:off x="7167903" y="5818689"/>
            <a:ext cx="305203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CH" sz="1200" dirty="0"/>
              <a:t>Zhu, Zheng, Kravchenko and Valentine, </a:t>
            </a:r>
            <a:endParaRPr lang="fr-FR" sz="1200" dirty="0"/>
          </a:p>
          <a:p>
            <a:r>
              <a:rPr lang="en-CH" sz="1200" dirty="0"/>
              <a:t>Nature Communications 14, 316 (2020)</a:t>
            </a:r>
          </a:p>
        </p:txBody>
      </p:sp>
    </p:spTree>
    <p:extLst>
      <p:ext uri="{BB962C8B-B14F-4D97-AF65-F5344CB8AC3E}">
        <p14:creationId xmlns:p14="http://schemas.microsoft.com/office/powerpoint/2010/main" val="42513486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10" grpId="0"/>
      <p:bldP spid="12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D9D84A-706D-9832-3DC7-FD78B44ABAB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06500" y="239404"/>
            <a:ext cx="9405879" cy="1430337"/>
          </a:xfrm>
        </p:spPr>
        <p:txBody>
          <a:bodyPr/>
          <a:lstStyle/>
          <a:p>
            <a:r>
              <a:rPr lang="en-CH" dirty="0"/>
              <a:t>Differentiation and integration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9841DBD-5D4B-4DBB-9B42-C2F6E07FD1F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E1CD7C-2161-7D43-862E-CE4C333CD873}" type="slidenum">
              <a:rPr lang="fr-FR" smtClean="0"/>
              <a:pPr/>
              <a:t>19</a:t>
            </a:fld>
            <a:endParaRPr lang="fr-FR" dirty="0"/>
          </a:p>
        </p:txBody>
      </p:sp>
      <p:pic>
        <p:nvPicPr>
          <p:cNvPr id="14338" name="Picture 2" descr="Fig. 1">
            <a:extLst>
              <a:ext uri="{FF2B5EF4-FFF2-40B4-BE49-F238E27FC236}">
                <a16:creationId xmlns:a16="http://schemas.microsoft.com/office/drawing/2014/main" id="{C908497E-4709-4191-575B-210EDE85FA16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1533"/>
          <a:stretch/>
        </p:blipFill>
        <p:spPr bwMode="auto">
          <a:xfrm>
            <a:off x="2929467" y="1548472"/>
            <a:ext cx="8578850" cy="46954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B90FEA32-D07A-5EA0-480E-2A8AF32F193A}"/>
              </a:ext>
            </a:extLst>
          </p:cNvPr>
          <p:cNvSpPr txBox="1"/>
          <p:nvPr/>
        </p:nvSpPr>
        <p:spPr>
          <a:xfrm>
            <a:off x="3343899" y="3434006"/>
            <a:ext cx="1125629" cy="2616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CH" sz="1050" dirty="0"/>
              <a:t>Brewster angle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Box 7">
                <a:extLst>
                  <a:ext uri="{FF2B5EF4-FFF2-40B4-BE49-F238E27FC236}">
                    <a16:creationId xmlns:a16="http://schemas.microsoft.com/office/drawing/2014/main" id="{4F955659-0CD6-3BF7-57FD-2C6F095044EB}"/>
                  </a:ext>
                </a:extLst>
              </p:cNvPr>
              <p:cNvSpPr txBox="1"/>
              <p:nvPr/>
            </p:nvSpPr>
            <p:spPr>
              <a:xfrm>
                <a:off x="304935" y="2482897"/>
                <a:ext cx="2364109" cy="391261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CH" dirty="0"/>
                  <a:t>Differentiate: </a:t>
                </a:r>
                <a14:m>
                  <m:oMath xmlns:m="http://schemas.openxmlformats.org/officeDocument/2006/math">
                    <m:r>
                      <a:rPr lang="fr-CH" b="0" i="1" smtClean="0">
                        <a:latin typeface="Cambria Math" panose="02040503050406030204" pitchFamily="18" charset="0"/>
                      </a:rPr>
                      <m:t>𝐻</m:t>
                    </m:r>
                    <m:r>
                      <a:rPr lang="fr-CH" b="0" i="1" smtClean="0">
                        <a:latin typeface="Cambria Math" panose="02040503050406030204" pitchFamily="18" charset="0"/>
                      </a:rPr>
                      <m:t>=</m:t>
                    </m:r>
                    <m:r>
                      <a:rPr lang="fr-CH" b="0" i="1" smtClean="0">
                        <a:latin typeface="Cambria Math" panose="02040503050406030204" pitchFamily="18" charset="0"/>
                      </a:rPr>
                      <m:t>𝑗</m:t>
                    </m:r>
                    <m:sSub>
                      <m:sSubPr>
                        <m:ctrlPr>
                          <a:rPr lang="fr-CH" b="0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fr-CH" b="0" i="1" smtClean="0">
                            <a:latin typeface="Cambria Math" panose="02040503050406030204" pitchFamily="18" charset="0"/>
                          </a:rPr>
                          <m:t>𝑘</m:t>
                        </m:r>
                      </m:e>
                      <m:sub>
                        <m:r>
                          <a:rPr lang="fr-CH" b="0" i="1" smtClean="0">
                            <a:latin typeface="Cambria Math" panose="02040503050406030204" pitchFamily="18" charset="0"/>
                          </a:rPr>
                          <m:t>𝑦</m:t>
                        </m:r>
                      </m:sub>
                    </m:sSub>
                  </m:oMath>
                </a14:m>
                <a:endParaRPr lang="en-CH" dirty="0"/>
              </a:p>
            </p:txBody>
          </p:sp>
        </mc:Choice>
        <mc:Fallback xmlns="">
          <p:sp>
            <p:nvSpPr>
              <p:cNvPr id="8" name="TextBox 7">
                <a:extLst>
                  <a:ext uri="{FF2B5EF4-FFF2-40B4-BE49-F238E27FC236}">
                    <a16:creationId xmlns:a16="http://schemas.microsoft.com/office/drawing/2014/main" id="{4F955659-0CD6-3BF7-57FD-2C6F095044EB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04935" y="2482897"/>
                <a:ext cx="2364109" cy="391261"/>
              </a:xfrm>
              <a:prstGeom prst="rect">
                <a:avLst/>
              </a:prstGeom>
              <a:blipFill>
                <a:blip r:embed="rId3"/>
                <a:stretch>
                  <a:fillRect l="-2139" t="-9375" b="-15625"/>
                </a:stretch>
              </a:blipFill>
            </p:spPr>
            <p:txBody>
              <a:bodyPr/>
              <a:lstStyle/>
              <a:p>
                <a:r>
                  <a:rPr lang="en-CH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9" name="TextBox 8">
                <a:extLst>
                  <a:ext uri="{FF2B5EF4-FFF2-40B4-BE49-F238E27FC236}">
                    <a16:creationId xmlns:a16="http://schemas.microsoft.com/office/drawing/2014/main" id="{52612B21-D1A6-E050-04F2-57A0628DDCEE}"/>
                  </a:ext>
                </a:extLst>
              </p:cNvPr>
              <p:cNvSpPr txBox="1"/>
              <p:nvPr/>
            </p:nvSpPr>
            <p:spPr>
              <a:xfrm>
                <a:off x="373769" y="4924634"/>
                <a:ext cx="1988301" cy="547009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CH" dirty="0"/>
                  <a:t>Integrate: </a:t>
                </a:r>
                <a14:m>
                  <m:oMath xmlns:m="http://schemas.openxmlformats.org/officeDocument/2006/math">
                    <m:r>
                      <a:rPr lang="fr-CH" b="0" i="1" smtClean="0">
                        <a:latin typeface="Cambria Math" panose="02040503050406030204" pitchFamily="18" charset="0"/>
                      </a:rPr>
                      <m:t>𝐻</m:t>
                    </m:r>
                    <m:r>
                      <a:rPr lang="fr-CH" b="0" i="1" smtClean="0"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fr-CH" b="0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fr-CH" b="0" i="1" smtClean="0">
                            <a:latin typeface="Cambria Math" panose="02040503050406030204" pitchFamily="18" charset="0"/>
                          </a:rPr>
                          <m:t>1</m:t>
                        </m:r>
                      </m:num>
                      <m:den>
                        <m:r>
                          <a:rPr lang="fr-CH" i="1">
                            <a:latin typeface="Cambria Math" panose="02040503050406030204" pitchFamily="18" charset="0"/>
                          </a:rPr>
                          <m:t>𝑗</m:t>
                        </m:r>
                        <m:sSub>
                          <m:sSubPr>
                            <m:ctrlPr>
                              <a:rPr lang="fr-CH" i="1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fr-CH" i="1">
                                <a:latin typeface="Cambria Math" panose="02040503050406030204" pitchFamily="18" charset="0"/>
                              </a:rPr>
                              <m:t>𝑘</m:t>
                            </m:r>
                          </m:e>
                          <m:sub>
                            <m:r>
                              <a:rPr lang="fr-CH" i="1">
                                <a:latin typeface="Cambria Math" panose="02040503050406030204" pitchFamily="18" charset="0"/>
                              </a:rPr>
                              <m:t>𝑦</m:t>
                            </m:r>
                          </m:sub>
                        </m:sSub>
                      </m:den>
                    </m:f>
                  </m:oMath>
                </a14:m>
                <a:endParaRPr lang="en-CH" dirty="0"/>
              </a:p>
            </p:txBody>
          </p:sp>
        </mc:Choice>
        <mc:Fallback xmlns="">
          <p:sp>
            <p:nvSpPr>
              <p:cNvPr id="9" name="TextBox 8">
                <a:extLst>
                  <a:ext uri="{FF2B5EF4-FFF2-40B4-BE49-F238E27FC236}">
                    <a16:creationId xmlns:a16="http://schemas.microsoft.com/office/drawing/2014/main" id="{52612B21-D1A6-E050-04F2-57A0628DDCEE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73769" y="4924634"/>
                <a:ext cx="1988301" cy="547009"/>
              </a:xfrm>
              <a:prstGeom prst="rect">
                <a:avLst/>
              </a:prstGeom>
              <a:blipFill>
                <a:blip r:embed="rId4"/>
                <a:stretch>
                  <a:fillRect l="-2548"/>
                </a:stretch>
              </a:blipFill>
            </p:spPr>
            <p:txBody>
              <a:bodyPr/>
              <a:lstStyle/>
              <a:p>
                <a:r>
                  <a:rPr lang="en-CH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0" name="TextBox 9">
            <a:extLst>
              <a:ext uri="{FF2B5EF4-FFF2-40B4-BE49-F238E27FC236}">
                <a16:creationId xmlns:a16="http://schemas.microsoft.com/office/drawing/2014/main" id="{67D3F49B-158A-D94B-DE9E-A5D58D9B0083}"/>
              </a:ext>
            </a:extLst>
          </p:cNvPr>
          <p:cNvSpPr txBox="1"/>
          <p:nvPr/>
        </p:nvSpPr>
        <p:spPr>
          <a:xfrm>
            <a:off x="487235" y="6550223"/>
            <a:ext cx="7855099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CH" sz="1400" dirty="0"/>
              <a:t>Zangeneh-Nejad, Fleury, Analogue computing with metamaterials, Nat. Rev. Mater. 6, 207 (2021)</a:t>
            </a:r>
          </a:p>
        </p:txBody>
      </p:sp>
    </p:spTree>
    <p:extLst>
      <p:ext uri="{BB962C8B-B14F-4D97-AF65-F5344CB8AC3E}">
        <p14:creationId xmlns:p14="http://schemas.microsoft.com/office/powerpoint/2010/main" val="5539237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56B610-7CCD-4400-90B6-FA61FE9C313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CH" dirty="0"/>
              <a:t>Outline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A715A89-2C8F-9C27-FB20-9B1D89A6AB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E1CD7C-2161-7D43-862E-CE4C333CD873}" type="slidenum">
              <a:rPr lang="fr-FR" smtClean="0"/>
              <a:pPr/>
              <a:t>20</a:t>
            </a:fld>
            <a:endParaRPr lang="fr-FR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91B642F7-265E-A133-97C4-EEABB712CC0C}"/>
              </a:ext>
            </a:extLst>
          </p:cNvPr>
          <p:cNvSpPr txBox="1"/>
          <p:nvPr/>
        </p:nvSpPr>
        <p:spPr>
          <a:xfrm>
            <a:off x="1942266" y="1348239"/>
            <a:ext cx="7096815" cy="507831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Font typeface="+mj-lt"/>
              <a:buAutoNum type="arabicPeriod"/>
            </a:pPr>
            <a:r>
              <a:rPr lang="en-CH" dirty="0"/>
              <a:t>Differentiating signals with light:</a:t>
            </a:r>
          </a:p>
          <a:p>
            <a:pPr marL="800100" lvl="1" indent="-342900">
              <a:buFont typeface="+mj-lt"/>
              <a:buAutoNum type="arabicPeriod"/>
            </a:pPr>
            <a:r>
              <a:rPr lang="en-CH" dirty="0"/>
              <a:t>Two examples</a:t>
            </a:r>
          </a:p>
          <a:p>
            <a:pPr marL="800100" lvl="1" indent="-342900">
              <a:buFont typeface="+mj-lt"/>
              <a:buAutoNum type="arabicPeriod"/>
            </a:pPr>
            <a:r>
              <a:rPr lang="en-CH" dirty="0"/>
              <a:t>How it works (a small black board derivation)</a:t>
            </a:r>
          </a:p>
          <a:p>
            <a:pPr marL="800100" lvl="1" indent="-342900">
              <a:buFont typeface="+mj-lt"/>
              <a:buAutoNum type="arabicPeriod"/>
            </a:pPr>
            <a:r>
              <a:rPr lang="en-CH" dirty="0"/>
              <a:t>Applications</a:t>
            </a:r>
          </a:p>
          <a:p>
            <a:pPr marL="800100" lvl="1" indent="-342900">
              <a:buFont typeface="+mj-lt"/>
              <a:buAutoNum type="arabicPeriod"/>
            </a:pPr>
            <a:endParaRPr lang="en-CH" dirty="0"/>
          </a:p>
          <a:p>
            <a:pPr marL="342900" indent="-342900">
              <a:buFont typeface="+mj-lt"/>
              <a:buAutoNum type="arabicPeriod"/>
            </a:pPr>
            <a:r>
              <a:rPr lang="en-CH" dirty="0">
                <a:solidFill>
                  <a:srgbClr val="0070C0"/>
                </a:solidFill>
              </a:rPr>
              <a:t>Solving equations with light</a:t>
            </a:r>
          </a:p>
          <a:p>
            <a:pPr marL="800100" lvl="1" indent="-342900">
              <a:buFont typeface="+mj-lt"/>
              <a:buAutoNum type="arabicPeriod"/>
            </a:pPr>
            <a:r>
              <a:rPr lang="en-CH" dirty="0">
                <a:solidFill>
                  <a:srgbClr val="0070C0"/>
                </a:solidFill>
              </a:rPr>
              <a:t>Linear differential equations</a:t>
            </a:r>
          </a:p>
          <a:p>
            <a:pPr marL="800100" lvl="1" indent="-342900">
              <a:buFont typeface="+mj-lt"/>
              <a:buAutoNum type="arabicPeriod"/>
            </a:pPr>
            <a:r>
              <a:rPr lang="en-CH" dirty="0">
                <a:solidFill>
                  <a:srgbClr val="0070C0"/>
                </a:solidFill>
              </a:rPr>
              <a:t>Integral equations and matrix inversions</a:t>
            </a:r>
          </a:p>
          <a:p>
            <a:pPr marL="800100" lvl="1" indent="-342900">
              <a:buFont typeface="+mj-lt"/>
              <a:buAutoNum type="arabicPeriod"/>
            </a:pPr>
            <a:r>
              <a:rPr lang="en-CH" dirty="0">
                <a:solidFill>
                  <a:srgbClr val="0070C0"/>
                </a:solidFill>
              </a:rPr>
              <a:t>Implementing general matrix multiplications</a:t>
            </a:r>
          </a:p>
          <a:p>
            <a:pPr marL="342900" indent="-342900">
              <a:buFont typeface="+mj-lt"/>
              <a:buAutoNum type="arabicPeriod"/>
            </a:pPr>
            <a:endParaRPr lang="en-CH" dirty="0"/>
          </a:p>
          <a:p>
            <a:pPr marL="342900" indent="-342900">
              <a:buFont typeface="+mj-lt"/>
              <a:buAutoNum type="arabicPeriod"/>
            </a:pPr>
            <a:r>
              <a:rPr lang="en-CH" dirty="0"/>
              <a:t>Neuromorphic computing with light</a:t>
            </a:r>
          </a:p>
          <a:p>
            <a:pPr marL="800100" lvl="1" indent="-342900">
              <a:buFont typeface="+mj-lt"/>
              <a:buAutoNum type="arabicPeriod"/>
            </a:pPr>
            <a:r>
              <a:rPr lang="en-CH" dirty="0"/>
              <a:t>Deep neural networks</a:t>
            </a:r>
          </a:p>
          <a:p>
            <a:pPr marL="800100" lvl="1" indent="-342900">
              <a:buFont typeface="+mj-lt"/>
              <a:buAutoNum type="arabicPeriod"/>
            </a:pPr>
            <a:r>
              <a:rPr lang="en-CH" dirty="0"/>
              <a:t>Physical neural networks</a:t>
            </a:r>
          </a:p>
          <a:p>
            <a:pPr marL="800100" lvl="1" indent="-342900">
              <a:buFont typeface="+mj-lt"/>
              <a:buAutoNum type="arabicPeriod"/>
            </a:pPr>
            <a:r>
              <a:rPr lang="en-CH" dirty="0"/>
              <a:t>Physical learning systems</a:t>
            </a:r>
          </a:p>
          <a:p>
            <a:pPr lvl="1"/>
            <a:endParaRPr lang="en-CH" dirty="0">
              <a:solidFill>
                <a:srgbClr val="0070C0"/>
              </a:solidFill>
            </a:endParaRPr>
          </a:p>
          <a:p>
            <a:pPr marL="342900" indent="-342900">
              <a:buFont typeface="+mj-lt"/>
              <a:buAutoNum type="arabicPeriod"/>
            </a:pPr>
            <a:r>
              <a:rPr lang="en-CH" dirty="0"/>
              <a:t>Conclusions: Opportunities and challenges for optical computing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endParaRPr lang="en-CH" dirty="0"/>
          </a:p>
          <a:p>
            <a:pPr marL="742950" lvl="1" indent="-285750">
              <a:buFont typeface="Arial" panose="020B0604020202020204" pitchFamily="34" charset="0"/>
              <a:buChar char="•"/>
            </a:pPr>
            <a:endParaRPr lang="en-CH" dirty="0"/>
          </a:p>
        </p:txBody>
      </p:sp>
    </p:spTree>
    <p:extLst>
      <p:ext uri="{BB962C8B-B14F-4D97-AF65-F5344CB8AC3E}">
        <p14:creationId xmlns:p14="http://schemas.microsoft.com/office/powerpoint/2010/main" val="16219291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C6C5E7-4348-A2B0-6851-4413C905C7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06500" y="239404"/>
            <a:ext cx="7790661" cy="1430337"/>
          </a:xfrm>
        </p:spPr>
        <p:txBody>
          <a:bodyPr/>
          <a:lstStyle/>
          <a:p>
            <a:r>
              <a:rPr lang="en-CH" dirty="0"/>
              <a:t>First order linear differential equations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10554FA-61D0-8CE3-0A80-FB5FFDE157D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E1CD7C-2161-7D43-862E-CE4C333CD873}" type="slidenum">
              <a:rPr lang="fr-FR" smtClean="0"/>
              <a:pPr/>
              <a:t>21</a:t>
            </a:fld>
            <a:endParaRPr lang="fr-FR" dirty="0"/>
          </a:p>
        </p:txBody>
      </p:sp>
      <p:pic>
        <p:nvPicPr>
          <p:cNvPr id="15362" name="Picture 2" descr="Fig. 5">
            <a:extLst>
              <a:ext uri="{FF2B5EF4-FFF2-40B4-BE49-F238E27FC236}">
                <a16:creationId xmlns:a16="http://schemas.microsoft.com/office/drawing/2014/main" id="{A56B7D42-7919-6030-EA8B-FA5829A12B02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406" r="75021" b="85596"/>
          <a:stretch/>
        </p:blipFill>
        <p:spPr bwMode="auto">
          <a:xfrm>
            <a:off x="1957716" y="1145465"/>
            <a:ext cx="3015861" cy="11839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7" name="TextBox 6">
                <a:extLst>
                  <a:ext uri="{FF2B5EF4-FFF2-40B4-BE49-F238E27FC236}">
                    <a16:creationId xmlns:a16="http://schemas.microsoft.com/office/drawing/2014/main" id="{EF14D356-F4B2-D435-D492-CC5CBDC75A0A}"/>
                  </a:ext>
                </a:extLst>
              </p:cNvPr>
              <p:cNvSpPr txBox="1"/>
              <p:nvPr/>
            </p:nvSpPr>
            <p:spPr>
              <a:xfrm>
                <a:off x="5534679" y="1612898"/>
                <a:ext cx="3900107" cy="528863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CH" dirty="0"/>
                  <a:t>First order ODE : </a:t>
                </a:r>
                <a14:m>
                  <m:oMath xmlns:m="http://schemas.openxmlformats.org/officeDocument/2006/math">
                    <m:r>
                      <a:rPr lang="fr-CH" b="0" i="1" smtClean="0">
                        <a:latin typeface="Cambria Math" panose="02040503050406030204" pitchFamily="18" charset="0"/>
                      </a:rPr>
                      <m:t>𝐻</m:t>
                    </m:r>
                    <m:r>
                      <a:rPr lang="fr-CH" b="0" i="1" smtClean="0">
                        <a:latin typeface="Cambria Math" panose="02040503050406030204" pitchFamily="18" charset="0"/>
                      </a:rPr>
                      <m:t>(</m:t>
                    </m:r>
                    <m:r>
                      <a:rPr lang="fr-CH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𝜔</m:t>
                    </m:r>
                    <m:r>
                      <a:rPr lang="fr-CH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)=</m:t>
                    </m:r>
                    <m:f>
                      <m:fPr>
                        <m:ctrlPr>
                          <a:rPr lang="fr-CH" b="0" i="1" smtClean="0">
                            <a:solidFill>
                              <a:srgbClr val="0070C0"/>
                            </a:solidFill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fr-CH" b="0" i="1" smtClean="0">
                            <a:solidFill>
                              <a:srgbClr val="0070C0"/>
                            </a:solidFill>
                            <a:latin typeface="Cambria Math" panose="02040503050406030204" pitchFamily="18" charset="0"/>
                          </a:rPr>
                          <m:t>1</m:t>
                        </m:r>
                      </m:num>
                      <m:den>
                        <m:r>
                          <a:rPr lang="fr-CH" b="0" i="1" smtClean="0">
                            <a:solidFill>
                              <a:srgbClr val="0070C0"/>
                            </a:solidFill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𝛽</m:t>
                        </m:r>
                        <m:r>
                          <a:rPr lang="fr-CH" b="0" i="1" smtClean="0">
                            <a:solidFill>
                              <a:srgbClr val="0070C0"/>
                            </a:solidFill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+</m:t>
                        </m:r>
                        <m:r>
                          <a:rPr lang="fr-CH" b="0" i="1" smtClean="0">
                            <a:solidFill>
                              <a:srgbClr val="0070C0"/>
                            </a:solidFill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𝛼</m:t>
                        </m:r>
                        <m:r>
                          <a:rPr lang="fr-CH" i="1">
                            <a:solidFill>
                              <a:srgbClr val="0070C0"/>
                            </a:solidFill>
                            <a:latin typeface="Cambria Math" panose="02040503050406030204" pitchFamily="18" charset="0"/>
                          </a:rPr>
                          <m:t>𝑗</m:t>
                        </m:r>
                        <m:r>
                          <a:rPr lang="fr-CH" b="0" i="1" smtClean="0">
                            <a:solidFill>
                              <a:srgbClr val="0070C0"/>
                            </a:solidFill>
                            <a:latin typeface="Cambria Math" panose="02040503050406030204" pitchFamily="18" charset="0"/>
                          </a:rPr>
                          <m:t>(</m:t>
                        </m:r>
                        <m:r>
                          <a:rPr lang="fr-CH" b="0" i="1" smtClean="0">
                            <a:solidFill>
                              <a:srgbClr val="0070C0"/>
                            </a:solidFill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𝜔</m:t>
                        </m:r>
                        <m:r>
                          <a:rPr lang="fr-CH" b="0" i="1" smtClean="0">
                            <a:solidFill>
                              <a:srgbClr val="0070C0"/>
                            </a:solidFill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−</m:t>
                        </m:r>
                        <m:sSub>
                          <m:sSubPr>
                            <m:ctrlPr>
                              <a:rPr lang="fr-CH" b="0" i="1" smtClean="0">
                                <a:solidFill>
                                  <a:srgbClr val="0070C0"/>
                                </a:solidFill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fr-CH" b="0" i="1" smtClean="0">
                                <a:solidFill>
                                  <a:srgbClr val="0070C0"/>
                                </a:solidFill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𝜔</m:t>
                            </m:r>
                          </m:e>
                          <m:sub>
                            <m:r>
                              <a:rPr lang="fr-CH" b="0" i="1" smtClean="0">
                                <a:solidFill>
                                  <a:srgbClr val="0070C0"/>
                                </a:solidFill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0</m:t>
                            </m:r>
                          </m:sub>
                        </m:sSub>
                        <m:r>
                          <a:rPr lang="fr-CH" b="0" i="1" smtClean="0">
                            <a:solidFill>
                              <a:srgbClr val="0070C0"/>
                            </a:solidFill>
                            <a:latin typeface="Cambria Math" panose="02040503050406030204" pitchFamily="18" charset="0"/>
                          </a:rPr>
                          <m:t>)</m:t>
                        </m:r>
                      </m:den>
                    </m:f>
                  </m:oMath>
                </a14:m>
                <a:endParaRPr lang="en-CH" dirty="0"/>
              </a:p>
            </p:txBody>
          </p:sp>
        </mc:Choice>
        <mc:Fallback xmlns="">
          <p:sp>
            <p:nvSpPr>
              <p:cNvPr id="7" name="TextBox 6">
                <a:extLst>
                  <a:ext uri="{FF2B5EF4-FFF2-40B4-BE49-F238E27FC236}">
                    <a16:creationId xmlns:a16="http://schemas.microsoft.com/office/drawing/2014/main" id="{EF14D356-F4B2-D435-D492-CC5CBDC75A0A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534679" y="1612898"/>
                <a:ext cx="3900107" cy="528863"/>
              </a:xfrm>
              <a:prstGeom prst="rect">
                <a:avLst/>
              </a:prstGeom>
              <a:blipFill>
                <a:blip r:embed="rId3"/>
                <a:stretch>
                  <a:fillRect l="-971" b="-2381"/>
                </a:stretch>
              </a:blipFill>
            </p:spPr>
            <p:txBody>
              <a:bodyPr/>
              <a:lstStyle/>
              <a:p>
                <a:r>
                  <a:rPr lang="en-CH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8" name="TextBox 7">
            <a:extLst>
              <a:ext uri="{FF2B5EF4-FFF2-40B4-BE49-F238E27FC236}">
                <a16:creationId xmlns:a16="http://schemas.microsoft.com/office/drawing/2014/main" id="{0743A45F-D5F8-C7F7-3C6B-75F404254053}"/>
              </a:ext>
            </a:extLst>
          </p:cNvPr>
          <p:cNvSpPr txBox="1"/>
          <p:nvPr/>
        </p:nvSpPr>
        <p:spPr>
          <a:xfrm>
            <a:off x="9614888" y="1584941"/>
            <a:ext cx="204924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CH" sz="1600" dirty="0">
                <a:solidFill>
                  <a:srgbClr val="0070C0"/>
                </a:solidFill>
              </a:rPr>
              <a:t>simple Lorentzian resonance</a:t>
            </a:r>
          </a:p>
        </p:txBody>
      </p:sp>
      <p:pic>
        <p:nvPicPr>
          <p:cNvPr id="9" name="Picture 2" descr="Fig. 5">
            <a:extLst>
              <a:ext uri="{FF2B5EF4-FFF2-40B4-BE49-F238E27FC236}">
                <a16:creationId xmlns:a16="http://schemas.microsoft.com/office/drawing/2014/main" id="{14148625-3BB3-25E0-7211-7EF7828F5678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8155" t="256" r="41164" b="74013"/>
          <a:stretch/>
        </p:blipFill>
        <p:spPr bwMode="auto">
          <a:xfrm>
            <a:off x="1703916" y="3175663"/>
            <a:ext cx="2792026" cy="20877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2" descr="Fig. 5">
            <a:extLst>
              <a:ext uri="{FF2B5EF4-FFF2-40B4-BE49-F238E27FC236}">
                <a16:creationId xmlns:a16="http://schemas.microsoft.com/office/drawing/2014/main" id="{40BBCD02-AC6A-A6EF-8093-4B14CD523975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87" t="30079" r="67445" b="44190"/>
          <a:stretch/>
        </p:blipFill>
        <p:spPr bwMode="auto">
          <a:xfrm>
            <a:off x="4495942" y="3235445"/>
            <a:ext cx="2451452" cy="17176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2" descr="Fig. 5">
            <a:extLst>
              <a:ext uri="{FF2B5EF4-FFF2-40B4-BE49-F238E27FC236}">
                <a16:creationId xmlns:a16="http://schemas.microsoft.com/office/drawing/2014/main" id="{44CD439D-9AA8-9B88-E84C-2FF5190FE3D4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2581" t="30414" r="-705" b="34447"/>
          <a:stretch/>
        </p:blipFill>
        <p:spPr bwMode="auto">
          <a:xfrm>
            <a:off x="7045447" y="3109766"/>
            <a:ext cx="4826206" cy="22195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D74233E3-0E7D-0819-D22B-820C3553BE11}"/>
              </a:ext>
            </a:extLst>
          </p:cNvPr>
          <p:cNvSpPr txBox="1"/>
          <p:nvPr/>
        </p:nvSpPr>
        <p:spPr>
          <a:xfrm>
            <a:off x="483188" y="6572397"/>
            <a:ext cx="11577548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400" b="0" i="0" u="none" strike="noStrike" dirty="0">
                <a:solidFill>
                  <a:srgbClr val="222222"/>
                </a:solidFill>
                <a:effectLst/>
                <a:highlight>
                  <a:srgbClr val="FFFFFF"/>
                </a:highlight>
              </a:rPr>
              <a:t>Yang </a:t>
            </a:r>
            <a:r>
              <a:rPr lang="en-GB" sz="1400" b="0" i="1" u="none" strike="noStrike" dirty="0">
                <a:solidFill>
                  <a:srgbClr val="222222"/>
                </a:solidFill>
                <a:effectLst/>
              </a:rPr>
              <a:t>et al., All-optical differential equation solver with constant coefficient </a:t>
            </a:r>
            <a:r>
              <a:rPr lang="en-GB" sz="1400" b="0" i="1" u="none" strike="noStrike" dirty="0" err="1">
                <a:solidFill>
                  <a:srgbClr val="222222"/>
                </a:solidFill>
                <a:effectLst/>
              </a:rPr>
              <a:t>tunable</a:t>
            </a:r>
            <a:r>
              <a:rPr lang="en-GB" sz="1400" b="0" i="1" u="none" strike="noStrike" dirty="0">
                <a:solidFill>
                  <a:srgbClr val="222222"/>
                </a:solidFill>
                <a:effectLst/>
              </a:rPr>
              <a:t> based on a single </a:t>
            </a:r>
            <a:r>
              <a:rPr lang="en-GB" sz="1400" b="0" i="1" u="none" strike="noStrike" dirty="0" err="1">
                <a:solidFill>
                  <a:srgbClr val="222222"/>
                </a:solidFill>
                <a:effectLst/>
              </a:rPr>
              <a:t>microring</a:t>
            </a:r>
            <a:r>
              <a:rPr lang="en-GB" sz="1400" b="0" i="1" u="none" strike="noStrike" dirty="0">
                <a:solidFill>
                  <a:srgbClr val="222222"/>
                </a:solidFill>
                <a:effectLst/>
              </a:rPr>
              <a:t> resonator,</a:t>
            </a:r>
            <a:r>
              <a:rPr lang="en-GB" sz="1400" b="0" i="0" u="none" strike="noStrike" dirty="0">
                <a:solidFill>
                  <a:srgbClr val="222222"/>
                </a:solidFill>
                <a:effectLst/>
                <a:highlight>
                  <a:srgbClr val="FFFFFF"/>
                </a:highlight>
              </a:rPr>
              <a:t> </a:t>
            </a:r>
            <a:r>
              <a:rPr lang="en-GB" sz="1400" b="0" i="1" u="none" strike="noStrike" dirty="0">
                <a:solidFill>
                  <a:srgbClr val="222222"/>
                </a:solidFill>
                <a:effectLst/>
              </a:rPr>
              <a:t>Sci Rep</a:t>
            </a:r>
            <a:r>
              <a:rPr lang="en-GB" sz="1400" b="0" i="0" u="none" strike="noStrike" dirty="0">
                <a:solidFill>
                  <a:srgbClr val="222222"/>
                </a:solidFill>
                <a:effectLst/>
                <a:highlight>
                  <a:srgbClr val="FFFFFF"/>
                </a:highlight>
              </a:rPr>
              <a:t> </a:t>
            </a:r>
            <a:r>
              <a:rPr lang="en-GB" sz="1400" b="1" i="0" u="none" strike="noStrike" dirty="0">
                <a:solidFill>
                  <a:srgbClr val="222222"/>
                </a:solidFill>
                <a:effectLst/>
              </a:rPr>
              <a:t>4</a:t>
            </a:r>
            <a:r>
              <a:rPr lang="en-GB" sz="1400" b="0" i="0" u="none" strike="noStrike" dirty="0">
                <a:solidFill>
                  <a:srgbClr val="222222"/>
                </a:solidFill>
                <a:effectLst/>
                <a:highlight>
                  <a:srgbClr val="FFFFFF"/>
                </a:highlight>
              </a:rPr>
              <a:t>, 5581 (14). </a:t>
            </a:r>
            <a:endParaRPr lang="en-CH" sz="1400" dirty="0"/>
          </a:p>
        </p:txBody>
      </p:sp>
    </p:spTree>
    <p:extLst>
      <p:ext uri="{BB962C8B-B14F-4D97-AF65-F5344CB8AC3E}">
        <p14:creationId xmlns:p14="http://schemas.microsoft.com/office/powerpoint/2010/main" val="368024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  <p:bldP spid="13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3A17EF-7CC4-E8F2-121F-0BE2A82D2F2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06500" y="239404"/>
            <a:ext cx="8091011" cy="1430337"/>
          </a:xfrm>
        </p:spPr>
        <p:txBody>
          <a:bodyPr/>
          <a:lstStyle/>
          <a:p>
            <a:r>
              <a:rPr lang="en-CH" dirty="0"/>
              <a:t>Arbitrary-order differential equations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A496AAE-A8A8-1B89-3159-379A671AC59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E1CD7C-2161-7D43-862E-CE4C333CD873}" type="slidenum">
              <a:rPr lang="fr-FR" smtClean="0"/>
              <a:pPr/>
              <a:t>22</a:t>
            </a:fld>
            <a:endParaRPr lang="fr-FR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Box 7">
                <a:extLst>
                  <a:ext uri="{FF2B5EF4-FFF2-40B4-BE49-F238E27FC236}">
                    <a16:creationId xmlns:a16="http://schemas.microsoft.com/office/drawing/2014/main" id="{565D76F3-BCEF-23F3-45D3-783C7B690FE5}"/>
                  </a:ext>
                </a:extLst>
              </p:cNvPr>
              <p:cNvSpPr txBox="1"/>
              <p:nvPr/>
            </p:nvSpPr>
            <p:spPr>
              <a:xfrm>
                <a:off x="5257374" y="1683607"/>
                <a:ext cx="3986219" cy="4910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CH" dirty="0"/>
                  <a:t>n-th order ODE : </a:t>
                </a:r>
                <a14:m>
                  <m:oMath xmlns:m="http://schemas.openxmlformats.org/officeDocument/2006/math">
                    <m:r>
                      <a:rPr lang="fr-CH" sz="1600" b="0" i="1" smtClean="0">
                        <a:latin typeface="Cambria Math" panose="02040503050406030204" pitchFamily="18" charset="0"/>
                      </a:rPr>
                      <m:t>𝐻</m:t>
                    </m:r>
                    <m:r>
                      <a:rPr lang="fr-CH" sz="1600" b="0" i="1" smtClean="0">
                        <a:latin typeface="Cambria Math" panose="02040503050406030204" pitchFamily="18" charset="0"/>
                      </a:rPr>
                      <m:t>(</m:t>
                    </m:r>
                    <m:r>
                      <a:rPr lang="fr-CH" sz="1600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𝜔</m:t>
                    </m:r>
                    <m:r>
                      <a:rPr lang="fr-CH" sz="1600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)=</m:t>
                    </m:r>
                    <m:f>
                      <m:fPr>
                        <m:ctrlPr>
                          <a:rPr lang="fr-CH" sz="1600" b="0" i="1" smtClean="0">
                            <a:solidFill>
                              <a:srgbClr val="0070C0"/>
                            </a:solidFill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fr-CH" sz="1600" b="0" i="1" smtClean="0">
                            <a:solidFill>
                              <a:srgbClr val="0070C0"/>
                            </a:solidFill>
                            <a:latin typeface="Cambria Math" panose="02040503050406030204" pitchFamily="18" charset="0"/>
                          </a:rPr>
                          <m:t>𝐵</m:t>
                        </m:r>
                      </m:num>
                      <m:den>
                        <m:nary>
                          <m:naryPr>
                            <m:chr m:val="∑"/>
                            <m:ctrlPr>
                              <a:rPr lang="fr-CH" sz="1600" b="0" i="1" smtClean="0">
                                <a:solidFill>
                                  <a:srgbClr val="0070C0"/>
                                </a:solidFill>
                                <a:latin typeface="Cambria Math" panose="02040503050406030204" pitchFamily="18" charset="0"/>
                              </a:rPr>
                            </m:ctrlPr>
                          </m:naryPr>
                          <m:sub>
                            <m:r>
                              <m:rPr>
                                <m:brk m:alnAt="23"/>
                              </m:rPr>
                              <a:rPr lang="fr-CH" sz="1600" b="0" i="1" smtClean="0">
                                <a:solidFill>
                                  <a:srgbClr val="0070C0"/>
                                </a:solidFill>
                                <a:latin typeface="Cambria Math" panose="02040503050406030204" pitchFamily="18" charset="0"/>
                              </a:rPr>
                              <m:t>𝑖</m:t>
                            </m:r>
                            <m:r>
                              <a:rPr lang="fr-CH" sz="1600" b="0" i="1" smtClean="0">
                                <a:solidFill>
                                  <a:srgbClr val="0070C0"/>
                                </a:solidFill>
                                <a:latin typeface="Cambria Math" panose="02040503050406030204" pitchFamily="18" charset="0"/>
                              </a:rPr>
                              <m:t>=0</m:t>
                            </m:r>
                          </m:sub>
                          <m:sup>
                            <m:r>
                              <a:rPr lang="fr-CH" sz="1600" b="0" i="1" smtClean="0">
                                <a:solidFill>
                                  <a:srgbClr val="0070C0"/>
                                </a:solidFill>
                                <a:latin typeface="Cambria Math" panose="02040503050406030204" pitchFamily="18" charset="0"/>
                              </a:rPr>
                              <m:t>𝑛</m:t>
                            </m:r>
                          </m:sup>
                          <m:e>
                            <m:sSub>
                              <m:sSubPr>
                                <m:ctrlPr>
                                  <a:rPr lang="fr-CH" sz="1600" i="1">
                                    <a:solidFill>
                                      <a:srgbClr val="0070C0"/>
                                    </a:solidFill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</a:rPr>
                                </m:ctrlPr>
                              </m:sSubPr>
                              <m:e>
                                <m:r>
                                  <a:rPr lang="fr-CH" sz="1600" i="1">
                                    <a:solidFill>
                                      <a:srgbClr val="0070C0"/>
                                    </a:solidFill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</a:rPr>
                                  <m:t>𝐴</m:t>
                                </m:r>
                              </m:e>
                              <m:sub>
                                <m:r>
                                  <a:rPr lang="fr-CH" sz="1600" i="1">
                                    <a:solidFill>
                                      <a:srgbClr val="0070C0"/>
                                    </a:solidFill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</a:rPr>
                                  <m:t>𝑖</m:t>
                                </m:r>
                              </m:sub>
                            </m:sSub>
                            <m:sSup>
                              <m:sSupPr>
                                <m:ctrlPr>
                                  <a:rPr lang="fr-CH" sz="1600" i="1">
                                    <a:solidFill>
                                      <a:srgbClr val="0070C0"/>
                                    </a:solidFill>
                                    <a:latin typeface="Cambria Math" panose="02040503050406030204" pitchFamily="18" charset="0"/>
                                  </a:rPr>
                                </m:ctrlPr>
                              </m:sSupPr>
                              <m:e>
                                <m:d>
                                  <m:dPr>
                                    <m:begChr m:val="["/>
                                    <m:endChr m:val="]"/>
                                    <m:ctrlPr>
                                      <a:rPr lang="fr-CH" sz="1600" i="1">
                                        <a:solidFill>
                                          <a:srgbClr val="0070C0"/>
                                        </a:solidFill>
                                        <a:latin typeface="Cambria Math" panose="02040503050406030204" pitchFamily="18" charset="0"/>
                                      </a:rPr>
                                    </m:ctrlPr>
                                  </m:dPr>
                                  <m:e>
                                    <m:r>
                                      <a:rPr lang="fr-CH" sz="1600" i="1">
                                        <a:solidFill>
                                          <a:srgbClr val="0070C0"/>
                                        </a:solidFill>
                                        <a:latin typeface="Cambria Math" panose="02040503050406030204" pitchFamily="18" charset="0"/>
                                      </a:rPr>
                                      <m:t>𝑗</m:t>
                                    </m:r>
                                    <m:r>
                                      <a:rPr lang="fr-CH" sz="1600" i="1">
                                        <a:solidFill>
                                          <a:srgbClr val="0070C0"/>
                                        </a:solidFill>
                                        <a:latin typeface="Cambria Math" panose="02040503050406030204" pitchFamily="18" charset="0"/>
                                      </a:rPr>
                                      <m:t>(</m:t>
                                    </m:r>
                                    <m:r>
                                      <a:rPr lang="fr-CH" sz="1600" i="1">
                                        <a:solidFill>
                                          <a:srgbClr val="0070C0"/>
                                        </a:solidFill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</a:rPr>
                                      <m:t>𝜔</m:t>
                                    </m:r>
                                    <m:r>
                                      <a:rPr lang="fr-CH" sz="1600" i="1">
                                        <a:solidFill>
                                          <a:srgbClr val="0070C0"/>
                                        </a:solidFill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</a:rPr>
                                      <m:t>−</m:t>
                                    </m:r>
                                    <m:sSub>
                                      <m:sSubPr>
                                        <m:ctrlPr>
                                          <a:rPr lang="fr-CH" sz="1600" i="1">
                                            <a:solidFill>
                                              <a:srgbClr val="0070C0"/>
                                            </a:solidFill>
                                            <a:latin typeface="Cambria Math" panose="02040503050406030204" pitchFamily="18" charset="0"/>
                                            <a:ea typeface="Cambria Math" panose="02040503050406030204" pitchFamily="18" charset="0"/>
                                          </a:rPr>
                                        </m:ctrlPr>
                                      </m:sSubPr>
                                      <m:e>
                                        <m:r>
                                          <a:rPr lang="fr-CH" sz="1600" i="1">
                                            <a:solidFill>
                                              <a:srgbClr val="0070C0"/>
                                            </a:solidFill>
                                            <a:latin typeface="Cambria Math" panose="02040503050406030204" pitchFamily="18" charset="0"/>
                                            <a:ea typeface="Cambria Math" panose="02040503050406030204" pitchFamily="18" charset="0"/>
                                          </a:rPr>
                                          <m:t>𝜔</m:t>
                                        </m:r>
                                      </m:e>
                                      <m:sub>
                                        <m:r>
                                          <a:rPr lang="fr-CH" sz="1600" i="1">
                                            <a:solidFill>
                                              <a:srgbClr val="0070C0"/>
                                            </a:solidFill>
                                            <a:latin typeface="Cambria Math" panose="02040503050406030204" pitchFamily="18" charset="0"/>
                                            <a:ea typeface="Cambria Math" panose="02040503050406030204" pitchFamily="18" charset="0"/>
                                          </a:rPr>
                                          <m:t>0</m:t>
                                        </m:r>
                                      </m:sub>
                                    </m:sSub>
                                    <m:r>
                                      <a:rPr lang="fr-CH" sz="1600" i="1">
                                        <a:solidFill>
                                          <a:srgbClr val="0070C0"/>
                                        </a:solidFill>
                                        <a:latin typeface="Cambria Math" panose="02040503050406030204" pitchFamily="18" charset="0"/>
                                      </a:rPr>
                                      <m:t>)</m:t>
                                    </m:r>
                                  </m:e>
                                </m:d>
                              </m:e>
                              <m:sup>
                                <m:r>
                                  <a:rPr lang="fr-CH" sz="1600" i="1">
                                    <a:solidFill>
                                      <a:srgbClr val="0070C0"/>
                                    </a:solidFill>
                                    <a:latin typeface="Cambria Math" panose="02040503050406030204" pitchFamily="18" charset="0"/>
                                  </a:rPr>
                                  <m:t>𝑖</m:t>
                                </m:r>
                              </m:sup>
                            </m:sSup>
                          </m:e>
                        </m:nary>
                      </m:den>
                    </m:f>
                  </m:oMath>
                </a14:m>
                <a:endParaRPr lang="en-CH" dirty="0"/>
              </a:p>
            </p:txBody>
          </p:sp>
        </mc:Choice>
        <mc:Fallback xmlns="">
          <p:sp>
            <p:nvSpPr>
              <p:cNvPr id="8" name="TextBox 7">
                <a:extLst>
                  <a:ext uri="{FF2B5EF4-FFF2-40B4-BE49-F238E27FC236}">
                    <a16:creationId xmlns:a16="http://schemas.microsoft.com/office/drawing/2014/main" id="{565D76F3-BCEF-23F3-45D3-783C7B690FE5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257374" y="1683607"/>
                <a:ext cx="3986219" cy="491032"/>
              </a:xfrm>
              <a:prstGeom prst="rect">
                <a:avLst/>
              </a:prstGeom>
              <a:blipFill>
                <a:blip r:embed="rId2"/>
                <a:stretch>
                  <a:fillRect l="-1270" t="-12500" b="-82500"/>
                </a:stretch>
              </a:blipFill>
            </p:spPr>
            <p:txBody>
              <a:bodyPr/>
              <a:lstStyle/>
              <a:p>
                <a:r>
                  <a:rPr lang="en-CH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9" name="TextBox 8">
            <a:extLst>
              <a:ext uri="{FF2B5EF4-FFF2-40B4-BE49-F238E27FC236}">
                <a16:creationId xmlns:a16="http://schemas.microsoft.com/office/drawing/2014/main" id="{950608DA-AAF4-FEF6-74A4-2131E11EB70F}"/>
              </a:ext>
            </a:extLst>
          </p:cNvPr>
          <p:cNvSpPr txBox="1"/>
          <p:nvPr/>
        </p:nvSpPr>
        <p:spPr>
          <a:xfrm>
            <a:off x="9297511" y="925233"/>
            <a:ext cx="204924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CH" sz="1600" dirty="0">
                <a:solidFill>
                  <a:srgbClr val="0070C0"/>
                </a:solidFill>
              </a:rPr>
              <a:t>sum of 1st order ODE</a:t>
            </a:r>
          </a:p>
        </p:txBody>
      </p:sp>
      <p:pic>
        <p:nvPicPr>
          <p:cNvPr id="12" name="Picture 11" descr="A math equations with black text&#10;&#10;Description automatically generated with medium confidence">
            <a:extLst>
              <a:ext uri="{FF2B5EF4-FFF2-40B4-BE49-F238E27FC236}">
                <a16:creationId xmlns:a16="http://schemas.microsoft.com/office/drawing/2014/main" id="{805CD452-D130-8130-18C5-D01F5EA7F4C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06500" y="1762026"/>
            <a:ext cx="2891799" cy="442749"/>
          </a:xfrm>
          <a:prstGeom prst="rect">
            <a:avLst/>
          </a:prstGeom>
        </p:spPr>
      </p:pic>
      <p:pic>
        <p:nvPicPr>
          <p:cNvPr id="13" name="Picture 2" descr="Fig. 5">
            <a:extLst>
              <a:ext uri="{FF2B5EF4-FFF2-40B4-BE49-F238E27FC236}">
                <a16:creationId xmlns:a16="http://schemas.microsoft.com/office/drawing/2014/main" id="{CDD7FFC2-EB7F-A19D-D913-80A753AA72E3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406" r="95451" b="85596"/>
          <a:stretch/>
        </p:blipFill>
        <p:spPr bwMode="auto">
          <a:xfrm>
            <a:off x="657321" y="1281322"/>
            <a:ext cx="549179" cy="11839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2" descr="Fig. 5">
            <a:extLst>
              <a:ext uri="{FF2B5EF4-FFF2-40B4-BE49-F238E27FC236}">
                <a16:creationId xmlns:a16="http://schemas.microsoft.com/office/drawing/2014/main" id="{A2C471AE-14E3-C91B-9BE0-CA0331C890C4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994" t="3406" r="75021" b="85596"/>
          <a:stretch/>
        </p:blipFill>
        <p:spPr bwMode="auto">
          <a:xfrm>
            <a:off x="4098299" y="1266665"/>
            <a:ext cx="843279" cy="11839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16" name="TextBox 15">
                <a:extLst>
                  <a:ext uri="{FF2B5EF4-FFF2-40B4-BE49-F238E27FC236}">
                    <a16:creationId xmlns:a16="http://schemas.microsoft.com/office/drawing/2014/main" id="{0F52A09E-2E84-7F3A-F61A-50840AFEA0BC}"/>
                  </a:ext>
                </a:extLst>
              </p:cNvPr>
              <p:cNvSpPr txBox="1"/>
              <p:nvPr/>
            </p:nvSpPr>
            <p:spPr>
              <a:xfrm>
                <a:off x="7114634" y="1537891"/>
                <a:ext cx="6103786" cy="680507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fr-CH" sz="1400" b="0" i="1" smtClean="0">
                          <a:solidFill>
                            <a:srgbClr val="0070C0"/>
                          </a:solidFill>
                          <a:latin typeface="Cambria Math" panose="02040503050406030204" pitchFamily="18" charset="0"/>
                        </a:rPr>
                        <m:t>=</m:t>
                      </m:r>
                      <m:nary>
                        <m:naryPr>
                          <m:chr m:val="∑"/>
                          <m:ctrlPr>
                            <a:rPr lang="fr-CH" sz="1400" b="0" i="1" smtClean="0">
                              <a:solidFill>
                                <a:srgbClr val="0070C0"/>
                              </a:solidFill>
                              <a:latin typeface="Cambria Math" panose="02040503050406030204" pitchFamily="18" charset="0"/>
                            </a:rPr>
                          </m:ctrlPr>
                        </m:naryPr>
                        <m:sub>
                          <m:r>
                            <m:rPr>
                              <m:brk m:alnAt="23"/>
                            </m:rPr>
                            <a:rPr lang="fr-CH" sz="1400" b="0" i="1" smtClean="0">
                              <a:solidFill>
                                <a:srgbClr val="0070C0"/>
                              </a:solidFill>
                              <a:latin typeface="Cambria Math" panose="02040503050406030204" pitchFamily="18" charset="0"/>
                            </a:rPr>
                            <m:t>𝑖</m:t>
                          </m:r>
                          <m:r>
                            <a:rPr lang="fr-CH" sz="1400" b="0" i="1" smtClean="0">
                              <a:solidFill>
                                <a:srgbClr val="0070C0"/>
                              </a:solidFill>
                              <a:latin typeface="Cambria Math" panose="02040503050406030204" pitchFamily="18" charset="0"/>
                            </a:rPr>
                            <m:t>=1</m:t>
                          </m:r>
                        </m:sub>
                        <m:sup>
                          <m:r>
                            <a:rPr lang="fr-CH" sz="1400" b="0" i="1" smtClean="0">
                              <a:solidFill>
                                <a:srgbClr val="0070C0"/>
                              </a:solidFill>
                              <a:latin typeface="Cambria Math" panose="02040503050406030204" pitchFamily="18" charset="0"/>
                            </a:rPr>
                            <m:t>𝑛</m:t>
                          </m:r>
                        </m:sup>
                        <m:e>
                          <m:f>
                            <m:fPr>
                              <m:ctrlPr>
                                <a:rPr lang="fr-CH" sz="1400" i="1">
                                  <a:solidFill>
                                    <a:srgbClr val="0070C0"/>
                                  </a:solidFill>
                                  <a:latin typeface="Cambria Math" panose="02040503050406030204" pitchFamily="18" charset="0"/>
                                </a:rPr>
                              </m:ctrlPr>
                            </m:fPr>
                            <m:num>
                              <m:sSub>
                                <m:sSubPr>
                                  <m:ctrlPr>
                                    <a:rPr lang="fr-CH" sz="1400" i="1">
                                      <a:solidFill>
                                        <a:srgbClr val="0070C0"/>
                                      </a:solidFill>
                                      <a:latin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fr-CH" sz="1400" i="1">
                                      <a:solidFill>
                                        <a:srgbClr val="0070C0"/>
                                      </a:solidFill>
                                      <a:latin typeface="Cambria Math" panose="02040503050406030204" pitchFamily="18" charset="0"/>
                                    </a:rPr>
                                    <m:t>𝐾</m:t>
                                  </m:r>
                                </m:e>
                                <m:sub>
                                  <m:r>
                                    <a:rPr lang="fr-CH" sz="1400" i="1">
                                      <a:solidFill>
                                        <a:srgbClr val="0070C0"/>
                                      </a:solidFill>
                                      <a:latin typeface="Cambria Math" panose="02040503050406030204" pitchFamily="18" charset="0"/>
                                    </a:rPr>
                                    <m:t>𝑖</m:t>
                                  </m:r>
                                </m:sub>
                              </m:sSub>
                            </m:num>
                            <m:den>
                              <m:sSub>
                                <m:sSubPr>
                                  <m:ctrlPr>
                                    <a:rPr lang="fr-CH" sz="1400" i="1">
                                      <a:solidFill>
                                        <a:srgbClr val="0070C0"/>
                                      </a:solidFill>
                                      <a:latin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fr-CH" sz="1400" i="1">
                                      <a:solidFill>
                                        <a:srgbClr val="0070C0"/>
                                      </a:solidFill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  <m:t>𝛽</m:t>
                                  </m:r>
                                </m:e>
                                <m:sub>
                                  <m:r>
                                    <a:rPr lang="fr-CH" sz="1400" i="1">
                                      <a:solidFill>
                                        <a:srgbClr val="0070C0"/>
                                      </a:solidFill>
                                      <a:latin typeface="Cambria Math" panose="02040503050406030204" pitchFamily="18" charset="0"/>
                                    </a:rPr>
                                    <m:t>𝑖</m:t>
                                  </m:r>
                                </m:sub>
                              </m:sSub>
                              <m:r>
                                <a:rPr lang="fr-CH" sz="1400" i="1">
                                  <a:solidFill>
                                    <a:srgbClr val="0070C0"/>
                                  </a:solidFill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+</m:t>
                              </m:r>
                              <m:sSub>
                                <m:sSubPr>
                                  <m:ctrlPr>
                                    <a:rPr lang="fr-CH" sz="1400" i="1">
                                      <a:solidFill>
                                        <a:srgbClr val="0070C0"/>
                                      </a:solidFill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fr-CH" sz="1400" i="1">
                                      <a:solidFill>
                                        <a:srgbClr val="0070C0"/>
                                      </a:solidFill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  <m:t>𝛼</m:t>
                                  </m:r>
                                </m:e>
                                <m:sub>
                                  <m:r>
                                    <a:rPr lang="fr-CH" sz="1400" i="1">
                                      <a:solidFill>
                                        <a:srgbClr val="0070C0"/>
                                      </a:solidFill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  <m:t>𝑖</m:t>
                                  </m:r>
                                </m:sub>
                              </m:sSub>
                              <m:r>
                                <a:rPr lang="fr-CH" sz="1400" i="1">
                                  <a:solidFill>
                                    <a:srgbClr val="0070C0"/>
                                  </a:solidFill>
                                  <a:latin typeface="Cambria Math" panose="02040503050406030204" pitchFamily="18" charset="0"/>
                                </a:rPr>
                                <m:t>𝑗</m:t>
                              </m:r>
                              <m:r>
                                <a:rPr lang="fr-CH" sz="1400" i="1">
                                  <a:solidFill>
                                    <a:srgbClr val="0070C0"/>
                                  </a:solidFill>
                                  <a:latin typeface="Cambria Math" panose="02040503050406030204" pitchFamily="18" charset="0"/>
                                </a:rPr>
                                <m:t>(</m:t>
                              </m:r>
                              <m:r>
                                <a:rPr lang="fr-CH" sz="1400" i="1">
                                  <a:solidFill>
                                    <a:srgbClr val="0070C0"/>
                                  </a:solidFill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𝜔</m:t>
                              </m:r>
                              <m:r>
                                <a:rPr lang="fr-CH" sz="1400" i="1">
                                  <a:solidFill>
                                    <a:srgbClr val="0070C0"/>
                                  </a:solidFill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−</m:t>
                              </m:r>
                              <m:sSub>
                                <m:sSubPr>
                                  <m:ctrlPr>
                                    <a:rPr lang="fr-CH" sz="1400" i="1">
                                      <a:solidFill>
                                        <a:srgbClr val="0070C0"/>
                                      </a:solidFill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fr-CH" sz="1400" i="1">
                                      <a:solidFill>
                                        <a:srgbClr val="0070C0"/>
                                      </a:solidFill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  <m:t>𝜔</m:t>
                                  </m:r>
                                </m:e>
                                <m:sub>
                                  <m:r>
                                    <a:rPr lang="fr-CH" sz="1400" i="1">
                                      <a:solidFill>
                                        <a:srgbClr val="0070C0"/>
                                      </a:solidFill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  <m:t>0</m:t>
                                  </m:r>
                                </m:sub>
                              </m:sSub>
                              <m:r>
                                <a:rPr lang="fr-CH" sz="1400" i="1">
                                  <a:solidFill>
                                    <a:srgbClr val="0070C0"/>
                                  </a:solidFill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)</m:t>
                              </m:r>
                            </m:den>
                          </m:f>
                        </m:e>
                      </m:nary>
                    </m:oMath>
                  </m:oMathPara>
                </a14:m>
                <a:endParaRPr lang="en-CH" dirty="0"/>
              </a:p>
            </p:txBody>
          </p:sp>
        </mc:Choice>
        <mc:Fallback xmlns="">
          <p:sp>
            <p:nvSpPr>
              <p:cNvPr id="16" name="TextBox 15">
                <a:extLst>
                  <a:ext uri="{FF2B5EF4-FFF2-40B4-BE49-F238E27FC236}">
                    <a16:creationId xmlns:a16="http://schemas.microsoft.com/office/drawing/2014/main" id="{0F52A09E-2E84-7F3A-F61A-50840AFEA0BC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114634" y="1537891"/>
                <a:ext cx="6103786" cy="680507"/>
              </a:xfrm>
              <a:prstGeom prst="rect">
                <a:avLst/>
              </a:prstGeom>
              <a:blipFill>
                <a:blip r:embed="rId5"/>
                <a:stretch>
                  <a:fillRect t="-94545" b="-150909"/>
                </a:stretch>
              </a:blipFill>
            </p:spPr>
            <p:txBody>
              <a:bodyPr/>
              <a:lstStyle/>
              <a:p>
                <a:r>
                  <a:rPr lang="en-CH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16386" name="Picture 2" descr="Fig. 6">
            <a:extLst>
              <a:ext uri="{FF2B5EF4-FFF2-40B4-BE49-F238E27FC236}">
                <a16:creationId xmlns:a16="http://schemas.microsoft.com/office/drawing/2014/main" id="{F268CE50-0BA4-8E6D-6F26-AB3B7905CFD1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7465" b="26915"/>
          <a:stretch/>
        </p:blipFill>
        <p:spPr bwMode="auto">
          <a:xfrm>
            <a:off x="5996162" y="3605387"/>
            <a:ext cx="6019800" cy="17569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388" name="Picture 4" descr="figure 5">
            <a:extLst>
              <a:ext uri="{FF2B5EF4-FFF2-40B4-BE49-F238E27FC236}">
                <a16:creationId xmlns:a16="http://schemas.microsoft.com/office/drawing/2014/main" id="{4F940007-1C05-C584-4040-1E8AE034CDF9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35961"/>
          <a:stretch/>
        </p:blipFill>
        <p:spPr bwMode="auto">
          <a:xfrm>
            <a:off x="961765" y="2834116"/>
            <a:ext cx="4791724" cy="29563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7" name="TextBox 16">
            <a:extLst>
              <a:ext uri="{FF2B5EF4-FFF2-40B4-BE49-F238E27FC236}">
                <a16:creationId xmlns:a16="http://schemas.microsoft.com/office/drawing/2014/main" id="{802685F2-C12B-144E-4B52-BDFF4B505319}"/>
              </a:ext>
            </a:extLst>
          </p:cNvPr>
          <p:cNvSpPr txBox="1"/>
          <p:nvPr/>
        </p:nvSpPr>
        <p:spPr>
          <a:xfrm>
            <a:off x="6579757" y="5418151"/>
            <a:ext cx="485261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CH" dirty="0"/>
              <a:t>Solving a 2nd order ODE with acoustic waves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2CEB722F-7553-01AD-6BCD-BDFB5823FC19}"/>
              </a:ext>
            </a:extLst>
          </p:cNvPr>
          <p:cNvSpPr txBox="1"/>
          <p:nvPr/>
        </p:nvSpPr>
        <p:spPr>
          <a:xfrm>
            <a:off x="1631550" y="6485357"/>
            <a:ext cx="8690584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CH" sz="1400" dirty="0"/>
              <a:t>Zangeneh-Nejad, Fleury, Topological analogue signal processing, Nature Communications 10, 2058 (2019).</a:t>
            </a:r>
          </a:p>
        </p:txBody>
      </p:sp>
    </p:spTree>
    <p:extLst>
      <p:ext uri="{BB962C8B-B14F-4D97-AF65-F5344CB8AC3E}">
        <p14:creationId xmlns:p14="http://schemas.microsoft.com/office/powerpoint/2010/main" val="27222987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8" grpId="1"/>
      <p:bldP spid="9" grpId="0"/>
      <p:bldP spid="16" grpId="0"/>
      <p:bldP spid="17" grpId="0"/>
      <p:bldP spid="19" grpId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605A2F-CC49-546A-B77F-57820F99D1C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06500" y="239404"/>
            <a:ext cx="8117710" cy="1430337"/>
          </a:xfrm>
        </p:spPr>
        <p:txBody>
          <a:bodyPr/>
          <a:lstStyle/>
          <a:p>
            <a:r>
              <a:rPr lang="en-CH" dirty="0"/>
              <a:t>How about more complex equations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CD647D9-F172-D483-CF7E-8D4A556A3B8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E1CD7C-2161-7D43-862E-CE4C333CD873}" type="slidenum">
              <a:rPr lang="fr-FR" smtClean="0"/>
              <a:pPr/>
              <a:t>23</a:t>
            </a:fld>
            <a:endParaRPr lang="fr-FR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6" name="TextBox 5">
                <a:extLst>
                  <a:ext uri="{FF2B5EF4-FFF2-40B4-BE49-F238E27FC236}">
                    <a16:creationId xmlns:a16="http://schemas.microsoft.com/office/drawing/2014/main" id="{AD658989-52EB-7BF7-A0D1-35CB66B2FCC5}"/>
                  </a:ext>
                </a:extLst>
              </p:cNvPr>
              <p:cNvSpPr txBox="1"/>
              <p:nvPr/>
            </p:nvSpPr>
            <p:spPr>
              <a:xfrm>
                <a:off x="1027866" y="1476183"/>
                <a:ext cx="9615966" cy="45794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CH" dirty="0"/>
                  <a:t>What we can solve so far: </a:t>
                </a:r>
                <a14:m>
                  <m:oMath xmlns:m="http://schemas.openxmlformats.org/officeDocument/2006/math">
                    <m:r>
                      <m:rPr>
                        <m:sty m:val="p"/>
                      </m:rPr>
                      <a:rPr lang="fr-CH" smtClean="0">
                        <a:latin typeface="Cambria Math" panose="02040503050406030204" pitchFamily="18" charset="0"/>
                      </a:rPr>
                      <m:t>g</m:t>
                    </m:r>
                    <m:d>
                      <m:dPr>
                        <m:ctrlPr>
                          <a:rPr lang="fr-CH" b="0" i="1" smtClean="0"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r>
                          <a:rPr lang="fr-CH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𝜔</m:t>
                        </m:r>
                      </m:e>
                    </m:d>
                    <m:r>
                      <a:rPr lang="fr-CH" b="0" i="1" smtClean="0">
                        <a:latin typeface="Cambria Math" panose="02040503050406030204" pitchFamily="18" charset="0"/>
                      </a:rPr>
                      <m:t>=</m:t>
                    </m:r>
                    <m:r>
                      <a:rPr lang="fr-CH" b="0" i="1" smtClean="0">
                        <a:latin typeface="Cambria Math" panose="02040503050406030204" pitchFamily="18" charset="0"/>
                      </a:rPr>
                      <m:t>𝐻</m:t>
                    </m:r>
                    <m:d>
                      <m:dPr>
                        <m:ctrlPr>
                          <a:rPr lang="fr-CH" b="0" i="1" smtClean="0"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r>
                          <a:rPr lang="fr-CH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𝜔</m:t>
                        </m:r>
                      </m:e>
                    </m:d>
                    <m:r>
                      <a:rPr lang="fr-CH" b="0" i="1" smtClean="0">
                        <a:latin typeface="Cambria Math" panose="02040503050406030204" pitchFamily="18" charset="0"/>
                      </a:rPr>
                      <m:t>𝑓</m:t>
                    </m:r>
                    <m:d>
                      <m:dPr>
                        <m:ctrlPr>
                          <a:rPr lang="fr-CH" b="0" i="1" smtClean="0"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r>
                          <a:rPr lang="fr-CH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𝜔</m:t>
                        </m:r>
                      </m:e>
                    </m:d>
                  </m:oMath>
                </a14:m>
                <a:r>
                  <a:rPr lang="en-CH" dirty="0"/>
                  <a:t>, i.e. any convolution </a:t>
                </a:r>
                <a14:m>
                  <m:oMath xmlns:m="http://schemas.openxmlformats.org/officeDocument/2006/math">
                    <m:r>
                      <m:rPr>
                        <m:sty m:val="p"/>
                      </m:rPr>
                      <a:rPr lang="fr-CH">
                        <a:latin typeface="Cambria Math" panose="02040503050406030204" pitchFamily="18" charset="0"/>
                      </a:rPr>
                      <m:t>g</m:t>
                    </m:r>
                    <m:d>
                      <m:dPr>
                        <m:ctrlPr>
                          <a:rPr lang="fr-CH" i="1"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r>
                          <a:rPr lang="fr-CH" b="0" i="1" smtClean="0">
                            <a:latin typeface="Cambria Math" panose="02040503050406030204" pitchFamily="18" charset="0"/>
                          </a:rPr>
                          <m:t>𝑡</m:t>
                        </m:r>
                      </m:e>
                    </m:d>
                    <m:r>
                      <a:rPr lang="fr-CH" i="1">
                        <a:latin typeface="Cambria Math" panose="02040503050406030204" pitchFamily="18" charset="0"/>
                      </a:rPr>
                      <m:t>=</m:t>
                    </m:r>
                    <m:nary>
                      <m:naryPr>
                        <m:ctrlPr>
                          <a:rPr lang="fr-CH" i="1">
                            <a:latin typeface="Cambria Math" panose="02040503050406030204" pitchFamily="18" charset="0"/>
                          </a:rPr>
                        </m:ctrlPr>
                      </m:naryPr>
                      <m:sub>
                        <m:r>
                          <m:rPr>
                            <m:brk m:alnAt="23"/>
                          </m:rPr>
                          <a:rPr lang="fr-CH" i="1">
                            <a:latin typeface="Cambria Math" panose="02040503050406030204" pitchFamily="18" charset="0"/>
                          </a:rPr>
                          <m:t>−</m:t>
                        </m:r>
                        <m:r>
                          <a:rPr lang="fr-CH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∞</m:t>
                        </m:r>
                      </m:sub>
                      <m:sup>
                        <m:r>
                          <a:rPr lang="fr-CH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+∞</m:t>
                        </m:r>
                      </m:sup>
                      <m:e>
                        <m:r>
                          <a:rPr lang="fr-CH" i="1">
                            <a:latin typeface="Cambria Math" panose="02040503050406030204" pitchFamily="18" charset="0"/>
                          </a:rPr>
                          <m:t>𝑑</m:t>
                        </m:r>
                        <m:r>
                          <a:rPr lang="fr-CH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𝜏</m:t>
                        </m:r>
                        <m:r>
                          <a:rPr lang="fr-CH" i="1">
                            <a:latin typeface="Cambria Math" panose="02040503050406030204" pitchFamily="18" charset="0"/>
                          </a:rPr>
                          <m:t>𝐻</m:t>
                        </m:r>
                        <m:d>
                          <m:dPr>
                            <m:ctrlPr>
                              <a:rPr lang="fr-CH" i="1">
                                <a:latin typeface="Cambria Math" panose="02040503050406030204" pitchFamily="18" charset="0"/>
                              </a:rPr>
                            </m:ctrlPr>
                          </m:dPr>
                          <m:e>
                            <m:r>
                              <a:rPr lang="fr-CH" b="0" i="1" smtClean="0">
                                <a:latin typeface="Cambria Math" panose="02040503050406030204" pitchFamily="18" charset="0"/>
                              </a:rPr>
                              <m:t>𝑡</m:t>
                            </m:r>
                            <m:r>
                              <a:rPr lang="fr-CH" i="1">
                                <a:latin typeface="Cambria Math" panose="02040503050406030204" pitchFamily="18" charset="0"/>
                              </a:rPr>
                              <m:t>−</m:t>
                            </m:r>
                            <m:r>
                              <a:rPr lang="fr-CH" i="1" smtClean="0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𝜏</m:t>
                            </m:r>
                          </m:e>
                        </m:d>
                        <m:r>
                          <a:rPr lang="fr-CH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𝑓</m:t>
                        </m:r>
                        <m:r>
                          <a:rPr lang="fr-CH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(</m:t>
                        </m:r>
                        <m:r>
                          <a:rPr lang="fr-CH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𝜏</m:t>
                        </m:r>
                        <m:r>
                          <a:rPr lang="fr-CH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)</m:t>
                        </m:r>
                      </m:e>
                    </m:nary>
                  </m:oMath>
                </a14:m>
                <a:r>
                  <a:rPr lang="en-CH" dirty="0"/>
                  <a:t> </a:t>
                </a:r>
              </a:p>
            </p:txBody>
          </p:sp>
        </mc:Choice>
        <mc:Fallback xmlns="">
          <p:sp>
            <p:nvSpPr>
              <p:cNvPr id="6" name="TextBox 5">
                <a:extLst>
                  <a:ext uri="{FF2B5EF4-FFF2-40B4-BE49-F238E27FC236}">
                    <a16:creationId xmlns:a16="http://schemas.microsoft.com/office/drawing/2014/main" id="{AD658989-52EB-7BF7-A0D1-35CB66B2FCC5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027866" y="1476183"/>
                <a:ext cx="9615966" cy="457946"/>
              </a:xfrm>
              <a:prstGeom prst="rect">
                <a:avLst/>
              </a:prstGeom>
              <a:blipFill>
                <a:blip r:embed="rId2"/>
                <a:stretch>
                  <a:fillRect l="-660" t="-102703" b="-162162"/>
                </a:stretch>
              </a:blipFill>
            </p:spPr>
            <p:txBody>
              <a:bodyPr/>
              <a:lstStyle/>
              <a:p>
                <a:r>
                  <a:rPr lang="en-CH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Box 7">
                <a:extLst>
                  <a:ext uri="{FF2B5EF4-FFF2-40B4-BE49-F238E27FC236}">
                    <a16:creationId xmlns:a16="http://schemas.microsoft.com/office/drawing/2014/main" id="{0ADB0625-8510-D2A0-BA3F-E93CE9FCABF9}"/>
                  </a:ext>
                </a:extLst>
              </p:cNvPr>
              <p:cNvSpPr txBox="1"/>
              <p:nvPr/>
            </p:nvSpPr>
            <p:spPr>
              <a:xfrm>
                <a:off x="1027866" y="3315444"/>
                <a:ext cx="9257465" cy="1305037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r>
                  <a:rPr lang="en-CH" dirty="0"/>
                  <a:t>A broader family of integral equations are the Fredholm integral equations of the second kind:</a:t>
                </a:r>
              </a:p>
              <a:p>
                <a:endParaRPr lang="en-CH" dirty="0"/>
              </a:p>
              <a:p>
                <a:pPr algn="ctr"/>
                <a:r>
                  <a:rPr lang="en-CH" dirty="0"/>
                  <a:t> </a:t>
                </a:r>
                <a14:m>
                  <m:oMath xmlns:m="http://schemas.openxmlformats.org/officeDocument/2006/math">
                    <m:r>
                      <m:rPr>
                        <m:sty m:val="p"/>
                      </m:rPr>
                      <a:rPr lang="fr-CH" b="0" i="0" smtClean="0">
                        <a:latin typeface="Cambria Math" panose="02040503050406030204" pitchFamily="18" charset="0"/>
                      </a:rPr>
                      <m:t>g</m:t>
                    </m:r>
                    <m:d>
                      <m:dPr>
                        <m:ctrlPr>
                          <a:rPr lang="fr-CH" b="0" i="1" smtClean="0"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r>
                          <a:rPr lang="fr-CH" b="0" i="1" smtClean="0">
                            <a:latin typeface="Cambria Math" panose="02040503050406030204" pitchFamily="18" charset="0"/>
                          </a:rPr>
                          <m:t>𝑢</m:t>
                        </m:r>
                      </m:e>
                    </m:d>
                    <m:r>
                      <a:rPr lang="fr-CH" b="0" i="1" smtClean="0">
                        <a:latin typeface="Cambria Math" panose="02040503050406030204" pitchFamily="18" charset="0"/>
                      </a:rPr>
                      <m:t>=</m:t>
                    </m:r>
                    <m:r>
                      <a:rPr lang="fr-CH" b="0" i="1" smtClean="0">
                        <a:solidFill>
                          <a:srgbClr val="0070C0"/>
                        </a:solidFill>
                        <a:latin typeface="Cambria Math" panose="02040503050406030204" pitchFamily="18" charset="0"/>
                      </a:rPr>
                      <m:t>𝑓</m:t>
                    </m:r>
                    <m:d>
                      <m:dPr>
                        <m:ctrlPr>
                          <a:rPr lang="fr-CH" b="0" i="1" smtClean="0">
                            <a:solidFill>
                              <a:srgbClr val="0070C0"/>
                            </a:solidFill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r>
                          <a:rPr lang="fr-CH" b="0" i="1" smtClean="0">
                            <a:solidFill>
                              <a:srgbClr val="0070C0"/>
                            </a:solidFill>
                            <a:latin typeface="Cambria Math" panose="02040503050406030204" pitchFamily="18" charset="0"/>
                          </a:rPr>
                          <m:t>𝑢</m:t>
                        </m:r>
                      </m:e>
                    </m:d>
                    <m:r>
                      <a:rPr lang="fr-CH" b="0" i="1" smtClean="0">
                        <a:latin typeface="Cambria Math" panose="02040503050406030204" pitchFamily="18" charset="0"/>
                      </a:rPr>
                      <m:t>+</m:t>
                    </m:r>
                    <m:nary>
                      <m:naryPr>
                        <m:ctrlPr>
                          <a:rPr lang="fr-CH" i="1">
                            <a:latin typeface="Cambria Math" panose="02040503050406030204" pitchFamily="18" charset="0"/>
                          </a:rPr>
                        </m:ctrlPr>
                      </m:naryPr>
                      <m:sub>
                        <m:r>
                          <a:rPr lang="fr-CH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𝑎</m:t>
                        </m:r>
                      </m:sub>
                      <m:sup>
                        <m:r>
                          <a:rPr lang="fr-CH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𝑏</m:t>
                        </m:r>
                      </m:sup>
                      <m:e>
                        <m:r>
                          <a:rPr lang="fr-CH" i="1">
                            <a:latin typeface="Cambria Math" panose="02040503050406030204" pitchFamily="18" charset="0"/>
                          </a:rPr>
                          <m:t>𝑑</m:t>
                        </m:r>
                        <m:r>
                          <a:rPr lang="fr-CH" b="0" i="1" smtClean="0">
                            <a:latin typeface="Cambria Math" panose="02040503050406030204" pitchFamily="18" charset="0"/>
                          </a:rPr>
                          <m:t>𝑣</m:t>
                        </m:r>
                        <m:r>
                          <a:rPr lang="fr-CH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 </m:t>
                        </m:r>
                        <m:r>
                          <a:rPr lang="fr-CH" b="0" i="1" smtClean="0">
                            <a:solidFill>
                              <a:srgbClr val="FF0000"/>
                            </a:solidFill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𝐾</m:t>
                        </m:r>
                        <m:d>
                          <m:dPr>
                            <m:ctrlPr>
                              <a:rPr lang="fr-CH" i="1">
                                <a:solidFill>
                                  <a:srgbClr val="FF0000"/>
                                </a:solidFill>
                                <a:latin typeface="Cambria Math" panose="02040503050406030204" pitchFamily="18" charset="0"/>
                              </a:rPr>
                            </m:ctrlPr>
                          </m:dPr>
                          <m:e>
                            <m:r>
                              <a:rPr lang="fr-CH" b="0" i="1" smtClean="0">
                                <a:solidFill>
                                  <a:srgbClr val="FF0000"/>
                                </a:solidFill>
                                <a:latin typeface="Cambria Math" panose="02040503050406030204" pitchFamily="18" charset="0"/>
                              </a:rPr>
                              <m:t>𝑢</m:t>
                            </m:r>
                            <m:r>
                              <a:rPr lang="fr-CH" b="0" i="1" smtClean="0">
                                <a:solidFill>
                                  <a:srgbClr val="FF0000"/>
                                </a:solidFill>
                                <a:latin typeface="Cambria Math" panose="02040503050406030204" pitchFamily="18" charset="0"/>
                              </a:rPr>
                              <m:t>,</m:t>
                            </m:r>
                            <m:r>
                              <a:rPr lang="fr-CH" b="0" i="1" smtClean="0">
                                <a:solidFill>
                                  <a:srgbClr val="FF0000"/>
                                </a:solidFill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𝑣</m:t>
                            </m:r>
                          </m:e>
                        </m:d>
                        <m:r>
                          <a:rPr lang="fr-CH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𝑔</m:t>
                        </m:r>
                        <m:r>
                          <a:rPr lang="fr-CH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(</m:t>
                        </m:r>
                        <m:r>
                          <a:rPr lang="fr-CH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𝑣</m:t>
                        </m:r>
                        <m:r>
                          <a:rPr lang="fr-CH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)</m:t>
                        </m:r>
                      </m:e>
                    </m:nary>
                  </m:oMath>
                </a14:m>
                <a:endParaRPr lang="en-CH" dirty="0"/>
              </a:p>
            </p:txBody>
          </p:sp>
        </mc:Choice>
        <mc:Fallback xmlns="">
          <p:sp>
            <p:nvSpPr>
              <p:cNvPr id="8" name="TextBox 7">
                <a:extLst>
                  <a:ext uri="{FF2B5EF4-FFF2-40B4-BE49-F238E27FC236}">
                    <a16:creationId xmlns:a16="http://schemas.microsoft.com/office/drawing/2014/main" id="{0ADB0625-8510-D2A0-BA3F-E93CE9FCABF9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027866" y="3315444"/>
                <a:ext cx="9257465" cy="1305037"/>
              </a:xfrm>
              <a:prstGeom prst="rect">
                <a:avLst/>
              </a:prstGeom>
              <a:blipFill>
                <a:blip r:embed="rId3"/>
                <a:stretch>
                  <a:fillRect l="-686" t="-2913" b="-57282"/>
                </a:stretch>
              </a:blipFill>
            </p:spPr>
            <p:txBody>
              <a:bodyPr/>
              <a:lstStyle/>
              <a:p>
                <a:r>
                  <a:rPr lang="en-CH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9" name="TextBox 8">
                <a:extLst>
                  <a:ext uri="{FF2B5EF4-FFF2-40B4-BE49-F238E27FC236}">
                    <a16:creationId xmlns:a16="http://schemas.microsoft.com/office/drawing/2014/main" id="{68564773-CB01-2F3C-382F-A6C525D1D17B}"/>
                  </a:ext>
                </a:extLst>
              </p:cNvPr>
              <p:cNvSpPr txBox="1"/>
              <p:nvPr/>
            </p:nvSpPr>
            <p:spPr>
              <a:xfrm>
                <a:off x="1094611" y="5006488"/>
                <a:ext cx="10238609" cy="1544718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r>
                  <a:rPr lang="en-CH" dirty="0"/>
                  <a:t>If </a:t>
                </a:r>
                <a14:m>
                  <m:oMath xmlns:m="http://schemas.openxmlformats.org/officeDocument/2006/math">
                    <m:r>
                      <a:rPr lang="fr-CH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𝐾</m:t>
                    </m:r>
                    <m:d>
                      <m:dPr>
                        <m:ctrlPr>
                          <a:rPr lang="fr-CH" i="1"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r>
                          <a:rPr lang="fr-CH" b="0" i="1" smtClean="0">
                            <a:latin typeface="Cambria Math" panose="02040503050406030204" pitchFamily="18" charset="0"/>
                          </a:rPr>
                          <m:t>𝑢</m:t>
                        </m:r>
                        <m:r>
                          <a:rPr lang="fr-CH" b="0" i="1" smtClean="0">
                            <a:latin typeface="Cambria Math" panose="02040503050406030204" pitchFamily="18" charset="0"/>
                          </a:rPr>
                          <m:t>,</m:t>
                        </m:r>
                        <m:r>
                          <a:rPr lang="fr-CH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𝑣</m:t>
                        </m:r>
                      </m:e>
                    </m:d>
                    <m:r>
                      <a:rPr lang="fr-CH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≠</m:t>
                    </m:r>
                    <m:r>
                      <a:rPr lang="fr-CH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𝐾</m:t>
                    </m:r>
                    <m:d>
                      <m:dPr>
                        <m:ctrlPr>
                          <a:rPr lang="fr-CH" i="1"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r>
                          <a:rPr lang="fr-CH" i="1">
                            <a:latin typeface="Cambria Math" panose="02040503050406030204" pitchFamily="18" charset="0"/>
                          </a:rPr>
                          <m:t>𝑢</m:t>
                        </m:r>
                        <m:r>
                          <a:rPr lang="fr-CH" b="0" i="1" smtClean="0">
                            <a:latin typeface="Cambria Math" panose="02040503050406030204" pitchFamily="18" charset="0"/>
                          </a:rPr>
                          <m:t>−</m:t>
                        </m:r>
                        <m:r>
                          <a:rPr lang="fr-CH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𝑣</m:t>
                        </m:r>
                      </m:e>
                    </m:d>
                    <m:r>
                      <a:rPr lang="fr-CH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,</m:t>
                    </m:r>
                  </m:oMath>
                </a14:m>
                <a:r>
                  <a:rPr lang="en-CH" dirty="0"/>
                  <a:t> the Fourier trick does not work anymore…</a:t>
                </a:r>
              </a:p>
              <a:p>
                <a:endParaRPr lang="en-CH" dirty="0"/>
              </a:p>
              <a:p>
                <a:endParaRPr lang="en-CH" dirty="0"/>
              </a:p>
              <a:p>
                <a:r>
                  <a:rPr lang="fr-CH" dirty="0"/>
                  <a:t>ex: Solve for the Kernel: </a:t>
                </a:r>
                <a14:m>
                  <m:oMath xmlns:m="http://schemas.openxmlformats.org/officeDocument/2006/math">
                    <m:r>
                      <a:rPr lang="fr-CH" b="0" i="1" smtClean="0">
                        <a:latin typeface="Cambria Math" panose="02040503050406030204" pitchFamily="18" charset="0"/>
                      </a:rPr>
                      <m:t>𝐾</m:t>
                    </m:r>
                    <m:d>
                      <m:dPr>
                        <m:ctrlPr>
                          <a:rPr lang="fr-CH" b="0" i="1" smtClean="0"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r>
                          <a:rPr lang="fr-CH" b="0" i="1" smtClean="0">
                            <a:latin typeface="Cambria Math" panose="02040503050406030204" pitchFamily="18" charset="0"/>
                          </a:rPr>
                          <m:t>𝑢</m:t>
                        </m:r>
                        <m:r>
                          <a:rPr lang="fr-CH" b="0" i="1" smtClean="0">
                            <a:latin typeface="Cambria Math" panose="02040503050406030204" pitchFamily="18" charset="0"/>
                          </a:rPr>
                          <m:t>,</m:t>
                        </m:r>
                        <m:r>
                          <a:rPr lang="fr-CH" b="0" i="1" smtClean="0">
                            <a:latin typeface="Cambria Math" panose="02040503050406030204" pitchFamily="18" charset="0"/>
                          </a:rPr>
                          <m:t>𝑣</m:t>
                        </m:r>
                      </m:e>
                    </m:d>
                    <m:r>
                      <a:rPr lang="fr-CH" b="0" i="1" smtClean="0">
                        <a:latin typeface="Cambria Math" panose="02040503050406030204" pitchFamily="18" charset="0"/>
                      </a:rPr>
                      <m:t>=1.2 </m:t>
                    </m:r>
                    <m:sSubSup>
                      <m:sSubSupPr>
                        <m:ctrlPr>
                          <a:rPr lang="fr-CH" b="0" i="1" smtClean="0">
                            <a:latin typeface="Cambria Math" panose="02040503050406030204" pitchFamily="18" charset="0"/>
                          </a:rPr>
                        </m:ctrlPr>
                      </m:sSubSupPr>
                      <m:e>
                        <m:r>
                          <a:rPr lang="fr-CH" b="0" i="1" smtClean="0">
                            <a:latin typeface="Cambria Math" panose="02040503050406030204" pitchFamily="18" charset="0"/>
                          </a:rPr>
                          <m:t>𝐻</m:t>
                        </m:r>
                      </m:e>
                      <m:sub>
                        <m:r>
                          <a:rPr lang="fr-CH" b="0" i="1" smtClean="0">
                            <a:latin typeface="Cambria Math" panose="02040503050406030204" pitchFamily="18" charset="0"/>
                          </a:rPr>
                          <m:t>0</m:t>
                        </m:r>
                      </m:sub>
                      <m:sup>
                        <m:d>
                          <m:dPr>
                            <m:ctrlPr>
                              <a:rPr lang="fr-CH" b="0" i="1" smtClean="0">
                                <a:latin typeface="Cambria Math" panose="02040503050406030204" pitchFamily="18" charset="0"/>
                              </a:rPr>
                            </m:ctrlPr>
                          </m:dPr>
                          <m:e>
                            <m:r>
                              <a:rPr lang="fr-CH" b="0" i="1" smtClean="0">
                                <a:latin typeface="Cambria Math" panose="02040503050406030204" pitchFamily="18" charset="0"/>
                              </a:rPr>
                              <m:t>2</m:t>
                            </m:r>
                          </m:e>
                        </m:d>
                      </m:sup>
                    </m:sSubSup>
                    <m:r>
                      <a:rPr lang="fr-CH" b="0" i="1" smtClean="0">
                        <a:latin typeface="Cambria Math" panose="02040503050406030204" pitchFamily="18" charset="0"/>
                      </a:rPr>
                      <m:t>(8</m:t>
                    </m:r>
                    <m:rad>
                      <m:radPr>
                        <m:degHide m:val="on"/>
                        <m:ctrlPr>
                          <a:rPr lang="fr-CH" b="0" i="1" smtClean="0">
                            <a:latin typeface="Cambria Math" panose="02040503050406030204" pitchFamily="18" charset="0"/>
                          </a:rPr>
                        </m:ctrlPr>
                      </m:radPr>
                      <m:deg/>
                      <m:e>
                        <m:sSup>
                          <m:sSupPr>
                            <m:ctrlPr>
                              <a:rPr lang="fr-CH" b="0" i="1" smtClean="0">
                                <a:latin typeface="Cambria Math" panose="02040503050406030204" pitchFamily="18" charset="0"/>
                              </a:rPr>
                            </m:ctrlPr>
                          </m:sSupPr>
                          <m:e>
                            <m:d>
                              <m:dPr>
                                <m:ctrlPr>
                                  <a:rPr lang="fr-CH" i="1">
                                    <a:latin typeface="Cambria Math" panose="02040503050406030204" pitchFamily="18" charset="0"/>
                                  </a:rPr>
                                </m:ctrlPr>
                              </m:dPr>
                              <m:e>
                                <m:r>
                                  <a:rPr lang="fr-CH" i="1">
                                    <a:latin typeface="Cambria Math" panose="02040503050406030204" pitchFamily="18" charset="0"/>
                                  </a:rPr>
                                  <m:t>𝑢</m:t>
                                </m:r>
                                <m:r>
                                  <a:rPr lang="fr-CH" i="1">
                                    <a:latin typeface="Cambria Math" panose="02040503050406030204" pitchFamily="18" charset="0"/>
                                  </a:rPr>
                                  <m:t>+1</m:t>
                                </m:r>
                              </m:e>
                            </m:d>
                          </m:e>
                          <m:sup>
                            <m:r>
                              <a:rPr lang="fr-CH" b="0" i="1" smtClean="0">
                                <a:latin typeface="Cambria Math" panose="02040503050406030204" pitchFamily="18" charset="0"/>
                              </a:rPr>
                              <m:t>2</m:t>
                            </m:r>
                          </m:sup>
                        </m:sSup>
                        <m:r>
                          <a:rPr lang="fr-CH" b="0" i="1" smtClean="0">
                            <a:latin typeface="Cambria Math" panose="02040503050406030204" pitchFamily="18" charset="0"/>
                          </a:rPr>
                          <m:t>+</m:t>
                        </m:r>
                        <m:sSup>
                          <m:sSupPr>
                            <m:ctrlPr>
                              <a:rPr lang="fr-CH" i="1">
                                <a:latin typeface="Cambria Math" panose="02040503050406030204" pitchFamily="18" charset="0"/>
                              </a:rPr>
                            </m:ctrlPr>
                          </m:sSupPr>
                          <m:e>
                            <m:d>
                              <m:dPr>
                                <m:ctrlPr>
                                  <a:rPr lang="fr-CH" b="0" i="1">
                                    <a:latin typeface="Cambria Math" panose="02040503050406030204" pitchFamily="18" charset="0"/>
                                  </a:rPr>
                                </m:ctrlPr>
                              </m:dPr>
                              <m:e>
                                <m:r>
                                  <a:rPr lang="fr-CH" b="0" i="1" smtClean="0">
                                    <a:latin typeface="Cambria Math" panose="02040503050406030204" pitchFamily="18" charset="0"/>
                                  </a:rPr>
                                  <m:t>𝑣</m:t>
                                </m:r>
                                <m:r>
                                  <a:rPr lang="fr-CH" i="1">
                                    <a:latin typeface="Cambria Math" panose="02040503050406030204" pitchFamily="18" charset="0"/>
                                  </a:rPr>
                                  <m:t>+1</m:t>
                                </m:r>
                              </m:e>
                            </m:d>
                          </m:e>
                          <m:sup>
                            <m:r>
                              <a:rPr lang="fr-CH" i="1">
                                <a:latin typeface="Cambria Math" panose="02040503050406030204" pitchFamily="18" charset="0"/>
                              </a:rPr>
                              <m:t>2</m:t>
                            </m:r>
                          </m:sup>
                        </m:sSup>
                      </m:e>
                    </m:rad>
                    <m:r>
                      <a:rPr lang="fr-CH" b="0" i="1" smtClean="0">
                        <a:latin typeface="Cambria Math" panose="02040503050406030204" pitchFamily="18" charset="0"/>
                      </a:rPr>
                      <m:t>+1.7</m:t>
                    </m:r>
                    <m:r>
                      <a:rPr lang="fr-CH" b="0" i="1" smtClean="0">
                        <a:latin typeface="Cambria Math" panose="02040503050406030204" pitchFamily="18" charset="0"/>
                      </a:rPr>
                      <m:t>𝑗</m:t>
                    </m:r>
                    <m:sSubSup>
                      <m:sSubSupPr>
                        <m:ctrlPr>
                          <a:rPr lang="fr-CH" i="1">
                            <a:latin typeface="Cambria Math" panose="02040503050406030204" pitchFamily="18" charset="0"/>
                          </a:rPr>
                        </m:ctrlPr>
                      </m:sSubSupPr>
                      <m:e>
                        <m:r>
                          <a:rPr lang="fr-CH" i="1">
                            <a:latin typeface="Cambria Math" panose="02040503050406030204" pitchFamily="18" charset="0"/>
                          </a:rPr>
                          <m:t>𝐻</m:t>
                        </m:r>
                      </m:e>
                      <m:sub>
                        <m:r>
                          <a:rPr lang="fr-CH" i="1">
                            <a:latin typeface="Cambria Math" panose="02040503050406030204" pitchFamily="18" charset="0"/>
                          </a:rPr>
                          <m:t>0</m:t>
                        </m:r>
                      </m:sub>
                      <m:sup>
                        <m:d>
                          <m:dPr>
                            <m:ctrlPr>
                              <a:rPr lang="fr-CH" i="1">
                                <a:latin typeface="Cambria Math" panose="02040503050406030204" pitchFamily="18" charset="0"/>
                              </a:rPr>
                            </m:ctrlPr>
                          </m:dPr>
                          <m:e>
                            <m:r>
                              <a:rPr lang="fr-CH" i="1">
                                <a:latin typeface="Cambria Math" panose="02040503050406030204" pitchFamily="18" charset="0"/>
                              </a:rPr>
                              <m:t>2</m:t>
                            </m:r>
                          </m:e>
                        </m:d>
                      </m:sup>
                    </m:sSubSup>
                    <m:r>
                      <a:rPr lang="fr-CH" i="1">
                        <a:latin typeface="Cambria Math" panose="02040503050406030204" pitchFamily="18" charset="0"/>
                      </a:rPr>
                      <m:t>(8</m:t>
                    </m:r>
                    <m:rad>
                      <m:radPr>
                        <m:degHide m:val="on"/>
                        <m:ctrlPr>
                          <a:rPr lang="fr-CH" i="1">
                            <a:latin typeface="Cambria Math" panose="02040503050406030204" pitchFamily="18" charset="0"/>
                          </a:rPr>
                        </m:ctrlPr>
                      </m:radPr>
                      <m:deg/>
                      <m:e>
                        <m:sSup>
                          <m:sSupPr>
                            <m:ctrlPr>
                              <a:rPr lang="fr-CH" i="1">
                                <a:latin typeface="Cambria Math" panose="02040503050406030204" pitchFamily="18" charset="0"/>
                              </a:rPr>
                            </m:ctrlPr>
                          </m:sSupPr>
                          <m:e>
                            <m:r>
                              <a:rPr lang="fr-CH" b="0" i="1" smtClean="0">
                                <a:latin typeface="Cambria Math" panose="02040503050406030204" pitchFamily="18" charset="0"/>
                              </a:rPr>
                              <m:t>𝑢</m:t>
                            </m:r>
                          </m:e>
                          <m:sup>
                            <m:r>
                              <a:rPr lang="fr-CH" i="1">
                                <a:latin typeface="Cambria Math" panose="02040503050406030204" pitchFamily="18" charset="0"/>
                              </a:rPr>
                              <m:t>2</m:t>
                            </m:r>
                          </m:sup>
                        </m:sSup>
                        <m:r>
                          <a:rPr lang="fr-CH" i="1">
                            <a:latin typeface="Cambria Math" panose="02040503050406030204" pitchFamily="18" charset="0"/>
                          </a:rPr>
                          <m:t>+</m:t>
                        </m:r>
                        <m:sSup>
                          <m:sSupPr>
                            <m:ctrlPr>
                              <a:rPr lang="fr-CH" i="1">
                                <a:latin typeface="Cambria Math" panose="02040503050406030204" pitchFamily="18" charset="0"/>
                              </a:rPr>
                            </m:ctrlPr>
                          </m:sSupPr>
                          <m:e>
                            <m:d>
                              <m:dPr>
                                <m:ctrlPr>
                                  <a:rPr lang="fr-CH" i="1">
                                    <a:latin typeface="Cambria Math" panose="02040503050406030204" pitchFamily="18" charset="0"/>
                                  </a:rPr>
                                </m:ctrlPr>
                              </m:dPr>
                              <m:e>
                                <m:r>
                                  <a:rPr lang="fr-CH" i="1">
                                    <a:latin typeface="Cambria Math" panose="02040503050406030204" pitchFamily="18" charset="0"/>
                                  </a:rPr>
                                  <m:t>𝑣</m:t>
                                </m:r>
                                <m:r>
                                  <a:rPr lang="fr-CH" b="0" i="1" smtClean="0">
                                    <a:latin typeface="Cambria Math" panose="02040503050406030204" pitchFamily="18" charset="0"/>
                                  </a:rPr>
                                  <m:t>−</m:t>
                                </m:r>
                                <m:r>
                                  <a:rPr lang="fr-CH" i="1">
                                    <a:latin typeface="Cambria Math" panose="02040503050406030204" pitchFamily="18" charset="0"/>
                                  </a:rPr>
                                  <m:t>1</m:t>
                                </m:r>
                              </m:e>
                            </m:d>
                          </m:e>
                          <m:sup>
                            <m:r>
                              <a:rPr lang="fr-CH" i="1">
                                <a:latin typeface="Cambria Math" panose="02040503050406030204" pitchFamily="18" charset="0"/>
                              </a:rPr>
                              <m:t>2</m:t>
                            </m:r>
                          </m:sup>
                        </m:sSup>
                      </m:e>
                    </m:rad>
                    <m:r>
                      <a:rPr lang="fr-CH" b="0" i="1" smtClean="0">
                        <a:latin typeface="Cambria Math" panose="02040503050406030204" pitchFamily="18" charset="0"/>
                      </a:rPr>
                      <m:t>)</m:t>
                    </m:r>
                  </m:oMath>
                </a14:m>
                <a:r>
                  <a:rPr lang="en-CH" dirty="0"/>
                  <a:t> on </a:t>
                </a:r>
                <a14:m>
                  <m:oMath xmlns:m="http://schemas.openxmlformats.org/officeDocument/2006/math">
                    <m:d>
                      <m:dPr>
                        <m:begChr m:val="["/>
                        <m:endChr m:val="]"/>
                        <m:ctrlPr>
                          <a:rPr lang="en-CH" i="1" smtClean="0"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r>
                          <a:rPr lang="fr-CH" b="0" i="1" smtClean="0">
                            <a:latin typeface="Cambria Math" panose="02040503050406030204" pitchFamily="18" charset="0"/>
                          </a:rPr>
                          <m:t>𝑎</m:t>
                        </m:r>
                        <m:r>
                          <a:rPr lang="fr-CH" b="0" i="1" smtClean="0">
                            <a:latin typeface="Cambria Math" panose="02040503050406030204" pitchFamily="18" charset="0"/>
                          </a:rPr>
                          <m:t>,</m:t>
                        </m:r>
                        <m:r>
                          <a:rPr lang="fr-CH" b="0" i="1" smtClean="0">
                            <a:latin typeface="Cambria Math" panose="02040503050406030204" pitchFamily="18" charset="0"/>
                          </a:rPr>
                          <m:t>𝑏</m:t>
                        </m:r>
                      </m:e>
                    </m:d>
                    <m:r>
                      <a:rPr lang="fr-CH" b="0" i="1" smtClean="0">
                        <a:latin typeface="Cambria Math" panose="02040503050406030204" pitchFamily="18" charset="0"/>
                      </a:rPr>
                      <m:t>=</m:t>
                    </m:r>
                    <m:d>
                      <m:dPr>
                        <m:begChr m:val="["/>
                        <m:endChr m:val="]"/>
                        <m:ctrlPr>
                          <a:rPr lang="en-CH" i="1"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r>
                          <a:rPr lang="fr-CH" b="0" i="1" smtClean="0">
                            <a:latin typeface="Cambria Math" panose="02040503050406030204" pitchFamily="18" charset="0"/>
                          </a:rPr>
                          <m:t>−1</m:t>
                        </m:r>
                        <m:r>
                          <a:rPr lang="fr-CH" i="1">
                            <a:latin typeface="Cambria Math" panose="02040503050406030204" pitchFamily="18" charset="0"/>
                          </a:rPr>
                          <m:t>,</m:t>
                        </m:r>
                        <m:r>
                          <a:rPr lang="fr-CH" b="0" i="1" smtClean="0">
                            <a:latin typeface="Cambria Math" panose="02040503050406030204" pitchFamily="18" charset="0"/>
                          </a:rPr>
                          <m:t>1</m:t>
                        </m:r>
                      </m:e>
                    </m:d>
                  </m:oMath>
                </a14:m>
                <a:endParaRPr lang="en-CH" dirty="0"/>
              </a:p>
            </p:txBody>
          </p:sp>
        </mc:Choice>
        <mc:Fallback xmlns="">
          <p:sp>
            <p:nvSpPr>
              <p:cNvPr id="9" name="TextBox 8">
                <a:extLst>
                  <a:ext uri="{FF2B5EF4-FFF2-40B4-BE49-F238E27FC236}">
                    <a16:creationId xmlns:a16="http://schemas.microsoft.com/office/drawing/2014/main" id="{68564773-CB01-2F3C-382F-A6C525D1D17B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094611" y="5006488"/>
                <a:ext cx="10238609" cy="1544718"/>
              </a:xfrm>
              <a:prstGeom prst="rect">
                <a:avLst/>
              </a:prstGeom>
              <a:blipFill>
                <a:blip r:embed="rId4"/>
                <a:stretch>
                  <a:fillRect l="-496" t="-1639"/>
                </a:stretch>
              </a:blipFill>
            </p:spPr>
            <p:txBody>
              <a:bodyPr/>
              <a:lstStyle/>
              <a:p>
                <a:r>
                  <a:rPr lang="en-CH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0" name="TextBox 9">
                <a:extLst>
                  <a:ext uri="{FF2B5EF4-FFF2-40B4-BE49-F238E27FC236}">
                    <a16:creationId xmlns:a16="http://schemas.microsoft.com/office/drawing/2014/main" id="{387491CE-3D51-9FEB-E8E2-CA1BE520A163}"/>
                  </a:ext>
                </a:extLst>
              </p:cNvPr>
              <p:cNvSpPr txBox="1"/>
              <p:nvPr/>
            </p:nvSpPr>
            <p:spPr>
              <a:xfrm>
                <a:off x="1027865" y="2165080"/>
                <a:ext cx="9257465" cy="751039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r>
                  <a:rPr lang="en-CH" dirty="0"/>
                  <a:t>This belongs a family of integral equations called Fredholm integral equations of the first kind, </a:t>
                </a:r>
                <a14:m>
                  <m:oMath xmlns:m="http://schemas.openxmlformats.org/officeDocument/2006/math">
                    <m:r>
                      <m:rPr>
                        <m:sty m:val="p"/>
                      </m:rPr>
                      <a:rPr lang="fr-CH" smtClean="0">
                        <a:latin typeface="Cambria Math" panose="02040503050406030204" pitchFamily="18" charset="0"/>
                      </a:rPr>
                      <m:t>g</m:t>
                    </m:r>
                    <m:d>
                      <m:dPr>
                        <m:ctrlPr>
                          <a:rPr lang="fr-CH" i="1"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r>
                          <a:rPr lang="fr-CH" b="0" i="1" smtClean="0">
                            <a:latin typeface="Cambria Math" panose="02040503050406030204" pitchFamily="18" charset="0"/>
                          </a:rPr>
                          <m:t>𝑡</m:t>
                        </m:r>
                      </m:e>
                    </m:d>
                    <m:r>
                      <a:rPr lang="fr-CH" i="1">
                        <a:latin typeface="Cambria Math" panose="02040503050406030204" pitchFamily="18" charset="0"/>
                      </a:rPr>
                      <m:t>=</m:t>
                    </m:r>
                    <m:nary>
                      <m:naryPr>
                        <m:ctrlPr>
                          <a:rPr lang="fr-CH" i="1">
                            <a:latin typeface="Cambria Math" panose="02040503050406030204" pitchFamily="18" charset="0"/>
                          </a:rPr>
                        </m:ctrlPr>
                      </m:naryPr>
                      <m:sub>
                        <m:r>
                          <a:rPr lang="fr-CH" b="0" i="1" smtClean="0">
                            <a:latin typeface="Cambria Math" panose="02040503050406030204" pitchFamily="18" charset="0"/>
                          </a:rPr>
                          <m:t>𝑎</m:t>
                        </m:r>
                      </m:sub>
                      <m:sup>
                        <m:r>
                          <a:rPr lang="fr-CH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𝑏</m:t>
                        </m:r>
                      </m:sup>
                      <m:e>
                        <m:r>
                          <a:rPr lang="fr-CH" i="1">
                            <a:latin typeface="Cambria Math" panose="02040503050406030204" pitchFamily="18" charset="0"/>
                          </a:rPr>
                          <m:t>𝑑</m:t>
                        </m:r>
                        <m:r>
                          <a:rPr lang="fr-CH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𝜏</m:t>
                        </m:r>
                        <m:r>
                          <a:rPr lang="fr-CH" i="1">
                            <a:latin typeface="Cambria Math" panose="02040503050406030204" pitchFamily="18" charset="0"/>
                          </a:rPr>
                          <m:t>𝐻</m:t>
                        </m:r>
                        <m:d>
                          <m:dPr>
                            <m:ctrlPr>
                              <a:rPr lang="fr-CH" i="1">
                                <a:latin typeface="Cambria Math" panose="02040503050406030204" pitchFamily="18" charset="0"/>
                              </a:rPr>
                            </m:ctrlPr>
                          </m:dPr>
                          <m:e>
                            <m:r>
                              <a:rPr lang="fr-CH" b="0" i="1" smtClean="0">
                                <a:latin typeface="Cambria Math" panose="02040503050406030204" pitchFamily="18" charset="0"/>
                              </a:rPr>
                              <m:t>𝑡</m:t>
                            </m:r>
                            <m:r>
                              <a:rPr lang="fr-CH" b="0" i="1" smtClean="0">
                                <a:latin typeface="Cambria Math" panose="02040503050406030204" pitchFamily="18" charset="0"/>
                              </a:rPr>
                              <m:t>,</m:t>
                            </m:r>
                            <m:r>
                              <a:rPr lang="fr-CH" i="1" smtClean="0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𝜏</m:t>
                            </m:r>
                          </m:e>
                        </m:d>
                        <m:r>
                          <a:rPr lang="fr-CH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𝑓</m:t>
                        </m:r>
                        <m:r>
                          <a:rPr lang="fr-CH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(</m:t>
                        </m:r>
                        <m:r>
                          <a:rPr lang="fr-CH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𝜏</m:t>
                        </m:r>
                        <m:r>
                          <a:rPr lang="fr-CH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)</m:t>
                        </m:r>
                      </m:e>
                    </m:nary>
                  </m:oMath>
                </a14:m>
                <a:endParaRPr lang="en-CH" dirty="0"/>
              </a:p>
            </p:txBody>
          </p:sp>
        </mc:Choice>
        <mc:Fallback xmlns="">
          <p:sp>
            <p:nvSpPr>
              <p:cNvPr id="10" name="TextBox 9">
                <a:extLst>
                  <a:ext uri="{FF2B5EF4-FFF2-40B4-BE49-F238E27FC236}">
                    <a16:creationId xmlns:a16="http://schemas.microsoft.com/office/drawing/2014/main" id="{387491CE-3D51-9FEB-E8E2-CA1BE520A163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027865" y="2165080"/>
                <a:ext cx="9257465" cy="751039"/>
              </a:xfrm>
              <a:prstGeom prst="rect">
                <a:avLst/>
              </a:prstGeom>
              <a:blipFill>
                <a:blip r:embed="rId5"/>
                <a:stretch>
                  <a:fillRect l="-686" t="-25000" b="-100000"/>
                </a:stretch>
              </a:blipFill>
            </p:spPr>
            <p:txBody>
              <a:bodyPr/>
              <a:lstStyle/>
              <a:p>
                <a:r>
                  <a:rPr lang="en-CH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1" name="TextBox 10">
            <a:extLst>
              <a:ext uri="{FF2B5EF4-FFF2-40B4-BE49-F238E27FC236}">
                <a16:creationId xmlns:a16="http://schemas.microsoft.com/office/drawing/2014/main" id="{8BEB6E87-EB6A-9673-A887-16C827FAA79E}"/>
              </a:ext>
            </a:extLst>
          </p:cNvPr>
          <p:cNvSpPr txBox="1"/>
          <p:nvPr/>
        </p:nvSpPr>
        <p:spPr>
          <a:xfrm>
            <a:off x="4683144" y="4588211"/>
            <a:ext cx="582211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CH" sz="1400" dirty="0">
                <a:solidFill>
                  <a:srgbClr val="0070C0"/>
                </a:solidFill>
              </a:rPr>
              <a:t>Input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840C3C01-D5EA-B773-C4D4-47FC139E127B}"/>
              </a:ext>
            </a:extLst>
          </p:cNvPr>
          <p:cNvSpPr txBox="1"/>
          <p:nvPr/>
        </p:nvSpPr>
        <p:spPr>
          <a:xfrm>
            <a:off x="6163760" y="4577092"/>
            <a:ext cx="702436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CH" sz="1400" dirty="0">
                <a:solidFill>
                  <a:srgbClr val="FF0000"/>
                </a:solidFill>
              </a:rPr>
              <a:t>Kernel</a:t>
            </a:r>
          </a:p>
        </p:txBody>
      </p:sp>
    </p:spTree>
    <p:extLst>
      <p:ext uri="{BB962C8B-B14F-4D97-AF65-F5344CB8AC3E}">
        <p14:creationId xmlns:p14="http://schemas.microsoft.com/office/powerpoint/2010/main" val="3079131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9" grpId="0"/>
      <p:bldP spid="10" grpId="0"/>
      <p:bldP spid="11" grpId="0"/>
      <p:bldP spid="12" grpId="0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52123E-C196-BD94-FF6A-88ADC0F5E1F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CH" dirty="0"/>
              <a:t>Kernel discretization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5298018-EAD1-CC0B-1A4F-0352ED39BB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 dirty="0"/>
              <a:t>Speaker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BBF7F97-49F3-E6C3-5BC6-FC9CADBB03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E1CD7C-2161-7D43-862E-CE4C333CD873}" type="slidenum">
              <a:rPr lang="fr-FR" smtClean="0"/>
              <a:pPr/>
              <a:t>24</a:t>
            </a:fld>
            <a:endParaRPr lang="fr-FR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7" name="TextBox 6">
                <a:extLst>
                  <a:ext uri="{FF2B5EF4-FFF2-40B4-BE49-F238E27FC236}">
                    <a16:creationId xmlns:a16="http://schemas.microsoft.com/office/drawing/2014/main" id="{A8A82C79-C377-1162-5D00-A5D53C87FFE1}"/>
                  </a:ext>
                </a:extLst>
              </p:cNvPr>
              <p:cNvSpPr txBox="1"/>
              <p:nvPr/>
            </p:nvSpPr>
            <p:spPr>
              <a:xfrm>
                <a:off x="5514767" y="118096"/>
                <a:ext cx="6103786" cy="720647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m:rPr>
                          <m:sty m:val="p"/>
                        </m:rPr>
                        <a:rPr lang="fr-CH" b="0" i="0" smtClean="0">
                          <a:latin typeface="Cambria Math" panose="02040503050406030204" pitchFamily="18" charset="0"/>
                        </a:rPr>
                        <m:t>g</m:t>
                      </m:r>
                      <m:d>
                        <m:dPr>
                          <m:ctrlPr>
                            <a:rPr lang="fr-CH" b="0" i="1" smtClean="0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fr-CH" b="0" i="1" smtClean="0">
                              <a:latin typeface="Cambria Math" panose="02040503050406030204" pitchFamily="18" charset="0"/>
                            </a:rPr>
                            <m:t>𝑢</m:t>
                          </m:r>
                        </m:e>
                      </m:d>
                      <m:r>
                        <a:rPr lang="fr-CH" b="0" i="1" smtClean="0">
                          <a:solidFill>
                            <a:schemeClr val="tx1"/>
                          </a:solidFill>
                          <a:latin typeface="Cambria Math" panose="02040503050406030204" pitchFamily="18" charset="0"/>
                        </a:rPr>
                        <m:t>=</m:t>
                      </m:r>
                      <m:r>
                        <a:rPr lang="fr-CH" b="0" i="1" smtClean="0">
                          <a:solidFill>
                            <a:schemeClr val="tx1"/>
                          </a:solidFill>
                          <a:latin typeface="Cambria Math" panose="02040503050406030204" pitchFamily="18" charset="0"/>
                        </a:rPr>
                        <m:t>𝑓</m:t>
                      </m:r>
                      <m:d>
                        <m:dPr>
                          <m:ctrlPr>
                            <a:rPr lang="fr-CH" b="0" i="1" smtClean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fr-CH" b="0" i="1" smtClean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  <m:t>𝑢</m:t>
                          </m:r>
                        </m:e>
                      </m:d>
                      <m:r>
                        <a:rPr lang="fr-CH" b="0" i="1" smtClean="0">
                          <a:solidFill>
                            <a:schemeClr val="tx1"/>
                          </a:solidFill>
                          <a:latin typeface="Cambria Math" panose="02040503050406030204" pitchFamily="18" charset="0"/>
                        </a:rPr>
                        <m:t>+</m:t>
                      </m:r>
                      <m:nary>
                        <m:naryPr>
                          <m:ctrlPr>
                            <a:rPr lang="fr-CH" i="1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</m:ctrlPr>
                        </m:naryPr>
                        <m:sub>
                          <m:r>
                            <a:rPr lang="fr-CH" b="0" i="1" smtClean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𝑎</m:t>
                          </m:r>
                        </m:sub>
                        <m:sup>
                          <m:r>
                            <a:rPr lang="fr-CH" b="0" i="1" smtClean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𝑏</m:t>
                          </m:r>
                        </m:sup>
                        <m:e>
                          <m:r>
                            <a:rPr lang="fr-CH" i="1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  <m:t>𝑑</m:t>
                          </m:r>
                          <m:r>
                            <a:rPr lang="fr-CH" b="0" i="1" smtClean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  <m:t>𝑣</m:t>
                          </m:r>
                          <m:r>
                            <a:rPr lang="fr-CH" i="1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 </m:t>
                          </m:r>
                          <m:r>
                            <a:rPr lang="fr-CH" b="0" i="1" smtClean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𝐾</m:t>
                          </m:r>
                          <m:d>
                            <m:dPr>
                              <m:ctrlPr>
                                <a:rPr lang="fr-CH" i="1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</m:ctrlPr>
                            </m:dPr>
                            <m:e>
                              <m:r>
                                <a:rPr lang="fr-CH" b="0" i="1" smtClean="0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  <m:t>𝑢</m:t>
                              </m:r>
                              <m:r>
                                <a:rPr lang="fr-CH" b="0" i="1" smtClean="0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  <m:t>,</m:t>
                              </m:r>
                              <m:r>
                                <a:rPr lang="fr-CH" b="0" i="1" smtClean="0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𝑣</m:t>
                              </m:r>
                            </m:e>
                          </m:d>
                          <m:r>
                            <a:rPr lang="fr-CH" b="0" i="1" smtClean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𝑔</m:t>
                          </m:r>
                          <m:r>
                            <a:rPr lang="fr-CH" i="1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(</m:t>
                          </m:r>
                          <m:r>
                            <a:rPr lang="fr-CH" b="0" i="1" smtClean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𝑣</m:t>
                          </m:r>
                          <m:r>
                            <a:rPr lang="fr-CH" b="0" i="1" smtClean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)</m:t>
                          </m:r>
                        </m:e>
                      </m:nary>
                    </m:oMath>
                  </m:oMathPara>
                </a14:m>
                <a:endParaRPr lang="en-CH" dirty="0"/>
              </a:p>
            </p:txBody>
          </p:sp>
        </mc:Choice>
        <mc:Fallback xmlns="">
          <p:sp>
            <p:nvSpPr>
              <p:cNvPr id="7" name="TextBox 6">
                <a:extLst>
                  <a:ext uri="{FF2B5EF4-FFF2-40B4-BE49-F238E27FC236}">
                    <a16:creationId xmlns:a16="http://schemas.microsoft.com/office/drawing/2014/main" id="{A8A82C79-C377-1162-5D00-A5D53C87FFE1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514767" y="118096"/>
                <a:ext cx="6103786" cy="720647"/>
              </a:xfrm>
              <a:prstGeom prst="rect">
                <a:avLst/>
              </a:prstGeom>
              <a:blipFill>
                <a:blip r:embed="rId2"/>
                <a:stretch>
                  <a:fillRect t="-148276" b="-225862"/>
                </a:stretch>
              </a:blipFill>
            </p:spPr>
            <p:txBody>
              <a:bodyPr/>
              <a:lstStyle/>
              <a:p>
                <a:r>
                  <a:rPr lang="en-CH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17410" name="Picture 2" descr="Fig. 2">
            <a:extLst>
              <a:ext uri="{FF2B5EF4-FFF2-40B4-BE49-F238E27FC236}">
                <a16:creationId xmlns:a16="http://schemas.microsoft.com/office/drawing/2014/main" id="{72DC0258-AA54-6D79-85AC-DEF69820B102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7666" r="55164" b="39718"/>
          <a:stretch/>
        </p:blipFill>
        <p:spPr bwMode="auto">
          <a:xfrm>
            <a:off x="1328216" y="1114642"/>
            <a:ext cx="5466377" cy="28433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9" name="TextBox 8">
                <a:extLst>
                  <a:ext uri="{FF2B5EF4-FFF2-40B4-BE49-F238E27FC236}">
                    <a16:creationId xmlns:a16="http://schemas.microsoft.com/office/drawing/2014/main" id="{CE0CE974-2A7D-6FF4-A798-A634B42974FA}"/>
                  </a:ext>
                </a:extLst>
              </p:cNvPr>
              <p:cNvSpPr txBox="1"/>
              <p:nvPr/>
            </p:nvSpPr>
            <p:spPr>
              <a:xfrm>
                <a:off x="1263141" y="872116"/>
                <a:ext cx="6103786" cy="369332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fr-CH" b="0" i="1" smtClean="0">
                          <a:solidFill>
                            <a:srgbClr val="FF0000"/>
                          </a:solidFill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𝐾</m:t>
                      </m:r>
                      <m:d>
                        <m:dPr>
                          <m:ctrlPr>
                            <a:rPr lang="fr-CH" i="1">
                              <a:solidFill>
                                <a:srgbClr val="FF0000"/>
                              </a:solidFill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fr-CH" b="0" i="1" smtClean="0">
                              <a:solidFill>
                                <a:srgbClr val="FF0000"/>
                              </a:solidFill>
                              <a:latin typeface="Cambria Math" panose="02040503050406030204" pitchFamily="18" charset="0"/>
                            </a:rPr>
                            <m:t>𝑢</m:t>
                          </m:r>
                          <m:r>
                            <a:rPr lang="fr-CH" b="0" i="1" smtClean="0">
                              <a:solidFill>
                                <a:srgbClr val="FF0000"/>
                              </a:solidFill>
                              <a:latin typeface="Cambria Math" panose="02040503050406030204" pitchFamily="18" charset="0"/>
                            </a:rPr>
                            <m:t>,</m:t>
                          </m:r>
                          <m:r>
                            <a:rPr lang="fr-CH" b="0" i="1" smtClean="0">
                              <a:solidFill>
                                <a:srgbClr val="FF0000"/>
                              </a:solidFill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𝑣</m:t>
                          </m:r>
                        </m:e>
                      </m:d>
                    </m:oMath>
                  </m:oMathPara>
                </a14:m>
                <a:endParaRPr lang="en-CH" dirty="0"/>
              </a:p>
            </p:txBody>
          </p:sp>
        </mc:Choice>
        <mc:Fallback xmlns="">
          <p:sp>
            <p:nvSpPr>
              <p:cNvPr id="9" name="TextBox 8">
                <a:extLst>
                  <a:ext uri="{FF2B5EF4-FFF2-40B4-BE49-F238E27FC236}">
                    <a16:creationId xmlns:a16="http://schemas.microsoft.com/office/drawing/2014/main" id="{CE0CE974-2A7D-6FF4-A798-A634B42974FA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263141" y="872116"/>
                <a:ext cx="6103786" cy="369332"/>
              </a:xfrm>
              <a:prstGeom prst="rect">
                <a:avLst/>
              </a:prstGeom>
              <a:blipFill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CH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0" name="TextBox 9">
                <a:extLst>
                  <a:ext uri="{FF2B5EF4-FFF2-40B4-BE49-F238E27FC236}">
                    <a16:creationId xmlns:a16="http://schemas.microsoft.com/office/drawing/2014/main" id="{8F3A280D-D232-1C3B-2B91-2BD4FEDF753B}"/>
                  </a:ext>
                </a:extLst>
              </p:cNvPr>
              <p:cNvSpPr txBox="1"/>
              <p:nvPr/>
            </p:nvSpPr>
            <p:spPr>
              <a:xfrm>
                <a:off x="7008732" y="1873781"/>
                <a:ext cx="6103786" cy="1200329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14:m>
                  <m:oMath xmlns:m="http://schemas.openxmlformats.org/officeDocument/2006/math">
                    <m:r>
                      <a:rPr lang="fr-CH" b="0" i="1" smtClean="0">
                        <a:solidFill>
                          <a:srgbClr val="FF0000"/>
                        </a:solidFill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𝐾</m:t>
                    </m:r>
                    <m:d>
                      <m:dPr>
                        <m:ctrlPr>
                          <a:rPr lang="fr-CH" i="1">
                            <a:solidFill>
                              <a:srgbClr val="FF0000"/>
                            </a:solidFill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r>
                          <a:rPr lang="fr-CH" b="0" i="1" smtClean="0">
                            <a:solidFill>
                              <a:srgbClr val="FF0000"/>
                            </a:solidFill>
                            <a:latin typeface="Cambria Math" panose="02040503050406030204" pitchFamily="18" charset="0"/>
                          </a:rPr>
                          <m:t>𝑢</m:t>
                        </m:r>
                        <m:r>
                          <a:rPr lang="fr-CH" b="0" i="1" smtClean="0">
                            <a:solidFill>
                              <a:srgbClr val="FF0000"/>
                            </a:solidFill>
                            <a:latin typeface="Cambria Math" panose="02040503050406030204" pitchFamily="18" charset="0"/>
                          </a:rPr>
                          <m:t>,</m:t>
                        </m:r>
                        <m:r>
                          <a:rPr lang="fr-CH" b="0" i="1" smtClean="0">
                            <a:solidFill>
                              <a:srgbClr val="FF0000"/>
                            </a:solidFill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𝑣</m:t>
                        </m:r>
                      </m:e>
                    </m:d>
                  </m:oMath>
                </a14:m>
                <a:r>
                  <a:rPr lang="en-CH" dirty="0"/>
                  <a:t> becomes a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en-CH" i="1" smtClean="0"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CH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ℂ</m:t>
                        </m:r>
                      </m:e>
                      <m:sup>
                        <m:r>
                          <a:rPr lang="fr-CH" b="0" i="1" smtClean="0">
                            <a:latin typeface="Cambria Math" panose="02040503050406030204" pitchFamily="18" charset="0"/>
                          </a:rPr>
                          <m:t>𝑚</m:t>
                        </m:r>
                        <m:r>
                          <a:rPr lang="fr-CH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×</m:t>
                        </m:r>
                        <m:r>
                          <a:rPr lang="fr-CH" b="0" i="1" smtClean="0">
                            <a:latin typeface="Cambria Math" panose="02040503050406030204" pitchFamily="18" charset="0"/>
                          </a:rPr>
                          <m:t>𝑚</m:t>
                        </m:r>
                      </m:sup>
                    </m:sSup>
                  </m:oMath>
                </a14:m>
                <a:r>
                  <a:rPr lang="en-CH" dirty="0"/>
                  <a:t> matrix and the problem</a:t>
                </a:r>
              </a:p>
              <a:p>
                <a:r>
                  <a:rPr lang="en-CH" dirty="0"/>
                  <a:t>becomes a matrix-vector equation:</a:t>
                </a:r>
              </a:p>
              <a:p>
                <a:endParaRPr lang="en-CH" dirty="0"/>
              </a:p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fr-CH" b="1" i="1" smtClean="0">
                          <a:latin typeface="Cambria Math" panose="02040503050406030204" pitchFamily="18" charset="0"/>
                        </a:rPr>
                        <m:t>𝒈</m:t>
                      </m:r>
                      <m:r>
                        <a:rPr lang="fr-CH" b="0" i="1" smtClean="0">
                          <a:latin typeface="Cambria Math" panose="02040503050406030204" pitchFamily="18" charset="0"/>
                        </a:rPr>
                        <m:t>=</m:t>
                      </m:r>
                      <m:r>
                        <a:rPr lang="fr-CH" b="1" i="1">
                          <a:latin typeface="Cambria Math" panose="02040503050406030204" pitchFamily="18" charset="0"/>
                        </a:rPr>
                        <m:t>𝒇</m:t>
                      </m:r>
                      <m:r>
                        <a:rPr lang="fr-CH" i="1">
                          <a:latin typeface="Cambria Math" panose="02040503050406030204" pitchFamily="18" charset="0"/>
                        </a:rPr>
                        <m:t>+</m:t>
                      </m:r>
                      <m:r>
                        <a:rPr lang="fr-CH" b="1" i="1">
                          <a:latin typeface="Cambria Math" panose="02040503050406030204" pitchFamily="18" charset="0"/>
                        </a:rPr>
                        <m:t>𝑲𝒈</m:t>
                      </m:r>
                    </m:oMath>
                  </m:oMathPara>
                </a14:m>
                <a:endParaRPr lang="en-CH" b="1" dirty="0"/>
              </a:p>
            </p:txBody>
          </p:sp>
        </mc:Choice>
        <mc:Fallback xmlns="">
          <p:sp>
            <p:nvSpPr>
              <p:cNvPr id="10" name="TextBox 9">
                <a:extLst>
                  <a:ext uri="{FF2B5EF4-FFF2-40B4-BE49-F238E27FC236}">
                    <a16:creationId xmlns:a16="http://schemas.microsoft.com/office/drawing/2014/main" id="{8F3A280D-D232-1C3B-2B91-2BD4FEDF753B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008732" y="1873781"/>
                <a:ext cx="6103786" cy="1200329"/>
              </a:xfrm>
              <a:prstGeom prst="rect">
                <a:avLst/>
              </a:prstGeom>
              <a:blipFill>
                <a:blip r:embed="rId5"/>
                <a:stretch>
                  <a:fillRect l="-1040" t="-2105" b="-4211"/>
                </a:stretch>
              </a:blipFill>
            </p:spPr>
            <p:txBody>
              <a:bodyPr/>
              <a:lstStyle/>
              <a:p>
                <a:r>
                  <a:rPr lang="en-CH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17412" name="Picture 4" descr="Fig. 1">
            <a:extLst>
              <a:ext uri="{FF2B5EF4-FFF2-40B4-BE49-F238E27FC236}">
                <a16:creationId xmlns:a16="http://schemas.microsoft.com/office/drawing/2014/main" id="{E0A788C0-5B5C-3D86-1279-4E580F2F42B4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736" r="53377" b="65329"/>
          <a:stretch/>
        </p:blipFill>
        <p:spPr bwMode="auto">
          <a:xfrm>
            <a:off x="2576339" y="3976202"/>
            <a:ext cx="4218254" cy="23777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6326BC56-C28D-DE23-48E8-BE0E21C43F03}"/>
              </a:ext>
            </a:extLst>
          </p:cNvPr>
          <p:cNvSpPr/>
          <p:nvPr/>
        </p:nvSpPr>
        <p:spPr>
          <a:xfrm>
            <a:off x="4264196" y="5747421"/>
            <a:ext cx="961121" cy="413816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CH" b="1" i="1" dirty="0">
                <a:solidFill>
                  <a:schemeClr val="tx1"/>
                </a:solidFill>
              </a:rPr>
              <a:t>K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5" name="TextBox 14">
                <a:extLst>
                  <a:ext uri="{FF2B5EF4-FFF2-40B4-BE49-F238E27FC236}">
                    <a16:creationId xmlns:a16="http://schemas.microsoft.com/office/drawing/2014/main" id="{75130969-D666-72C7-8E90-BEADD46339CB}"/>
                  </a:ext>
                </a:extLst>
              </p:cNvPr>
              <p:cNvSpPr txBox="1"/>
              <p:nvPr/>
            </p:nvSpPr>
            <p:spPr>
              <a:xfrm>
                <a:off x="2437064" y="5283293"/>
                <a:ext cx="6984814" cy="380810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fr-CH" b="1" i="1" smtClean="0">
                          <a:latin typeface="Cambria Math" panose="02040503050406030204" pitchFamily="18" charset="0"/>
                        </a:rPr>
                        <m:t>𝑲</m:t>
                      </m:r>
                      <m:sSup>
                        <m:sSupPr>
                          <m:ctrlPr>
                            <a:rPr lang="en-CH" i="1">
                              <a:latin typeface="Cambria Math" panose="02040503050406030204" pitchFamily="18" charset="0"/>
                            </a:rPr>
                          </m:ctrlPr>
                        </m:sSupPr>
                        <m:e>
                          <m:r>
                            <a:rPr lang="fr-CH" i="1">
                              <a:latin typeface="Cambria Math" panose="02040503050406030204" pitchFamily="18" charset="0"/>
                            </a:rPr>
                            <m:t>𝑔</m:t>
                          </m:r>
                        </m:e>
                        <m:sup>
                          <m:r>
                            <a:rPr lang="fr-CH" i="1">
                              <a:latin typeface="Cambria Math" panose="02040503050406030204" pitchFamily="18" charset="0"/>
                            </a:rPr>
                            <m:t>(</m:t>
                          </m:r>
                          <m:r>
                            <a:rPr lang="fr-CH" i="1">
                              <a:latin typeface="Cambria Math" panose="02040503050406030204" pitchFamily="18" charset="0"/>
                            </a:rPr>
                            <m:t>𝑖</m:t>
                          </m:r>
                          <m:r>
                            <a:rPr lang="fr-CH" i="1">
                              <a:latin typeface="Cambria Math" panose="02040503050406030204" pitchFamily="18" charset="0"/>
                            </a:rPr>
                            <m:t>)</m:t>
                          </m:r>
                        </m:sup>
                      </m:sSup>
                    </m:oMath>
                  </m:oMathPara>
                </a14:m>
                <a:endParaRPr lang="en-CH" dirty="0"/>
              </a:p>
            </p:txBody>
          </p:sp>
        </mc:Choice>
        <mc:Fallback xmlns="">
          <p:sp>
            <p:nvSpPr>
              <p:cNvPr id="15" name="TextBox 14">
                <a:extLst>
                  <a:ext uri="{FF2B5EF4-FFF2-40B4-BE49-F238E27FC236}">
                    <a16:creationId xmlns:a16="http://schemas.microsoft.com/office/drawing/2014/main" id="{75130969-D666-72C7-8E90-BEADD46339CB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437064" y="5283293"/>
                <a:ext cx="6984814" cy="380810"/>
              </a:xfrm>
              <a:prstGeom prst="rect">
                <a:avLst/>
              </a:prstGeom>
              <a:blipFill>
                <a:blip r:embed="rId7"/>
                <a:stretch>
                  <a:fillRect b="-8065"/>
                </a:stretch>
              </a:blipFill>
            </p:spPr>
            <p:txBody>
              <a:bodyPr/>
              <a:lstStyle/>
              <a:p>
                <a:r>
                  <a:rPr lang="fr-FR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7" name="TextBox 16">
                <a:extLst>
                  <a:ext uri="{FF2B5EF4-FFF2-40B4-BE49-F238E27FC236}">
                    <a16:creationId xmlns:a16="http://schemas.microsoft.com/office/drawing/2014/main" id="{7FC58E70-D114-6873-36C9-F9A89EF5A894}"/>
                  </a:ext>
                </a:extLst>
              </p:cNvPr>
              <p:cNvSpPr txBox="1"/>
              <p:nvPr/>
            </p:nvSpPr>
            <p:spPr>
              <a:xfrm>
                <a:off x="5163786" y="3831856"/>
                <a:ext cx="542299" cy="369332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fr-CH" b="1" i="1" smtClean="0">
                          <a:latin typeface="Cambria Math" panose="02040503050406030204" pitchFamily="18" charset="0"/>
                        </a:rPr>
                        <m:t>𝒇</m:t>
                      </m:r>
                    </m:oMath>
                  </m:oMathPara>
                </a14:m>
                <a:endParaRPr lang="en-CH" dirty="0"/>
              </a:p>
            </p:txBody>
          </p:sp>
        </mc:Choice>
        <mc:Fallback xmlns="">
          <p:sp>
            <p:nvSpPr>
              <p:cNvPr id="17" name="TextBox 16">
                <a:extLst>
                  <a:ext uri="{FF2B5EF4-FFF2-40B4-BE49-F238E27FC236}">
                    <a16:creationId xmlns:a16="http://schemas.microsoft.com/office/drawing/2014/main" id="{7FC58E70-D114-6873-36C9-F9A89EF5A894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163786" y="3831856"/>
                <a:ext cx="542299" cy="369332"/>
              </a:xfrm>
              <a:prstGeom prst="rect">
                <a:avLst/>
              </a:prstGeom>
              <a:blipFill>
                <a:blip r:embed="rId8"/>
                <a:stretch>
                  <a:fillRect b="-15000"/>
                </a:stretch>
              </a:blipFill>
            </p:spPr>
            <p:txBody>
              <a:bodyPr/>
              <a:lstStyle/>
              <a:p>
                <a:r>
                  <a:rPr lang="fr-FR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8" name="TextBox 17">
                <a:extLst>
                  <a:ext uri="{FF2B5EF4-FFF2-40B4-BE49-F238E27FC236}">
                    <a16:creationId xmlns:a16="http://schemas.microsoft.com/office/drawing/2014/main" id="{14FFF889-BBA3-B79C-4D6E-E194AE35BBA2}"/>
                  </a:ext>
                </a:extLst>
              </p:cNvPr>
              <p:cNvSpPr txBox="1"/>
              <p:nvPr/>
            </p:nvSpPr>
            <p:spPr>
              <a:xfrm>
                <a:off x="7695658" y="3981489"/>
                <a:ext cx="3801041" cy="2065758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CH" dirty="0"/>
                  <a:t>Solution (Neumann series):</a:t>
                </a:r>
              </a:p>
              <a:p>
                <a:r>
                  <a:rPr lang="en-CH" dirty="0"/>
                  <a:t>Initial guess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en-CH" i="1" smtClean="0"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fr-CH" b="0" i="1" smtClean="0">
                            <a:latin typeface="Cambria Math" panose="02040503050406030204" pitchFamily="18" charset="0"/>
                          </a:rPr>
                          <m:t>𝑔</m:t>
                        </m:r>
                      </m:e>
                      <m:sup>
                        <m:r>
                          <a:rPr lang="fr-CH" b="0" i="1" smtClean="0">
                            <a:latin typeface="Cambria Math" panose="02040503050406030204" pitchFamily="18" charset="0"/>
                          </a:rPr>
                          <m:t>(0)</m:t>
                        </m:r>
                      </m:sup>
                    </m:sSup>
                    <m:r>
                      <a:rPr lang="fr-CH" b="0" i="1" smtClean="0">
                        <a:latin typeface="Cambria Math" panose="02040503050406030204" pitchFamily="18" charset="0"/>
                      </a:rPr>
                      <m:t>=</m:t>
                    </m:r>
                    <m:r>
                      <a:rPr lang="fr-CH" b="0" i="1" smtClean="0">
                        <a:latin typeface="Cambria Math" panose="02040503050406030204" pitchFamily="18" charset="0"/>
                      </a:rPr>
                      <m:t>𝑓</m:t>
                    </m:r>
                  </m:oMath>
                </a14:m>
                <a:endParaRPr lang="en-CH" dirty="0"/>
              </a:p>
              <a:p>
                <a:r>
                  <a:rPr lang="en-CH" dirty="0"/>
                  <a:t>Send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en-CH" i="1" smtClean="0"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fr-CH" b="0" i="1" smtClean="0">
                            <a:latin typeface="Cambria Math" panose="02040503050406030204" pitchFamily="18" charset="0"/>
                          </a:rPr>
                          <m:t>𝑔</m:t>
                        </m:r>
                      </m:e>
                      <m:sup>
                        <m:r>
                          <a:rPr lang="fr-CH" b="0" i="1" smtClean="0">
                            <a:latin typeface="Cambria Math" panose="02040503050406030204" pitchFamily="18" charset="0"/>
                          </a:rPr>
                          <m:t>(0)</m:t>
                        </m:r>
                      </m:sup>
                    </m:sSup>
                  </m:oMath>
                </a14:m>
                <a:r>
                  <a:rPr lang="en-CH" dirty="0"/>
                  <a:t>, get </a:t>
                </a:r>
                <a14:m>
                  <m:oMath xmlns:m="http://schemas.openxmlformats.org/officeDocument/2006/math">
                    <m:r>
                      <a:rPr lang="fr-CH" b="1" i="1" smtClean="0">
                        <a:latin typeface="Cambria Math" panose="02040503050406030204" pitchFamily="18" charset="0"/>
                      </a:rPr>
                      <m:t>𝑲</m:t>
                    </m:r>
                    <m:sSup>
                      <m:sSupPr>
                        <m:ctrlPr>
                          <a:rPr lang="en-CH" i="1"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fr-CH" i="1">
                            <a:latin typeface="Cambria Math" panose="02040503050406030204" pitchFamily="18" charset="0"/>
                          </a:rPr>
                          <m:t>𝑔</m:t>
                        </m:r>
                      </m:e>
                      <m:sup>
                        <m:r>
                          <a:rPr lang="fr-CH" i="1">
                            <a:latin typeface="Cambria Math" panose="02040503050406030204" pitchFamily="18" charset="0"/>
                          </a:rPr>
                          <m:t>(0)</m:t>
                        </m:r>
                      </m:sup>
                    </m:sSup>
                  </m:oMath>
                </a14:m>
                <a:r>
                  <a:rPr lang="en-CH" dirty="0"/>
                  <a:t>, add to</a:t>
                </a:r>
                <a14:m>
                  <m:oMath xmlns:m="http://schemas.openxmlformats.org/officeDocument/2006/math">
                    <m:r>
                      <a:rPr lang="fr-CH" b="0" i="0" smtClean="0">
                        <a:latin typeface="Cambria Math" panose="02040503050406030204" pitchFamily="18" charset="0"/>
                      </a:rPr>
                      <m:t> </m:t>
                    </m:r>
                    <m:r>
                      <a:rPr lang="fr-CH" b="0" i="1" smtClean="0">
                        <a:latin typeface="Cambria Math" panose="02040503050406030204" pitchFamily="18" charset="0"/>
                      </a:rPr>
                      <m:t>𝑓</m:t>
                    </m:r>
                  </m:oMath>
                </a14:m>
                <a:endParaRPr lang="en-CH" dirty="0"/>
              </a:p>
              <a:p>
                <a:endParaRPr lang="en-CH" dirty="0"/>
              </a:p>
              <a:p>
                <a:r>
                  <a:rPr lang="en-CH" dirty="0"/>
                  <a:t>Update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en-CH" i="1" smtClean="0"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fr-CH" b="0" i="1" smtClean="0">
                            <a:latin typeface="Cambria Math" panose="02040503050406030204" pitchFamily="18" charset="0"/>
                          </a:rPr>
                          <m:t>𝑔</m:t>
                        </m:r>
                      </m:e>
                      <m:sup>
                        <m:r>
                          <a:rPr lang="fr-CH" b="0" i="1" smtClean="0">
                            <a:latin typeface="Cambria Math" panose="02040503050406030204" pitchFamily="18" charset="0"/>
                          </a:rPr>
                          <m:t>(1)</m:t>
                        </m:r>
                      </m:sup>
                    </m:sSup>
                    <m:r>
                      <a:rPr lang="fr-CH" b="0" i="1" smtClean="0">
                        <a:latin typeface="Cambria Math" panose="02040503050406030204" pitchFamily="18" charset="0"/>
                      </a:rPr>
                      <m:t>=</m:t>
                    </m:r>
                    <m:r>
                      <a:rPr lang="fr-CH" b="0" i="1" smtClean="0">
                        <a:latin typeface="Cambria Math" panose="02040503050406030204" pitchFamily="18" charset="0"/>
                      </a:rPr>
                      <m:t>𝑓</m:t>
                    </m:r>
                    <m:r>
                      <a:rPr lang="fr-CH" b="0" i="1" smtClean="0">
                        <a:latin typeface="Cambria Math" panose="02040503050406030204" pitchFamily="18" charset="0"/>
                      </a:rPr>
                      <m:t>+</m:t>
                    </m:r>
                  </m:oMath>
                </a14:m>
                <a:r>
                  <a:rPr lang="fr-CH" b="1" dirty="0"/>
                  <a:t> </a:t>
                </a:r>
                <a14:m>
                  <m:oMath xmlns:m="http://schemas.openxmlformats.org/officeDocument/2006/math">
                    <m:r>
                      <a:rPr lang="fr-CH" b="1" i="1">
                        <a:latin typeface="Cambria Math" panose="02040503050406030204" pitchFamily="18" charset="0"/>
                      </a:rPr>
                      <m:t>𝑲</m:t>
                    </m:r>
                    <m:sSup>
                      <m:sSupPr>
                        <m:ctrlPr>
                          <a:rPr lang="en-CH" i="1"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fr-CH" i="1">
                            <a:latin typeface="Cambria Math" panose="02040503050406030204" pitchFamily="18" charset="0"/>
                          </a:rPr>
                          <m:t>𝑔</m:t>
                        </m:r>
                      </m:e>
                      <m:sup>
                        <m:r>
                          <a:rPr lang="fr-CH" i="1">
                            <a:latin typeface="Cambria Math" panose="02040503050406030204" pitchFamily="18" charset="0"/>
                          </a:rPr>
                          <m:t>(0)</m:t>
                        </m:r>
                      </m:sup>
                    </m:sSup>
                  </m:oMath>
                </a14:m>
                <a:r>
                  <a:rPr lang="en-CH" dirty="0"/>
                  <a:t>, Iterate</a:t>
                </a:r>
              </a:p>
              <a:p>
                <a:endParaRPr lang="en-CH" dirty="0"/>
              </a:p>
              <a:p>
                <a:r>
                  <a:rPr lang="en-CH" dirty="0"/>
                  <a:t>Solve roughly at Wigner-Smith time</a:t>
                </a:r>
              </a:p>
            </p:txBody>
          </p:sp>
        </mc:Choice>
        <mc:Fallback xmlns="">
          <p:sp>
            <p:nvSpPr>
              <p:cNvPr id="18" name="TextBox 17">
                <a:extLst>
                  <a:ext uri="{FF2B5EF4-FFF2-40B4-BE49-F238E27FC236}">
                    <a16:creationId xmlns:a16="http://schemas.microsoft.com/office/drawing/2014/main" id="{14FFF889-BBA3-B79C-4D6E-E194AE35BBA2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695658" y="3981489"/>
                <a:ext cx="3801041" cy="2065758"/>
              </a:xfrm>
              <a:prstGeom prst="rect">
                <a:avLst/>
              </a:prstGeom>
              <a:blipFill>
                <a:blip r:embed="rId9"/>
                <a:stretch>
                  <a:fillRect l="-1282" t="-1475" r="-801" b="-3835"/>
                </a:stretch>
              </a:blipFill>
            </p:spPr>
            <p:txBody>
              <a:bodyPr/>
              <a:lstStyle/>
              <a:p>
                <a:r>
                  <a:rPr lang="fr-FR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0" name="TextBox 19">
                <a:extLst>
                  <a:ext uri="{FF2B5EF4-FFF2-40B4-BE49-F238E27FC236}">
                    <a16:creationId xmlns:a16="http://schemas.microsoft.com/office/drawing/2014/main" id="{180D33E5-9394-D7FF-3E5B-0DEF3E6F35C8}"/>
                  </a:ext>
                </a:extLst>
              </p:cNvPr>
              <p:cNvSpPr txBox="1"/>
              <p:nvPr/>
            </p:nvSpPr>
            <p:spPr>
              <a:xfrm>
                <a:off x="-17932" y="5280021"/>
                <a:ext cx="6984814" cy="380810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en-CH" i="1" smtClean="0">
                              <a:latin typeface="Cambria Math" panose="02040503050406030204" pitchFamily="18" charset="0"/>
                            </a:rPr>
                          </m:ctrlPr>
                        </m:sSupPr>
                        <m:e>
                          <m:r>
                            <a:rPr lang="fr-CH" i="1">
                              <a:latin typeface="Cambria Math" panose="02040503050406030204" pitchFamily="18" charset="0"/>
                            </a:rPr>
                            <m:t>𝑔</m:t>
                          </m:r>
                        </m:e>
                        <m:sup>
                          <m:r>
                            <a:rPr lang="fr-CH" i="1">
                              <a:latin typeface="Cambria Math" panose="02040503050406030204" pitchFamily="18" charset="0"/>
                            </a:rPr>
                            <m:t>(</m:t>
                          </m:r>
                          <m:r>
                            <a:rPr lang="fr-CH" b="0" i="1" smtClean="0">
                              <a:latin typeface="Cambria Math" panose="02040503050406030204" pitchFamily="18" charset="0"/>
                            </a:rPr>
                            <m:t>𝑖</m:t>
                          </m:r>
                          <m:r>
                            <a:rPr lang="fr-CH" i="1">
                              <a:latin typeface="Cambria Math" panose="02040503050406030204" pitchFamily="18" charset="0"/>
                            </a:rPr>
                            <m:t>)</m:t>
                          </m:r>
                        </m:sup>
                      </m:sSup>
                    </m:oMath>
                  </m:oMathPara>
                </a14:m>
                <a:endParaRPr lang="en-CH" dirty="0"/>
              </a:p>
            </p:txBody>
          </p:sp>
        </mc:Choice>
        <mc:Fallback xmlns="">
          <p:sp>
            <p:nvSpPr>
              <p:cNvPr id="20" name="TextBox 19">
                <a:extLst>
                  <a:ext uri="{FF2B5EF4-FFF2-40B4-BE49-F238E27FC236}">
                    <a16:creationId xmlns:a16="http://schemas.microsoft.com/office/drawing/2014/main" id="{180D33E5-9394-D7FF-3E5B-0DEF3E6F35C8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-17932" y="5280021"/>
                <a:ext cx="6984814" cy="380810"/>
              </a:xfrm>
              <a:prstGeom prst="rect">
                <a:avLst/>
              </a:prstGeom>
              <a:blipFill>
                <a:blip r:embed="rId10"/>
                <a:stretch>
                  <a:fillRect b="-7937"/>
                </a:stretch>
              </a:blipFill>
            </p:spPr>
            <p:txBody>
              <a:bodyPr/>
              <a:lstStyle/>
              <a:p>
                <a:r>
                  <a:rPr lang="fr-FR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6" name="ZoneTexte 5">
            <a:extLst>
              <a:ext uri="{FF2B5EF4-FFF2-40B4-BE49-F238E27FC236}">
                <a16:creationId xmlns:a16="http://schemas.microsoft.com/office/drawing/2014/main" id="{308FCFD3-35B6-DC43-0ED2-915818ECE135}"/>
              </a:ext>
            </a:extLst>
          </p:cNvPr>
          <p:cNvSpPr txBox="1"/>
          <p:nvPr/>
        </p:nvSpPr>
        <p:spPr>
          <a:xfrm>
            <a:off x="1030466" y="6564504"/>
            <a:ext cx="9970909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sz="1200" b="1" dirty="0" err="1"/>
              <a:t>Mathematical</a:t>
            </a:r>
            <a:r>
              <a:rPr lang="fr-FR" sz="1200" b="1" dirty="0"/>
              <a:t> </a:t>
            </a:r>
            <a:r>
              <a:rPr lang="fr-FR" sz="1200" b="1" dirty="0" err="1"/>
              <a:t>operations</a:t>
            </a:r>
            <a:r>
              <a:rPr lang="fr-FR" sz="1200" b="1" dirty="0"/>
              <a:t> and </a:t>
            </a:r>
            <a:r>
              <a:rPr lang="fr-FR" sz="1200" b="1" dirty="0" err="1"/>
              <a:t>equation</a:t>
            </a:r>
            <a:r>
              <a:rPr lang="fr-FR" sz="1200" b="1" dirty="0"/>
              <a:t> </a:t>
            </a:r>
            <a:r>
              <a:rPr lang="fr-FR" sz="1200" b="1" dirty="0" err="1"/>
              <a:t>solving</a:t>
            </a:r>
            <a:r>
              <a:rPr lang="fr-FR" sz="1200" b="1" dirty="0"/>
              <a:t> </a:t>
            </a:r>
            <a:r>
              <a:rPr lang="fr-FR" sz="1200" b="1" dirty="0" err="1"/>
              <a:t>with</a:t>
            </a:r>
            <a:r>
              <a:rPr lang="fr-FR" sz="1200" b="1" dirty="0"/>
              <a:t> reconfigurable </a:t>
            </a:r>
            <a:r>
              <a:rPr lang="fr-FR" sz="1200" b="1" dirty="0" err="1"/>
              <a:t>metadevices</a:t>
            </a:r>
            <a:r>
              <a:rPr lang="fr-FR" sz="1200" b="1" dirty="0"/>
              <a:t>,</a:t>
            </a:r>
            <a:r>
              <a:rPr lang="fr-FR" sz="1200" b="1" u="sng" dirty="0"/>
              <a:t> </a:t>
            </a:r>
            <a:r>
              <a:rPr lang="fr-FR" sz="1200" u="sng" dirty="0" err="1">
                <a:hlinkClick r:id="rId11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Tzarouchis</a:t>
            </a:r>
            <a:r>
              <a:rPr lang="fr-FR" sz="1200" u="sng" dirty="0"/>
              <a:t> </a:t>
            </a:r>
            <a:r>
              <a:rPr lang="fr-FR" sz="1200" dirty="0"/>
              <a:t>et al., </a:t>
            </a:r>
            <a:r>
              <a:rPr lang="fr-FR" sz="1200" i="1" dirty="0">
                <a:hlinkClick r:id="rId1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Light: Science &amp; Applications</a:t>
            </a:r>
            <a:r>
              <a:rPr lang="fr-FR" sz="1200" dirty="0"/>
              <a:t> </a:t>
            </a:r>
            <a:r>
              <a:rPr lang="fr-FR" sz="1200" b="1" dirty="0"/>
              <a:t>2022</a:t>
            </a:r>
            <a:endParaRPr lang="fr-FR" sz="1200" dirty="0"/>
          </a:p>
        </p:txBody>
      </p:sp>
    </p:spTree>
    <p:extLst>
      <p:ext uri="{BB962C8B-B14F-4D97-AF65-F5344CB8AC3E}">
        <p14:creationId xmlns:p14="http://schemas.microsoft.com/office/powerpoint/2010/main" val="20839549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13" grpId="0" animBg="1"/>
      <p:bldP spid="15" grpId="0"/>
      <p:bldP spid="17" grpId="0"/>
      <p:bldP spid="18" grpId="0"/>
      <p:bldP spid="20" grpId="0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B31EC7-7A68-AEE1-F8EC-1A9A6C06EC1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06501" y="239404"/>
            <a:ext cx="9272390" cy="1430337"/>
          </a:xfrm>
        </p:spPr>
        <p:txBody>
          <a:bodyPr/>
          <a:lstStyle/>
          <a:p>
            <a:r>
              <a:rPr lang="en-CH" dirty="0"/>
              <a:t>All we need: matrix vector multiplications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F500EDE-1CCF-AD8B-59F1-A7582F6D92E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E1CD7C-2161-7D43-862E-CE4C333CD873}" type="slidenum">
              <a:rPr lang="fr-FR" smtClean="0"/>
              <a:pPr/>
              <a:t>25</a:t>
            </a:fld>
            <a:endParaRPr lang="fr-FR" dirty="0"/>
          </a:p>
        </p:txBody>
      </p:sp>
      <p:pic>
        <p:nvPicPr>
          <p:cNvPr id="18434" name="Picture 2" descr="Fig. 1">
            <a:extLst>
              <a:ext uri="{FF2B5EF4-FFF2-40B4-BE49-F238E27FC236}">
                <a16:creationId xmlns:a16="http://schemas.microsoft.com/office/drawing/2014/main" id="{F2EC338A-6366-0E27-C5FF-CD7391473A5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22347" y="954572"/>
            <a:ext cx="8147305" cy="54156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957F9530-2F57-2954-4EB9-542E40B25434}"/>
              </a:ext>
            </a:extLst>
          </p:cNvPr>
          <p:cNvSpPr txBox="1"/>
          <p:nvPr/>
        </p:nvSpPr>
        <p:spPr>
          <a:xfrm>
            <a:off x="10478891" y="2497082"/>
            <a:ext cx="132599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CH" dirty="0"/>
              <a:t>photonic</a:t>
            </a:r>
          </a:p>
          <a:p>
            <a:r>
              <a:rPr lang="en-CH" dirty="0"/>
              <a:t>crossbar arrays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E2661604-47B8-140C-7C2B-EFB3FCC030F2}"/>
              </a:ext>
            </a:extLst>
          </p:cNvPr>
          <p:cNvSpPr txBox="1"/>
          <p:nvPr/>
        </p:nvSpPr>
        <p:spPr>
          <a:xfrm>
            <a:off x="106779" y="4204651"/>
            <a:ext cx="198898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CH" dirty="0">
                <a:solidFill>
                  <a:srgbClr val="FF0000"/>
                </a:solidFill>
              </a:rPr>
              <a:t>Pb: requires SVD decomposition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210FDD5C-8F46-3A35-5FD6-FF05E74D0887}"/>
              </a:ext>
            </a:extLst>
          </p:cNvPr>
          <p:cNvSpPr txBox="1"/>
          <p:nvPr/>
        </p:nvSpPr>
        <p:spPr>
          <a:xfrm>
            <a:off x="191163" y="3835319"/>
            <a:ext cx="167338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CH" dirty="0"/>
              <a:t>MZI meshes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1BA00C5C-CC62-8897-8B9C-DE2D5B279310}"/>
              </a:ext>
            </a:extLst>
          </p:cNvPr>
          <p:cNvSpPr txBox="1"/>
          <p:nvPr/>
        </p:nvSpPr>
        <p:spPr>
          <a:xfrm>
            <a:off x="10250834" y="3373654"/>
            <a:ext cx="198898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CH" dirty="0">
                <a:solidFill>
                  <a:srgbClr val="FF0000"/>
                </a:solidFill>
              </a:rPr>
              <a:t>Pb: complexity</a:t>
            </a:r>
          </a:p>
        </p:txBody>
      </p:sp>
    </p:spTree>
    <p:extLst>
      <p:ext uri="{BB962C8B-B14F-4D97-AF65-F5344CB8AC3E}">
        <p14:creationId xmlns:p14="http://schemas.microsoft.com/office/powerpoint/2010/main" val="22457009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9" grpId="0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52123E-C196-BD94-FF6A-88ADC0F5E1F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CH" dirty="0"/>
              <a:t>Example with MZI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5298018-EAD1-CC0B-1A4F-0352ED39BB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Speaker </a:t>
            </a:r>
            <a:endParaRPr lang="fr-FR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BBF7F97-49F3-E6C3-5BC6-FC9CADBB03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E1CD7C-2161-7D43-862E-CE4C333CD873}" type="slidenum">
              <a:rPr lang="fr-FR" smtClean="0"/>
              <a:pPr/>
              <a:t>26</a:t>
            </a:fld>
            <a:endParaRPr lang="fr-FR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7" name="TextBox 6">
                <a:extLst>
                  <a:ext uri="{FF2B5EF4-FFF2-40B4-BE49-F238E27FC236}">
                    <a16:creationId xmlns:a16="http://schemas.microsoft.com/office/drawing/2014/main" id="{A8A82C79-C377-1162-5D00-A5D53C87FFE1}"/>
                  </a:ext>
                </a:extLst>
              </p:cNvPr>
              <p:cNvSpPr txBox="1"/>
              <p:nvPr/>
            </p:nvSpPr>
            <p:spPr>
              <a:xfrm>
                <a:off x="5514767" y="118096"/>
                <a:ext cx="6103786" cy="720647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m:rPr>
                          <m:sty m:val="p"/>
                        </m:rPr>
                        <a:rPr lang="fr-CH" b="0" i="0" smtClean="0">
                          <a:latin typeface="Cambria Math" panose="02040503050406030204" pitchFamily="18" charset="0"/>
                        </a:rPr>
                        <m:t>g</m:t>
                      </m:r>
                      <m:d>
                        <m:dPr>
                          <m:ctrlPr>
                            <a:rPr lang="fr-CH" b="0" i="1" smtClean="0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fr-CH" b="0" i="1" smtClean="0">
                              <a:latin typeface="Cambria Math" panose="02040503050406030204" pitchFamily="18" charset="0"/>
                            </a:rPr>
                            <m:t>𝑢</m:t>
                          </m:r>
                        </m:e>
                      </m:d>
                      <m:r>
                        <a:rPr lang="fr-CH" b="0" i="1" smtClean="0">
                          <a:solidFill>
                            <a:schemeClr val="tx1"/>
                          </a:solidFill>
                          <a:latin typeface="Cambria Math" panose="02040503050406030204" pitchFamily="18" charset="0"/>
                        </a:rPr>
                        <m:t>=</m:t>
                      </m:r>
                      <m:r>
                        <a:rPr lang="fr-CH" b="0" i="1" smtClean="0">
                          <a:solidFill>
                            <a:schemeClr val="tx1"/>
                          </a:solidFill>
                          <a:latin typeface="Cambria Math" panose="02040503050406030204" pitchFamily="18" charset="0"/>
                        </a:rPr>
                        <m:t>𝑓</m:t>
                      </m:r>
                      <m:d>
                        <m:dPr>
                          <m:ctrlPr>
                            <a:rPr lang="fr-CH" b="0" i="1" smtClean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fr-CH" b="0" i="1" smtClean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  <m:t>𝑢</m:t>
                          </m:r>
                        </m:e>
                      </m:d>
                      <m:r>
                        <a:rPr lang="fr-CH" b="0" i="1" smtClean="0">
                          <a:solidFill>
                            <a:schemeClr val="tx1"/>
                          </a:solidFill>
                          <a:latin typeface="Cambria Math" panose="02040503050406030204" pitchFamily="18" charset="0"/>
                        </a:rPr>
                        <m:t>+</m:t>
                      </m:r>
                      <m:nary>
                        <m:naryPr>
                          <m:ctrlPr>
                            <a:rPr lang="fr-CH" i="1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</m:ctrlPr>
                        </m:naryPr>
                        <m:sub>
                          <m:r>
                            <a:rPr lang="fr-CH" b="0" i="1" smtClean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𝑎</m:t>
                          </m:r>
                        </m:sub>
                        <m:sup>
                          <m:r>
                            <a:rPr lang="fr-CH" b="0" i="1" smtClean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𝑏</m:t>
                          </m:r>
                        </m:sup>
                        <m:e>
                          <m:r>
                            <a:rPr lang="fr-CH" i="1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  <m:t>𝑑</m:t>
                          </m:r>
                          <m:r>
                            <a:rPr lang="fr-CH" b="0" i="1" smtClean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  <m:t>𝑣</m:t>
                          </m:r>
                          <m:r>
                            <a:rPr lang="fr-CH" i="1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 </m:t>
                          </m:r>
                          <m:r>
                            <a:rPr lang="fr-CH" b="0" i="1" smtClean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𝐾</m:t>
                          </m:r>
                          <m:d>
                            <m:dPr>
                              <m:ctrlPr>
                                <a:rPr lang="fr-CH" i="1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</m:ctrlPr>
                            </m:dPr>
                            <m:e>
                              <m:r>
                                <a:rPr lang="fr-CH" b="0" i="1" smtClean="0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  <m:t>𝑢</m:t>
                              </m:r>
                              <m:r>
                                <a:rPr lang="fr-CH" b="0" i="1" smtClean="0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  <m:t>,</m:t>
                              </m:r>
                              <m:r>
                                <a:rPr lang="fr-CH" b="0" i="1" smtClean="0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𝑣</m:t>
                              </m:r>
                            </m:e>
                          </m:d>
                          <m:r>
                            <a:rPr lang="fr-CH" b="0" i="1" smtClean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𝑔</m:t>
                          </m:r>
                          <m:r>
                            <a:rPr lang="fr-CH" i="1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(</m:t>
                          </m:r>
                          <m:r>
                            <a:rPr lang="fr-CH" b="0" i="1" smtClean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𝑣</m:t>
                          </m:r>
                          <m:r>
                            <a:rPr lang="fr-CH" b="0" i="1" smtClean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)</m:t>
                          </m:r>
                        </m:e>
                      </m:nary>
                    </m:oMath>
                  </m:oMathPara>
                </a14:m>
                <a:endParaRPr lang="en-CH" dirty="0"/>
              </a:p>
            </p:txBody>
          </p:sp>
        </mc:Choice>
        <mc:Fallback xmlns="">
          <p:sp>
            <p:nvSpPr>
              <p:cNvPr id="7" name="TextBox 6">
                <a:extLst>
                  <a:ext uri="{FF2B5EF4-FFF2-40B4-BE49-F238E27FC236}">
                    <a16:creationId xmlns:a16="http://schemas.microsoft.com/office/drawing/2014/main" id="{A8A82C79-C377-1162-5D00-A5D53C87FFE1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514767" y="118096"/>
                <a:ext cx="6103786" cy="720647"/>
              </a:xfrm>
              <a:prstGeom prst="rect">
                <a:avLst/>
              </a:prstGeom>
              <a:blipFill>
                <a:blip r:embed="rId2"/>
                <a:stretch>
                  <a:fillRect t="-148276" b="-225862"/>
                </a:stretch>
              </a:blipFill>
            </p:spPr>
            <p:txBody>
              <a:bodyPr/>
              <a:lstStyle/>
              <a:p>
                <a:r>
                  <a:rPr lang="en-CH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17410" name="Picture 2" descr="Fig. 2">
            <a:extLst>
              <a:ext uri="{FF2B5EF4-FFF2-40B4-BE49-F238E27FC236}">
                <a16:creationId xmlns:a16="http://schemas.microsoft.com/office/drawing/2014/main" id="{72DC0258-AA54-6D79-85AC-DEF69820B102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" t="-1102" r="-1621" b="-3882"/>
          <a:stretch/>
        </p:blipFill>
        <p:spPr bwMode="auto">
          <a:xfrm>
            <a:off x="1266200" y="1089064"/>
            <a:ext cx="9339506" cy="42765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6" name="TextBox 5">
                <a:extLst>
                  <a:ext uri="{FF2B5EF4-FFF2-40B4-BE49-F238E27FC236}">
                    <a16:creationId xmlns:a16="http://schemas.microsoft.com/office/drawing/2014/main" id="{0C23992D-8879-C74F-1300-AE04B6DF55A4}"/>
                  </a:ext>
                </a:extLst>
              </p:cNvPr>
              <p:cNvSpPr txBox="1"/>
              <p:nvPr/>
            </p:nvSpPr>
            <p:spPr>
              <a:xfrm>
                <a:off x="2169197" y="5845984"/>
                <a:ext cx="8332281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CH" dirty="0"/>
                  <a:t>Essentially just implements a controllable function </a:t>
                </a:r>
                <a14:m>
                  <m:oMath xmlns:m="http://schemas.openxmlformats.org/officeDocument/2006/math">
                    <m:r>
                      <a:rPr lang="fr-CH" b="0" i="1" smtClean="0">
                        <a:latin typeface="Cambria Math" panose="02040503050406030204" pitchFamily="18" charset="0"/>
                      </a:rPr>
                      <m:t>𝑜𝑢𝑡𝑝𝑢𝑡</m:t>
                    </m:r>
                    <m:r>
                      <a:rPr lang="fr-CH" b="0" i="1" smtClean="0">
                        <a:latin typeface="Cambria Math" panose="02040503050406030204" pitchFamily="18" charset="0"/>
                      </a:rPr>
                      <m:t>=</m:t>
                    </m:r>
                    <m:r>
                      <a:rPr lang="fr-CH" b="0" i="1" smtClean="0">
                        <a:latin typeface="Cambria Math" panose="02040503050406030204" pitchFamily="18" charset="0"/>
                      </a:rPr>
                      <m:t>𝐹</m:t>
                    </m:r>
                    <m:d>
                      <m:dPr>
                        <m:ctrlPr>
                          <a:rPr lang="fr-CH" b="0" i="1" smtClean="0"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r>
                          <a:rPr lang="fr-CH" b="0" i="1" smtClean="0">
                            <a:latin typeface="Cambria Math" panose="02040503050406030204" pitchFamily="18" charset="0"/>
                          </a:rPr>
                          <m:t>𝑖𝑛𝑝𝑢𝑡</m:t>
                        </m:r>
                        <m:r>
                          <a:rPr lang="fr-CH" b="0" i="1" smtClean="0">
                            <a:latin typeface="Cambria Math" panose="02040503050406030204" pitchFamily="18" charset="0"/>
                          </a:rPr>
                          <m:t>, </m:t>
                        </m:r>
                        <m:r>
                          <a:rPr lang="fr-CH" b="0" i="1" smtClean="0">
                            <a:latin typeface="Cambria Math" panose="02040503050406030204" pitchFamily="18" charset="0"/>
                          </a:rPr>
                          <m:t>𝑤𝑒𝑖𝑔h𝑡𝑠</m:t>
                        </m:r>
                      </m:e>
                    </m:d>
                  </m:oMath>
                </a14:m>
                <a:r>
                  <a:rPr lang="en-CH" dirty="0"/>
                  <a:t> </a:t>
                </a:r>
              </a:p>
            </p:txBody>
          </p:sp>
        </mc:Choice>
        <mc:Fallback xmlns="">
          <p:sp>
            <p:nvSpPr>
              <p:cNvPr id="6" name="TextBox 5">
                <a:extLst>
                  <a:ext uri="{FF2B5EF4-FFF2-40B4-BE49-F238E27FC236}">
                    <a16:creationId xmlns:a16="http://schemas.microsoft.com/office/drawing/2014/main" id="{0C23992D-8879-C74F-1300-AE04B6DF55A4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169197" y="5845984"/>
                <a:ext cx="8332281" cy="369332"/>
              </a:xfrm>
              <a:prstGeom prst="rect">
                <a:avLst/>
              </a:prstGeom>
              <a:blipFill>
                <a:blip r:embed="rId4"/>
                <a:stretch>
                  <a:fillRect l="-608" t="-6667" b="-26667"/>
                </a:stretch>
              </a:blipFill>
            </p:spPr>
            <p:txBody>
              <a:bodyPr/>
              <a:lstStyle/>
              <a:p>
                <a:r>
                  <a:rPr lang="en-CH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6742752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 xmlns:a14="http://schemas.microsoft.com/office/drawing/2010/main">
        <mc:Choice Requires="a14">
          <p:sp>
            <p:nvSpPr>
              <p:cNvPr id="2" name="Title 1">
                <a:extLst>
                  <a:ext uri="{FF2B5EF4-FFF2-40B4-BE49-F238E27FC236}">
                    <a16:creationId xmlns:a16="http://schemas.microsoft.com/office/drawing/2014/main" id="{337881A0-CE2E-116E-C183-28ED914FF64A}"/>
                  </a:ext>
                </a:extLst>
              </p:cNvPr>
              <p:cNvSpPr>
                <a:spLocks noGrp="1"/>
              </p:cNvSpPr>
              <p:nvPr>
                <p:ph type="title"/>
              </p:nvPr>
            </p:nvSpPr>
            <p:spPr>
              <a:xfrm>
                <a:off x="1206500" y="239404"/>
                <a:ext cx="10714072" cy="1430337"/>
              </a:xfrm>
            </p:spPr>
            <p:txBody>
              <a:bodyPr>
                <a:normAutofit/>
              </a:bodyPr>
              <a:lstStyle/>
              <a:p>
                <a:r>
                  <a:rPr lang="en-CH" sz="3600" dirty="0"/>
                  <a:t>Brute force inverse design of </a:t>
                </a:r>
                <a14:m>
                  <m:oMath xmlns:m="http://schemas.openxmlformats.org/officeDocument/2006/math">
                    <m:r>
                      <a:rPr lang="fr-CH" sz="3600" b="0" i="1" smtClean="0">
                        <a:latin typeface="Cambria Math" panose="02040503050406030204" pitchFamily="18" charset="0"/>
                      </a:rPr>
                      <m:t>𝑜𝑢𝑡𝑝𝑢𝑡</m:t>
                    </m:r>
                    <m:r>
                      <a:rPr lang="fr-CH" sz="3600" b="0" i="1" smtClean="0">
                        <a:latin typeface="Cambria Math" panose="02040503050406030204" pitchFamily="18" charset="0"/>
                      </a:rPr>
                      <m:t>=</m:t>
                    </m:r>
                    <m:r>
                      <a:rPr lang="fr-CH" sz="3600" b="0" i="1" smtClean="0">
                        <a:latin typeface="Cambria Math" panose="02040503050406030204" pitchFamily="18" charset="0"/>
                      </a:rPr>
                      <m:t>𝐹</m:t>
                    </m:r>
                    <m:d>
                      <m:dPr>
                        <m:ctrlPr>
                          <a:rPr lang="fr-CH" sz="3600" b="0" i="1" smtClean="0"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r>
                          <a:rPr lang="fr-CH" sz="3600" b="0" i="1" smtClean="0">
                            <a:latin typeface="Cambria Math" panose="02040503050406030204" pitchFamily="18" charset="0"/>
                          </a:rPr>
                          <m:t>𝑖𝑛𝑝𝑢𝑡</m:t>
                        </m:r>
                        <m:r>
                          <a:rPr lang="fr-CH" sz="3600" b="0" i="1" smtClean="0">
                            <a:latin typeface="Cambria Math" panose="02040503050406030204" pitchFamily="18" charset="0"/>
                          </a:rPr>
                          <m:t>, </m:t>
                        </m:r>
                        <m:r>
                          <a:rPr lang="fr-CH" sz="3600" b="0" i="1" smtClean="0">
                            <a:latin typeface="Cambria Math" panose="02040503050406030204" pitchFamily="18" charset="0"/>
                          </a:rPr>
                          <m:t>𝑤𝑒𝑖𝑔h𝑡𝑠</m:t>
                        </m:r>
                      </m:e>
                    </m:d>
                  </m:oMath>
                </a14:m>
                <a:r>
                  <a:rPr lang="en-CH" sz="3600" dirty="0"/>
                  <a:t> </a:t>
                </a:r>
              </a:p>
            </p:txBody>
          </p:sp>
        </mc:Choice>
        <mc:Fallback xmlns="">
          <p:sp>
            <p:nvSpPr>
              <p:cNvPr id="2" name="Title 1">
                <a:extLst>
                  <a:ext uri="{FF2B5EF4-FFF2-40B4-BE49-F238E27FC236}">
                    <a16:creationId xmlns:a16="http://schemas.microsoft.com/office/drawing/2014/main" id="{337881A0-CE2E-116E-C183-28ED914FF64A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type="title"/>
              </p:nvPr>
            </p:nvSpPr>
            <p:spPr>
              <a:xfrm>
                <a:off x="1206500" y="239404"/>
                <a:ext cx="10714072" cy="1430337"/>
              </a:xfrm>
              <a:blipFill>
                <a:blip r:embed="rId2"/>
                <a:stretch>
                  <a:fillRect l="-948" t="-16667"/>
                </a:stretch>
              </a:blipFill>
            </p:spPr>
            <p:txBody>
              <a:bodyPr/>
              <a:lstStyle/>
              <a:p>
                <a:r>
                  <a:rPr lang="en-CH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6FFD26E-5F17-C1A6-EE78-0E0308F506A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Speaker </a:t>
            </a:r>
            <a:endParaRPr lang="fr-FR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A380CCB-3494-BD52-B705-237DCC69584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E1CD7C-2161-7D43-862E-CE4C333CD873}" type="slidenum">
              <a:rPr lang="fr-FR" smtClean="0"/>
              <a:pPr/>
              <a:t>27</a:t>
            </a:fld>
            <a:endParaRPr lang="fr-FR" dirty="0"/>
          </a:p>
        </p:txBody>
      </p:sp>
      <p:pic>
        <p:nvPicPr>
          <p:cNvPr id="21506" name="Picture 2">
            <a:extLst>
              <a:ext uri="{FF2B5EF4-FFF2-40B4-BE49-F238E27FC236}">
                <a16:creationId xmlns:a16="http://schemas.microsoft.com/office/drawing/2014/main" id="{6331639B-A843-F4D1-FCBF-1050808871E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57174" y="1344951"/>
            <a:ext cx="6841313" cy="50667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03556010-3594-FDE0-4455-DECD9692674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285193" y="702826"/>
            <a:ext cx="6432874" cy="592502"/>
          </a:xfrm>
          <a:prstGeom prst="rect">
            <a:avLst/>
          </a:prstGeom>
        </p:spPr>
      </p:pic>
      <p:sp>
        <p:nvSpPr>
          <p:cNvPr id="6" name="ZoneTexte 5">
            <a:extLst>
              <a:ext uri="{FF2B5EF4-FFF2-40B4-BE49-F238E27FC236}">
                <a16:creationId xmlns:a16="http://schemas.microsoft.com/office/drawing/2014/main" id="{FF3FDD61-1E9B-4ABB-4092-0238DC9D3B2E}"/>
              </a:ext>
            </a:extLst>
          </p:cNvPr>
          <p:cNvSpPr txBox="1"/>
          <p:nvPr/>
        </p:nvSpPr>
        <p:spPr>
          <a:xfrm>
            <a:off x="1104900" y="6464707"/>
            <a:ext cx="10767691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fr-FR" sz="1400" b="1" dirty="0" err="1"/>
              <a:t>Guided</a:t>
            </a:r>
            <a:r>
              <a:rPr lang="fr-FR" sz="1400" b="1" dirty="0"/>
              <a:t> accumulation of active </a:t>
            </a:r>
            <a:r>
              <a:rPr lang="fr-FR" sz="1400" b="1" dirty="0" err="1"/>
              <a:t>particles</a:t>
            </a:r>
            <a:r>
              <a:rPr lang="fr-FR" sz="1400" b="1" dirty="0"/>
              <a:t> by </a:t>
            </a:r>
            <a:r>
              <a:rPr lang="fr-FR" sz="1400" b="1" dirty="0" err="1"/>
              <a:t>topological</a:t>
            </a:r>
            <a:r>
              <a:rPr lang="fr-FR" sz="1400" b="1" dirty="0"/>
              <a:t> design of a second-</a:t>
            </a:r>
            <a:r>
              <a:rPr lang="fr-FR" sz="1400" b="1" dirty="0" err="1"/>
              <a:t>order</a:t>
            </a:r>
            <a:r>
              <a:rPr lang="fr-FR" sz="1400" b="1" dirty="0"/>
              <a:t> skin </a:t>
            </a:r>
            <a:r>
              <a:rPr lang="fr-FR" sz="1400" b="1" dirty="0" err="1"/>
              <a:t>effect</a:t>
            </a:r>
            <a:r>
              <a:rPr lang="fr-FR" sz="1400" b="1" dirty="0"/>
              <a:t>, </a:t>
            </a:r>
            <a:r>
              <a:rPr lang="fr-FR" sz="1400" dirty="0"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Lucas S. Palacios</a:t>
            </a:r>
            <a:r>
              <a:rPr lang="fr-FR" sz="1400" dirty="0"/>
              <a:t>, Nat </a:t>
            </a:r>
            <a:r>
              <a:rPr lang="fr-FR" sz="1400" dirty="0" err="1"/>
              <a:t>Comm</a:t>
            </a:r>
            <a:r>
              <a:rPr lang="fr-FR" sz="1400" dirty="0"/>
              <a:t> 2021</a:t>
            </a:r>
          </a:p>
        </p:txBody>
      </p:sp>
      <p:pic>
        <p:nvPicPr>
          <p:cNvPr id="9" name="Image 8">
            <a:extLst>
              <a:ext uri="{FF2B5EF4-FFF2-40B4-BE49-F238E27FC236}">
                <a16:creationId xmlns:a16="http://schemas.microsoft.com/office/drawing/2014/main" id="{D2CB2B30-1898-63C9-34B8-028B2B957C38}"/>
              </a:ext>
            </a:extLst>
          </p:cNvPr>
          <p:cNvPicPr>
            <a:picLocks noChangeAspect="1"/>
          </p:cNvPicPr>
          <p:nvPr/>
        </p:nvPicPr>
        <p:blipFill>
          <a:blip r:embed="rId6"/>
          <a:srcRect l="859" t="6304" r="25689" b="5002"/>
          <a:stretch>
            <a:fillRect/>
          </a:stretch>
        </p:blipFill>
        <p:spPr>
          <a:xfrm>
            <a:off x="193513" y="1114424"/>
            <a:ext cx="4609711" cy="1323975"/>
          </a:xfrm>
          <a:prstGeom prst="rect">
            <a:avLst/>
          </a:prstGeom>
        </p:spPr>
      </p:pic>
      <p:pic>
        <p:nvPicPr>
          <p:cNvPr id="11" name="Image 10">
            <a:extLst>
              <a:ext uri="{FF2B5EF4-FFF2-40B4-BE49-F238E27FC236}">
                <a16:creationId xmlns:a16="http://schemas.microsoft.com/office/drawing/2014/main" id="{3B1C249C-7517-6DC0-87CC-6EF52DDCCFD7}"/>
              </a:ext>
            </a:extLst>
          </p:cNvPr>
          <p:cNvPicPr>
            <a:picLocks noChangeAspect="1"/>
          </p:cNvPicPr>
          <p:nvPr/>
        </p:nvPicPr>
        <p:blipFill>
          <a:blip r:embed="rId6"/>
          <a:srcRect l="73906" t="5548" r="696" b="5221"/>
          <a:stretch>
            <a:fillRect/>
          </a:stretch>
        </p:blipFill>
        <p:spPr>
          <a:xfrm>
            <a:off x="955318" y="2484967"/>
            <a:ext cx="3096416" cy="2587647"/>
          </a:xfrm>
          <a:prstGeom prst="rect">
            <a:avLst/>
          </a:prstGeom>
        </p:spPr>
      </p:pic>
      <p:sp>
        <p:nvSpPr>
          <p:cNvPr id="12" name="ZoneTexte 11">
            <a:extLst>
              <a:ext uri="{FF2B5EF4-FFF2-40B4-BE49-F238E27FC236}">
                <a16:creationId xmlns:a16="http://schemas.microsoft.com/office/drawing/2014/main" id="{447925C3-4FB9-FE96-A18D-360E9F8343E0}"/>
              </a:ext>
            </a:extLst>
          </p:cNvPr>
          <p:cNvSpPr txBox="1"/>
          <p:nvPr/>
        </p:nvSpPr>
        <p:spPr>
          <a:xfrm>
            <a:off x="96486" y="5125599"/>
            <a:ext cx="470673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fr-FR" sz="1200" dirty="0"/>
              <a:t>Multi-</a:t>
            </a:r>
            <a:r>
              <a:rPr lang="fr-FR" sz="1200" dirty="0" err="1"/>
              <a:t>dimensional</a:t>
            </a:r>
            <a:r>
              <a:rPr lang="fr-FR" sz="1200" dirty="0"/>
              <a:t> data transmission </a:t>
            </a:r>
            <a:r>
              <a:rPr lang="fr-FR" sz="1200" dirty="0" err="1"/>
              <a:t>using</a:t>
            </a:r>
            <a:r>
              <a:rPr lang="fr-FR" sz="1200" dirty="0"/>
              <a:t> inverse-</a:t>
            </a:r>
            <a:r>
              <a:rPr lang="fr-FR" sz="1200" dirty="0" err="1"/>
              <a:t>designed</a:t>
            </a:r>
            <a:r>
              <a:rPr lang="fr-FR" sz="1200" dirty="0"/>
              <a:t> </a:t>
            </a:r>
            <a:r>
              <a:rPr lang="fr-FR" sz="1200" dirty="0" err="1"/>
              <a:t>silicon</a:t>
            </a:r>
            <a:endParaRPr lang="fr-FR" sz="1200" dirty="0"/>
          </a:p>
          <a:p>
            <a:r>
              <a:rPr lang="fr-FR" sz="1200" dirty="0" err="1"/>
              <a:t>photonics</a:t>
            </a:r>
            <a:r>
              <a:rPr lang="fr-FR" sz="1200" dirty="0"/>
              <a:t> and </a:t>
            </a:r>
            <a:r>
              <a:rPr lang="fr-FR" sz="1200" dirty="0" err="1"/>
              <a:t>microcombs</a:t>
            </a:r>
            <a:r>
              <a:rPr lang="fr-FR" sz="1200" dirty="0"/>
              <a:t>, KY Yang et al. Nat </a:t>
            </a:r>
            <a:r>
              <a:rPr lang="fr-FR" sz="1200" dirty="0" err="1"/>
              <a:t>Comm</a:t>
            </a:r>
            <a:r>
              <a:rPr lang="fr-FR" sz="1200" dirty="0"/>
              <a:t> 2022</a:t>
            </a:r>
          </a:p>
        </p:txBody>
      </p:sp>
    </p:spTree>
    <p:extLst>
      <p:ext uri="{BB962C8B-B14F-4D97-AF65-F5344CB8AC3E}">
        <p14:creationId xmlns:p14="http://schemas.microsoft.com/office/powerpoint/2010/main" val="18465639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6EF0D7-00E6-7B42-E523-F5E77D22914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CH" dirty="0"/>
              <a:t>Optics experiment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DFD62BA-8CCB-C2DC-37EF-8D63727105A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Speaker </a:t>
            </a:r>
            <a:endParaRPr lang="fr-FR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75F299C-E561-3E86-86FA-8CBDEC0CD1B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E1CD7C-2161-7D43-862E-CE4C333CD873}" type="slidenum">
              <a:rPr lang="fr-FR" smtClean="0"/>
              <a:pPr/>
              <a:t>28</a:t>
            </a:fld>
            <a:endParaRPr lang="fr-FR" dirty="0"/>
          </a:p>
        </p:txBody>
      </p:sp>
      <p:pic>
        <p:nvPicPr>
          <p:cNvPr id="22530" name="Picture 2" descr="figure 3">
            <a:extLst>
              <a:ext uri="{FF2B5EF4-FFF2-40B4-BE49-F238E27FC236}">
                <a16:creationId xmlns:a16="http://schemas.microsoft.com/office/drawing/2014/main" id="{242AC19D-EBA4-A4B3-D1EA-43C1A400BE62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432" b="56217"/>
          <a:stretch/>
        </p:blipFill>
        <p:spPr bwMode="auto">
          <a:xfrm>
            <a:off x="1253221" y="1839719"/>
            <a:ext cx="3157143" cy="30026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2" descr="figure 3">
            <a:extLst>
              <a:ext uri="{FF2B5EF4-FFF2-40B4-BE49-F238E27FC236}">
                <a16:creationId xmlns:a16="http://schemas.microsoft.com/office/drawing/2014/main" id="{DB4FC0C6-B7C6-E790-C778-F9BC212604C3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214" t="43795" r="-2253" b="-1204"/>
          <a:stretch/>
        </p:blipFill>
        <p:spPr bwMode="auto">
          <a:xfrm>
            <a:off x="7875080" y="1265715"/>
            <a:ext cx="3385060" cy="39370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2532" name="Picture 4" descr="figure 4">
            <a:extLst>
              <a:ext uri="{FF2B5EF4-FFF2-40B4-BE49-F238E27FC236}">
                <a16:creationId xmlns:a16="http://schemas.microsoft.com/office/drawing/2014/main" id="{11D79EDD-3DE9-0B05-A572-C3606330DA6D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483" b="76058"/>
          <a:stretch/>
        </p:blipFill>
        <p:spPr bwMode="auto">
          <a:xfrm>
            <a:off x="4772005" y="2413283"/>
            <a:ext cx="2518151" cy="16419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1BC7E642-542D-C1FC-3DC6-A8E550CA5BDC}"/>
              </a:ext>
            </a:extLst>
          </p:cNvPr>
          <p:cNvSpPr txBox="1"/>
          <p:nvPr/>
        </p:nvSpPr>
        <p:spPr>
          <a:xfrm>
            <a:off x="6527615" y="3984649"/>
            <a:ext cx="654346" cy="2616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CH" sz="1100" dirty="0"/>
              <a:t>500 nm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4E0C3518-CD5F-AF80-6527-99F420D3A82E}"/>
              </a:ext>
            </a:extLst>
          </p:cNvPr>
          <p:cNvSpPr txBox="1"/>
          <p:nvPr/>
        </p:nvSpPr>
        <p:spPr>
          <a:xfrm>
            <a:off x="704375" y="6278044"/>
            <a:ext cx="10395240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400" b="0" i="0" u="none" strike="noStrike" dirty="0" err="1">
                <a:solidFill>
                  <a:srgbClr val="222222"/>
                </a:solidFill>
                <a:effectLst/>
                <a:highlight>
                  <a:srgbClr val="FFFFFF"/>
                </a:highlight>
              </a:rPr>
              <a:t>Cordaro</a:t>
            </a:r>
            <a:r>
              <a:rPr lang="en-GB" sz="1400" b="0" i="0" u="none" strike="noStrike" dirty="0">
                <a:solidFill>
                  <a:srgbClr val="222222"/>
                </a:solidFill>
                <a:effectLst/>
                <a:highlight>
                  <a:srgbClr val="FFFFFF"/>
                </a:highlight>
              </a:rPr>
              <a:t>, A., Edwards, B., </a:t>
            </a:r>
            <a:r>
              <a:rPr lang="en-GB" sz="1400" b="0" i="0" u="none" strike="noStrike" dirty="0" err="1">
                <a:solidFill>
                  <a:srgbClr val="222222"/>
                </a:solidFill>
                <a:effectLst/>
                <a:highlight>
                  <a:srgbClr val="FFFFFF"/>
                </a:highlight>
              </a:rPr>
              <a:t>Nikkhah</a:t>
            </a:r>
            <a:r>
              <a:rPr lang="en-GB" sz="1400" b="0" i="0" u="none" strike="noStrike" dirty="0">
                <a:solidFill>
                  <a:srgbClr val="222222"/>
                </a:solidFill>
                <a:effectLst/>
                <a:highlight>
                  <a:srgbClr val="FFFFFF"/>
                </a:highlight>
              </a:rPr>
              <a:t>, V. </a:t>
            </a:r>
            <a:r>
              <a:rPr lang="en-GB" sz="1400" b="0" i="1" u="none" strike="noStrike" dirty="0">
                <a:solidFill>
                  <a:srgbClr val="222222"/>
                </a:solidFill>
                <a:effectLst/>
              </a:rPr>
              <a:t>et al.</a:t>
            </a:r>
            <a:r>
              <a:rPr lang="en-GB" sz="1400" b="0" i="0" u="none" strike="noStrike" dirty="0">
                <a:solidFill>
                  <a:srgbClr val="222222"/>
                </a:solidFill>
                <a:effectLst/>
                <a:highlight>
                  <a:srgbClr val="FFFFFF"/>
                </a:highlight>
              </a:rPr>
              <a:t> Solving integral equations in free space with inverse-designed ultrathin optical </a:t>
            </a:r>
            <a:r>
              <a:rPr lang="en-GB" sz="1400" b="0" i="0" u="none" strike="noStrike" dirty="0" err="1">
                <a:solidFill>
                  <a:srgbClr val="222222"/>
                </a:solidFill>
                <a:effectLst/>
                <a:highlight>
                  <a:srgbClr val="FFFFFF"/>
                </a:highlight>
              </a:rPr>
              <a:t>metagratings</a:t>
            </a:r>
            <a:r>
              <a:rPr lang="en-GB" sz="1400" b="0" i="0" u="none" strike="noStrike" dirty="0">
                <a:solidFill>
                  <a:srgbClr val="222222"/>
                </a:solidFill>
                <a:effectLst/>
                <a:highlight>
                  <a:srgbClr val="FFFFFF"/>
                </a:highlight>
              </a:rPr>
              <a:t>. </a:t>
            </a:r>
            <a:r>
              <a:rPr lang="en-GB" sz="1400" b="0" i="1" u="none" strike="noStrike" dirty="0">
                <a:solidFill>
                  <a:srgbClr val="222222"/>
                </a:solidFill>
                <a:effectLst/>
              </a:rPr>
              <a:t>Nat. </a:t>
            </a:r>
            <a:r>
              <a:rPr lang="en-GB" sz="1400" b="0" i="1" u="none" strike="noStrike" dirty="0" err="1">
                <a:solidFill>
                  <a:srgbClr val="222222"/>
                </a:solidFill>
                <a:effectLst/>
              </a:rPr>
              <a:t>Nanotechnol</a:t>
            </a:r>
            <a:r>
              <a:rPr lang="en-GB" sz="1400" b="0" i="1" u="none" strike="noStrike" dirty="0">
                <a:solidFill>
                  <a:srgbClr val="222222"/>
                </a:solidFill>
                <a:effectLst/>
              </a:rPr>
              <a:t>.</a:t>
            </a:r>
            <a:r>
              <a:rPr lang="en-GB" sz="1400" b="0" i="0" u="none" strike="noStrike" dirty="0">
                <a:solidFill>
                  <a:srgbClr val="222222"/>
                </a:solidFill>
                <a:effectLst/>
                <a:highlight>
                  <a:srgbClr val="FFFFFF"/>
                </a:highlight>
              </a:rPr>
              <a:t> </a:t>
            </a:r>
            <a:r>
              <a:rPr lang="en-GB" sz="1400" b="1" i="0" u="none" strike="noStrike" dirty="0">
                <a:solidFill>
                  <a:srgbClr val="222222"/>
                </a:solidFill>
                <a:effectLst/>
              </a:rPr>
              <a:t>18</a:t>
            </a:r>
            <a:r>
              <a:rPr lang="en-GB" sz="1400" b="0" i="0" u="none" strike="noStrike" dirty="0">
                <a:solidFill>
                  <a:srgbClr val="222222"/>
                </a:solidFill>
                <a:effectLst/>
                <a:highlight>
                  <a:srgbClr val="FFFFFF"/>
                </a:highlight>
              </a:rPr>
              <a:t>, 365–372 (2023)</a:t>
            </a:r>
            <a:endParaRPr lang="en-CH" sz="1400" dirty="0"/>
          </a:p>
        </p:txBody>
      </p:sp>
    </p:spTree>
    <p:extLst>
      <p:ext uri="{BB962C8B-B14F-4D97-AF65-F5344CB8AC3E}">
        <p14:creationId xmlns:p14="http://schemas.microsoft.com/office/powerpoint/2010/main" val="24800684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56B610-7CCD-4400-90B6-FA61FE9C313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CH" dirty="0"/>
              <a:t>Outline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A715A89-2C8F-9C27-FB20-9B1D89A6AB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E1CD7C-2161-7D43-862E-CE4C333CD873}" type="slidenum">
              <a:rPr lang="fr-FR" smtClean="0"/>
              <a:pPr/>
              <a:t>29</a:t>
            </a:fld>
            <a:endParaRPr lang="fr-FR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91B642F7-265E-A133-97C4-EEABB712CC0C}"/>
              </a:ext>
            </a:extLst>
          </p:cNvPr>
          <p:cNvSpPr txBox="1"/>
          <p:nvPr/>
        </p:nvSpPr>
        <p:spPr>
          <a:xfrm>
            <a:off x="1942266" y="1348239"/>
            <a:ext cx="7096815" cy="507831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Font typeface="+mj-lt"/>
              <a:buAutoNum type="arabicPeriod"/>
            </a:pPr>
            <a:r>
              <a:rPr lang="en-CH" dirty="0"/>
              <a:t>Differentiating signals with light:</a:t>
            </a:r>
          </a:p>
          <a:p>
            <a:pPr marL="800100" lvl="1" indent="-342900">
              <a:buFont typeface="+mj-lt"/>
              <a:buAutoNum type="arabicPeriod"/>
            </a:pPr>
            <a:r>
              <a:rPr lang="en-CH" dirty="0"/>
              <a:t>Two examples</a:t>
            </a:r>
          </a:p>
          <a:p>
            <a:pPr marL="800100" lvl="1" indent="-342900">
              <a:buFont typeface="+mj-lt"/>
              <a:buAutoNum type="arabicPeriod"/>
            </a:pPr>
            <a:r>
              <a:rPr lang="en-CH" dirty="0"/>
              <a:t>How it works (a small black board derivation)</a:t>
            </a:r>
          </a:p>
          <a:p>
            <a:pPr marL="800100" lvl="1" indent="-342900">
              <a:buFont typeface="+mj-lt"/>
              <a:buAutoNum type="arabicPeriod"/>
            </a:pPr>
            <a:r>
              <a:rPr lang="en-CH" dirty="0"/>
              <a:t>Applications</a:t>
            </a:r>
          </a:p>
          <a:p>
            <a:pPr marL="800100" lvl="1" indent="-342900">
              <a:buFont typeface="+mj-lt"/>
              <a:buAutoNum type="arabicPeriod"/>
            </a:pPr>
            <a:endParaRPr lang="en-CH" dirty="0"/>
          </a:p>
          <a:p>
            <a:pPr marL="342900" indent="-342900">
              <a:buFont typeface="+mj-lt"/>
              <a:buAutoNum type="arabicPeriod"/>
            </a:pPr>
            <a:r>
              <a:rPr lang="en-CH" dirty="0"/>
              <a:t>Solving equations with light</a:t>
            </a:r>
          </a:p>
          <a:p>
            <a:pPr marL="800100" lvl="1" indent="-342900">
              <a:buFont typeface="+mj-lt"/>
              <a:buAutoNum type="arabicPeriod"/>
            </a:pPr>
            <a:r>
              <a:rPr lang="en-CH" dirty="0"/>
              <a:t>Linear differential equations</a:t>
            </a:r>
          </a:p>
          <a:p>
            <a:pPr marL="800100" lvl="1" indent="-342900">
              <a:buFont typeface="+mj-lt"/>
              <a:buAutoNum type="arabicPeriod"/>
            </a:pPr>
            <a:r>
              <a:rPr lang="en-CH" dirty="0"/>
              <a:t>Integral equations and matrix inversions</a:t>
            </a:r>
          </a:p>
          <a:p>
            <a:pPr marL="800100" lvl="1" indent="-342900">
              <a:buFont typeface="+mj-lt"/>
              <a:buAutoNum type="arabicPeriod"/>
            </a:pPr>
            <a:r>
              <a:rPr lang="en-CH" dirty="0"/>
              <a:t>Implementing general matrix multiplications</a:t>
            </a:r>
          </a:p>
          <a:p>
            <a:pPr marL="342900" indent="-342900">
              <a:buFont typeface="+mj-lt"/>
              <a:buAutoNum type="arabicPeriod"/>
            </a:pPr>
            <a:endParaRPr lang="en-CH" dirty="0"/>
          </a:p>
          <a:p>
            <a:pPr marL="342900" indent="-342900">
              <a:buFont typeface="+mj-lt"/>
              <a:buAutoNum type="arabicPeriod"/>
            </a:pPr>
            <a:r>
              <a:rPr lang="en-CH" dirty="0">
                <a:solidFill>
                  <a:srgbClr val="0070C0"/>
                </a:solidFill>
              </a:rPr>
              <a:t>Neuromorphic computing with light</a:t>
            </a:r>
          </a:p>
          <a:p>
            <a:pPr marL="800100" lvl="1" indent="-342900">
              <a:buFont typeface="+mj-lt"/>
              <a:buAutoNum type="arabicPeriod"/>
            </a:pPr>
            <a:r>
              <a:rPr lang="fr-FR" dirty="0">
                <a:solidFill>
                  <a:srgbClr val="0070C0"/>
                </a:solidFill>
              </a:rPr>
              <a:t>Wave propagation &amp; </a:t>
            </a:r>
            <a:r>
              <a:rPr lang="fr-FR" dirty="0" err="1">
                <a:solidFill>
                  <a:srgbClr val="0070C0"/>
                </a:solidFill>
              </a:rPr>
              <a:t>fully</a:t>
            </a:r>
            <a:r>
              <a:rPr lang="fr-FR" dirty="0">
                <a:solidFill>
                  <a:srgbClr val="0070C0"/>
                </a:solidFill>
              </a:rPr>
              <a:t> </a:t>
            </a:r>
            <a:r>
              <a:rPr lang="fr-FR" dirty="0" err="1">
                <a:solidFill>
                  <a:srgbClr val="0070C0"/>
                </a:solidFill>
              </a:rPr>
              <a:t>connected</a:t>
            </a:r>
            <a:r>
              <a:rPr lang="fr-FR" dirty="0">
                <a:solidFill>
                  <a:srgbClr val="0070C0"/>
                </a:solidFill>
              </a:rPr>
              <a:t> neural network</a:t>
            </a:r>
            <a:endParaRPr lang="en-CH" dirty="0">
              <a:solidFill>
                <a:srgbClr val="0070C0"/>
              </a:solidFill>
            </a:endParaRPr>
          </a:p>
          <a:p>
            <a:pPr marL="800100" lvl="1" indent="-342900">
              <a:buFont typeface="+mj-lt"/>
              <a:buAutoNum type="arabicPeriod"/>
            </a:pPr>
            <a:r>
              <a:rPr lang="fr-FR" dirty="0">
                <a:solidFill>
                  <a:srgbClr val="0070C0"/>
                </a:solidFill>
              </a:rPr>
              <a:t>Training a </a:t>
            </a:r>
            <a:r>
              <a:rPr lang="fr-FR" dirty="0" err="1">
                <a:solidFill>
                  <a:srgbClr val="0070C0"/>
                </a:solidFill>
              </a:rPr>
              <a:t>wave-based</a:t>
            </a:r>
            <a:r>
              <a:rPr lang="fr-FR" dirty="0">
                <a:solidFill>
                  <a:srgbClr val="0070C0"/>
                </a:solidFill>
              </a:rPr>
              <a:t> </a:t>
            </a:r>
            <a:r>
              <a:rPr lang="fr-FR" dirty="0" err="1">
                <a:solidFill>
                  <a:srgbClr val="0070C0"/>
                </a:solidFill>
              </a:rPr>
              <a:t>device</a:t>
            </a:r>
            <a:endParaRPr lang="en-CH" dirty="0">
              <a:solidFill>
                <a:srgbClr val="0070C0"/>
              </a:solidFill>
            </a:endParaRPr>
          </a:p>
          <a:p>
            <a:pPr marL="800100" lvl="1" indent="-342900">
              <a:buFont typeface="+mj-lt"/>
              <a:buAutoNum type="arabicPeriod"/>
            </a:pPr>
            <a:r>
              <a:rPr lang="fr-FR" dirty="0">
                <a:solidFill>
                  <a:srgbClr val="0070C0"/>
                </a:solidFill>
              </a:rPr>
              <a:t>Going full-</a:t>
            </a:r>
            <a:r>
              <a:rPr lang="fr-FR" dirty="0" err="1">
                <a:solidFill>
                  <a:srgbClr val="0070C0"/>
                </a:solidFill>
              </a:rPr>
              <a:t>field</a:t>
            </a:r>
            <a:endParaRPr lang="en-CH" dirty="0">
              <a:solidFill>
                <a:srgbClr val="0070C0"/>
              </a:solidFill>
            </a:endParaRPr>
          </a:p>
          <a:p>
            <a:pPr lvl="1"/>
            <a:endParaRPr lang="en-CH" dirty="0">
              <a:solidFill>
                <a:srgbClr val="0070C0"/>
              </a:solidFill>
            </a:endParaRPr>
          </a:p>
          <a:p>
            <a:pPr marL="342900" indent="-342900">
              <a:buFont typeface="+mj-lt"/>
              <a:buAutoNum type="arabicPeriod"/>
            </a:pPr>
            <a:r>
              <a:rPr lang="en-CH" dirty="0"/>
              <a:t>Conclusions: Opportunities and challenges for optical computing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endParaRPr lang="en-CH" dirty="0"/>
          </a:p>
          <a:p>
            <a:pPr marL="742950" lvl="1" indent="-285750">
              <a:buFont typeface="Arial" panose="020B0604020202020204" pitchFamily="34" charset="0"/>
              <a:buChar char="•"/>
            </a:pPr>
            <a:endParaRPr lang="en-CH" dirty="0"/>
          </a:p>
        </p:txBody>
      </p:sp>
    </p:spTree>
    <p:extLst>
      <p:ext uri="{BB962C8B-B14F-4D97-AF65-F5344CB8AC3E}">
        <p14:creationId xmlns:p14="http://schemas.microsoft.com/office/powerpoint/2010/main" val="31509498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4391CAB-14CF-273D-9581-F5E51B95867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Espace réservé du numéro de diapositive 5">
            <a:extLst>
              <a:ext uri="{FF2B5EF4-FFF2-40B4-BE49-F238E27FC236}">
                <a16:creationId xmlns:a16="http://schemas.microsoft.com/office/drawing/2014/main" id="{B847C45E-F4F4-D9C0-2A63-6B13186506C5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pPr defTabSz="914377">
              <a:defRPr/>
            </a:pPr>
            <a:fld id="{E1E1CD7C-2161-7D43-862E-CE4C333CD873}" type="slidenum">
              <a:rPr lang="fr-FR">
                <a:solidFill>
                  <a:srgbClr val="413C3A"/>
                </a:solidFill>
                <a:latin typeface="Franklin Gothic Demi Cond"/>
              </a:rPr>
              <a:pPr defTabSz="914377">
                <a:defRPr/>
              </a:pPr>
              <a:t>30</a:t>
            </a:fld>
            <a:endParaRPr lang="fr-FR" dirty="0">
              <a:solidFill>
                <a:srgbClr val="413C3A"/>
              </a:solidFill>
              <a:latin typeface="Franklin Gothic Demi Cond"/>
            </a:endParaRPr>
          </a:p>
        </p:txBody>
      </p:sp>
      <p:sp>
        <p:nvSpPr>
          <p:cNvPr id="2" name="ZoneTexte 1">
            <a:extLst>
              <a:ext uri="{FF2B5EF4-FFF2-40B4-BE49-F238E27FC236}">
                <a16:creationId xmlns:a16="http://schemas.microsoft.com/office/drawing/2014/main" id="{2AF2ABE1-3787-3372-D589-6E049280E388}"/>
              </a:ext>
            </a:extLst>
          </p:cNvPr>
          <p:cNvSpPr txBox="1"/>
          <p:nvPr/>
        </p:nvSpPr>
        <p:spPr>
          <a:xfrm>
            <a:off x="1032825" y="102646"/>
            <a:ext cx="739798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fr-FR" sz="2400" dirty="0" err="1">
                <a:solidFill>
                  <a:srgbClr val="FF0000"/>
                </a:solidFill>
              </a:rPr>
              <a:t>Wave</a:t>
            </a:r>
            <a:r>
              <a:rPr lang="fr-FR" sz="2400" dirty="0">
                <a:solidFill>
                  <a:srgbClr val="FF0000"/>
                </a:solidFill>
              </a:rPr>
              <a:t> propagation </a:t>
            </a:r>
            <a:r>
              <a:rPr lang="fr-FR" sz="2400" i="1" dirty="0">
                <a:solidFill>
                  <a:srgbClr val="FF0000"/>
                </a:solidFill>
              </a:rPr>
              <a:t>vs.</a:t>
            </a:r>
            <a:r>
              <a:rPr lang="fr-FR" sz="2400" dirty="0">
                <a:solidFill>
                  <a:srgbClr val="FF0000"/>
                </a:solidFill>
              </a:rPr>
              <a:t> </a:t>
            </a:r>
            <a:r>
              <a:rPr lang="fr-FR" sz="2400" dirty="0" err="1">
                <a:solidFill>
                  <a:srgbClr val="FF0000"/>
                </a:solidFill>
              </a:rPr>
              <a:t>fully</a:t>
            </a:r>
            <a:r>
              <a:rPr lang="fr-FR" sz="2400" dirty="0">
                <a:solidFill>
                  <a:srgbClr val="FF0000"/>
                </a:solidFill>
              </a:rPr>
              <a:t> </a:t>
            </a:r>
            <a:r>
              <a:rPr lang="fr-FR" sz="2400" dirty="0" err="1">
                <a:solidFill>
                  <a:srgbClr val="FF0000"/>
                </a:solidFill>
              </a:rPr>
              <a:t>connected</a:t>
            </a:r>
            <a:r>
              <a:rPr lang="fr-FR" sz="2400" dirty="0">
                <a:solidFill>
                  <a:srgbClr val="FF0000"/>
                </a:solidFill>
              </a:rPr>
              <a:t> neural network</a:t>
            </a:r>
          </a:p>
        </p:txBody>
      </p:sp>
      <p:grpSp>
        <p:nvGrpSpPr>
          <p:cNvPr id="3" name="Groupe 2">
            <a:extLst>
              <a:ext uri="{FF2B5EF4-FFF2-40B4-BE49-F238E27FC236}">
                <a16:creationId xmlns:a16="http://schemas.microsoft.com/office/drawing/2014/main" id="{BDCCB612-1050-33C9-C3F9-0D8056B9AF51}"/>
              </a:ext>
            </a:extLst>
          </p:cNvPr>
          <p:cNvGrpSpPr/>
          <p:nvPr/>
        </p:nvGrpSpPr>
        <p:grpSpPr>
          <a:xfrm>
            <a:off x="4645066" y="4395443"/>
            <a:ext cx="7252429" cy="2360933"/>
            <a:chOff x="262038" y="3131562"/>
            <a:chExt cx="3504358" cy="1006301"/>
          </a:xfrm>
        </p:grpSpPr>
        <p:pic>
          <p:nvPicPr>
            <p:cNvPr id="4" name="Image 3" descr="Une image contenant texte, diagramme, capture d’écran, motif&#10;&#10;Le contenu généré par l’IA peut être incorrect.">
              <a:extLst>
                <a:ext uri="{FF2B5EF4-FFF2-40B4-BE49-F238E27FC236}">
                  <a16:creationId xmlns:a16="http://schemas.microsoft.com/office/drawing/2014/main" id="{9FE32919-0A5E-47B8-AD40-2C6F55F96744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rcRect l="3168" t="56848" r="63567" b="1790"/>
            <a:stretch>
              <a:fillRect/>
            </a:stretch>
          </p:blipFill>
          <p:spPr>
            <a:xfrm>
              <a:off x="262038" y="3131562"/>
              <a:ext cx="1395312" cy="1006301"/>
            </a:xfrm>
            <a:prstGeom prst="rect">
              <a:avLst/>
            </a:prstGeom>
          </p:spPr>
        </p:pic>
        <p:pic>
          <p:nvPicPr>
            <p:cNvPr id="8" name="Image 7" descr="Une image contenant texte, diagramme, capture d’écran, motif&#10;&#10;Le contenu généré par l’IA peut être incorrect.">
              <a:extLst>
                <a:ext uri="{FF2B5EF4-FFF2-40B4-BE49-F238E27FC236}">
                  <a16:creationId xmlns:a16="http://schemas.microsoft.com/office/drawing/2014/main" id="{99DF5F71-48C1-46FD-50CA-D558EDE16C5F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rcRect l="50057" t="56847" r="-371" b="3717"/>
            <a:stretch>
              <a:fillRect/>
            </a:stretch>
          </p:blipFill>
          <p:spPr>
            <a:xfrm>
              <a:off x="1655946" y="3131562"/>
              <a:ext cx="2110450" cy="959426"/>
            </a:xfrm>
            <a:prstGeom prst="rect">
              <a:avLst/>
            </a:prstGeom>
          </p:spPr>
        </p:pic>
      </p:grpSp>
      <p:sp>
        <p:nvSpPr>
          <p:cNvPr id="14" name="ZoneTexte 13">
            <a:extLst>
              <a:ext uri="{FF2B5EF4-FFF2-40B4-BE49-F238E27FC236}">
                <a16:creationId xmlns:a16="http://schemas.microsoft.com/office/drawing/2014/main" id="{AD5BE153-1616-CC50-AD4B-F10A8B1C69D4}"/>
              </a:ext>
            </a:extLst>
          </p:cNvPr>
          <p:cNvSpPr txBox="1"/>
          <p:nvPr/>
        </p:nvSpPr>
        <p:spPr>
          <a:xfrm>
            <a:off x="6299874" y="6597649"/>
            <a:ext cx="5741380" cy="256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067" b="1" dirty="0"/>
              <a:t>Deep learning with coherent nanophotonic circuits</a:t>
            </a:r>
            <a:r>
              <a:rPr lang="fr-FR" sz="1067" dirty="0"/>
              <a:t>,Y. Chen et al, 2017, Nat. Phot. 2017</a:t>
            </a:r>
          </a:p>
        </p:txBody>
      </p:sp>
      <p:pic>
        <p:nvPicPr>
          <p:cNvPr id="17" name="Picture 6" descr="A graph of lines and dots&#10;&#10;Description automatically generated">
            <a:extLst>
              <a:ext uri="{FF2B5EF4-FFF2-40B4-BE49-F238E27FC236}">
                <a16:creationId xmlns:a16="http://schemas.microsoft.com/office/drawing/2014/main" id="{28CB0A3D-5071-2479-FEAB-242856226E15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34779" t="3980" r="26348"/>
          <a:stretch>
            <a:fillRect/>
          </a:stretch>
        </p:blipFill>
        <p:spPr>
          <a:xfrm>
            <a:off x="3701618" y="614865"/>
            <a:ext cx="2235201" cy="3108731"/>
          </a:xfrm>
          <a:prstGeom prst="rect">
            <a:avLst/>
          </a:prstGeom>
        </p:spPr>
      </p:pic>
      <p:pic>
        <p:nvPicPr>
          <p:cNvPr id="1026" name="Picture 2">
            <a:extLst>
              <a:ext uri="{FF2B5EF4-FFF2-40B4-BE49-F238E27FC236}">
                <a16:creationId xmlns:a16="http://schemas.microsoft.com/office/drawing/2014/main" id="{A91ED6CC-28E4-2FB4-7DC2-9FF47343473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50305" y="1264733"/>
            <a:ext cx="1825831" cy="18258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>
            <a:extLst>
              <a:ext uri="{FF2B5EF4-FFF2-40B4-BE49-F238E27FC236}">
                <a16:creationId xmlns:a16="http://schemas.microsoft.com/office/drawing/2014/main" id="{769432CE-5A0B-A0D8-279B-4897C59A9B8D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4965" r="24919"/>
          <a:stretch>
            <a:fillRect/>
          </a:stretch>
        </p:blipFill>
        <p:spPr bwMode="auto">
          <a:xfrm>
            <a:off x="9190232" y="798923"/>
            <a:ext cx="2060729" cy="27413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9" name="ZoneTexte 18">
            <a:extLst>
              <a:ext uri="{FF2B5EF4-FFF2-40B4-BE49-F238E27FC236}">
                <a16:creationId xmlns:a16="http://schemas.microsoft.com/office/drawing/2014/main" id="{E00EB381-A191-262E-D081-5F7744425D12}"/>
              </a:ext>
            </a:extLst>
          </p:cNvPr>
          <p:cNvSpPr txBox="1"/>
          <p:nvPr/>
        </p:nvSpPr>
        <p:spPr>
          <a:xfrm>
            <a:off x="7151921" y="721833"/>
            <a:ext cx="1082156" cy="54386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fr-FR" sz="1467" dirty="0"/>
              <a:t>Diffraction </a:t>
            </a:r>
          </a:p>
          <a:p>
            <a:pPr algn="ctr"/>
            <a:r>
              <a:rPr lang="fr-FR" sz="1467" dirty="0"/>
              <a:t>by a </a:t>
            </a:r>
            <a:r>
              <a:rPr lang="fr-FR" sz="1467" dirty="0" err="1"/>
              <a:t>slit</a:t>
            </a:r>
            <a:endParaRPr lang="fr-FR" sz="1467" dirty="0"/>
          </a:p>
        </p:txBody>
      </p:sp>
      <p:sp>
        <p:nvSpPr>
          <p:cNvPr id="21" name="ZoneTexte 20">
            <a:extLst>
              <a:ext uri="{FF2B5EF4-FFF2-40B4-BE49-F238E27FC236}">
                <a16:creationId xmlns:a16="http://schemas.microsoft.com/office/drawing/2014/main" id="{8FD389AE-8A83-1BA3-8213-4747C49C942D}"/>
              </a:ext>
            </a:extLst>
          </p:cNvPr>
          <p:cNvSpPr txBox="1"/>
          <p:nvPr/>
        </p:nvSpPr>
        <p:spPr>
          <a:xfrm>
            <a:off x="9573397" y="477904"/>
            <a:ext cx="1491113" cy="31810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fr-FR" sz="1467" dirty="0" err="1"/>
              <a:t>Complex</a:t>
            </a:r>
            <a:r>
              <a:rPr lang="fr-FR" sz="1467" dirty="0"/>
              <a:t> media</a:t>
            </a:r>
          </a:p>
        </p:txBody>
      </p:sp>
      <p:sp>
        <p:nvSpPr>
          <p:cNvPr id="22" name="Rectangle : coins arrondis 21">
            <a:extLst>
              <a:ext uri="{FF2B5EF4-FFF2-40B4-BE49-F238E27FC236}">
                <a16:creationId xmlns:a16="http://schemas.microsoft.com/office/drawing/2014/main" id="{C777AEFF-42B4-15B1-D3C0-564438640EAA}"/>
              </a:ext>
            </a:extLst>
          </p:cNvPr>
          <p:cNvSpPr/>
          <p:nvPr/>
        </p:nvSpPr>
        <p:spPr>
          <a:xfrm>
            <a:off x="749590" y="3821941"/>
            <a:ext cx="11100569" cy="533480"/>
          </a:xfrm>
          <a:prstGeom prst="roundRect">
            <a:avLst/>
          </a:prstGeom>
          <a:noFill/>
          <a:ln w="28575">
            <a:solidFill>
              <a:srgbClr val="0070C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fr-FR" sz="1867" dirty="0">
                <a:solidFill>
                  <a:srgbClr val="070707"/>
                </a:solidFill>
              </a:rPr>
              <a:t>Strong </a:t>
            </a:r>
            <a:r>
              <a:rPr lang="fr-FR" sz="1867" dirty="0" err="1">
                <a:solidFill>
                  <a:srgbClr val="070707"/>
                </a:solidFill>
              </a:rPr>
              <a:t>analogy</a:t>
            </a:r>
            <a:r>
              <a:rPr lang="fr-FR" sz="1867" dirty="0">
                <a:solidFill>
                  <a:srgbClr val="070707"/>
                </a:solidFill>
              </a:rPr>
              <a:t> </a:t>
            </a:r>
            <a:r>
              <a:rPr lang="fr-FR" sz="1867" dirty="0" err="1">
                <a:solidFill>
                  <a:srgbClr val="070707"/>
                </a:solidFill>
              </a:rPr>
              <a:t>between</a:t>
            </a:r>
            <a:r>
              <a:rPr lang="fr-FR" sz="1867" dirty="0">
                <a:solidFill>
                  <a:srgbClr val="070707"/>
                </a:solidFill>
              </a:rPr>
              <a:t> propagation of waves and the propagation of </a:t>
            </a:r>
            <a:r>
              <a:rPr lang="fr-FR" sz="1867" dirty="0" err="1">
                <a:solidFill>
                  <a:srgbClr val="070707"/>
                </a:solidFill>
              </a:rPr>
              <a:t>signals</a:t>
            </a:r>
            <a:r>
              <a:rPr lang="fr-FR" sz="1867" dirty="0">
                <a:solidFill>
                  <a:srgbClr val="070707"/>
                </a:solidFill>
              </a:rPr>
              <a:t> in a neural network</a:t>
            </a:r>
          </a:p>
        </p:txBody>
      </p:sp>
      <p:sp>
        <p:nvSpPr>
          <p:cNvPr id="23" name="ZoneTexte 22">
            <a:extLst>
              <a:ext uri="{FF2B5EF4-FFF2-40B4-BE49-F238E27FC236}">
                <a16:creationId xmlns:a16="http://schemas.microsoft.com/office/drawing/2014/main" id="{8FFE6D86-167B-5876-49C0-50A6BEDF0D50}"/>
              </a:ext>
            </a:extLst>
          </p:cNvPr>
          <p:cNvSpPr txBox="1"/>
          <p:nvPr/>
        </p:nvSpPr>
        <p:spPr>
          <a:xfrm>
            <a:off x="8969757" y="3489439"/>
            <a:ext cx="2494594" cy="25654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fr-FR" sz="1067" dirty="0"/>
              <a:t>Arthur Gower @University of Sheffield</a:t>
            </a:r>
          </a:p>
        </p:txBody>
      </p:sp>
      <p:sp>
        <p:nvSpPr>
          <p:cNvPr id="5" name="TextBox 7">
            <a:extLst>
              <a:ext uri="{FF2B5EF4-FFF2-40B4-BE49-F238E27FC236}">
                <a16:creationId xmlns:a16="http://schemas.microsoft.com/office/drawing/2014/main" id="{5DD73D92-DFBE-3AAB-D92B-484B9983F1C0}"/>
              </a:ext>
            </a:extLst>
          </p:cNvPr>
          <p:cNvSpPr txBox="1"/>
          <p:nvPr/>
        </p:nvSpPr>
        <p:spPr>
          <a:xfrm>
            <a:off x="289523" y="1438984"/>
            <a:ext cx="3243196" cy="147732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CH" dirty="0"/>
              <a:t>How digital neural networks </a:t>
            </a:r>
            <a:endParaRPr lang="fr-FR" dirty="0"/>
          </a:p>
          <a:p>
            <a:r>
              <a:rPr lang="en-CH" dirty="0"/>
              <a:t>are trained 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CH" dirty="0"/>
              <a:t>Large datasets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CH" dirty="0"/>
              <a:t>backpropagation (scalable)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CH" dirty="0"/>
              <a:t>Non-linearity is essential</a:t>
            </a:r>
          </a:p>
        </p:txBody>
      </p:sp>
      <p:sp>
        <p:nvSpPr>
          <p:cNvPr id="9" name="TextBox 7">
            <a:extLst>
              <a:ext uri="{FF2B5EF4-FFF2-40B4-BE49-F238E27FC236}">
                <a16:creationId xmlns:a16="http://schemas.microsoft.com/office/drawing/2014/main" id="{99F28DC1-4C84-0B3F-9223-36793468D324}"/>
              </a:ext>
            </a:extLst>
          </p:cNvPr>
          <p:cNvSpPr txBox="1"/>
          <p:nvPr/>
        </p:nvSpPr>
        <p:spPr>
          <a:xfrm>
            <a:off x="157057" y="4736091"/>
            <a:ext cx="4488009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CH" sz="1600" dirty="0"/>
              <a:t>N Vidia: </a:t>
            </a:r>
            <a:r>
              <a:rPr lang="en-CH" sz="1600" i="1" dirty="0"/>
              <a:t>“An estimate is that 80% to 90% of the cost of machine learning at scale devoted to AI is due to inference rather than training”</a:t>
            </a:r>
          </a:p>
          <a:p>
            <a:endParaRPr lang="en-CH" sz="1600" i="1" dirty="0"/>
          </a:p>
          <a:p>
            <a:r>
              <a:rPr lang="en-CH" sz="1600" i="1" dirty="0"/>
              <a:t>”On average, a chatGPT prompt consumes 10 times more than the same inquiry on Google”.</a:t>
            </a:r>
          </a:p>
        </p:txBody>
      </p:sp>
    </p:spTree>
    <p:extLst>
      <p:ext uri="{BB962C8B-B14F-4D97-AF65-F5344CB8AC3E}">
        <p14:creationId xmlns:p14="http://schemas.microsoft.com/office/powerpoint/2010/main" val="4254280146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/>
      <p:bldP spid="19" grpId="0"/>
      <p:bldP spid="21" grpId="0"/>
      <p:bldP spid="22" grpId="0" animBg="1"/>
      <p:bldP spid="23" grpId="0"/>
      <p:bldP spid="5" grpId="0" build="p"/>
      <p:bldP spid="9" grpId="0"/>
    </p:bld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16F07E-F59F-9203-39F7-967F829870D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06501" y="239404"/>
            <a:ext cx="8010918" cy="1430337"/>
          </a:xfrm>
        </p:spPr>
        <p:txBody>
          <a:bodyPr/>
          <a:lstStyle/>
          <a:p>
            <a:r>
              <a:rPr lang="en-CH" dirty="0"/>
              <a:t>Inference in integrated photonics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B11E3F8-9D2B-F1A5-5725-1956ABA1F1E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Speaker </a:t>
            </a:r>
            <a:endParaRPr lang="fr-FR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CC2B340-0FA7-3C56-6169-2B06B46ED93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E1CD7C-2161-7D43-862E-CE4C333CD873}" type="slidenum">
              <a:rPr lang="fr-FR" smtClean="0"/>
              <a:pPr/>
              <a:t>31</a:t>
            </a:fld>
            <a:endParaRPr lang="fr-FR" dirty="0"/>
          </a:p>
        </p:txBody>
      </p:sp>
      <p:pic>
        <p:nvPicPr>
          <p:cNvPr id="30722" name="Picture 2">
            <a:extLst>
              <a:ext uri="{FF2B5EF4-FFF2-40B4-BE49-F238E27FC236}">
                <a16:creationId xmlns:a16="http://schemas.microsoft.com/office/drawing/2014/main" id="{F8807656-AF43-74CF-5660-985573D2CBA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2969" y="954572"/>
            <a:ext cx="9193063" cy="52664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84C48F70-766B-8DBD-9192-F0DA94453288}"/>
              </a:ext>
            </a:extLst>
          </p:cNvPr>
          <p:cNvSpPr txBox="1"/>
          <p:nvPr/>
        </p:nvSpPr>
        <p:spPr>
          <a:xfrm>
            <a:off x="1942265" y="6387763"/>
            <a:ext cx="901561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CH" sz="1200" dirty="0"/>
              <a:t>Pai et al., Experimentally realized in situ backpropagation for deep learning in photonic neural networks, Science 380, 6643 (2023)</a:t>
            </a:r>
          </a:p>
          <a:p>
            <a:r>
              <a:rPr lang="en-CH" sz="1200" dirty="0"/>
              <a:t>Miller, Fan groups.</a:t>
            </a:r>
          </a:p>
        </p:txBody>
      </p:sp>
    </p:spTree>
    <p:extLst>
      <p:ext uri="{BB962C8B-B14F-4D97-AF65-F5344CB8AC3E}">
        <p14:creationId xmlns:p14="http://schemas.microsoft.com/office/powerpoint/2010/main" val="4212722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482" name="Picture 2" descr="spectrum of electromagnetic waves">
            <a:extLst>
              <a:ext uri="{FF2B5EF4-FFF2-40B4-BE49-F238E27FC236}">
                <a16:creationId xmlns:a16="http://schemas.microsoft.com/office/drawing/2014/main" id="{80CA08B5-9AA2-D78A-D57C-72260F58A7D2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643" t="28506" r="11643" b="35575"/>
          <a:stretch>
            <a:fillRect/>
          </a:stretch>
        </p:blipFill>
        <p:spPr bwMode="auto">
          <a:xfrm>
            <a:off x="3727332" y="2689751"/>
            <a:ext cx="4366499" cy="8777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11" name="Group 9">
            <a:extLst>
              <a:ext uri="{FF2B5EF4-FFF2-40B4-BE49-F238E27FC236}">
                <a16:creationId xmlns:a16="http://schemas.microsoft.com/office/drawing/2014/main" id="{2B4DE2AD-3381-EA27-48C4-4B8EECA729F4}"/>
              </a:ext>
            </a:extLst>
          </p:cNvPr>
          <p:cNvGrpSpPr/>
          <p:nvPr/>
        </p:nvGrpSpPr>
        <p:grpSpPr>
          <a:xfrm>
            <a:off x="5310291" y="1220295"/>
            <a:ext cx="3943893" cy="1347757"/>
            <a:chOff x="776114" y="2549640"/>
            <a:chExt cx="5410767" cy="2242617"/>
          </a:xfrm>
        </p:grpSpPr>
        <p:pic>
          <p:nvPicPr>
            <p:cNvPr id="16" name="Picture 2" descr="Fig. 1">
              <a:extLst>
                <a:ext uri="{FF2B5EF4-FFF2-40B4-BE49-F238E27FC236}">
                  <a16:creationId xmlns:a16="http://schemas.microsoft.com/office/drawing/2014/main" id="{14351B7C-BA48-50FF-A4CD-4738C5F8227D}"/>
                </a:ext>
              </a:extLst>
            </p:cNvPr>
            <p:cNvPicPr>
              <a:picLocks noChangeAspect="1" noChangeArrowheads="1"/>
            </p:cNvPicPr>
            <p:nvPr/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56934" t="58771"/>
            <a:stretch/>
          </p:blipFill>
          <p:spPr bwMode="auto">
            <a:xfrm>
              <a:off x="776114" y="2549640"/>
              <a:ext cx="5410767" cy="224261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4" name="Rectangle 23">
              <a:extLst>
                <a:ext uri="{FF2B5EF4-FFF2-40B4-BE49-F238E27FC236}">
                  <a16:creationId xmlns:a16="http://schemas.microsoft.com/office/drawing/2014/main" id="{E972D291-6711-49F6-FC40-DE2A0CFD6271}"/>
                </a:ext>
              </a:extLst>
            </p:cNvPr>
            <p:cNvSpPr/>
            <p:nvPr/>
          </p:nvSpPr>
          <p:spPr>
            <a:xfrm>
              <a:off x="839405" y="2559619"/>
              <a:ext cx="293676" cy="407142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x-none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x-none" sz="2400"/>
            </a:p>
          </p:txBody>
        </p:sp>
      </p:grpSp>
      <p:sp>
        <p:nvSpPr>
          <p:cNvPr id="6" name="Espace réservé du numéro de diapositive 5">
            <a:extLst>
              <a:ext uri="{FF2B5EF4-FFF2-40B4-BE49-F238E27FC236}">
                <a16:creationId xmlns:a16="http://schemas.microsoft.com/office/drawing/2014/main" id="{6A3F6412-24AE-004A-BB88-BB3E61D45336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pPr defTabSz="914377">
              <a:defRPr/>
            </a:pPr>
            <a:fld id="{E1E1CD7C-2161-7D43-862E-CE4C333CD873}" type="slidenum">
              <a:rPr lang="fr-FR">
                <a:solidFill>
                  <a:srgbClr val="413C3A"/>
                </a:solidFill>
                <a:latin typeface="Franklin Gothic Demi Cond"/>
              </a:rPr>
              <a:pPr defTabSz="914377">
                <a:defRPr/>
              </a:pPr>
              <a:t>32</a:t>
            </a:fld>
            <a:endParaRPr lang="fr-FR" dirty="0">
              <a:solidFill>
                <a:srgbClr val="413C3A"/>
              </a:solidFill>
              <a:latin typeface="Franklin Gothic Demi Cond"/>
            </a:endParaRPr>
          </a:p>
        </p:txBody>
      </p:sp>
      <p:sp>
        <p:nvSpPr>
          <p:cNvPr id="7" name="ZoneTexte 6">
            <a:extLst>
              <a:ext uri="{FF2B5EF4-FFF2-40B4-BE49-F238E27FC236}">
                <a16:creationId xmlns:a16="http://schemas.microsoft.com/office/drawing/2014/main" id="{16577989-174C-7AB0-06CB-609CAFF854C2}"/>
              </a:ext>
            </a:extLst>
          </p:cNvPr>
          <p:cNvSpPr txBox="1"/>
          <p:nvPr/>
        </p:nvSpPr>
        <p:spPr>
          <a:xfrm>
            <a:off x="1032824" y="102646"/>
            <a:ext cx="490871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fr-FR" sz="2400" dirty="0"/>
              <a:t>Advantage of waves for computing</a:t>
            </a:r>
          </a:p>
        </p:txBody>
      </p:sp>
      <p:sp>
        <p:nvSpPr>
          <p:cNvPr id="8" name="ZoneTexte 7">
            <a:extLst>
              <a:ext uri="{FF2B5EF4-FFF2-40B4-BE49-F238E27FC236}">
                <a16:creationId xmlns:a16="http://schemas.microsoft.com/office/drawing/2014/main" id="{A0665473-3EFD-DD44-B802-A1B12FD344E6}"/>
              </a:ext>
            </a:extLst>
          </p:cNvPr>
          <p:cNvSpPr txBox="1"/>
          <p:nvPr/>
        </p:nvSpPr>
        <p:spPr>
          <a:xfrm>
            <a:off x="134001" y="3487499"/>
            <a:ext cx="2351926" cy="42075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fr-FR" sz="1067" b="1" dirty="0"/>
              <a:t>The </a:t>
            </a:r>
            <a:r>
              <a:rPr lang="fr-FR" sz="1067" b="1" dirty="0" err="1"/>
              <a:t>physics</a:t>
            </a:r>
            <a:r>
              <a:rPr lang="fr-FR" sz="1067" b="1" dirty="0"/>
              <a:t> of </a:t>
            </a:r>
            <a:r>
              <a:rPr lang="fr-FR" sz="1067" b="1" dirty="0" err="1"/>
              <a:t>optical</a:t>
            </a:r>
            <a:r>
              <a:rPr lang="fr-FR" sz="1067" b="1" dirty="0"/>
              <a:t> computing</a:t>
            </a:r>
            <a:endParaRPr lang="fr-FR" sz="1067" dirty="0"/>
          </a:p>
          <a:p>
            <a:r>
              <a:rPr lang="fr-FR" sz="1067" dirty="0"/>
              <a:t> P. McMahon, Nat. </a:t>
            </a:r>
            <a:r>
              <a:rPr lang="fr-FR" sz="1067" dirty="0" err="1"/>
              <a:t>Rev</a:t>
            </a:r>
            <a:r>
              <a:rPr lang="fr-FR" sz="1067" dirty="0"/>
              <a:t>. Phys 2023</a:t>
            </a:r>
          </a:p>
        </p:txBody>
      </p:sp>
      <p:sp>
        <p:nvSpPr>
          <p:cNvPr id="9" name="Rectangle : coins arrondis 8">
            <a:extLst>
              <a:ext uri="{FF2B5EF4-FFF2-40B4-BE49-F238E27FC236}">
                <a16:creationId xmlns:a16="http://schemas.microsoft.com/office/drawing/2014/main" id="{A03CCE3F-D2A1-1369-62CF-7074C0C721FC}"/>
              </a:ext>
            </a:extLst>
          </p:cNvPr>
          <p:cNvSpPr/>
          <p:nvPr/>
        </p:nvSpPr>
        <p:spPr>
          <a:xfrm>
            <a:off x="3098189" y="585330"/>
            <a:ext cx="6005953" cy="640395"/>
          </a:xfrm>
          <a:prstGeom prst="roundRect">
            <a:avLst/>
          </a:prstGeom>
          <a:noFill/>
          <a:ln w="28575">
            <a:solidFill>
              <a:srgbClr val="0070C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fr-FR" sz="1867" dirty="0">
                <a:solidFill>
                  <a:schemeClr val="tx1">
                    <a:lumMod val="50000"/>
                  </a:schemeClr>
                </a:solidFill>
              </a:rPr>
              <a:t>Waves </a:t>
            </a:r>
            <a:r>
              <a:rPr lang="fr-FR" sz="1867" dirty="0" err="1">
                <a:solidFill>
                  <a:schemeClr val="tx1">
                    <a:lumMod val="50000"/>
                  </a:schemeClr>
                </a:solidFill>
              </a:rPr>
              <a:t>perform</a:t>
            </a:r>
            <a:r>
              <a:rPr lang="fr-FR" sz="1867" dirty="0">
                <a:solidFill>
                  <a:schemeClr val="tx1">
                    <a:lumMod val="50000"/>
                  </a:schemeClr>
                </a:solidFill>
              </a:rPr>
              <a:t> </a:t>
            </a:r>
            <a:r>
              <a:rPr lang="fr-FR" sz="1867" dirty="0" err="1">
                <a:solidFill>
                  <a:schemeClr val="tx1">
                    <a:lumMod val="50000"/>
                  </a:schemeClr>
                </a:solidFill>
              </a:rPr>
              <a:t>complex</a:t>
            </a:r>
            <a:r>
              <a:rPr lang="fr-FR" sz="1867" dirty="0">
                <a:solidFill>
                  <a:schemeClr val="tx1">
                    <a:lumMod val="50000"/>
                  </a:schemeClr>
                </a:solidFill>
              </a:rPr>
              <a:t> </a:t>
            </a:r>
            <a:r>
              <a:rPr lang="fr-FR" sz="1867" dirty="0" err="1">
                <a:solidFill>
                  <a:schemeClr val="tx1">
                    <a:lumMod val="50000"/>
                  </a:schemeClr>
                </a:solidFill>
              </a:rPr>
              <a:t>calculations</a:t>
            </a:r>
            <a:r>
              <a:rPr lang="fr-FR" sz="1867" dirty="0">
                <a:solidFill>
                  <a:schemeClr val="tx1">
                    <a:lumMod val="50000"/>
                  </a:schemeClr>
                </a:solidFill>
              </a:rPr>
              <a:t> </a:t>
            </a:r>
            <a:r>
              <a:rPr lang="fr-FR" sz="1867" dirty="0" err="1">
                <a:solidFill>
                  <a:schemeClr val="tx1">
                    <a:lumMod val="50000"/>
                  </a:schemeClr>
                </a:solidFill>
              </a:rPr>
              <a:t>passively</a:t>
            </a:r>
            <a:r>
              <a:rPr lang="fr-FR" sz="1867" dirty="0">
                <a:solidFill>
                  <a:schemeClr val="tx1">
                    <a:lumMod val="50000"/>
                  </a:schemeClr>
                </a:solidFill>
              </a:rPr>
              <a:t> </a:t>
            </a:r>
          </a:p>
          <a:p>
            <a:pPr algn="ctr"/>
            <a:r>
              <a:rPr lang="fr-FR" sz="1867" dirty="0">
                <a:solidFill>
                  <a:schemeClr val="tx1">
                    <a:lumMod val="50000"/>
                  </a:schemeClr>
                </a:solidFill>
              </a:rPr>
              <a:t> </a:t>
            </a:r>
            <a:r>
              <a:rPr lang="fr-FR" sz="1867" dirty="0" err="1">
                <a:solidFill>
                  <a:schemeClr val="tx1">
                    <a:lumMod val="50000"/>
                  </a:schemeClr>
                </a:solidFill>
              </a:rPr>
              <a:t>Controled</a:t>
            </a:r>
            <a:r>
              <a:rPr lang="fr-FR" sz="1867" dirty="0">
                <a:solidFill>
                  <a:schemeClr val="tx1">
                    <a:lumMod val="50000"/>
                  </a:schemeClr>
                </a:solidFill>
              </a:rPr>
              <a:t> </a:t>
            </a:r>
            <a:r>
              <a:rPr lang="fr-FR" sz="1867" dirty="0" err="1">
                <a:solidFill>
                  <a:schemeClr val="tx1">
                    <a:lumMod val="50000"/>
                  </a:schemeClr>
                </a:solidFill>
              </a:rPr>
              <a:t>from</a:t>
            </a:r>
            <a:r>
              <a:rPr lang="fr-FR" sz="1867" dirty="0">
                <a:solidFill>
                  <a:schemeClr val="tx1">
                    <a:lumMod val="50000"/>
                  </a:schemeClr>
                </a:solidFill>
              </a:rPr>
              <a:t> </a:t>
            </a:r>
            <a:r>
              <a:rPr lang="fr-FR" sz="1867" dirty="0" err="1">
                <a:solidFill>
                  <a:schemeClr val="tx1">
                    <a:lumMod val="50000"/>
                  </a:schemeClr>
                </a:solidFill>
              </a:rPr>
              <a:t>modifiying</a:t>
            </a:r>
            <a:r>
              <a:rPr lang="fr-FR" sz="1867" dirty="0">
                <a:solidFill>
                  <a:schemeClr val="tx1">
                    <a:lumMod val="50000"/>
                  </a:schemeClr>
                </a:solidFill>
              </a:rPr>
              <a:t> of the propagation media.</a:t>
            </a:r>
          </a:p>
        </p:txBody>
      </p:sp>
      <p:sp>
        <p:nvSpPr>
          <p:cNvPr id="10" name="Rectangle : coins arrondis 9">
            <a:extLst>
              <a:ext uri="{FF2B5EF4-FFF2-40B4-BE49-F238E27FC236}">
                <a16:creationId xmlns:a16="http://schemas.microsoft.com/office/drawing/2014/main" id="{0878AF9C-33F8-F19F-D363-0D5F00FFABEA}"/>
              </a:ext>
            </a:extLst>
          </p:cNvPr>
          <p:cNvSpPr/>
          <p:nvPr/>
        </p:nvSpPr>
        <p:spPr>
          <a:xfrm>
            <a:off x="2565133" y="3780182"/>
            <a:ext cx="6752813" cy="533480"/>
          </a:xfrm>
          <a:prstGeom prst="roundRect">
            <a:avLst/>
          </a:prstGeom>
          <a:noFill/>
          <a:ln w="28575">
            <a:solidFill>
              <a:srgbClr val="0070C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fr-FR" sz="1867" dirty="0">
                <a:solidFill>
                  <a:schemeClr val="tx1">
                    <a:lumMod val="50000"/>
                  </a:schemeClr>
                </a:solidFill>
              </a:rPr>
              <a:t>Optics has a </a:t>
            </a:r>
            <a:r>
              <a:rPr lang="fr-FR" sz="1867" dirty="0" err="1">
                <a:solidFill>
                  <a:schemeClr val="tx1">
                    <a:lumMod val="50000"/>
                  </a:schemeClr>
                </a:solidFill>
              </a:rPr>
              <a:t>particularly</a:t>
            </a:r>
            <a:r>
              <a:rPr lang="fr-FR" sz="1867" dirty="0">
                <a:solidFill>
                  <a:schemeClr val="tx1">
                    <a:lumMod val="50000"/>
                  </a:schemeClr>
                </a:solidFill>
              </a:rPr>
              <a:t> large spatial and temporal </a:t>
            </a:r>
            <a:r>
              <a:rPr lang="fr-FR" sz="1867" dirty="0" err="1">
                <a:solidFill>
                  <a:schemeClr val="tx1">
                    <a:lumMod val="50000"/>
                  </a:schemeClr>
                </a:solidFill>
              </a:rPr>
              <a:t>bandwidth</a:t>
            </a:r>
            <a:endParaRPr lang="fr-FR" sz="1867" dirty="0">
              <a:solidFill>
                <a:schemeClr val="tx1">
                  <a:lumMod val="50000"/>
                </a:schemeClr>
              </a:solidFill>
            </a:endParaRPr>
          </a:p>
        </p:txBody>
      </p:sp>
      <p:sp>
        <p:nvSpPr>
          <p:cNvPr id="2" name="Cube 1">
            <a:extLst>
              <a:ext uri="{FF2B5EF4-FFF2-40B4-BE49-F238E27FC236}">
                <a16:creationId xmlns:a16="http://schemas.microsoft.com/office/drawing/2014/main" id="{5A23DD1C-C7F0-035D-613E-BD263828C19C}"/>
              </a:ext>
            </a:extLst>
          </p:cNvPr>
          <p:cNvSpPr/>
          <p:nvPr/>
        </p:nvSpPr>
        <p:spPr>
          <a:xfrm>
            <a:off x="2124143" y="2324577"/>
            <a:ext cx="935453" cy="970872"/>
          </a:xfrm>
          <a:prstGeom prst="cube">
            <a:avLst/>
          </a:prstGeom>
          <a:solidFill>
            <a:schemeClr val="accent2">
              <a:lumMod val="60000"/>
              <a:lumOff val="40000"/>
            </a:schemeClr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x-none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x-none" sz="2400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TextBox 9">
                <a:extLst>
                  <a:ext uri="{FF2B5EF4-FFF2-40B4-BE49-F238E27FC236}">
                    <a16:creationId xmlns:a16="http://schemas.microsoft.com/office/drawing/2014/main" id="{0E3BC101-ED57-4EAD-5FFE-08186FC20DD5}"/>
                  </a:ext>
                </a:extLst>
              </p:cNvPr>
              <p:cNvSpPr txBox="1"/>
              <p:nvPr/>
            </p:nvSpPr>
            <p:spPr>
              <a:xfrm>
                <a:off x="17737" y="2561435"/>
                <a:ext cx="2062135" cy="54386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x-none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lang="x-none" sz="1467" dirty="0"/>
                  <a:t>500nm light in</a:t>
                </a:r>
                <a:r>
                  <a:rPr lang="fr-FR" sz="1467" dirty="0"/>
                  <a:t> </a:t>
                </a:r>
                <a:r>
                  <a:rPr lang="x-none" sz="1467" dirty="0"/>
                  <a:t>5 cm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x-none" sz="1467" i="1"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fr-FR" sz="1467" i="1">
                            <a:latin typeface="Cambria Math" panose="02040503050406030204" pitchFamily="18" charset="0"/>
                          </a:rPr>
                          <m:t> </m:t>
                        </m:r>
                      </m:e>
                      <m:sup>
                        <m:r>
                          <a:rPr lang="fr-FR" sz="1467" i="1">
                            <a:latin typeface="Cambria Math" panose="02040503050406030204" pitchFamily="18" charset="0"/>
                          </a:rPr>
                          <m:t>3</m:t>
                        </m:r>
                      </m:sup>
                    </m:sSup>
                  </m:oMath>
                </a14:m>
                <a:r>
                  <a:rPr lang="x-none" sz="1467" dirty="0"/>
                  <a:t> </a:t>
                </a:r>
              </a:p>
              <a:p>
                <a:pPr algn="ctr"/>
                <a:r>
                  <a:rPr lang="x-none" sz="1467" dirty="0"/>
                  <a:t>=</a:t>
                </a:r>
                <a:r>
                  <a:rPr lang="fr-FR" sz="1467" dirty="0"/>
                  <a:t> </a:t>
                </a:r>
                <a:r>
                  <a:rPr lang="x-none" sz="1467" dirty="0"/>
                  <a:t>10</a:t>
                </a:r>
                <a:r>
                  <a:rPr lang="x-none" sz="1467" baseline="30000" dirty="0"/>
                  <a:t>15</a:t>
                </a:r>
                <a:r>
                  <a:rPr lang="x-none" sz="1467" dirty="0"/>
                  <a:t> indept modes</a:t>
                </a:r>
              </a:p>
            </p:txBody>
          </p:sp>
        </mc:Choice>
        <mc:Fallback xmlns="">
          <p:sp>
            <p:nvSpPr>
              <p:cNvPr id="3" name="TextBox 9">
                <a:extLst>
                  <a:ext uri="{FF2B5EF4-FFF2-40B4-BE49-F238E27FC236}">
                    <a16:creationId xmlns:a16="http://schemas.microsoft.com/office/drawing/2014/main" id="{0E3BC101-ED57-4EAD-5FFE-08186FC20DD5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7737" y="2561435"/>
                <a:ext cx="2062135" cy="543867"/>
              </a:xfrm>
              <a:prstGeom prst="rect">
                <a:avLst/>
              </a:prstGeom>
              <a:blipFill>
                <a:blip r:embed="rId5"/>
                <a:stretch>
                  <a:fillRect t="-2247" b="-12360"/>
                </a:stretch>
              </a:blipFill>
            </p:spPr>
            <p:txBody>
              <a:bodyPr/>
              <a:lstStyle/>
              <a:p>
                <a:r>
                  <a:rPr lang="fr-FR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Cube 3">
            <a:extLst>
              <a:ext uri="{FF2B5EF4-FFF2-40B4-BE49-F238E27FC236}">
                <a16:creationId xmlns:a16="http://schemas.microsoft.com/office/drawing/2014/main" id="{12E4CFF9-01ED-48A7-EAB9-85D53DB24A3B}"/>
              </a:ext>
            </a:extLst>
          </p:cNvPr>
          <p:cNvSpPr/>
          <p:nvPr/>
        </p:nvSpPr>
        <p:spPr>
          <a:xfrm>
            <a:off x="2124433" y="1567941"/>
            <a:ext cx="973756" cy="319601"/>
          </a:xfrm>
          <a:prstGeom prst="cube">
            <a:avLst>
              <a:gd name="adj" fmla="val 92679"/>
            </a:avLst>
          </a:prstGeom>
          <a:solidFill>
            <a:schemeClr val="accent5"/>
          </a:solidFill>
          <a:ln>
            <a:solidFill>
              <a:schemeClr val="accent5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x-none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x-none" sz="2400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5" name="TextBox 11">
                <a:extLst>
                  <a:ext uri="{FF2B5EF4-FFF2-40B4-BE49-F238E27FC236}">
                    <a16:creationId xmlns:a16="http://schemas.microsoft.com/office/drawing/2014/main" id="{63A1642F-62C5-8221-7187-519D8150D90F}"/>
                  </a:ext>
                </a:extLst>
              </p:cNvPr>
              <p:cNvSpPr txBox="1"/>
              <p:nvPr/>
            </p:nvSpPr>
            <p:spPr>
              <a:xfrm>
                <a:off x="203015" y="1440481"/>
                <a:ext cx="1693884" cy="54386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x-none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lang="x-none" sz="1467" dirty="0"/>
                  <a:t>5cm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x-none" sz="1467" i="1"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fr-FR" sz="1467" i="1">
                            <a:latin typeface="Cambria Math" panose="02040503050406030204" pitchFamily="18" charset="0"/>
                          </a:rPr>
                          <m:t> </m:t>
                        </m:r>
                      </m:e>
                      <m:sup>
                        <m:r>
                          <a:rPr lang="fr-FR" sz="1467" i="1">
                            <a:latin typeface="Cambria Math" panose="02040503050406030204" pitchFamily="18" charset="0"/>
                          </a:rPr>
                          <m:t>2</m:t>
                        </m:r>
                      </m:sup>
                    </m:sSup>
                  </m:oMath>
                </a14:m>
                <a:r>
                  <a:rPr lang="x-none" sz="1467" dirty="0"/>
                  <a:t> wafer</a:t>
                </a:r>
              </a:p>
              <a:p>
                <a:pPr algn="ctr"/>
                <a:r>
                  <a:rPr lang="x-none" sz="1467" dirty="0"/>
                  <a:t>=</a:t>
                </a:r>
                <a:r>
                  <a:rPr lang="fr-FR" sz="1467" dirty="0"/>
                  <a:t> </a:t>
                </a:r>
                <a:r>
                  <a:rPr lang="x-none" sz="1467" dirty="0"/>
                  <a:t>10</a:t>
                </a:r>
                <a:r>
                  <a:rPr lang="x-none" sz="1467" baseline="30000" dirty="0"/>
                  <a:t>11</a:t>
                </a:r>
                <a:r>
                  <a:rPr lang="x-none" sz="1467" dirty="0"/>
                  <a:t> transistors</a:t>
                </a:r>
              </a:p>
            </p:txBody>
          </p:sp>
        </mc:Choice>
        <mc:Fallback xmlns="">
          <p:sp>
            <p:nvSpPr>
              <p:cNvPr id="5" name="TextBox 11">
                <a:extLst>
                  <a:ext uri="{FF2B5EF4-FFF2-40B4-BE49-F238E27FC236}">
                    <a16:creationId xmlns:a16="http://schemas.microsoft.com/office/drawing/2014/main" id="{63A1642F-62C5-8221-7187-519D8150D90F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03015" y="1440481"/>
                <a:ext cx="1693884" cy="543867"/>
              </a:xfrm>
              <a:prstGeom prst="rect">
                <a:avLst/>
              </a:prstGeom>
              <a:blipFill>
                <a:blip r:embed="rId6"/>
                <a:stretch>
                  <a:fillRect t="-2222" b="-11111"/>
                </a:stretch>
              </a:blipFill>
            </p:spPr>
            <p:txBody>
              <a:bodyPr/>
              <a:lstStyle/>
              <a:p>
                <a:r>
                  <a:rPr lang="fr-FR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5" name="TextBox 5">
            <a:extLst>
              <a:ext uri="{FF2B5EF4-FFF2-40B4-BE49-F238E27FC236}">
                <a16:creationId xmlns:a16="http://schemas.microsoft.com/office/drawing/2014/main" id="{4A6BF750-6F2B-4A4D-622A-9B7282756E69}"/>
              </a:ext>
            </a:extLst>
          </p:cNvPr>
          <p:cNvSpPr txBox="1"/>
          <p:nvPr/>
        </p:nvSpPr>
        <p:spPr>
          <a:xfrm>
            <a:off x="3144178" y="1553901"/>
            <a:ext cx="2426305" cy="76963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x-none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x-none" sz="1467" dirty="0"/>
              <a:t>Quasi-lossless Fourier</a:t>
            </a:r>
            <a:endParaRPr lang="fr-FR" sz="1467" dirty="0"/>
          </a:p>
          <a:p>
            <a:pPr algn="ctr"/>
            <a:r>
              <a:rPr lang="x-none" sz="1467" dirty="0"/>
              <a:t> optical processing </a:t>
            </a:r>
            <a:endParaRPr lang="fr-FR" sz="1467" dirty="0"/>
          </a:p>
          <a:p>
            <a:pPr algn="ctr"/>
            <a:r>
              <a:rPr lang="x-none" sz="1467" dirty="0"/>
              <a:t>through a 4f correlator</a:t>
            </a:r>
          </a:p>
        </p:txBody>
      </p:sp>
      <p:pic>
        <p:nvPicPr>
          <p:cNvPr id="26" name="Picture 6">
            <a:extLst>
              <a:ext uri="{FF2B5EF4-FFF2-40B4-BE49-F238E27FC236}">
                <a16:creationId xmlns:a16="http://schemas.microsoft.com/office/drawing/2014/main" id="{A6BE8D1A-6B66-BDD4-D6AD-883AD3F5C343}"/>
              </a:ext>
            </a:extLst>
          </p:cNvPr>
          <p:cNvPicPr>
            <a:picLocks noChangeAspect="1"/>
          </p:cNvPicPr>
          <p:nvPr/>
        </p:nvPicPr>
        <p:blipFill>
          <a:blip r:embed="rId7"/>
          <a:srcRect l="9346" t="10320" r="7806" b="9720"/>
          <a:stretch>
            <a:fillRect/>
          </a:stretch>
        </p:blipFill>
        <p:spPr>
          <a:xfrm>
            <a:off x="9585794" y="809639"/>
            <a:ext cx="2407348" cy="2391740"/>
          </a:xfrm>
          <a:prstGeom prst="rect">
            <a:avLst/>
          </a:prstGeom>
        </p:spPr>
      </p:pic>
      <p:sp>
        <p:nvSpPr>
          <p:cNvPr id="27" name="ZoneTexte 26">
            <a:extLst>
              <a:ext uri="{FF2B5EF4-FFF2-40B4-BE49-F238E27FC236}">
                <a16:creationId xmlns:a16="http://schemas.microsoft.com/office/drawing/2014/main" id="{8CDD6EC6-DAA3-2BFC-B221-8A124878A29F}"/>
              </a:ext>
            </a:extLst>
          </p:cNvPr>
          <p:cNvSpPr txBox="1"/>
          <p:nvPr/>
        </p:nvSpPr>
        <p:spPr>
          <a:xfrm>
            <a:off x="9942922" y="3201379"/>
            <a:ext cx="169309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fr-FR" sz="2400" dirty="0" err="1"/>
              <a:t>Parallelism</a:t>
            </a:r>
            <a:endParaRPr lang="fr-FR" sz="2400" dirty="0"/>
          </a:p>
        </p:txBody>
      </p:sp>
      <p:sp>
        <p:nvSpPr>
          <p:cNvPr id="29" name="TextBox 5">
            <a:extLst>
              <a:ext uri="{FF2B5EF4-FFF2-40B4-BE49-F238E27FC236}">
                <a16:creationId xmlns:a16="http://schemas.microsoft.com/office/drawing/2014/main" id="{DBC8D4F2-3233-0122-269A-2CA32B9A355B}"/>
              </a:ext>
            </a:extLst>
          </p:cNvPr>
          <p:cNvSpPr txBox="1"/>
          <p:nvPr/>
        </p:nvSpPr>
        <p:spPr>
          <a:xfrm>
            <a:off x="7443647" y="2689751"/>
            <a:ext cx="1965410" cy="31810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x-none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x-none" sz="1467" dirty="0"/>
              <a:t> &gt;300 THz bandwidth</a:t>
            </a:r>
          </a:p>
        </p:txBody>
      </p:sp>
      <p:grpSp>
        <p:nvGrpSpPr>
          <p:cNvPr id="20502" name="Groupe 20501">
            <a:extLst>
              <a:ext uri="{FF2B5EF4-FFF2-40B4-BE49-F238E27FC236}">
                <a16:creationId xmlns:a16="http://schemas.microsoft.com/office/drawing/2014/main" id="{A03F4D1D-3434-58FB-0192-50B956853D83}"/>
              </a:ext>
            </a:extLst>
          </p:cNvPr>
          <p:cNvGrpSpPr/>
          <p:nvPr/>
        </p:nvGrpSpPr>
        <p:grpSpPr>
          <a:xfrm>
            <a:off x="473402" y="4419851"/>
            <a:ext cx="9518668" cy="2255392"/>
            <a:chOff x="473402" y="4419851"/>
            <a:chExt cx="9518668" cy="2255392"/>
          </a:xfrm>
        </p:grpSpPr>
        <p:pic>
          <p:nvPicPr>
            <p:cNvPr id="20492" name="Picture 4" descr="Fig. 1">
              <a:extLst>
                <a:ext uri="{FF2B5EF4-FFF2-40B4-BE49-F238E27FC236}">
                  <a16:creationId xmlns:a16="http://schemas.microsoft.com/office/drawing/2014/main" id="{EFAB2EAC-067B-1DE4-00BC-709A014BCAD5}"/>
                </a:ext>
              </a:extLst>
            </p:cNvPr>
            <p:cNvPicPr>
              <a:picLocks noChangeAspect="1" noChangeArrowheads="1"/>
            </p:cNvPicPr>
            <p:nvPr/>
          </p:nvPicPr>
          <p:blipFill rotWithShape="1">
            <a:blip r:embed="rId8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6110" t="71921" r="64418" b="19490"/>
            <a:stretch/>
          </p:blipFill>
          <p:spPr bwMode="auto">
            <a:xfrm>
              <a:off x="6515933" y="4751487"/>
              <a:ext cx="1806576" cy="65898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53" name="Picture 4" descr="Fig. 1">
              <a:extLst>
                <a:ext uri="{FF2B5EF4-FFF2-40B4-BE49-F238E27FC236}">
                  <a16:creationId xmlns:a16="http://schemas.microsoft.com/office/drawing/2014/main" id="{86146645-DE97-7309-B160-A4E6AA8EC05E}"/>
                </a:ext>
              </a:extLst>
            </p:cNvPr>
            <p:cNvPicPr>
              <a:picLocks noChangeAspect="1" noChangeArrowheads="1"/>
            </p:cNvPicPr>
            <p:nvPr/>
          </p:nvPicPr>
          <p:blipFill rotWithShape="1">
            <a:blip r:embed="rId8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6110" t="71921" r="64418" b="19490"/>
            <a:stretch/>
          </p:blipFill>
          <p:spPr bwMode="auto">
            <a:xfrm>
              <a:off x="1150930" y="4835365"/>
              <a:ext cx="1507843" cy="787379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54" name="TextBox 6">
              <a:extLst>
                <a:ext uri="{FF2B5EF4-FFF2-40B4-BE49-F238E27FC236}">
                  <a16:creationId xmlns:a16="http://schemas.microsoft.com/office/drawing/2014/main" id="{CA955EAD-4405-230C-FC45-29FDFA410D3F}"/>
                </a:ext>
              </a:extLst>
            </p:cNvPr>
            <p:cNvSpPr txBox="1"/>
            <p:nvPr/>
          </p:nvSpPr>
          <p:spPr>
            <a:xfrm>
              <a:off x="473402" y="4519163"/>
              <a:ext cx="1338828" cy="64633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CH" dirty="0"/>
                <a:t>1 operation</a:t>
              </a:r>
              <a:endParaRPr lang="fr-FR" dirty="0"/>
            </a:p>
            <a:p>
              <a:r>
                <a:rPr lang="en-CH" dirty="0"/>
                <a:t>=</a:t>
              </a:r>
              <a:r>
                <a:rPr lang="fr-FR" dirty="0"/>
                <a:t> </a:t>
              </a:r>
              <a:r>
                <a:rPr lang="en-CH" dirty="0"/>
                <a:t>1 pulse</a:t>
              </a:r>
            </a:p>
          </p:txBody>
        </p:sp>
        <p:sp>
          <p:nvSpPr>
            <p:cNvPr id="55" name="TextBox 7">
              <a:extLst>
                <a:ext uri="{FF2B5EF4-FFF2-40B4-BE49-F238E27FC236}">
                  <a16:creationId xmlns:a16="http://schemas.microsoft.com/office/drawing/2014/main" id="{AE4869D7-7E65-C622-F921-9CFB076D7EF1}"/>
                </a:ext>
              </a:extLst>
            </p:cNvPr>
            <p:cNvSpPr txBox="1"/>
            <p:nvPr/>
          </p:nvSpPr>
          <p:spPr>
            <a:xfrm>
              <a:off x="731287" y="5609959"/>
              <a:ext cx="2247731" cy="58477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en-CH" sz="1600" dirty="0"/>
                <a:t>potentially 100 000x </a:t>
              </a:r>
            </a:p>
            <a:p>
              <a:pPr algn="ctr"/>
              <a:r>
                <a:rPr lang="en-CH" sz="1600" dirty="0"/>
                <a:t>higher than electronics</a:t>
              </a:r>
            </a:p>
          </p:txBody>
        </p:sp>
        <mc:AlternateContent xmlns:mc="http://schemas.openxmlformats.org/markup-compatibility/2006" xmlns:a14="http://schemas.microsoft.com/office/drawing/2010/main">
          <mc:Choice Requires="a14">
            <p:sp>
              <p:nvSpPr>
                <p:cNvPr id="63" name="TextBox 23">
                  <a:extLst>
                    <a:ext uri="{FF2B5EF4-FFF2-40B4-BE49-F238E27FC236}">
                      <a16:creationId xmlns:a16="http://schemas.microsoft.com/office/drawing/2014/main" id="{2EC8C011-4BD7-D678-1A97-B1B33C3612CC}"/>
                    </a:ext>
                  </a:extLst>
                </p:cNvPr>
                <p:cNvSpPr txBox="1"/>
                <p:nvPr/>
              </p:nvSpPr>
              <p:spPr>
                <a:xfrm>
                  <a:off x="5716739" y="6305911"/>
                  <a:ext cx="3941611" cy="369332"/>
                </a:xfrm>
                <a:prstGeom prst="rect">
                  <a:avLst/>
                </a:prstGeom>
                <a:noFill/>
              </p:spPr>
              <p:txBody>
                <a:bodyPr wrap="square">
                  <a:spAutoFit/>
                </a:bodyPr>
                <a:lstStyle/>
                <a:p>
                  <a:pPr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sSub>
                          <m:sSubPr>
                            <m:ctrlPr>
                              <a:rPr lang="fr-CH" i="1" smtClean="0">
                                <a:solidFill>
                                  <a:srgbClr val="FF0000"/>
                                </a:solidFill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fr-CH" i="1">
                                <a:solidFill>
                                  <a:srgbClr val="FF0000"/>
                                </a:solidFill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𝜏</m:t>
                            </m:r>
                          </m:e>
                          <m:sub>
                            <m:r>
                              <a:rPr lang="fr-CH" b="0" i="1" smtClean="0">
                                <a:solidFill>
                                  <a:srgbClr val="FF0000"/>
                                </a:solidFill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𝑆</m:t>
                            </m:r>
                          </m:sub>
                        </m:sSub>
                      </m:oMath>
                    </m:oMathPara>
                  </a14:m>
                  <a:endParaRPr lang="en-CH" dirty="0">
                    <a:solidFill>
                      <a:srgbClr val="FF0000"/>
                    </a:solidFill>
                  </a:endParaRPr>
                </a:p>
              </p:txBody>
            </p:sp>
          </mc:Choice>
          <mc:Fallback xmlns="">
            <p:sp>
              <p:nvSpPr>
                <p:cNvPr id="63" name="TextBox 23">
                  <a:extLst>
                    <a:ext uri="{FF2B5EF4-FFF2-40B4-BE49-F238E27FC236}">
                      <a16:creationId xmlns:a16="http://schemas.microsoft.com/office/drawing/2014/main" id="{2EC8C011-4BD7-D678-1A97-B1B33C3612CC}"/>
                    </a:ext>
                  </a:extLst>
                </p:cNvPr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5716739" y="6305911"/>
                  <a:ext cx="3941611" cy="369332"/>
                </a:xfrm>
                <a:prstGeom prst="rect">
                  <a:avLst/>
                </a:prstGeom>
                <a:blipFill>
                  <a:blip r:embed="rId9"/>
                  <a:stretch>
                    <a:fillRect/>
                  </a:stretch>
                </a:blipFill>
              </p:spPr>
              <p:txBody>
                <a:bodyPr/>
                <a:lstStyle/>
                <a:p>
                  <a:r>
                    <a:rPr lang="fr-FR">
                      <a:noFill/>
                    </a:rPr>
                    <a:t> </a:t>
                  </a:r>
                </a:p>
              </p:txBody>
            </p:sp>
          </mc:Fallback>
        </mc:AlternateContent>
        <mc:AlternateContent xmlns:mc="http://schemas.openxmlformats.org/markup-compatibility/2006" xmlns:a14="http://schemas.microsoft.com/office/drawing/2010/main">
          <mc:Choice Requires="a14">
            <p:sp>
              <p:nvSpPr>
                <p:cNvPr id="20481" name="TextBox 27">
                  <a:extLst>
                    <a:ext uri="{FF2B5EF4-FFF2-40B4-BE49-F238E27FC236}">
                      <a16:creationId xmlns:a16="http://schemas.microsoft.com/office/drawing/2014/main" id="{9F53B5CD-0119-11E9-4202-37604C4D9CA2}"/>
                    </a:ext>
                  </a:extLst>
                </p:cNvPr>
                <p:cNvSpPr txBox="1"/>
                <p:nvPr/>
              </p:nvSpPr>
              <p:spPr>
                <a:xfrm>
                  <a:off x="6394394" y="5417846"/>
                  <a:ext cx="683683" cy="369332"/>
                </a:xfrm>
                <a:prstGeom prst="rect">
                  <a:avLst/>
                </a:prstGeom>
                <a:noFill/>
              </p:spPr>
              <p:txBody>
                <a:bodyPr wrap="square">
                  <a:spAutoFit/>
                </a:bodyPr>
                <a:lstStyle/>
                <a:p>
                  <a:pPr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sSub>
                          <m:sSubPr>
                            <m:ctrlPr>
                              <a:rPr lang="fr-CH" i="1" smtClean="0">
                                <a:solidFill>
                                  <a:srgbClr val="0070C0"/>
                                </a:solidFill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fr-CH" i="1">
                                <a:solidFill>
                                  <a:srgbClr val="0070C0"/>
                                </a:solidFill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𝜏</m:t>
                            </m:r>
                          </m:e>
                          <m:sub>
                            <m:r>
                              <a:rPr lang="fr-CH" b="0" i="1" smtClean="0">
                                <a:solidFill>
                                  <a:srgbClr val="0070C0"/>
                                </a:solidFill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𝑃</m:t>
                            </m:r>
                          </m:sub>
                        </m:sSub>
                      </m:oMath>
                    </m:oMathPara>
                  </a14:m>
                  <a:endParaRPr lang="en-CH" dirty="0">
                    <a:solidFill>
                      <a:srgbClr val="0070C0"/>
                    </a:solidFill>
                  </a:endParaRPr>
                </a:p>
              </p:txBody>
            </p:sp>
          </mc:Choice>
          <mc:Fallback xmlns="">
            <p:sp>
              <p:nvSpPr>
                <p:cNvPr id="20481" name="TextBox 27">
                  <a:extLst>
                    <a:ext uri="{FF2B5EF4-FFF2-40B4-BE49-F238E27FC236}">
                      <a16:creationId xmlns:a16="http://schemas.microsoft.com/office/drawing/2014/main" id="{9F53B5CD-0119-11E9-4202-37604C4D9CA2}"/>
                    </a:ext>
                  </a:extLst>
                </p:cNvPr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6394394" y="5417846"/>
                  <a:ext cx="683683" cy="369332"/>
                </a:xfrm>
                <a:prstGeom prst="rect">
                  <a:avLst/>
                </a:prstGeom>
                <a:blipFill>
                  <a:blip r:embed="rId10"/>
                  <a:stretch>
                    <a:fillRect/>
                  </a:stretch>
                </a:blipFill>
              </p:spPr>
              <p:txBody>
                <a:bodyPr/>
                <a:lstStyle/>
                <a:p>
                  <a:r>
                    <a:rPr lang="fr-FR">
                      <a:noFill/>
                    </a:rPr>
                    <a:t> </a:t>
                  </a:r>
                </a:p>
              </p:txBody>
            </p:sp>
          </mc:Fallback>
        </mc:AlternateContent>
        <p:grpSp>
          <p:nvGrpSpPr>
            <p:cNvPr id="20494" name="Groupe 20493">
              <a:extLst>
                <a:ext uri="{FF2B5EF4-FFF2-40B4-BE49-F238E27FC236}">
                  <a16:creationId xmlns:a16="http://schemas.microsoft.com/office/drawing/2014/main" id="{FB8E06A6-8A17-AF92-35BF-DFE091733530}"/>
                </a:ext>
              </a:extLst>
            </p:cNvPr>
            <p:cNvGrpSpPr/>
            <p:nvPr/>
          </p:nvGrpSpPr>
          <p:grpSpPr>
            <a:xfrm>
              <a:off x="5240512" y="5766788"/>
              <a:ext cx="4751558" cy="653940"/>
              <a:chOff x="915817" y="8469365"/>
              <a:chExt cx="5818010" cy="787382"/>
            </a:xfrm>
          </p:grpSpPr>
          <p:pic>
            <p:nvPicPr>
              <p:cNvPr id="58" name="Picture 4" descr="Fig. 1">
                <a:extLst>
                  <a:ext uri="{FF2B5EF4-FFF2-40B4-BE49-F238E27FC236}">
                    <a16:creationId xmlns:a16="http://schemas.microsoft.com/office/drawing/2014/main" id="{E5DE0352-A621-8C95-8B2A-30CCB5CFCFE4}"/>
                  </a:ext>
                </a:extLst>
              </p:cNvPr>
              <p:cNvPicPr>
                <a:picLocks noChangeAspect="1" noChangeArrowheads="1"/>
              </p:cNvPicPr>
              <p:nvPr/>
            </p:nvPicPr>
            <p:blipFill rotWithShape="1">
              <a:blip r:embed="rId8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26110" t="71921" r="64418" b="19490"/>
              <a:stretch/>
            </p:blipFill>
            <p:spPr bwMode="auto">
              <a:xfrm>
                <a:off x="915817" y="8469368"/>
                <a:ext cx="1507843" cy="787379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pic>
            <p:nvPicPr>
              <p:cNvPr id="59" name="Picture 4" descr="Fig. 1">
                <a:extLst>
                  <a:ext uri="{FF2B5EF4-FFF2-40B4-BE49-F238E27FC236}">
                    <a16:creationId xmlns:a16="http://schemas.microsoft.com/office/drawing/2014/main" id="{4831B82C-5D51-38AD-7980-E29ADCE6D26C}"/>
                  </a:ext>
                </a:extLst>
              </p:cNvPr>
              <p:cNvPicPr>
                <a:picLocks noChangeAspect="1" noChangeArrowheads="1"/>
              </p:cNvPicPr>
              <p:nvPr/>
            </p:nvPicPr>
            <p:blipFill rotWithShape="1">
              <a:blip r:embed="rId8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27288" t="71921" r="65416" b="19490"/>
              <a:stretch/>
            </p:blipFill>
            <p:spPr bwMode="auto">
              <a:xfrm>
                <a:off x="2160019" y="8469367"/>
                <a:ext cx="1161355" cy="787379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pic>
            <p:nvPicPr>
              <p:cNvPr id="60" name="Picture 4" descr="Fig. 1">
                <a:extLst>
                  <a:ext uri="{FF2B5EF4-FFF2-40B4-BE49-F238E27FC236}">
                    <a16:creationId xmlns:a16="http://schemas.microsoft.com/office/drawing/2014/main" id="{B3727313-6C8A-5286-02D4-44951C989BFF}"/>
                  </a:ext>
                </a:extLst>
              </p:cNvPr>
              <p:cNvPicPr>
                <a:picLocks noChangeAspect="1" noChangeArrowheads="1"/>
              </p:cNvPicPr>
              <p:nvPr/>
            </p:nvPicPr>
            <p:blipFill rotWithShape="1">
              <a:blip r:embed="rId8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27288" t="71921" r="65416" b="19490"/>
              <a:stretch/>
            </p:blipFill>
            <p:spPr bwMode="auto">
              <a:xfrm>
                <a:off x="3284660" y="8469366"/>
                <a:ext cx="1161355" cy="787379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pic>
            <p:nvPicPr>
              <p:cNvPr id="61" name="Picture 4" descr="Fig. 1">
                <a:extLst>
                  <a:ext uri="{FF2B5EF4-FFF2-40B4-BE49-F238E27FC236}">
                    <a16:creationId xmlns:a16="http://schemas.microsoft.com/office/drawing/2014/main" id="{3CE5E46F-A825-469E-85F0-3A866938154E}"/>
                  </a:ext>
                </a:extLst>
              </p:cNvPr>
              <p:cNvPicPr>
                <a:picLocks noChangeAspect="1" noChangeArrowheads="1"/>
              </p:cNvPicPr>
              <p:nvPr/>
            </p:nvPicPr>
            <p:blipFill rotWithShape="1">
              <a:blip r:embed="rId8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27288" t="71921" r="65416" b="19490"/>
              <a:stretch/>
            </p:blipFill>
            <p:spPr bwMode="auto">
              <a:xfrm>
                <a:off x="4403859" y="8469365"/>
                <a:ext cx="1161355" cy="787379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pic>
            <p:nvPicPr>
              <p:cNvPr id="62" name="Picture 4" descr="Fig. 1">
                <a:extLst>
                  <a:ext uri="{FF2B5EF4-FFF2-40B4-BE49-F238E27FC236}">
                    <a16:creationId xmlns:a16="http://schemas.microsoft.com/office/drawing/2014/main" id="{DCA59C90-950A-584E-B455-B96DED6ADD89}"/>
                  </a:ext>
                </a:extLst>
              </p:cNvPr>
              <p:cNvPicPr>
                <a:picLocks noChangeAspect="1" noChangeArrowheads="1"/>
              </p:cNvPicPr>
              <p:nvPr/>
            </p:nvPicPr>
            <p:blipFill rotWithShape="1">
              <a:blip r:embed="rId8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27288" t="71921" r="65416" b="19490"/>
              <a:stretch/>
            </p:blipFill>
            <p:spPr bwMode="auto">
              <a:xfrm>
                <a:off x="5523058" y="8469365"/>
                <a:ext cx="1161355" cy="787379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cxnSp>
            <p:nvCxnSpPr>
              <p:cNvPr id="20480" name="Straight Arrow Connector 25">
                <a:extLst>
                  <a:ext uri="{FF2B5EF4-FFF2-40B4-BE49-F238E27FC236}">
                    <a16:creationId xmlns:a16="http://schemas.microsoft.com/office/drawing/2014/main" id="{2293B17F-EB05-E0D6-0298-38654D210840}"/>
                  </a:ext>
                </a:extLst>
              </p:cNvPr>
              <p:cNvCxnSpPr/>
              <p:nvPr/>
            </p:nvCxnSpPr>
            <p:spPr>
              <a:xfrm>
                <a:off x="967100" y="9205063"/>
                <a:ext cx="5766727" cy="0"/>
              </a:xfrm>
              <a:prstGeom prst="straightConnector1">
                <a:avLst/>
              </a:prstGeom>
              <a:ln>
                <a:headEnd type="triangle"/>
                <a:tailEnd type="triangle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0483" name="Straight Arrow Connector 28">
                <a:extLst>
                  <a:ext uri="{FF2B5EF4-FFF2-40B4-BE49-F238E27FC236}">
                    <a16:creationId xmlns:a16="http://schemas.microsoft.com/office/drawing/2014/main" id="{4A6DCEB8-C95F-760A-C53E-0F8658C85DA6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2487762" y="8541265"/>
                <a:ext cx="461650" cy="0"/>
              </a:xfrm>
              <a:prstGeom prst="straightConnector1">
                <a:avLst/>
              </a:prstGeom>
              <a:ln>
                <a:solidFill>
                  <a:srgbClr val="0070C0"/>
                </a:solidFill>
                <a:headEnd type="triangle"/>
                <a:tailEnd type="triangle"/>
              </a:ln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</p:grpSp>
        <mc:AlternateContent xmlns:mc="http://schemas.openxmlformats.org/markup-compatibility/2006" xmlns:a14="http://schemas.microsoft.com/office/drawing/2010/main">
          <mc:Choice Requires="a14">
            <p:sp>
              <p:nvSpPr>
                <p:cNvPr id="20484" name="TextBox 30">
                  <a:extLst>
                    <a:ext uri="{FF2B5EF4-FFF2-40B4-BE49-F238E27FC236}">
                      <a16:creationId xmlns:a16="http://schemas.microsoft.com/office/drawing/2014/main" id="{185976E9-5EB5-FDCB-2F65-F8F18F9A2CED}"/>
                    </a:ext>
                  </a:extLst>
                </p:cNvPr>
                <p:cNvSpPr txBox="1"/>
                <p:nvPr/>
              </p:nvSpPr>
              <p:spPr>
                <a:xfrm>
                  <a:off x="1572476" y="4534855"/>
                  <a:ext cx="683683" cy="369332"/>
                </a:xfrm>
                <a:prstGeom prst="rect">
                  <a:avLst/>
                </a:prstGeom>
                <a:noFill/>
              </p:spPr>
              <p:txBody>
                <a:bodyPr wrap="square">
                  <a:spAutoFit/>
                </a:bodyPr>
                <a:lstStyle/>
                <a:p>
                  <a:pPr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sSub>
                          <m:sSubPr>
                            <m:ctrlPr>
                              <a:rPr lang="fr-CH" i="1" smtClean="0">
                                <a:solidFill>
                                  <a:srgbClr val="0070C0"/>
                                </a:solidFill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fr-CH" i="1">
                                <a:solidFill>
                                  <a:srgbClr val="0070C0"/>
                                </a:solidFill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𝜏</m:t>
                            </m:r>
                          </m:e>
                          <m:sub>
                            <m:r>
                              <a:rPr lang="fr-CH" b="0" i="1" smtClean="0">
                                <a:solidFill>
                                  <a:srgbClr val="0070C0"/>
                                </a:solidFill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𝑃</m:t>
                            </m:r>
                          </m:sub>
                        </m:sSub>
                      </m:oMath>
                    </m:oMathPara>
                  </a14:m>
                  <a:endParaRPr lang="en-CH" dirty="0">
                    <a:solidFill>
                      <a:srgbClr val="0070C0"/>
                    </a:solidFill>
                  </a:endParaRPr>
                </a:p>
              </p:txBody>
            </p:sp>
          </mc:Choice>
          <mc:Fallback xmlns="">
            <p:sp>
              <p:nvSpPr>
                <p:cNvPr id="20484" name="TextBox 30">
                  <a:extLst>
                    <a:ext uri="{FF2B5EF4-FFF2-40B4-BE49-F238E27FC236}">
                      <a16:creationId xmlns:a16="http://schemas.microsoft.com/office/drawing/2014/main" id="{185976E9-5EB5-FDCB-2F65-F8F18F9A2CED}"/>
                    </a:ext>
                  </a:extLst>
                </p:cNvPr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1572476" y="4534855"/>
                  <a:ext cx="683683" cy="369332"/>
                </a:xfrm>
                <a:prstGeom prst="rect">
                  <a:avLst/>
                </a:prstGeom>
                <a:blipFill>
                  <a:blip r:embed="rId11"/>
                  <a:stretch>
                    <a:fillRect/>
                  </a:stretch>
                </a:blipFill>
              </p:spPr>
              <p:txBody>
                <a:bodyPr/>
                <a:lstStyle/>
                <a:p>
                  <a:r>
                    <a:rPr lang="fr-FR">
                      <a:noFill/>
                    </a:rPr>
                    <a:t> </a:t>
                  </a:r>
                </a:p>
              </p:txBody>
            </p:sp>
          </mc:Fallback>
        </mc:AlternateContent>
        <p:cxnSp>
          <p:nvCxnSpPr>
            <p:cNvPr id="20485" name="Straight Arrow Connector 31">
              <a:extLst>
                <a:ext uri="{FF2B5EF4-FFF2-40B4-BE49-F238E27FC236}">
                  <a16:creationId xmlns:a16="http://schemas.microsoft.com/office/drawing/2014/main" id="{B608625C-A818-C26A-1A35-463FA923240D}"/>
                </a:ext>
              </a:extLst>
            </p:cNvPr>
            <p:cNvCxnSpPr>
              <a:cxnSpLocks/>
            </p:cNvCxnSpPr>
            <p:nvPr/>
          </p:nvCxnSpPr>
          <p:spPr>
            <a:xfrm>
              <a:off x="1661384" y="4890839"/>
              <a:ext cx="461650" cy="0"/>
            </a:xfrm>
            <a:prstGeom prst="straightConnector1">
              <a:avLst/>
            </a:prstGeom>
            <a:ln>
              <a:solidFill>
                <a:srgbClr val="0070C0"/>
              </a:solidFill>
              <a:headEnd type="triangle"/>
              <a:tailEnd type="triangle"/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sp>
          <p:nvSpPr>
            <p:cNvPr id="20487" name="Rounded Rectangle 8">
              <a:extLst>
                <a:ext uri="{FF2B5EF4-FFF2-40B4-BE49-F238E27FC236}">
                  <a16:creationId xmlns:a16="http://schemas.microsoft.com/office/drawing/2014/main" id="{3099EC65-45FD-CD7A-4354-5ABE3EC0DD80}"/>
                </a:ext>
              </a:extLst>
            </p:cNvPr>
            <p:cNvSpPr/>
            <p:nvPr/>
          </p:nvSpPr>
          <p:spPr>
            <a:xfrm>
              <a:off x="2985847" y="4812084"/>
              <a:ext cx="3227774" cy="607375"/>
            </a:xfrm>
            <a:prstGeom prst="roundRect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CH"/>
            </a:p>
          </p:txBody>
        </p:sp>
        <p:cxnSp>
          <p:nvCxnSpPr>
            <p:cNvPr id="20488" name="Straight Arrow Connector 9">
              <a:extLst>
                <a:ext uri="{FF2B5EF4-FFF2-40B4-BE49-F238E27FC236}">
                  <a16:creationId xmlns:a16="http://schemas.microsoft.com/office/drawing/2014/main" id="{3504BFE5-A85F-AE3F-787B-EB2A1DC81137}"/>
                </a:ext>
              </a:extLst>
            </p:cNvPr>
            <p:cNvCxnSpPr>
              <a:cxnSpLocks/>
            </p:cNvCxnSpPr>
            <p:nvPr/>
          </p:nvCxnSpPr>
          <p:spPr>
            <a:xfrm>
              <a:off x="2600325" y="5096840"/>
              <a:ext cx="385522" cy="0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489" name="Straight Arrow Connector 10">
              <a:extLst>
                <a:ext uri="{FF2B5EF4-FFF2-40B4-BE49-F238E27FC236}">
                  <a16:creationId xmlns:a16="http://schemas.microsoft.com/office/drawing/2014/main" id="{FBDC5CA1-B4AF-28EE-0F65-4AD393BDB55F}"/>
                </a:ext>
              </a:extLst>
            </p:cNvPr>
            <p:cNvCxnSpPr>
              <a:cxnSpLocks/>
            </p:cNvCxnSpPr>
            <p:nvPr/>
          </p:nvCxnSpPr>
          <p:spPr>
            <a:xfrm>
              <a:off x="6207086" y="5103514"/>
              <a:ext cx="383433" cy="0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0490" name="TextBox 11">
              <a:extLst>
                <a:ext uri="{FF2B5EF4-FFF2-40B4-BE49-F238E27FC236}">
                  <a16:creationId xmlns:a16="http://schemas.microsoft.com/office/drawing/2014/main" id="{982BC0AB-C251-AE29-BA9A-B547CDA181C4}"/>
                </a:ext>
              </a:extLst>
            </p:cNvPr>
            <p:cNvSpPr txBox="1"/>
            <p:nvPr/>
          </p:nvSpPr>
          <p:spPr>
            <a:xfrm>
              <a:off x="3712729" y="4900619"/>
              <a:ext cx="1646605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CH" dirty="0"/>
                <a:t>optical system</a:t>
              </a:r>
            </a:p>
          </p:txBody>
        </p:sp>
        <mc:AlternateContent xmlns:mc="http://schemas.openxmlformats.org/markup-compatibility/2006" xmlns:a14="http://schemas.microsoft.com/office/drawing/2010/main">
          <mc:Choice Requires="a14">
            <p:sp>
              <p:nvSpPr>
                <p:cNvPr id="20491" name="TextBox 12">
                  <a:extLst>
                    <a:ext uri="{FF2B5EF4-FFF2-40B4-BE49-F238E27FC236}">
                      <a16:creationId xmlns:a16="http://schemas.microsoft.com/office/drawing/2014/main" id="{5E783494-5121-B6A7-C19F-2186174FFFA2}"/>
                    </a:ext>
                  </a:extLst>
                </p:cNvPr>
                <p:cNvSpPr txBox="1"/>
                <p:nvPr/>
              </p:nvSpPr>
              <p:spPr>
                <a:xfrm>
                  <a:off x="3025720" y="5431794"/>
                  <a:ext cx="3148619" cy="1026756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pPr algn="ctr"/>
                  <a:r>
                    <a:rPr lang="en-CH" sz="1600" dirty="0"/>
                    <a:t>Wigner-Eisenbud scattering time</a:t>
                  </a:r>
                </a:p>
                <a:p>
                  <a:pPr algn="ctr"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sSub>
                          <m:sSubPr>
                            <m:ctrlPr>
                              <a:rPr lang="fr-CH" i="1" smtClean="0">
                                <a:solidFill>
                                  <a:srgbClr val="FF0000"/>
                                </a:solidFill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d>
                              <m:dPr>
                                <m:begChr m:val=""/>
                                <m:endChr m:val="|"/>
                                <m:ctrlPr>
                                  <a:rPr lang="fr-CH" i="1">
                                    <a:solidFill>
                                      <a:srgbClr val="FF0000"/>
                                    </a:solidFill>
                                    <a:latin typeface="Cambria Math" panose="02040503050406030204" pitchFamily="18" charset="0"/>
                                  </a:rPr>
                                </m:ctrlPr>
                              </m:dPr>
                              <m:e>
                                <m:sSub>
                                  <m:sSubPr>
                                    <m:ctrlPr>
                                      <a:rPr lang="fr-CH" i="1">
                                        <a:solidFill>
                                          <a:srgbClr val="FF0000"/>
                                        </a:solidFill>
                                        <a:latin typeface="Cambria Math" panose="02040503050406030204" pitchFamily="18" charset="0"/>
                                      </a:rPr>
                                    </m:ctrlPr>
                                  </m:sSubPr>
                                  <m:e>
                                    <m:r>
                                      <a:rPr lang="fr-CH" i="1">
                                        <a:solidFill>
                                          <a:srgbClr val="FF0000"/>
                                        </a:solidFill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</a:rPr>
                                      <m:t>𝜏</m:t>
                                    </m:r>
                                  </m:e>
                                  <m:sub>
                                    <m:r>
                                      <a:rPr lang="fr-CH" i="1">
                                        <a:solidFill>
                                          <a:srgbClr val="FF0000"/>
                                        </a:solidFill>
                                        <a:latin typeface="Cambria Math" panose="02040503050406030204" pitchFamily="18" charset="0"/>
                                      </a:rPr>
                                      <m:t>𝑆</m:t>
                                    </m:r>
                                  </m:sub>
                                </m:sSub>
                                <m:r>
                                  <a:rPr lang="fr-CH" i="1">
                                    <a:solidFill>
                                      <a:srgbClr val="FF0000"/>
                                    </a:solidFill>
                                    <a:latin typeface="Cambria Math" panose="02040503050406030204" pitchFamily="18" charset="0"/>
                                  </a:rPr>
                                  <m:t>=</m:t>
                                </m:r>
                                <m:f>
                                  <m:fPr>
                                    <m:ctrlPr>
                                      <a:rPr lang="fr-CH" i="1">
                                        <a:solidFill>
                                          <a:srgbClr val="FF0000"/>
                                        </a:solidFill>
                                        <a:latin typeface="Cambria Math" panose="02040503050406030204" pitchFamily="18" charset="0"/>
                                      </a:rPr>
                                    </m:ctrlPr>
                                  </m:fPr>
                                  <m:num>
                                    <m:r>
                                      <a:rPr lang="fr-CH" i="1">
                                        <a:solidFill>
                                          <a:srgbClr val="FF0000"/>
                                        </a:solidFill>
                                        <a:latin typeface="Cambria Math" panose="02040503050406030204" pitchFamily="18" charset="0"/>
                                      </a:rPr>
                                      <m:t>𝑑</m:t>
                                    </m:r>
                                    <m:r>
                                      <a:rPr lang="fr-CH" i="1">
                                        <a:solidFill>
                                          <a:srgbClr val="FF0000"/>
                                        </a:solidFill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</a:rPr>
                                      <m:t>𝜑</m:t>
                                    </m:r>
                                  </m:num>
                                  <m:den>
                                    <m:r>
                                      <a:rPr lang="fr-CH" i="1">
                                        <a:solidFill>
                                          <a:srgbClr val="FF0000"/>
                                        </a:solidFill>
                                        <a:latin typeface="Cambria Math" panose="02040503050406030204" pitchFamily="18" charset="0"/>
                                      </a:rPr>
                                      <m:t>𝑑</m:t>
                                    </m:r>
                                    <m:r>
                                      <a:rPr lang="fr-CH" i="1">
                                        <a:solidFill>
                                          <a:srgbClr val="FF0000"/>
                                        </a:solidFill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</a:rPr>
                                      <m:t>𝜔</m:t>
                                    </m:r>
                                  </m:den>
                                </m:f>
                              </m:e>
                            </m:d>
                          </m:e>
                          <m:sub>
                            <m:sSub>
                              <m:sSubPr>
                                <m:ctrlPr>
                                  <a:rPr lang="fr-CH" i="1">
                                    <a:solidFill>
                                      <a:srgbClr val="FF0000"/>
                                    </a:solidFill>
                                    <a:latin typeface="Cambria Math" panose="02040503050406030204" pitchFamily="18" charset="0"/>
                                  </a:rPr>
                                </m:ctrlPr>
                              </m:sSubPr>
                              <m:e>
                                <m:r>
                                  <a:rPr lang="fr-CH" i="1">
                                    <a:solidFill>
                                      <a:srgbClr val="FF0000"/>
                                    </a:solidFill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</a:rPr>
                                  <m:t>𝜔</m:t>
                                </m:r>
                              </m:e>
                              <m:sub>
                                <m:r>
                                  <a:rPr lang="fr-CH" i="1">
                                    <a:solidFill>
                                      <a:srgbClr val="FF0000"/>
                                    </a:solidFill>
                                    <a:latin typeface="Cambria Math" panose="02040503050406030204" pitchFamily="18" charset="0"/>
                                  </a:rPr>
                                  <m:t>0</m:t>
                                </m:r>
                              </m:sub>
                            </m:sSub>
                          </m:sub>
                        </m:sSub>
                      </m:oMath>
                    </m:oMathPara>
                  </a14:m>
                  <a:endParaRPr lang="en-CH" dirty="0"/>
                </a:p>
              </p:txBody>
            </p:sp>
          </mc:Choice>
          <mc:Fallback xmlns="">
            <p:sp>
              <p:nvSpPr>
                <p:cNvPr id="20491" name="TextBox 12">
                  <a:extLst>
                    <a:ext uri="{FF2B5EF4-FFF2-40B4-BE49-F238E27FC236}">
                      <a16:creationId xmlns:a16="http://schemas.microsoft.com/office/drawing/2014/main" id="{5E783494-5121-B6A7-C19F-2186174FFFA2}"/>
                    </a:ext>
                  </a:extLst>
                </p:cNvPr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3025720" y="5431794"/>
                  <a:ext cx="3148619" cy="1026756"/>
                </a:xfrm>
                <a:prstGeom prst="rect">
                  <a:avLst/>
                </a:prstGeom>
                <a:blipFill>
                  <a:blip r:embed="rId12"/>
                  <a:stretch>
                    <a:fillRect l="-193" t="-1786" r="-193"/>
                  </a:stretch>
                </a:blipFill>
              </p:spPr>
              <p:txBody>
                <a:bodyPr/>
                <a:lstStyle/>
                <a:p>
                  <a:r>
                    <a:rPr lang="fr-FR">
                      <a:noFill/>
                    </a:rPr>
                    <a:t> </a:t>
                  </a:r>
                </a:p>
              </p:txBody>
            </p:sp>
          </mc:Fallback>
        </mc:AlternateContent>
        <mc:AlternateContent xmlns:mc="http://schemas.openxmlformats.org/markup-compatibility/2006" xmlns:a14="http://schemas.microsoft.com/office/drawing/2010/main">
          <mc:Choice Requires="a14">
            <p:sp>
              <p:nvSpPr>
                <p:cNvPr id="20493" name="TextBox 34">
                  <a:extLst>
                    <a:ext uri="{FF2B5EF4-FFF2-40B4-BE49-F238E27FC236}">
                      <a16:creationId xmlns:a16="http://schemas.microsoft.com/office/drawing/2014/main" id="{EC51047C-CD1E-E13A-5557-EF10B2E88F81}"/>
                    </a:ext>
                  </a:extLst>
                </p:cNvPr>
                <p:cNvSpPr txBox="1"/>
                <p:nvPr/>
              </p:nvSpPr>
              <p:spPr>
                <a:xfrm>
                  <a:off x="1672982" y="4419851"/>
                  <a:ext cx="6103786" cy="369332"/>
                </a:xfrm>
                <a:prstGeom prst="rect">
                  <a:avLst/>
                </a:prstGeom>
                <a:noFill/>
              </p:spPr>
              <p:txBody>
                <a:bodyPr wrap="square">
                  <a:spAutoFit/>
                </a:bodyPr>
                <a:lstStyle/>
                <a:p>
                  <a:pPr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sSub>
                          <m:sSubPr>
                            <m:ctrlPr>
                              <a:rPr lang="fr-CH" i="1" smtClean="0">
                                <a:solidFill>
                                  <a:srgbClr val="FF0000"/>
                                </a:solidFill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fr-CH" i="1">
                                <a:solidFill>
                                  <a:srgbClr val="FF0000"/>
                                </a:solidFill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𝜏</m:t>
                            </m:r>
                          </m:e>
                          <m:sub>
                            <m:r>
                              <a:rPr lang="fr-CH" b="0" i="1" smtClean="0">
                                <a:solidFill>
                                  <a:srgbClr val="FF0000"/>
                                </a:solidFill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𝑆</m:t>
                            </m:r>
                          </m:sub>
                        </m:sSub>
                      </m:oMath>
                    </m:oMathPara>
                  </a14:m>
                  <a:endParaRPr lang="en-CH" dirty="0">
                    <a:solidFill>
                      <a:srgbClr val="FF0000"/>
                    </a:solidFill>
                  </a:endParaRPr>
                </a:p>
              </p:txBody>
            </p:sp>
          </mc:Choice>
          <mc:Fallback xmlns="">
            <p:sp>
              <p:nvSpPr>
                <p:cNvPr id="20493" name="TextBox 34">
                  <a:extLst>
                    <a:ext uri="{FF2B5EF4-FFF2-40B4-BE49-F238E27FC236}">
                      <a16:creationId xmlns:a16="http://schemas.microsoft.com/office/drawing/2014/main" id="{EC51047C-CD1E-E13A-5557-EF10B2E88F81}"/>
                    </a:ext>
                  </a:extLst>
                </p:cNvPr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1672982" y="4419851"/>
                  <a:ext cx="6103786" cy="369332"/>
                </a:xfrm>
                <a:prstGeom prst="rect">
                  <a:avLst/>
                </a:prstGeom>
                <a:blipFill>
                  <a:blip r:embed="rId13"/>
                  <a:stretch>
                    <a:fillRect/>
                  </a:stretch>
                </a:blipFill>
              </p:spPr>
              <p:txBody>
                <a:bodyPr/>
                <a:lstStyle/>
                <a:p>
                  <a:r>
                    <a:rPr lang="fr-FR">
                      <a:noFill/>
                    </a:rPr>
                    <a:t> </a:t>
                  </a:r>
                </a:p>
              </p:txBody>
            </p:sp>
          </mc:Fallback>
        </mc:AlternateContent>
      </p:grpSp>
      <p:sp>
        <p:nvSpPr>
          <p:cNvPr id="20497" name="TextBox 9">
            <a:extLst>
              <a:ext uri="{FF2B5EF4-FFF2-40B4-BE49-F238E27FC236}">
                <a16:creationId xmlns:a16="http://schemas.microsoft.com/office/drawing/2014/main" id="{938B117A-E2E7-8DE7-6667-BFF6A4D42475}"/>
              </a:ext>
            </a:extLst>
          </p:cNvPr>
          <p:cNvSpPr txBox="1"/>
          <p:nvPr/>
        </p:nvSpPr>
        <p:spPr>
          <a:xfrm>
            <a:off x="10113386" y="5622744"/>
            <a:ext cx="148856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CH" sz="1400" dirty="0"/>
              <a:t>optical fan in,</a:t>
            </a:r>
          </a:p>
          <a:p>
            <a:pPr algn="ctr"/>
            <a:r>
              <a:rPr lang="en-CH" sz="1400" dirty="0"/>
              <a:t>with a lens</a:t>
            </a:r>
          </a:p>
        </p:txBody>
      </p:sp>
      <p:grpSp>
        <p:nvGrpSpPr>
          <p:cNvPr id="20498" name="Group 19">
            <a:extLst>
              <a:ext uri="{FF2B5EF4-FFF2-40B4-BE49-F238E27FC236}">
                <a16:creationId xmlns:a16="http://schemas.microsoft.com/office/drawing/2014/main" id="{A8240808-9B88-A08C-3D57-C9AAA860BF6A}"/>
              </a:ext>
            </a:extLst>
          </p:cNvPr>
          <p:cNvGrpSpPr/>
          <p:nvPr/>
        </p:nvGrpSpPr>
        <p:grpSpPr>
          <a:xfrm>
            <a:off x="9585793" y="4110729"/>
            <a:ext cx="2407349" cy="1566558"/>
            <a:chOff x="5534587" y="2743411"/>
            <a:chExt cx="3083587" cy="1942266"/>
          </a:xfrm>
        </p:grpSpPr>
        <p:pic>
          <p:nvPicPr>
            <p:cNvPr id="20499" name="Picture 2" descr="figure 3">
              <a:extLst>
                <a:ext uri="{FF2B5EF4-FFF2-40B4-BE49-F238E27FC236}">
                  <a16:creationId xmlns:a16="http://schemas.microsoft.com/office/drawing/2014/main" id="{59C779EF-E020-6789-1A24-30E77623BDAD}"/>
                </a:ext>
              </a:extLst>
            </p:cNvPr>
            <p:cNvPicPr>
              <a:picLocks noChangeAspect="1" noChangeArrowheads="1"/>
            </p:cNvPicPr>
            <p:nvPr/>
          </p:nvPicPr>
          <p:blipFill rotWithShape="1">
            <a:blip r:embed="rId1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4978" r="70648" b="54670"/>
            <a:stretch/>
          </p:blipFill>
          <p:spPr bwMode="auto">
            <a:xfrm>
              <a:off x="6064685" y="2743411"/>
              <a:ext cx="2553489" cy="194226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cxnSp>
          <p:nvCxnSpPr>
            <p:cNvPr id="20500" name="Straight Arrow Connector 12">
              <a:extLst>
                <a:ext uri="{FF2B5EF4-FFF2-40B4-BE49-F238E27FC236}">
                  <a16:creationId xmlns:a16="http://schemas.microsoft.com/office/drawing/2014/main" id="{0F33528C-F2BE-B287-5196-26CCCAAC5F54}"/>
                </a:ext>
              </a:extLst>
            </p:cNvPr>
            <p:cNvCxnSpPr>
              <a:cxnSpLocks/>
            </p:cNvCxnSpPr>
            <p:nvPr/>
          </p:nvCxnSpPr>
          <p:spPr>
            <a:xfrm>
              <a:off x="5534587" y="3363924"/>
              <a:ext cx="528711" cy="65076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501" name="Straight Arrow Connector 15">
              <a:extLst>
                <a:ext uri="{FF2B5EF4-FFF2-40B4-BE49-F238E27FC236}">
                  <a16:creationId xmlns:a16="http://schemas.microsoft.com/office/drawing/2014/main" id="{CD32896C-BD83-9D47-5B2D-D3A6F380FF7A}"/>
                </a:ext>
              </a:extLst>
            </p:cNvPr>
            <p:cNvCxnSpPr>
              <a:cxnSpLocks/>
            </p:cNvCxnSpPr>
            <p:nvPr/>
          </p:nvCxnSpPr>
          <p:spPr>
            <a:xfrm>
              <a:off x="7601687" y="3155070"/>
              <a:ext cx="340670" cy="241392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4227760445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10" grpId="0" animBg="1"/>
      <p:bldP spid="2" grpId="0" animBg="1"/>
      <p:bldP spid="3" grpId="0"/>
      <p:bldP spid="4" grpId="0" animBg="1"/>
      <p:bldP spid="5" grpId="0"/>
      <p:bldP spid="25" grpId="0"/>
      <p:bldP spid="27" grpId="0"/>
      <p:bldP spid="29" grpId="0"/>
      <p:bldP spid="20497" grpId="0"/>
    </p:bld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diagram of a solar energy system&#10;&#10;Description automatically generated with medium confidence">
            <a:extLst>
              <a:ext uri="{FF2B5EF4-FFF2-40B4-BE49-F238E27FC236}">
                <a16:creationId xmlns:a16="http://schemas.microsoft.com/office/drawing/2014/main" id="{F7DD57A3-1B51-A5FC-E0EC-B20FD3B824F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74" y="1281828"/>
            <a:ext cx="7772400" cy="4187942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B209C5BB-D41E-0A36-7E43-C080E19E5B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06500" y="239404"/>
            <a:ext cx="8651665" cy="1430337"/>
          </a:xfrm>
        </p:spPr>
        <p:txBody>
          <a:bodyPr/>
          <a:lstStyle/>
          <a:p>
            <a:r>
              <a:rPr lang="en-CH" dirty="0"/>
              <a:t>Scaling: opportunities and challenges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7775CB0-DFA0-87FF-D0C6-EBDDD26E6C6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 dirty="0"/>
              <a:t>Romain Fleury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555E3CE-A903-FD78-C8F1-8F9F640ACEF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E1CD7C-2161-7D43-862E-CE4C333CD873}" type="slidenum">
              <a:rPr lang="fr-FR" smtClean="0"/>
              <a:pPr/>
              <a:t>33</a:t>
            </a:fld>
            <a:endParaRPr lang="fr-FR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94E5C725-2E7F-589D-6034-C28F8B91EB78}"/>
              </a:ext>
            </a:extLst>
          </p:cNvPr>
          <p:cNvSpPr txBox="1"/>
          <p:nvPr/>
        </p:nvSpPr>
        <p:spPr>
          <a:xfrm>
            <a:off x="457055" y="6539654"/>
            <a:ext cx="7136569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CH" sz="1400" dirty="0"/>
              <a:t>Anderson, Ma, Wang, Wright, Mc Mahon, Optical transformers, arXiv 2302.10360 (2023)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A2378946-FF84-4814-D61A-D163A80BCAA8}"/>
              </a:ext>
            </a:extLst>
          </p:cNvPr>
          <p:cNvSpPr txBox="1"/>
          <p:nvPr/>
        </p:nvSpPr>
        <p:spPr>
          <a:xfrm>
            <a:off x="7840027" y="2978537"/>
            <a:ext cx="432251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CH" dirty="0"/>
          </a:p>
          <a:p>
            <a:r>
              <a:rPr lang="en-CH" dirty="0"/>
              <a:t>We need 10</a:t>
            </a:r>
            <a:r>
              <a:rPr lang="en-CH" baseline="30000" dirty="0"/>
              <a:t>8 </a:t>
            </a:r>
            <a:r>
              <a:rPr lang="en-CH" dirty="0"/>
              <a:t>parameters to gain x100 advantage in energy efficiency using optics compared to state of the art GPU.</a:t>
            </a:r>
          </a:p>
        </p:txBody>
      </p:sp>
      <p:pic>
        <p:nvPicPr>
          <p:cNvPr id="8" name="Picture 2" descr="File:Digital Micromirror Device - Chip ...">
            <a:extLst>
              <a:ext uri="{FF2B5EF4-FFF2-40B4-BE49-F238E27FC236}">
                <a16:creationId xmlns:a16="http://schemas.microsoft.com/office/drawing/2014/main" id="{2CC68272-D3F6-358A-50D2-BA6ACFDA8C49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727" t="4268" r="6881" b="8238"/>
          <a:stretch>
            <a:fillRect/>
          </a:stretch>
        </p:blipFill>
        <p:spPr bwMode="auto">
          <a:xfrm>
            <a:off x="7936302" y="1362936"/>
            <a:ext cx="1962150" cy="13072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TextBox 6">
            <a:extLst>
              <a:ext uri="{FF2B5EF4-FFF2-40B4-BE49-F238E27FC236}">
                <a16:creationId xmlns:a16="http://schemas.microsoft.com/office/drawing/2014/main" id="{DACFFD7E-90EB-BF66-B5A5-BD3D113F5771}"/>
              </a:ext>
            </a:extLst>
          </p:cNvPr>
          <p:cNvSpPr txBox="1"/>
          <p:nvPr/>
        </p:nvSpPr>
        <p:spPr>
          <a:xfrm>
            <a:off x="10014793" y="980903"/>
            <a:ext cx="2147748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CH" b="1" dirty="0"/>
              <a:t>SLM: </a:t>
            </a:r>
          </a:p>
          <a:p>
            <a:r>
              <a:rPr lang="en-CH" dirty="0"/>
              <a:t>N</a:t>
            </a:r>
            <a:r>
              <a:rPr lang="en-CH" baseline="30000" dirty="0"/>
              <a:t>2</a:t>
            </a:r>
            <a:r>
              <a:rPr lang="en-CH" dirty="0"/>
              <a:t>=2Mp, </a:t>
            </a:r>
          </a:p>
          <a:p>
            <a:r>
              <a:rPr lang="en-CH" dirty="0"/>
              <a:t>rate=17ms (1/60Hz)</a:t>
            </a:r>
          </a:p>
          <a:p>
            <a:r>
              <a:rPr lang="en-CH" dirty="0"/>
              <a:t>1matrix multipl. =2N</a:t>
            </a:r>
            <a:r>
              <a:rPr lang="en-CH" baseline="30000" dirty="0"/>
              <a:t>2</a:t>
            </a:r>
            <a:r>
              <a:rPr lang="en-CH" dirty="0"/>
              <a:t>-N = 4 Mop.</a:t>
            </a:r>
          </a:p>
          <a:p>
            <a:r>
              <a:rPr lang="en-CH" b="1" dirty="0"/>
              <a:t>2.34 10</a:t>
            </a:r>
            <a:r>
              <a:rPr lang="en-CH" b="1" baseline="30000" dirty="0"/>
              <a:t>8</a:t>
            </a:r>
            <a:r>
              <a:rPr lang="en-CH" b="1" dirty="0"/>
              <a:t> FLOP</a:t>
            </a:r>
          </a:p>
          <a:p>
            <a:endParaRPr lang="en-CH" dirty="0"/>
          </a:p>
        </p:txBody>
      </p:sp>
      <p:pic>
        <p:nvPicPr>
          <p:cNvPr id="15" name="Picture 10" descr="Nvidia's Ampere A100 GPU: Up to 2.5X the HPC, 20X the AI">
            <a:extLst>
              <a:ext uri="{FF2B5EF4-FFF2-40B4-BE49-F238E27FC236}">
                <a16:creationId xmlns:a16="http://schemas.microsoft.com/office/drawing/2014/main" id="{046367BD-2F91-3A79-E13C-FE5E4686835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55352" y="4658262"/>
            <a:ext cx="1921863" cy="14759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7" name="TextBox 8">
            <a:extLst>
              <a:ext uri="{FF2B5EF4-FFF2-40B4-BE49-F238E27FC236}">
                <a16:creationId xmlns:a16="http://schemas.microsoft.com/office/drawing/2014/main" id="{B435178D-C325-DB9A-C76C-8586D432B1FA}"/>
              </a:ext>
            </a:extLst>
          </p:cNvPr>
          <p:cNvSpPr txBox="1"/>
          <p:nvPr/>
        </p:nvSpPr>
        <p:spPr>
          <a:xfrm>
            <a:off x="10108389" y="4934593"/>
            <a:ext cx="1418978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CH" b="1" dirty="0"/>
              <a:t>GPU: </a:t>
            </a:r>
          </a:p>
          <a:p>
            <a:r>
              <a:rPr lang="en-CH" dirty="0"/>
              <a:t>10</a:t>
            </a:r>
            <a:r>
              <a:rPr lang="en-CH" baseline="30000" dirty="0"/>
              <a:t>4</a:t>
            </a:r>
            <a:r>
              <a:rPr lang="en-CH" dirty="0"/>
              <a:t> op./ns</a:t>
            </a:r>
          </a:p>
          <a:p>
            <a:r>
              <a:rPr lang="en-CH" b="1" dirty="0"/>
              <a:t>10</a:t>
            </a:r>
            <a:r>
              <a:rPr lang="en-CH" b="1" baseline="30000" dirty="0"/>
              <a:t>13</a:t>
            </a:r>
            <a:r>
              <a:rPr lang="en-CH" b="1" dirty="0"/>
              <a:t> FLOPs</a:t>
            </a:r>
          </a:p>
        </p:txBody>
      </p:sp>
    </p:spTree>
    <p:extLst>
      <p:ext uri="{BB962C8B-B14F-4D97-AF65-F5344CB8AC3E}">
        <p14:creationId xmlns:p14="http://schemas.microsoft.com/office/powerpoint/2010/main" val="9714011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/>
      <p:bldP spid="10" grpId="0"/>
      <p:bldP spid="17" grpId="0"/>
    </p:bld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72D57D-3216-48CA-BD8C-B0AEED3667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06500" y="239404"/>
            <a:ext cx="8638317" cy="1430337"/>
          </a:xfrm>
        </p:spPr>
        <p:txBody>
          <a:bodyPr/>
          <a:lstStyle/>
          <a:p>
            <a:r>
              <a:rPr lang="en-CH" dirty="0"/>
              <a:t>The idea of physical neural networks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02CD717-87B5-8F5B-D6D0-B1FA6EC06B2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E1CD7C-2161-7D43-862E-CE4C333CD873}" type="slidenum">
              <a:rPr lang="fr-FR" smtClean="0"/>
              <a:pPr/>
              <a:t>34</a:t>
            </a:fld>
            <a:endParaRPr lang="fr-FR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7" name="TextBox 6">
                <a:extLst>
                  <a:ext uri="{FF2B5EF4-FFF2-40B4-BE49-F238E27FC236}">
                    <a16:creationId xmlns:a16="http://schemas.microsoft.com/office/drawing/2014/main" id="{C626EBA6-7D0B-B6F0-11A9-485849555A4F}"/>
                  </a:ext>
                </a:extLst>
              </p:cNvPr>
              <p:cNvSpPr txBox="1"/>
              <p:nvPr/>
            </p:nvSpPr>
            <p:spPr>
              <a:xfrm>
                <a:off x="1529894" y="954572"/>
                <a:ext cx="9132212" cy="563231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marL="285750" indent="-285750">
                  <a:buFont typeface="Arial" panose="020B0604020202020204" pitchFamily="34" charset="0"/>
                  <a:buChar char="•"/>
                </a:pPr>
                <a:r>
                  <a:rPr lang="en-CH" dirty="0"/>
                  <a:t>Deep learning is just about learning complex functions </a:t>
                </a:r>
                <a14:m>
                  <m:oMath xmlns:m="http://schemas.openxmlformats.org/officeDocument/2006/math">
                    <m:r>
                      <a:rPr lang="fr-CH" b="0" i="1" smtClean="0">
                        <a:latin typeface="Cambria Math" panose="02040503050406030204" pitchFamily="18" charset="0"/>
                      </a:rPr>
                      <m:t>𝑜𝑢𝑡𝑝𝑢𝑡</m:t>
                    </m:r>
                    <m:r>
                      <a:rPr lang="fr-CH" b="0" i="1" smtClean="0">
                        <a:latin typeface="Cambria Math" panose="02040503050406030204" pitchFamily="18" charset="0"/>
                      </a:rPr>
                      <m:t>=</m:t>
                    </m:r>
                    <m:r>
                      <a:rPr lang="fr-CH" b="0" i="1" smtClean="0">
                        <a:latin typeface="Cambria Math" panose="02040503050406030204" pitchFamily="18" charset="0"/>
                      </a:rPr>
                      <m:t>𝐹</m:t>
                    </m:r>
                    <m:d>
                      <m:dPr>
                        <m:ctrlPr>
                          <a:rPr lang="fr-CH" b="0" i="1" smtClean="0"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r>
                          <a:rPr lang="fr-CH" b="0" i="1" smtClean="0">
                            <a:latin typeface="Cambria Math" panose="02040503050406030204" pitchFamily="18" charset="0"/>
                          </a:rPr>
                          <m:t>𝑖𝑛𝑝𝑢𝑡</m:t>
                        </m:r>
                        <m:r>
                          <a:rPr lang="fr-CH" b="0" i="1" smtClean="0">
                            <a:latin typeface="Cambria Math" panose="02040503050406030204" pitchFamily="18" charset="0"/>
                          </a:rPr>
                          <m:t>, </m:t>
                        </m:r>
                        <m:r>
                          <a:rPr lang="fr-CH" b="0" i="1" smtClean="0">
                            <a:latin typeface="Cambria Math" panose="02040503050406030204" pitchFamily="18" charset="0"/>
                          </a:rPr>
                          <m:t>𝑤𝑒𝑖𝑔h𝑡𝑠</m:t>
                        </m:r>
                      </m:e>
                    </m:d>
                  </m:oMath>
                </a14:m>
                <a:r>
                  <a:rPr lang="en-CH" dirty="0"/>
                  <a:t> to perform a given task</a:t>
                </a:r>
              </a:p>
              <a:p>
                <a:pPr marL="285750" indent="-285750">
                  <a:buFont typeface="Arial" panose="020B0604020202020204" pitchFamily="34" charset="0"/>
                  <a:buChar char="•"/>
                </a:pPr>
                <a:endParaRPr lang="en-CH" dirty="0"/>
              </a:p>
              <a:p>
                <a:pPr marL="285750" indent="-285750">
                  <a:buFont typeface="Arial" panose="020B0604020202020204" pitchFamily="34" charset="0"/>
                  <a:buChar char="•"/>
                </a:pPr>
                <a:r>
                  <a:rPr lang="en-CH" dirty="0"/>
                  <a:t>Every controllable system implements a controllable function</a:t>
                </a:r>
              </a:p>
              <a:p>
                <a:pPr marL="285750" indent="-285750">
                  <a:buFont typeface="Arial" panose="020B0604020202020204" pitchFamily="34" charset="0"/>
                  <a:buChar char="•"/>
                </a:pPr>
                <a:endParaRPr lang="en-CH" dirty="0"/>
              </a:p>
              <a:p>
                <a:pPr marL="285750" indent="-285750">
                  <a:buFont typeface="Arial" panose="020B0604020202020204" pitchFamily="34" charset="0"/>
                  <a:buChar char="•"/>
                </a:pPr>
                <a:r>
                  <a:rPr lang="en-CH" dirty="0"/>
                  <a:t>Replace layers with physical systems with controllable weights </a:t>
                </a:r>
              </a:p>
              <a:p>
                <a:pPr marL="742950" lvl="1" indent="-285750">
                  <a:buFont typeface="Arial" panose="020B0604020202020204" pitchFamily="34" charset="0"/>
                  <a:buChar char="•"/>
                </a:pPr>
                <a:r>
                  <a:rPr lang="en-CH" dirty="0"/>
                  <a:t>challenge: how to implement a large number of tunable parameters</a:t>
                </a:r>
              </a:p>
              <a:p>
                <a:pPr marL="742950" lvl="1" indent="-285750">
                  <a:buFont typeface="Arial" panose="020B0604020202020204" pitchFamily="34" charset="0"/>
                  <a:buChar char="•"/>
                </a:pPr>
                <a:r>
                  <a:rPr lang="en-CH" dirty="0"/>
                  <a:t>solution 1: work with what you have, scale later</a:t>
                </a:r>
              </a:p>
              <a:p>
                <a:pPr marL="742950" lvl="1" indent="-285750">
                  <a:buFont typeface="Arial" panose="020B0604020202020204" pitchFamily="34" charset="0"/>
                  <a:buChar char="•"/>
                </a:pPr>
                <a:r>
                  <a:rPr lang="en-CH" dirty="0"/>
                  <a:t>solution 2: send the weights together with the input</a:t>
                </a:r>
              </a:p>
              <a:p>
                <a:pPr marL="285750" indent="-285750">
                  <a:buFont typeface="Arial" panose="020B0604020202020204" pitchFamily="34" charset="0"/>
                  <a:buChar char="•"/>
                </a:pPr>
                <a:endParaRPr lang="en-CH" dirty="0"/>
              </a:p>
              <a:p>
                <a:pPr marL="285750" indent="-285750">
                  <a:buFont typeface="Arial" panose="020B0604020202020204" pitchFamily="34" charset="0"/>
                  <a:buChar char="•"/>
                </a:pPr>
                <a:r>
                  <a:rPr lang="en-CH" dirty="0"/>
                  <a:t>Do not forget that non-linearity is key</a:t>
                </a:r>
              </a:p>
              <a:p>
                <a:pPr marL="742950" lvl="1" indent="-285750">
                  <a:buFont typeface="Arial" panose="020B0604020202020204" pitchFamily="34" charset="0"/>
                  <a:buChar char="•"/>
                </a:pPr>
                <a:r>
                  <a:rPr lang="en-CH" dirty="0"/>
                  <a:t>challenge: how to reconcile this with low-power operation</a:t>
                </a:r>
              </a:p>
              <a:p>
                <a:pPr marL="742950" lvl="1" indent="-285750">
                  <a:buFont typeface="Arial" panose="020B0604020202020204" pitchFamily="34" charset="0"/>
                  <a:buChar char="•"/>
                </a:pPr>
                <a:r>
                  <a:rPr lang="en-CH" dirty="0"/>
                  <a:t>solution 1: train for linear operations (ex: linear matrix multiplications)</a:t>
                </a:r>
              </a:p>
              <a:p>
                <a:pPr marL="742950" lvl="1" indent="-285750">
                  <a:buFont typeface="Arial" panose="020B0604020202020204" pitchFamily="34" charset="0"/>
                  <a:buChar char="•"/>
                </a:pPr>
                <a:r>
                  <a:rPr lang="en-CH" dirty="0"/>
                  <a:t>solution 2: Do not relate input and output by linear propagation through a medium (detector non-linearity, input vector encoded in the medium configuration)</a:t>
                </a:r>
              </a:p>
              <a:p>
                <a:pPr marL="742950" lvl="1" indent="-285750">
                  <a:buFont typeface="Arial" panose="020B0604020202020204" pitchFamily="34" charset="0"/>
                  <a:buChar char="•"/>
                </a:pPr>
                <a:endParaRPr lang="en-CH" dirty="0"/>
              </a:p>
              <a:p>
                <a:pPr marL="285750" indent="-285750">
                  <a:buFont typeface="Arial" panose="020B0604020202020204" pitchFamily="34" charset="0"/>
                  <a:buChar char="•"/>
                </a:pPr>
                <a:r>
                  <a:rPr lang="en-CH" dirty="0"/>
                  <a:t>Find ways to train efficiently</a:t>
                </a:r>
              </a:p>
              <a:p>
                <a:pPr marL="742950" lvl="1" indent="-285750">
                  <a:buFont typeface="Arial" panose="020B0604020202020204" pitchFamily="34" charset="0"/>
                  <a:buChar char="•"/>
                </a:pPr>
                <a:r>
                  <a:rPr lang="en-CH" dirty="0"/>
                  <a:t>challenge: Backpropagation scales well but requires a differentiable model</a:t>
                </a:r>
              </a:p>
              <a:p>
                <a:pPr marL="742950" lvl="1" indent="-285750">
                  <a:buFont typeface="Arial" panose="020B0604020202020204" pitchFamily="34" charset="0"/>
                  <a:buChar char="•"/>
                </a:pPr>
                <a:r>
                  <a:rPr lang="en-CH" dirty="0"/>
                  <a:t>solution: developp dedicated training schemes</a:t>
                </a:r>
              </a:p>
            </p:txBody>
          </p:sp>
        </mc:Choice>
        <mc:Fallback xmlns="">
          <p:sp>
            <p:nvSpPr>
              <p:cNvPr id="7" name="TextBox 6">
                <a:extLst>
                  <a:ext uri="{FF2B5EF4-FFF2-40B4-BE49-F238E27FC236}">
                    <a16:creationId xmlns:a16="http://schemas.microsoft.com/office/drawing/2014/main" id="{C626EBA6-7D0B-B6F0-11A9-485849555A4F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529894" y="954572"/>
                <a:ext cx="9132212" cy="5632311"/>
              </a:xfrm>
              <a:prstGeom prst="rect">
                <a:avLst/>
              </a:prstGeom>
              <a:blipFill>
                <a:blip r:embed="rId2"/>
                <a:stretch>
                  <a:fillRect l="-417" t="-676" r="-556" b="-901"/>
                </a:stretch>
              </a:blipFill>
            </p:spPr>
            <p:txBody>
              <a:bodyPr/>
              <a:lstStyle/>
              <a:p>
                <a:r>
                  <a:rPr lang="en-CH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2475880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build="p"/>
    </p:bld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Espace réservé du numéro de diapositive 6">
            <a:extLst>
              <a:ext uri="{FF2B5EF4-FFF2-40B4-BE49-F238E27FC236}">
                <a16:creationId xmlns:a16="http://schemas.microsoft.com/office/drawing/2014/main" id="{64880D29-038A-C1C8-55D4-F63F2F972396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E1E1CD7C-2161-7D43-862E-CE4C333CD873}" type="slidenum">
              <a:rPr lang="fr-FR" smtClean="0"/>
              <a:pPr/>
              <a:t>35</a:t>
            </a:fld>
            <a:endParaRPr lang="fr-FR" dirty="0"/>
          </a:p>
        </p:txBody>
      </p:sp>
      <p:sp>
        <p:nvSpPr>
          <p:cNvPr id="8" name="ZoneTexte 7">
            <a:extLst>
              <a:ext uri="{FF2B5EF4-FFF2-40B4-BE49-F238E27FC236}">
                <a16:creationId xmlns:a16="http://schemas.microsoft.com/office/drawing/2014/main" id="{AA9F0FE9-3157-DFF0-95FB-FBF1EC891F54}"/>
              </a:ext>
            </a:extLst>
          </p:cNvPr>
          <p:cNvSpPr txBox="1"/>
          <p:nvPr/>
        </p:nvSpPr>
        <p:spPr>
          <a:xfrm>
            <a:off x="1032824" y="102646"/>
            <a:ext cx="426732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fr-FR" sz="2400" dirty="0">
                <a:solidFill>
                  <a:srgbClr val="FF0000"/>
                </a:solidFill>
              </a:rPr>
              <a:t>Training a </a:t>
            </a:r>
            <a:r>
              <a:rPr lang="fr-FR" sz="2400" dirty="0" err="1">
                <a:solidFill>
                  <a:srgbClr val="FF0000"/>
                </a:solidFill>
              </a:rPr>
              <a:t>wave-based</a:t>
            </a:r>
            <a:r>
              <a:rPr lang="fr-FR" sz="2400" dirty="0">
                <a:solidFill>
                  <a:srgbClr val="FF0000"/>
                </a:solidFill>
              </a:rPr>
              <a:t> </a:t>
            </a:r>
            <a:r>
              <a:rPr lang="fr-FR" sz="2400" dirty="0" err="1">
                <a:solidFill>
                  <a:srgbClr val="FF0000"/>
                </a:solidFill>
              </a:rPr>
              <a:t>device</a:t>
            </a:r>
            <a:endParaRPr lang="fr-FR" sz="2400" dirty="0">
              <a:solidFill>
                <a:srgbClr val="FF0000"/>
              </a:solidFill>
            </a:endParaRPr>
          </a:p>
        </p:txBody>
      </p:sp>
      <p:sp>
        <p:nvSpPr>
          <p:cNvPr id="9" name="ZoneTexte 8">
            <a:extLst>
              <a:ext uri="{FF2B5EF4-FFF2-40B4-BE49-F238E27FC236}">
                <a16:creationId xmlns:a16="http://schemas.microsoft.com/office/drawing/2014/main" id="{F706480E-6DB5-95FB-4DBF-63C804B8B44C}"/>
              </a:ext>
            </a:extLst>
          </p:cNvPr>
          <p:cNvSpPr txBox="1"/>
          <p:nvPr/>
        </p:nvSpPr>
        <p:spPr>
          <a:xfrm>
            <a:off x="5689602" y="6379581"/>
            <a:ext cx="6502399" cy="58496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067" b="1" dirty="0"/>
              <a:t>Training of physical neural networks, </a:t>
            </a:r>
            <a:r>
              <a:rPr lang="en-US" sz="1067" dirty="0"/>
              <a:t>Momeni et al, Nature (2025)</a:t>
            </a:r>
          </a:p>
          <a:p>
            <a:pPr algn="r"/>
            <a:r>
              <a:rPr lang="en-US" sz="1067" b="1" dirty="0"/>
              <a:t>Backpropagation-free training of deep physical neural networks</a:t>
            </a:r>
            <a:r>
              <a:rPr lang="fr-FR" sz="1067" dirty="0"/>
              <a:t>, </a:t>
            </a:r>
            <a:r>
              <a:rPr lang="fr-FR" sz="1067" dirty="0" err="1"/>
              <a:t>Momeni</a:t>
            </a:r>
            <a:r>
              <a:rPr lang="fr-FR" sz="1067" dirty="0"/>
              <a:t> et al., </a:t>
            </a:r>
            <a:r>
              <a:rPr lang="x-none" sz="1067" dirty="0"/>
              <a:t>Science (20</a:t>
            </a:r>
            <a:r>
              <a:rPr lang="fr-FR" sz="1067" dirty="0"/>
              <a:t>23</a:t>
            </a:r>
            <a:r>
              <a:rPr lang="x-none" sz="1067" dirty="0"/>
              <a:t>)</a:t>
            </a:r>
            <a:endParaRPr lang="fr-FR" sz="1067" dirty="0"/>
          </a:p>
          <a:p>
            <a:pPr algn="r"/>
            <a:endParaRPr lang="fr-FR" sz="1067" dirty="0"/>
          </a:p>
        </p:txBody>
      </p:sp>
      <p:sp>
        <p:nvSpPr>
          <p:cNvPr id="10" name="ZoneTexte 9">
            <a:extLst>
              <a:ext uri="{FF2B5EF4-FFF2-40B4-BE49-F238E27FC236}">
                <a16:creationId xmlns:a16="http://schemas.microsoft.com/office/drawing/2014/main" id="{441BD0E0-DF3B-9576-E3C0-0D231AC59219}"/>
              </a:ext>
            </a:extLst>
          </p:cNvPr>
          <p:cNvSpPr txBox="1"/>
          <p:nvPr/>
        </p:nvSpPr>
        <p:spPr>
          <a:xfrm>
            <a:off x="-3682" y="3739023"/>
            <a:ext cx="2792881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fr-FR" b="1" dirty="0"/>
              <a:t>Phy</a:t>
            </a:r>
            <a:r>
              <a:rPr lang="fr-FR" dirty="0"/>
              <a:t>sical </a:t>
            </a:r>
            <a:r>
              <a:rPr lang="fr-FR" b="1" dirty="0"/>
              <a:t>L</a:t>
            </a:r>
            <a:r>
              <a:rPr lang="fr-FR" dirty="0"/>
              <a:t>ocal </a:t>
            </a:r>
            <a:r>
              <a:rPr lang="fr-FR" b="1" dirty="0"/>
              <a:t>L</a:t>
            </a:r>
            <a:r>
              <a:rPr lang="fr-FR" dirty="0"/>
              <a:t>earning</a:t>
            </a:r>
          </a:p>
          <a:p>
            <a:pPr algn="ctr"/>
            <a:r>
              <a:rPr lang="fr-FR" dirty="0"/>
              <a:t>(</a:t>
            </a:r>
            <a:r>
              <a:rPr lang="fr-FR" dirty="0" err="1"/>
              <a:t>PhyLL</a:t>
            </a:r>
            <a:r>
              <a:rPr lang="fr-FR" dirty="0"/>
              <a:t>)</a:t>
            </a:r>
          </a:p>
          <a:p>
            <a:pPr algn="ctr"/>
            <a:endParaRPr lang="fr-FR" dirty="0"/>
          </a:p>
          <a:p>
            <a:pPr algn="ctr"/>
            <a:r>
              <a:rPr lang="fr-FR" dirty="0" err="1"/>
              <a:t>Forward-Forward</a:t>
            </a:r>
            <a:r>
              <a:rPr lang="fr-FR" dirty="0"/>
              <a:t> </a:t>
            </a:r>
            <a:r>
              <a:rPr lang="fr-FR" dirty="0" err="1"/>
              <a:t>algorithm</a:t>
            </a:r>
            <a:endParaRPr lang="fr-FR" dirty="0"/>
          </a:p>
          <a:p>
            <a:pPr algn="ctr"/>
            <a:r>
              <a:rPr lang="fr-FR" dirty="0"/>
              <a:t>No </a:t>
            </a:r>
            <a:r>
              <a:rPr lang="fr-FR" dirty="0" err="1"/>
              <a:t>backward</a:t>
            </a:r>
            <a:r>
              <a:rPr lang="fr-FR" dirty="0"/>
              <a:t> </a:t>
            </a:r>
            <a:r>
              <a:rPr lang="fr-FR" dirty="0" err="1"/>
              <a:t>pass</a:t>
            </a:r>
            <a:endParaRPr lang="fr-FR" dirty="0"/>
          </a:p>
          <a:p>
            <a:pPr algn="ctr"/>
            <a:endParaRPr lang="fr-FR" dirty="0"/>
          </a:p>
          <a:p>
            <a:pPr algn="ctr"/>
            <a:r>
              <a:rPr lang="fr-FR" dirty="0"/>
              <a:t>Physical system </a:t>
            </a:r>
            <a:r>
              <a:rPr lang="fr-FR" dirty="0" err="1"/>
              <a:t>used</a:t>
            </a:r>
            <a:r>
              <a:rPr lang="fr-FR" dirty="0"/>
              <a:t> </a:t>
            </a:r>
          </a:p>
          <a:p>
            <a:pPr algn="ctr"/>
            <a:r>
              <a:rPr lang="fr-FR" dirty="0"/>
              <a:t>as an encoder</a:t>
            </a:r>
          </a:p>
        </p:txBody>
      </p:sp>
      <p:sp>
        <p:nvSpPr>
          <p:cNvPr id="13" name="ZoneTexte 12">
            <a:extLst>
              <a:ext uri="{FF2B5EF4-FFF2-40B4-BE49-F238E27FC236}">
                <a16:creationId xmlns:a16="http://schemas.microsoft.com/office/drawing/2014/main" id="{D982377D-C520-1CAC-0798-EC72CCC067B8}"/>
              </a:ext>
            </a:extLst>
          </p:cNvPr>
          <p:cNvSpPr txBox="1"/>
          <p:nvPr/>
        </p:nvSpPr>
        <p:spPr>
          <a:xfrm>
            <a:off x="3158017" y="3579620"/>
            <a:ext cx="618150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fr-FR" sz="2000" dirty="0"/>
              <a:t>However </a:t>
            </a:r>
            <a:r>
              <a:rPr lang="fr-FR" sz="2000" dirty="0" err="1"/>
              <a:t>it</a:t>
            </a:r>
            <a:r>
              <a:rPr lang="fr-FR" sz="2000" dirty="0"/>
              <a:t> </a:t>
            </a:r>
            <a:r>
              <a:rPr lang="fr-FR" sz="2000" dirty="0" err="1"/>
              <a:t>is</a:t>
            </a:r>
            <a:r>
              <a:rPr lang="fr-FR" sz="2000" dirty="0"/>
              <a:t> not </a:t>
            </a:r>
            <a:r>
              <a:rPr lang="fr-FR" sz="2000" dirty="0" err="1"/>
              <a:t>really</a:t>
            </a:r>
            <a:r>
              <a:rPr lang="fr-FR" sz="2000" dirty="0"/>
              <a:t> </a:t>
            </a:r>
            <a:r>
              <a:rPr lang="fr-FR" sz="2000" dirty="0" err="1"/>
              <a:t>robust</a:t>
            </a:r>
            <a:r>
              <a:rPr lang="fr-FR" sz="2000" dirty="0"/>
              <a:t> to </a:t>
            </a:r>
            <a:r>
              <a:rPr lang="fr-FR" sz="2000" dirty="0" err="1"/>
              <a:t>experimental</a:t>
            </a:r>
            <a:r>
              <a:rPr lang="fr-FR" sz="2000" dirty="0"/>
              <a:t> noises</a:t>
            </a:r>
          </a:p>
        </p:txBody>
      </p:sp>
      <p:sp>
        <p:nvSpPr>
          <p:cNvPr id="16" name="ZoneTexte 15">
            <a:extLst>
              <a:ext uri="{FF2B5EF4-FFF2-40B4-BE49-F238E27FC236}">
                <a16:creationId xmlns:a16="http://schemas.microsoft.com/office/drawing/2014/main" id="{C3B9AB36-6306-8982-326E-31999B6B7E07}"/>
              </a:ext>
            </a:extLst>
          </p:cNvPr>
          <p:cNvSpPr txBox="1"/>
          <p:nvPr/>
        </p:nvSpPr>
        <p:spPr>
          <a:xfrm>
            <a:off x="21775" y="1026072"/>
            <a:ext cx="2736647" cy="230832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fr-FR" dirty="0"/>
              <a:t>The </a:t>
            </a:r>
            <a:r>
              <a:rPr lang="fr-FR" dirty="0" err="1"/>
              <a:t>workhorse</a:t>
            </a:r>
            <a:r>
              <a:rPr lang="fr-FR" dirty="0"/>
              <a:t> of neural </a:t>
            </a:r>
          </a:p>
          <a:p>
            <a:pPr algn="ctr"/>
            <a:r>
              <a:rPr lang="fr-FR" dirty="0"/>
              <a:t>network training: </a:t>
            </a:r>
          </a:p>
          <a:p>
            <a:pPr algn="ctr"/>
            <a:r>
              <a:rPr lang="fr-FR" dirty="0" err="1"/>
              <a:t>Backpropagation</a:t>
            </a:r>
            <a:r>
              <a:rPr lang="fr-FR" dirty="0"/>
              <a:t> </a:t>
            </a:r>
          </a:p>
          <a:p>
            <a:pPr algn="ctr"/>
            <a:endParaRPr lang="fr-FR" b="1" dirty="0"/>
          </a:p>
          <a:p>
            <a:pPr algn="ctr"/>
            <a:endParaRPr lang="fr-FR" b="1" dirty="0"/>
          </a:p>
          <a:p>
            <a:pPr algn="ctr"/>
            <a:r>
              <a:rPr lang="fr-FR" b="1" dirty="0" err="1"/>
              <a:t>P</a:t>
            </a:r>
            <a:r>
              <a:rPr lang="fr-FR" dirty="0" err="1"/>
              <a:t>hysics</a:t>
            </a:r>
            <a:r>
              <a:rPr lang="fr-FR" b="1" dirty="0"/>
              <a:t> </a:t>
            </a:r>
            <a:r>
              <a:rPr lang="fr-FR" b="1" dirty="0" err="1"/>
              <a:t>A</a:t>
            </a:r>
            <a:r>
              <a:rPr lang="fr-FR" dirty="0" err="1"/>
              <a:t>ware</a:t>
            </a:r>
            <a:r>
              <a:rPr lang="fr-FR" b="1" dirty="0"/>
              <a:t> T</a:t>
            </a:r>
            <a:r>
              <a:rPr lang="fr-FR" dirty="0"/>
              <a:t>raining</a:t>
            </a:r>
          </a:p>
          <a:p>
            <a:pPr algn="ctr"/>
            <a:r>
              <a:rPr lang="fr-FR" dirty="0"/>
              <a:t>(PAT)</a:t>
            </a:r>
          </a:p>
          <a:p>
            <a:pPr algn="ctr"/>
            <a:endParaRPr lang="fr-FR" dirty="0"/>
          </a:p>
        </p:txBody>
      </p:sp>
      <p:grpSp>
        <p:nvGrpSpPr>
          <p:cNvPr id="22" name="Groupe 21">
            <a:extLst>
              <a:ext uri="{FF2B5EF4-FFF2-40B4-BE49-F238E27FC236}">
                <a16:creationId xmlns:a16="http://schemas.microsoft.com/office/drawing/2014/main" id="{E3DCEAF6-D27A-D0E5-6E1D-1B65252980A6}"/>
              </a:ext>
            </a:extLst>
          </p:cNvPr>
          <p:cNvGrpSpPr/>
          <p:nvPr/>
        </p:nvGrpSpPr>
        <p:grpSpPr>
          <a:xfrm>
            <a:off x="3190412" y="529515"/>
            <a:ext cx="6848768" cy="3008003"/>
            <a:chOff x="4089806" y="141759"/>
            <a:chExt cx="4943274" cy="2256002"/>
          </a:xfrm>
        </p:grpSpPr>
        <p:pic>
          <p:nvPicPr>
            <p:cNvPr id="18" name="Picture 6" descr="Fig. 3">
              <a:extLst>
                <a:ext uri="{FF2B5EF4-FFF2-40B4-BE49-F238E27FC236}">
                  <a16:creationId xmlns:a16="http://schemas.microsoft.com/office/drawing/2014/main" id="{01D9DE00-3DFA-8F35-5B09-1247BE9F5C56}"/>
                </a:ext>
              </a:extLst>
            </p:cNvPr>
            <p:cNvPicPr>
              <a:picLocks noChangeAspect="1" noChangeArrowheads="1"/>
            </p:cNvPicPr>
            <p:nvPr/>
          </p:nvPicPr>
          <p:blipFill rotWithShape="1"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3073" t="32741" r="73473" b="53892"/>
            <a:stretch>
              <a:fillRect/>
            </a:stretch>
          </p:blipFill>
          <p:spPr bwMode="auto">
            <a:xfrm>
              <a:off x="4114520" y="1955380"/>
              <a:ext cx="1159519" cy="42962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4098" name="Picture 2" descr="figure 1">
              <a:extLst>
                <a:ext uri="{FF2B5EF4-FFF2-40B4-BE49-F238E27FC236}">
                  <a16:creationId xmlns:a16="http://schemas.microsoft.com/office/drawing/2014/main" id="{50973D9B-EDFB-F0B2-6DFD-75AC74356A71}"/>
                </a:ext>
              </a:extLst>
            </p:cNvPr>
            <p:cNvPicPr>
              <a:picLocks noChangeAspect="1" noChangeArrowheads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31753" b="27219"/>
            <a:stretch>
              <a:fillRect/>
            </a:stretch>
          </p:blipFill>
          <p:spPr bwMode="auto">
            <a:xfrm>
              <a:off x="4089806" y="141759"/>
              <a:ext cx="4691730" cy="153278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4100" name="Picture 4" descr="figure 1">
              <a:extLst>
                <a:ext uri="{FF2B5EF4-FFF2-40B4-BE49-F238E27FC236}">
                  <a16:creationId xmlns:a16="http://schemas.microsoft.com/office/drawing/2014/main" id="{CF2E7576-47F0-FD7A-F380-347F34279E79}"/>
                </a:ext>
              </a:extLst>
            </p:cNvPr>
            <p:cNvPicPr>
              <a:picLocks noChangeAspect="1" noChangeArrowheads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9672" t="5915" r="61490" b="81376"/>
            <a:stretch>
              <a:fillRect/>
            </a:stretch>
          </p:blipFill>
          <p:spPr bwMode="auto">
            <a:xfrm>
              <a:off x="4630390" y="1576087"/>
              <a:ext cx="324044" cy="371055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4" name="Picture 2" descr="figure 1">
              <a:extLst>
                <a:ext uri="{FF2B5EF4-FFF2-40B4-BE49-F238E27FC236}">
                  <a16:creationId xmlns:a16="http://schemas.microsoft.com/office/drawing/2014/main" id="{24427F8A-680C-B677-D7E6-CE06C10ECB56}"/>
                </a:ext>
              </a:extLst>
            </p:cNvPr>
            <p:cNvPicPr>
              <a:picLocks noChangeAspect="1" noChangeArrowheads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81726" t="89295" r="2924" b="5246"/>
            <a:stretch>
              <a:fillRect/>
            </a:stretch>
          </p:blipFill>
          <p:spPr bwMode="auto">
            <a:xfrm>
              <a:off x="7921980" y="1463136"/>
              <a:ext cx="720166" cy="20395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4102" name="Picture 6" descr="Fig. 3">
              <a:extLst>
                <a:ext uri="{FF2B5EF4-FFF2-40B4-BE49-F238E27FC236}">
                  <a16:creationId xmlns:a16="http://schemas.microsoft.com/office/drawing/2014/main" id="{4EC7A7EE-21CA-896A-520D-D20B6FF17003}"/>
                </a:ext>
              </a:extLst>
            </p:cNvPr>
            <p:cNvPicPr>
              <a:picLocks noChangeAspect="1" noChangeArrowheads="1"/>
            </p:cNvPicPr>
            <p:nvPr/>
          </p:nvPicPr>
          <p:blipFill rotWithShape="1"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5162" t="27227" r="28643" b="53892"/>
            <a:stretch>
              <a:fillRect/>
            </a:stretch>
          </p:blipFill>
          <p:spPr bwMode="auto">
            <a:xfrm>
              <a:off x="5178274" y="1729578"/>
              <a:ext cx="2514794" cy="668183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7" name="Picture 6" descr="Fig. 3">
              <a:extLst>
                <a:ext uri="{FF2B5EF4-FFF2-40B4-BE49-F238E27FC236}">
                  <a16:creationId xmlns:a16="http://schemas.microsoft.com/office/drawing/2014/main" id="{2DB45F5E-3F08-8D22-D8E1-6381713EE439}"/>
                </a:ext>
              </a:extLst>
            </p:cNvPr>
            <p:cNvPicPr>
              <a:picLocks noChangeAspect="1" noChangeArrowheads="1"/>
            </p:cNvPicPr>
            <p:nvPr/>
          </p:nvPicPr>
          <p:blipFill rotWithShape="1"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71301" t="27227" r="250" b="53892"/>
            <a:stretch>
              <a:fillRect/>
            </a:stretch>
          </p:blipFill>
          <p:spPr bwMode="auto">
            <a:xfrm>
              <a:off x="7626580" y="1732590"/>
              <a:ext cx="1406500" cy="60682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9" name="Picture 6" descr="Fig. 3">
              <a:extLst>
                <a:ext uri="{FF2B5EF4-FFF2-40B4-BE49-F238E27FC236}">
                  <a16:creationId xmlns:a16="http://schemas.microsoft.com/office/drawing/2014/main" id="{721DAFB0-D17A-F17D-F597-C3F4E7016F4D}"/>
                </a:ext>
              </a:extLst>
            </p:cNvPr>
            <p:cNvPicPr>
              <a:picLocks noChangeAspect="1" noChangeArrowheads="1"/>
            </p:cNvPicPr>
            <p:nvPr/>
          </p:nvPicPr>
          <p:blipFill rotWithShape="1"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71301" t="35574" r="25076" b="58634"/>
            <a:stretch>
              <a:fillRect/>
            </a:stretch>
          </p:blipFill>
          <p:spPr bwMode="auto">
            <a:xfrm rot="5400000">
              <a:off x="4327688" y="1676775"/>
              <a:ext cx="179118" cy="18615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sp>
        <p:nvSpPr>
          <p:cNvPr id="11" name="ZoneTexte 10">
            <a:extLst>
              <a:ext uri="{FF2B5EF4-FFF2-40B4-BE49-F238E27FC236}">
                <a16:creationId xmlns:a16="http://schemas.microsoft.com/office/drawing/2014/main" id="{073443E6-62D4-A758-A593-8F7DBB948BFF}"/>
              </a:ext>
            </a:extLst>
          </p:cNvPr>
          <p:cNvSpPr txBox="1"/>
          <p:nvPr/>
        </p:nvSpPr>
        <p:spPr>
          <a:xfrm>
            <a:off x="9896387" y="1589870"/>
            <a:ext cx="2252628" cy="58496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067" b="1" dirty="0"/>
              <a:t>Deep physical neural networks</a:t>
            </a:r>
          </a:p>
          <a:p>
            <a:pPr algn="r"/>
            <a:r>
              <a:rPr lang="en-US" sz="1067" b="1" dirty="0"/>
              <a:t> trained with backpropagation</a:t>
            </a:r>
            <a:r>
              <a:rPr lang="fr-FR" sz="1067" dirty="0"/>
              <a:t>, </a:t>
            </a:r>
          </a:p>
          <a:p>
            <a:pPr algn="r"/>
            <a:r>
              <a:rPr lang="fr-FR" sz="1067" dirty="0"/>
              <a:t>Wright  et al., Nature</a:t>
            </a:r>
            <a:r>
              <a:rPr lang="x-none" sz="1067" dirty="0"/>
              <a:t> (20</a:t>
            </a:r>
            <a:r>
              <a:rPr lang="fr-FR" sz="1067" dirty="0"/>
              <a:t>22</a:t>
            </a:r>
            <a:r>
              <a:rPr lang="x-none" sz="1067" dirty="0"/>
              <a:t>)</a:t>
            </a:r>
            <a:endParaRPr lang="fr-FR" sz="1067" dirty="0"/>
          </a:p>
        </p:txBody>
      </p:sp>
      <p:grpSp>
        <p:nvGrpSpPr>
          <p:cNvPr id="26" name="Groupe 25">
            <a:extLst>
              <a:ext uri="{FF2B5EF4-FFF2-40B4-BE49-F238E27FC236}">
                <a16:creationId xmlns:a16="http://schemas.microsoft.com/office/drawing/2014/main" id="{5769C627-927A-63FA-A620-0A04A455E105}"/>
              </a:ext>
            </a:extLst>
          </p:cNvPr>
          <p:cNvGrpSpPr/>
          <p:nvPr/>
        </p:nvGrpSpPr>
        <p:grpSpPr>
          <a:xfrm>
            <a:off x="2592808" y="4206790"/>
            <a:ext cx="9606965" cy="2000052"/>
            <a:chOff x="1944606" y="3155092"/>
            <a:chExt cx="7205224" cy="1500039"/>
          </a:xfrm>
        </p:grpSpPr>
        <p:pic>
          <p:nvPicPr>
            <p:cNvPr id="24" name="Image 23" descr="Une image contenant texte, diagramme, capture d’écran&#10;&#10;Le contenu généré par l’IA peut être incorrect.">
              <a:extLst>
                <a:ext uri="{FF2B5EF4-FFF2-40B4-BE49-F238E27FC236}">
                  <a16:creationId xmlns:a16="http://schemas.microsoft.com/office/drawing/2014/main" id="{1AA8D3BC-1087-9F0C-FD2B-AF80A72BFD28}"/>
                </a:ext>
              </a:extLst>
            </p:cNvPr>
            <p:cNvPicPr>
              <a:picLocks noChangeAspect="1"/>
            </p:cNvPicPr>
            <p:nvPr/>
          </p:nvPicPr>
          <p:blipFill>
            <a:blip r:embed="rId4"/>
            <a:srcRect t="13716" b="13131"/>
            <a:stretch>
              <a:fillRect/>
            </a:stretch>
          </p:blipFill>
          <p:spPr>
            <a:xfrm>
              <a:off x="1944606" y="3339353"/>
              <a:ext cx="6860095" cy="1313027"/>
            </a:xfrm>
            <a:prstGeom prst="rect">
              <a:avLst/>
            </a:prstGeom>
          </p:spPr>
        </p:pic>
        <p:pic>
          <p:nvPicPr>
            <p:cNvPr id="25" name="Image 24" descr="Une image contenant texte, diagramme, capture d’écran&#10;&#10;Le contenu généré par l’IA peut être incorrect.">
              <a:extLst>
                <a:ext uri="{FF2B5EF4-FFF2-40B4-BE49-F238E27FC236}">
                  <a16:creationId xmlns:a16="http://schemas.microsoft.com/office/drawing/2014/main" id="{7DDEB4EB-BD5D-B767-E8F6-0643860B85A0}"/>
                </a:ext>
              </a:extLst>
            </p:cNvPr>
            <p:cNvPicPr>
              <a:picLocks noChangeAspect="1"/>
            </p:cNvPicPr>
            <p:nvPr/>
          </p:nvPicPr>
          <p:blipFill>
            <a:blip r:embed="rId4"/>
            <a:srcRect l="79751" t="32946" b="-147"/>
            <a:stretch>
              <a:fillRect/>
            </a:stretch>
          </p:blipFill>
          <p:spPr>
            <a:xfrm>
              <a:off x="7422289" y="3155092"/>
              <a:ext cx="1727541" cy="1500039"/>
            </a:xfrm>
            <a:prstGeom prst="rect">
              <a:avLst/>
            </a:prstGeom>
          </p:spPr>
        </p:pic>
      </p:grpSp>
      <p:pic>
        <p:nvPicPr>
          <p:cNvPr id="27" name="Image 26" descr="Une image contenant texte, diagramme, capture d’écran&#10;&#10;Le contenu généré par l’IA peut être incorrect.">
            <a:extLst>
              <a:ext uri="{FF2B5EF4-FFF2-40B4-BE49-F238E27FC236}">
                <a16:creationId xmlns:a16="http://schemas.microsoft.com/office/drawing/2014/main" id="{7DCEFCA2-A698-EE3A-A1A7-A0FE9282BBE1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73110" t="1017" b="82618"/>
          <a:stretch>
            <a:fillRect/>
          </a:stretch>
        </p:blipFill>
        <p:spPr>
          <a:xfrm>
            <a:off x="5570628" y="4022809"/>
            <a:ext cx="2929155" cy="4870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21844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0" grpId="0"/>
      <p:bldP spid="13" grpId="0"/>
    </p:bld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43B527-8679-5715-44E2-35A2C99D46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06501" y="239404"/>
            <a:ext cx="8217826" cy="1430337"/>
          </a:xfrm>
        </p:spPr>
        <p:txBody>
          <a:bodyPr/>
          <a:lstStyle/>
          <a:p>
            <a:r>
              <a:rPr lang="en-CH" dirty="0"/>
              <a:t>Training of PNNs – a brief overview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262643F-8975-38C6-F85B-3F4E7CEE886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Speaker </a:t>
            </a:r>
            <a:endParaRPr lang="fr-FR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FC23D0C-6F52-FF41-D6E7-027341337A3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E1CD7C-2161-7D43-862E-CE4C333CD873}" type="slidenum">
              <a:rPr lang="fr-FR" smtClean="0"/>
              <a:pPr/>
              <a:t>36</a:t>
            </a:fld>
            <a:endParaRPr lang="fr-FR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A1F9CC50-1E52-37AF-6AF3-7DEFE3484AF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40602" y="1054099"/>
            <a:ext cx="8574323" cy="5013325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719823E2-04F1-D6E0-A4CF-5A0E4ACF1C98}"/>
              </a:ext>
            </a:extLst>
          </p:cNvPr>
          <p:cNvSpPr txBox="1"/>
          <p:nvPr/>
        </p:nvSpPr>
        <p:spPr>
          <a:xfrm>
            <a:off x="487235" y="6603744"/>
            <a:ext cx="5286704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CH" sz="1400" dirty="0"/>
              <a:t>Momeni et al., Training of physical neural networks, </a:t>
            </a:r>
            <a:r>
              <a:rPr lang="fr-FR" sz="1400" dirty="0"/>
              <a:t>Nature 2025</a:t>
            </a:r>
            <a:endParaRPr lang="en-CH" sz="1400" dirty="0"/>
          </a:p>
        </p:txBody>
      </p:sp>
    </p:spTree>
    <p:extLst>
      <p:ext uri="{BB962C8B-B14F-4D97-AF65-F5344CB8AC3E}">
        <p14:creationId xmlns:p14="http://schemas.microsoft.com/office/powerpoint/2010/main" val="19664168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85F782E-B3AE-9F70-D54C-630BAF4F688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4">
            <a:extLst>
              <a:ext uri="{FF2B5EF4-FFF2-40B4-BE49-F238E27FC236}">
                <a16:creationId xmlns:a16="http://schemas.microsoft.com/office/drawing/2014/main" id="{9F14C3B6-107C-84F0-2B2F-5C90539376AE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3128" t="10609" b="63698"/>
          <a:stretch/>
        </p:blipFill>
        <p:spPr bwMode="auto">
          <a:xfrm>
            <a:off x="5568774" y="1143940"/>
            <a:ext cx="2066361" cy="24361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Espace réservé du numéro de diapositive 5">
            <a:extLst>
              <a:ext uri="{FF2B5EF4-FFF2-40B4-BE49-F238E27FC236}">
                <a16:creationId xmlns:a16="http://schemas.microsoft.com/office/drawing/2014/main" id="{38C0CE16-8400-1370-43E9-78BC90CF04B5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>
          <a:xfrm>
            <a:off x="11508317" y="238383"/>
            <a:ext cx="683683" cy="218069"/>
          </a:xfrm>
        </p:spPr>
        <p:txBody>
          <a:bodyPr/>
          <a:lstStyle/>
          <a:p>
            <a:pPr defTabSz="914377">
              <a:defRPr/>
            </a:pPr>
            <a:fld id="{E1E1CD7C-2161-7D43-862E-CE4C333CD873}" type="slidenum">
              <a:rPr lang="fr-FR">
                <a:solidFill>
                  <a:srgbClr val="413C3A"/>
                </a:solidFill>
                <a:latin typeface="Franklin Gothic Demi Cond"/>
              </a:rPr>
              <a:pPr defTabSz="914377">
                <a:defRPr/>
              </a:pPr>
              <a:t>37</a:t>
            </a:fld>
            <a:endParaRPr lang="fr-FR" dirty="0">
              <a:solidFill>
                <a:srgbClr val="413C3A"/>
              </a:solidFill>
              <a:latin typeface="Franklin Gothic Demi Cond"/>
            </a:endParaRPr>
          </a:p>
        </p:txBody>
      </p:sp>
      <p:sp>
        <p:nvSpPr>
          <p:cNvPr id="2" name="ZoneTexte 1">
            <a:extLst>
              <a:ext uri="{FF2B5EF4-FFF2-40B4-BE49-F238E27FC236}">
                <a16:creationId xmlns:a16="http://schemas.microsoft.com/office/drawing/2014/main" id="{CCABFB1D-6B5F-A05D-86FB-9B510D114B0C}"/>
              </a:ext>
            </a:extLst>
          </p:cNvPr>
          <p:cNvSpPr txBox="1"/>
          <p:nvPr/>
        </p:nvSpPr>
        <p:spPr>
          <a:xfrm>
            <a:off x="1032825" y="102646"/>
            <a:ext cx="215475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fr-FR" sz="2400" dirty="0" err="1">
                <a:solidFill>
                  <a:srgbClr val="FF0000"/>
                </a:solidFill>
              </a:rPr>
              <a:t>Going</a:t>
            </a:r>
            <a:r>
              <a:rPr lang="fr-FR" sz="2400" dirty="0">
                <a:solidFill>
                  <a:srgbClr val="FF0000"/>
                </a:solidFill>
              </a:rPr>
              <a:t> full-</a:t>
            </a:r>
            <a:r>
              <a:rPr lang="fr-FR" sz="2400" dirty="0" err="1">
                <a:solidFill>
                  <a:srgbClr val="FF0000"/>
                </a:solidFill>
              </a:rPr>
              <a:t>field</a:t>
            </a:r>
            <a:endParaRPr lang="fr-FR" sz="2400" dirty="0">
              <a:solidFill>
                <a:srgbClr val="FF0000"/>
              </a:solidFill>
            </a:endParaRPr>
          </a:p>
        </p:txBody>
      </p:sp>
      <p:grpSp>
        <p:nvGrpSpPr>
          <p:cNvPr id="16" name="Groupe 15">
            <a:extLst>
              <a:ext uri="{FF2B5EF4-FFF2-40B4-BE49-F238E27FC236}">
                <a16:creationId xmlns:a16="http://schemas.microsoft.com/office/drawing/2014/main" id="{05608623-1B58-1D5E-7EA9-E611ABD056CD}"/>
              </a:ext>
            </a:extLst>
          </p:cNvPr>
          <p:cNvGrpSpPr/>
          <p:nvPr/>
        </p:nvGrpSpPr>
        <p:grpSpPr>
          <a:xfrm>
            <a:off x="102346" y="857477"/>
            <a:ext cx="5440957" cy="2823636"/>
            <a:chOff x="408016" y="2581592"/>
            <a:chExt cx="4080718" cy="2117727"/>
          </a:xfrm>
        </p:grpSpPr>
        <p:pic>
          <p:nvPicPr>
            <p:cNvPr id="10" name="Picture 2">
              <a:extLst>
                <a:ext uri="{FF2B5EF4-FFF2-40B4-BE49-F238E27FC236}">
                  <a16:creationId xmlns:a16="http://schemas.microsoft.com/office/drawing/2014/main" id="{3789F8F1-D3F8-B0B4-7984-AFB94B363956}"/>
                </a:ext>
              </a:extLst>
            </p:cNvPr>
            <p:cNvPicPr>
              <a:picLocks noChangeAspect="1" noChangeArrowheads="1"/>
            </p:cNvPicPr>
            <p:nvPr/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37153" b="39604"/>
            <a:stretch/>
          </p:blipFill>
          <p:spPr bwMode="auto">
            <a:xfrm>
              <a:off x="408016" y="2581592"/>
              <a:ext cx="4080718" cy="211772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7955BE5B-C830-B643-8E16-F595BB7E973E}"/>
                </a:ext>
              </a:extLst>
            </p:cNvPr>
            <p:cNvSpPr/>
            <p:nvPr/>
          </p:nvSpPr>
          <p:spPr>
            <a:xfrm>
              <a:off x="424030" y="2732499"/>
              <a:ext cx="250114" cy="193785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x-none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sz="2400"/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30F08716-3196-B8F9-7D53-9517929248C2}"/>
                </a:ext>
              </a:extLst>
            </p:cNvPr>
            <p:cNvSpPr/>
            <p:nvPr/>
          </p:nvSpPr>
          <p:spPr>
            <a:xfrm>
              <a:off x="1997691" y="2713122"/>
              <a:ext cx="250114" cy="193785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x-none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sz="2400"/>
            </a:p>
          </p:txBody>
        </p:sp>
      </p:grpSp>
      <p:sp>
        <p:nvSpPr>
          <p:cNvPr id="15" name="ZoneTexte 14">
            <a:extLst>
              <a:ext uri="{FF2B5EF4-FFF2-40B4-BE49-F238E27FC236}">
                <a16:creationId xmlns:a16="http://schemas.microsoft.com/office/drawing/2014/main" id="{EF703723-DA85-CE75-6A4B-AC1343E03ACA}"/>
              </a:ext>
            </a:extLst>
          </p:cNvPr>
          <p:cNvSpPr txBox="1"/>
          <p:nvPr/>
        </p:nvSpPr>
        <p:spPr>
          <a:xfrm>
            <a:off x="3733129" y="3471620"/>
            <a:ext cx="8338049" cy="256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x-none" sz="1067" b="1" dirty="0"/>
              <a:t>All-optical machine learning using diffractive deep neural networks</a:t>
            </a:r>
            <a:r>
              <a:rPr lang="fr-FR" sz="1067" dirty="0"/>
              <a:t>, </a:t>
            </a:r>
            <a:r>
              <a:rPr lang="x-none" sz="1067" dirty="0"/>
              <a:t>Lin</a:t>
            </a:r>
            <a:r>
              <a:rPr lang="fr-FR" sz="1067" dirty="0"/>
              <a:t> et al., </a:t>
            </a:r>
            <a:r>
              <a:rPr lang="x-none" sz="1067" dirty="0"/>
              <a:t>Science 361, 1004 (2018)</a:t>
            </a:r>
            <a:endParaRPr lang="fr-FR" sz="1067" dirty="0"/>
          </a:p>
        </p:txBody>
      </p:sp>
      <p:sp>
        <p:nvSpPr>
          <p:cNvPr id="7" name="ZoneTexte 6">
            <a:extLst>
              <a:ext uri="{FF2B5EF4-FFF2-40B4-BE49-F238E27FC236}">
                <a16:creationId xmlns:a16="http://schemas.microsoft.com/office/drawing/2014/main" id="{F10AF9F2-464E-48AD-6A47-B0CAFC181859}"/>
              </a:ext>
            </a:extLst>
          </p:cNvPr>
          <p:cNvSpPr txBox="1"/>
          <p:nvPr/>
        </p:nvSpPr>
        <p:spPr>
          <a:xfrm>
            <a:off x="1732692" y="448935"/>
            <a:ext cx="8726615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fr-FR" dirty="0"/>
              <a:t>Limited </a:t>
            </a:r>
            <a:r>
              <a:rPr lang="fr-FR" dirty="0" err="1"/>
              <a:t>scalability</a:t>
            </a:r>
            <a:r>
              <a:rPr lang="fr-FR" dirty="0"/>
              <a:t> of on-chip </a:t>
            </a:r>
            <a:r>
              <a:rPr lang="fr-FR" dirty="0" err="1"/>
              <a:t>photonics</a:t>
            </a:r>
            <a:r>
              <a:rPr lang="fr-FR" dirty="0"/>
              <a:t> + </a:t>
            </a:r>
            <a:r>
              <a:rPr lang="fr-FR" dirty="0" err="1"/>
              <a:t>Lightwaves</a:t>
            </a:r>
            <a:r>
              <a:rPr lang="fr-FR" dirty="0"/>
              <a:t> </a:t>
            </a:r>
            <a:r>
              <a:rPr lang="fr-FR" dirty="0" err="1"/>
              <a:t>propagates</a:t>
            </a:r>
            <a:r>
              <a:rPr lang="fr-FR" dirty="0"/>
              <a:t> in 3D </a:t>
            </a:r>
          </a:p>
        </p:txBody>
      </p:sp>
      <p:pic>
        <p:nvPicPr>
          <p:cNvPr id="14" name="Picture 4">
            <a:extLst>
              <a:ext uri="{FF2B5EF4-FFF2-40B4-BE49-F238E27FC236}">
                <a16:creationId xmlns:a16="http://schemas.microsoft.com/office/drawing/2014/main" id="{871F6FD3-8E5F-3776-89E7-DCDE8BC76A49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2967" t="72027" r="-604" b="2280"/>
          <a:stretch/>
        </p:blipFill>
        <p:spPr bwMode="auto">
          <a:xfrm>
            <a:off x="7875369" y="991075"/>
            <a:ext cx="4228291" cy="17655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7" name="ZoneTexte 16">
            <a:extLst>
              <a:ext uri="{FF2B5EF4-FFF2-40B4-BE49-F238E27FC236}">
                <a16:creationId xmlns:a16="http://schemas.microsoft.com/office/drawing/2014/main" id="{4CF22227-0080-DE9C-7131-D4D9F25DE75E}"/>
              </a:ext>
            </a:extLst>
          </p:cNvPr>
          <p:cNvSpPr txBox="1"/>
          <p:nvPr/>
        </p:nvSpPr>
        <p:spPr>
          <a:xfrm>
            <a:off x="7739799" y="2738141"/>
            <a:ext cx="4499437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fr-FR" sz="1600" dirty="0"/>
              <a:t>No full-</a:t>
            </a:r>
            <a:r>
              <a:rPr lang="fr-FR" sz="1600" dirty="0" err="1"/>
              <a:t>field</a:t>
            </a:r>
            <a:r>
              <a:rPr lang="fr-FR" sz="1600" dirty="0"/>
              <a:t> source in </a:t>
            </a:r>
            <a:r>
              <a:rPr lang="fr-FR" sz="1600" dirty="0" err="1"/>
              <a:t>THz</a:t>
            </a:r>
            <a:r>
              <a:rPr lang="fr-FR" sz="1600" dirty="0"/>
              <a:t>,</a:t>
            </a:r>
          </a:p>
          <a:p>
            <a:pPr algn="ctr"/>
            <a:r>
              <a:rPr lang="fr-FR" sz="1600" dirty="0" err="1"/>
              <a:t>Obtained</a:t>
            </a:r>
            <a:r>
              <a:rPr lang="fr-FR" sz="1600" dirty="0"/>
              <a:t> </a:t>
            </a:r>
            <a:r>
              <a:rPr lang="fr-FR" sz="1600" dirty="0" err="1"/>
              <a:t>using</a:t>
            </a:r>
            <a:r>
              <a:rPr lang="fr-FR" sz="1600" dirty="0"/>
              <a:t> superposition and XY scanning:</a:t>
            </a:r>
          </a:p>
          <a:p>
            <a:pPr algn="ctr"/>
            <a:r>
              <a:rPr lang="fr-FR" sz="1600" dirty="0"/>
              <a:t>Very high SNR</a:t>
            </a:r>
          </a:p>
        </p:txBody>
      </p:sp>
      <p:sp>
        <p:nvSpPr>
          <p:cNvPr id="18" name="Rectangle : coins arrondis 17">
            <a:extLst>
              <a:ext uri="{FF2B5EF4-FFF2-40B4-BE49-F238E27FC236}">
                <a16:creationId xmlns:a16="http://schemas.microsoft.com/office/drawing/2014/main" id="{FA2CE9E0-07DC-B55F-3F15-32621A835B93}"/>
              </a:ext>
            </a:extLst>
          </p:cNvPr>
          <p:cNvSpPr/>
          <p:nvPr/>
        </p:nvSpPr>
        <p:spPr>
          <a:xfrm>
            <a:off x="123697" y="3777040"/>
            <a:ext cx="11947480" cy="459965"/>
          </a:xfrm>
          <a:prstGeom prst="roundRect">
            <a:avLst/>
          </a:prstGeom>
          <a:noFill/>
          <a:ln w="28575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fr-FR" sz="1867" dirty="0">
                <a:solidFill>
                  <a:srgbClr val="070707"/>
                </a:solidFill>
              </a:rPr>
              <a:t>Is </a:t>
            </a:r>
            <a:r>
              <a:rPr lang="fr-FR" sz="1867" dirty="0" err="1">
                <a:solidFill>
                  <a:srgbClr val="070707"/>
                </a:solidFill>
              </a:rPr>
              <a:t>it</a:t>
            </a:r>
            <a:r>
              <a:rPr lang="fr-FR" sz="1867" dirty="0">
                <a:solidFill>
                  <a:srgbClr val="070707"/>
                </a:solidFill>
              </a:rPr>
              <a:t> possible to </a:t>
            </a:r>
            <a:r>
              <a:rPr lang="fr-FR" sz="1867" dirty="0" err="1">
                <a:solidFill>
                  <a:srgbClr val="070707"/>
                </a:solidFill>
              </a:rPr>
              <a:t>engineer</a:t>
            </a:r>
            <a:r>
              <a:rPr lang="fr-FR" sz="1867" dirty="0">
                <a:solidFill>
                  <a:srgbClr val="070707"/>
                </a:solidFill>
              </a:rPr>
              <a:t> a </a:t>
            </a:r>
            <a:r>
              <a:rPr lang="fr-FR" sz="1867" dirty="0" err="1">
                <a:solidFill>
                  <a:srgbClr val="070707"/>
                </a:solidFill>
              </a:rPr>
              <a:t>similar</a:t>
            </a:r>
            <a:r>
              <a:rPr lang="fr-FR" sz="1867" dirty="0">
                <a:solidFill>
                  <a:srgbClr val="070707"/>
                </a:solidFill>
              </a:rPr>
              <a:t> </a:t>
            </a:r>
            <a:r>
              <a:rPr lang="fr-FR" sz="1867" dirty="0" err="1">
                <a:solidFill>
                  <a:srgbClr val="070707"/>
                </a:solidFill>
              </a:rPr>
              <a:t>experiment</a:t>
            </a:r>
            <a:r>
              <a:rPr lang="fr-FR" sz="1867" dirty="0">
                <a:solidFill>
                  <a:srgbClr val="070707"/>
                </a:solidFill>
              </a:rPr>
              <a:t> but in a reconfigurable </a:t>
            </a:r>
            <a:r>
              <a:rPr lang="fr-FR" sz="1867" dirty="0" err="1">
                <a:solidFill>
                  <a:srgbClr val="070707"/>
                </a:solidFill>
              </a:rPr>
              <a:t>way</a:t>
            </a:r>
            <a:r>
              <a:rPr lang="fr-FR" sz="1867" dirty="0">
                <a:solidFill>
                  <a:srgbClr val="070707"/>
                </a:solidFill>
              </a:rPr>
              <a:t>, in the visible range and in full-</a:t>
            </a:r>
            <a:r>
              <a:rPr lang="fr-FR" sz="1867" dirty="0" err="1">
                <a:solidFill>
                  <a:srgbClr val="070707"/>
                </a:solidFill>
              </a:rPr>
              <a:t>field</a:t>
            </a:r>
            <a:r>
              <a:rPr lang="fr-FR" sz="1867" dirty="0">
                <a:solidFill>
                  <a:srgbClr val="070707"/>
                </a:solidFill>
              </a:rPr>
              <a:t> ?</a:t>
            </a:r>
          </a:p>
        </p:txBody>
      </p:sp>
      <p:pic>
        <p:nvPicPr>
          <p:cNvPr id="19" name="Image 18" descr="Une image contenant capture d’écran, texte, Caractère coloré&#10;&#10;Le contenu généré par l’IA peut être incorrect.">
            <a:extLst>
              <a:ext uri="{FF2B5EF4-FFF2-40B4-BE49-F238E27FC236}">
                <a16:creationId xmlns:a16="http://schemas.microsoft.com/office/drawing/2014/main" id="{AAEC03DA-639A-014C-9EB4-B0AD8FEF8031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987006" y="4363109"/>
            <a:ext cx="4217988" cy="2458929"/>
          </a:xfrm>
          <a:prstGeom prst="rect">
            <a:avLst/>
          </a:prstGeom>
        </p:spPr>
      </p:pic>
      <p:sp>
        <p:nvSpPr>
          <p:cNvPr id="20" name="ZoneTexte 19">
            <a:extLst>
              <a:ext uri="{FF2B5EF4-FFF2-40B4-BE49-F238E27FC236}">
                <a16:creationId xmlns:a16="http://schemas.microsoft.com/office/drawing/2014/main" id="{606233CC-A0F5-B59E-CE6F-9A673081E706}"/>
              </a:ext>
            </a:extLst>
          </p:cNvPr>
          <p:cNvSpPr txBox="1"/>
          <p:nvPr/>
        </p:nvSpPr>
        <p:spPr>
          <a:xfrm>
            <a:off x="8313416" y="4928520"/>
            <a:ext cx="3352200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fr-FR" dirty="0"/>
              <a:t>Could pave the </a:t>
            </a:r>
            <a:r>
              <a:rPr lang="fr-FR" dirty="0" err="1"/>
              <a:t>way</a:t>
            </a:r>
            <a:r>
              <a:rPr lang="fr-FR" dirty="0"/>
              <a:t> to</a:t>
            </a:r>
          </a:p>
          <a:p>
            <a:pPr algn="ctr"/>
            <a:r>
              <a:rPr lang="fr-FR" dirty="0"/>
              <a:t> </a:t>
            </a:r>
            <a:r>
              <a:rPr lang="fr-FR" dirty="0" err="1"/>
              <a:t>very</a:t>
            </a:r>
            <a:r>
              <a:rPr lang="fr-FR" dirty="0"/>
              <a:t> compact </a:t>
            </a:r>
            <a:r>
              <a:rPr lang="fr-FR" dirty="0" err="1"/>
              <a:t>devices</a:t>
            </a:r>
            <a:r>
              <a:rPr lang="fr-FR" dirty="0"/>
              <a:t> </a:t>
            </a:r>
          </a:p>
          <a:p>
            <a:pPr algn="ctr"/>
            <a:r>
              <a:rPr lang="fr-FR" dirty="0" err="1"/>
              <a:t>performing</a:t>
            </a:r>
            <a:r>
              <a:rPr lang="fr-FR" dirty="0"/>
              <a:t> </a:t>
            </a:r>
            <a:r>
              <a:rPr lang="fr-FR" dirty="0" err="1"/>
              <a:t>complex</a:t>
            </a:r>
            <a:r>
              <a:rPr lang="fr-FR" dirty="0"/>
              <a:t> </a:t>
            </a:r>
            <a:r>
              <a:rPr lang="fr-FR" dirty="0" err="1"/>
              <a:t>operations</a:t>
            </a:r>
            <a:endParaRPr lang="fr-FR" dirty="0"/>
          </a:p>
          <a:p>
            <a:pPr algn="ctr"/>
            <a:r>
              <a:rPr lang="fr-FR" dirty="0" err="1"/>
              <a:t>passively</a:t>
            </a:r>
            <a:r>
              <a:rPr lang="fr-FR" dirty="0"/>
              <a:t>. </a:t>
            </a:r>
          </a:p>
        </p:txBody>
      </p:sp>
      <p:grpSp>
        <p:nvGrpSpPr>
          <p:cNvPr id="24" name="Groupe 23">
            <a:extLst>
              <a:ext uri="{FF2B5EF4-FFF2-40B4-BE49-F238E27FC236}">
                <a16:creationId xmlns:a16="http://schemas.microsoft.com/office/drawing/2014/main" id="{3487AAEC-EE5E-1C45-6ACB-297BC8B42B90}"/>
              </a:ext>
            </a:extLst>
          </p:cNvPr>
          <p:cNvGrpSpPr/>
          <p:nvPr/>
        </p:nvGrpSpPr>
        <p:grpSpPr>
          <a:xfrm>
            <a:off x="250671" y="4291456"/>
            <a:ext cx="3788217" cy="2308324"/>
            <a:chOff x="188003" y="3300972"/>
            <a:chExt cx="2841163" cy="1731243"/>
          </a:xfrm>
        </p:grpSpPr>
        <mc:AlternateContent xmlns:mc="http://schemas.openxmlformats.org/markup-compatibility/2006" xmlns:a14="http://schemas.microsoft.com/office/drawing/2010/main">
          <mc:Choice Requires="a14">
            <p:sp>
              <p:nvSpPr>
                <p:cNvPr id="21" name="ZoneTexte 20">
                  <a:extLst>
                    <a:ext uri="{FF2B5EF4-FFF2-40B4-BE49-F238E27FC236}">
                      <a16:creationId xmlns:a16="http://schemas.microsoft.com/office/drawing/2014/main" id="{2C6CA8BE-D2B6-8848-801C-ABBEFDBDEFE4}"/>
                    </a:ext>
                  </a:extLst>
                </p:cNvPr>
                <p:cNvSpPr txBox="1"/>
                <p:nvPr/>
              </p:nvSpPr>
              <p:spPr>
                <a:xfrm>
                  <a:off x="188003" y="3300972"/>
                  <a:ext cx="2841163" cy="1731243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pPr algn="ctr"/>
                  <a:r>
                    <a:rPr lang="fr-FR" dirty="0"/>
                    <a:t>Downscaling the </a:t>
                  </a:r>
                  <a:r>
                    <a:rPr lang="fr-FR" dirty="0" err="1"/>
                    <a:t>wavelength</a:t>
                  </a:r>
                  <a:r>
                    <a:rPr lang="fr-FR" dirty="0"/>
                    <a:t>:</a:t>
                  </a:r>
                </a:p>
                <a:p>
                  <a:pPr algn="ctr"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r>
                          <a:rPr lang="fr-FR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≈1</m:t>
                        </m:r>
                        <m:r>
                          <a:rPr lang="fr-FR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𝑐𝑚</m:t>
                        </m:r>
                      </m:oMath>
                    </m:oMathPara>
                  </a14:m>
                  <a:endParaRPr lang="fr-FR" dirty="0">
                    <a:ea typeface="Cambria Math" panose="02040503050406030204" pitchFamily="18" charset="0"/>
                  </a:endParaRPr>
                </a:p>
                <a:p>
                  <a:pPr algn="ctr"/>
                  <a:r>
                    <a:rPr lang="fr-FR" dirty="0"/>
                    <a:t>to </a:t>
                  </a:r>
                </a:p>
                <a:p>
                  <a:pPr algn="ctr"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r>
                          <a:rPr lang="fr-FR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≈500</m:t>
                        </m:r>
                        <m:r>
                          <a:rPr lang="fr-FR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𝑛𝑚</m:t>
                        </m:r>
                      </m:oMath>
                    </m:oMathPara>
                  </a14:m>
                  <a:endParaRPr lang="fr-FR" dirty="0">
                    <a:ea typeface="Cambria Math" panose="02040503050406030204" pitchFamily="18" charset="0"/>
                  </a:endParaRPr>
                </a:p>
                <a:p>
                  <a:pPr algn="ctr"/>
                  <a:r>
                    <a:rPr lang="fr-FR" dirty="0"/>
                    <a:t> + Not the </a:t>
                  </a:r>
                  <a:r>
                    <a:rPr lang="fr-FR" dirty="0" err="1"/>
                    <a:t>same</a:t>
                  </a:r>
                  <a:r>
                    <a:rPr lang="fr-FR" dirty="0"/>
                    <a:t> engineering</a:t>
                  </a:r>
                </a:p>
                <a:p>
                  <a:pPr algn="ctr"/>
                  <a:r>
                    <a:rPr lang="fr-FR" dirty="0" err="1"/>
                    <a:t>precision</a:t>
                  </a:r>
                  <a:r>
                    <a:rPr lang="fr-FR" dirty="0"/>
                    <a:t> of the propagation media </a:t>
                  </a:r>
                </a:p>
                <a:p>
                  <a:pPr algn="ctr"/>
                  <a:endParaRPr lang="fr-FR" dirty="0"/>
                </a:p>
                <a:p>
                  <a:pPr algn="ctr"/>
                  <a:r>
                    <a:rPr lang="fr-FR" dirty="0" err="1"/>
                    <a:t>Trainable</a:t>
                  </a:r>
                  <a:r>
                    <a:rPr lang="fr-FR" dirty="0"/>
                    <a:t> </a:t>
                  </a:r>
                  <a:r>
                    <a:rPr lang="fr-FR" dirty="0" err="1"/>
                    <a:t>using</a:t>
                  </a:r>
                  <a:r>
                    <a:rPr lang="fr-FR" dirty="0"/>
                    <a:t> </a:t>
                  </a:r>
                  <a:r>
                    <a:rPr lang="fr-FR" dirty="0" err="1"/>
                    <a:t>PhyLL</a:t>
                  </a:r>
                  <a:r>
                    <a:rPr lang="fr-FR" dirty="0"/>
                    <a:t> ?</a:t>
                  </a:r>
                </a:p>
              </p:txBody>
            </p:sp>
          </mc:Choice>
          <mc:Fallback xmlns="">
            <p:sp>
              <p:nvSpPr>
                <p:cNvPr id="21" name="ZoneTexte 20">
                  <a:extLst>
                    <a:ext uri="{FF2B5EF4-FFF2-40B4-BE49-F238E27FC236}">
                      <a16:creationId xmlns:a16="http://schemas.microsoft.com/office/drawing/2014/main" id="{2C6CA8BE-D2B6-8848-801C-ABBEFDBDEFE4}"/>
                    </a:ext>
                  </a:extLst>
                </p:cNvPr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188003" y="3300972"/>
                  <a:ext cx="2841163" cy="1731243"/>
                </a:xfrm>
                <a:prstGeom prst="rect">
                  <a:avLst/>
                </a:prstGeom>
                <a:blipFill>
                  <a:blip r:embed="rId6"/>
                  <a:stretch>
                    <a:fillRect l="-804" t="-1583" r="-804" b="-3166"/>
                  </a:stretch>
                </a:blipFill>
              </p:spPr>
              <p:txBody>
                <a:bodyPr/>
                <a:lstStyle/>
                <a:p>
                  <a:r>
                    <a:rPr lang="fr-FR">
                      <a:noFill/>
                    </a:rPr>
                    <a:t> </a:t>
                  </a:r>
                </a:p>
              </p:txBody>
            </p:sp>
          </mc:Fallback>
        </mc:AlternateContent>
        <p:sp>
          <p:nvSpPr>
            <p:cNvPr id="22" name="Flèche : courbe vers la droite 21">
              <a:extLst>
                <a:ext uri="{FF2B5EF4-FFF2-40B4-BE49-F238E27FC236}">
                  <a16:creationId xmlns:a16="http://schemas.microsoft.com/office/drawing/2014/main" id="{312C7BCA-8B50-041F-F8BB-561510F1E01F}"/>
                </a:ext>
              </a:extLst>
            </p:cNvPr>
            <p:cNvSpPr/>
            <p:nvPr/>
          </p:nvSpPr>
          <p:spPr>
            <a:xfrm>
              <a:off x="955589" y="3681273"/>
              <a:ext cx="214519" cy="344974"/>
            </a:xfrm>
            <a:prstGeom prst="curvedRightArrow">
              <a:avLst/>
            </a:prstGeom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fr-FR" sz="2400">
                <a:solidFill>
                  <a:schemeClr val="tx1"/>
                </a:solidFill>
              </a:endParaRPr>
            </a:p>
          </p:txBody>
        </p:sp>
        <mc:AlternateContent xmlns:mc="http://schemas.openxmlformats.org/markup-compatibility/2006" xmlns:a14="http://schemas.microsoft.com/office/drawing/2010/main">
          <mc:Choice Requires="a14">
            <p:sp>
              <p:nvSpPr>
                <p:cNvPr id="23" name="ZoneTexte 22">
                  <a:extLst>
                    <a:ext uri="{FF2B5EF4-FFF2-40B4-BE49-F238E27FC236}">
                      <a16:creationId xmlns:a16="http://schemas.microsoft.com/office/drawing/2014/main" id="{E4EE5252-F30D-45DD-5031-B87B123E2145}"/>
                    </a:ext>
                  </a:extLst>
                </p:cNvPr>
                <p:cNvSpPr txBox="1"/>
                <p:nvPr/>
              </p:nvSpPr>
              <p:spPr>
                <a:xfrm>
                  <a:off x="395751" y="3654746"/>
                  <a:ext cx="538802" cy="317491"/>
                </a:xfrm>
                <a:prstGeom prst="rect">
                  <a:avLst/>
                </a:prstGeom>
                <a:noFill/>
              </p:spPr>
              <p:txBody>
                <a:bodyPr wrap="none" lIns="0" tIns="0" rIns="0" bIns="0" rtlCol="0">
                  <a:spAutoFit/>
                </a:bodyPr>
                <a:lstStyle/>
                <a:p>
                  <a:pPr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f>
                          <m:fPr>
                            <m:type m:val="skw"/>
                            <m:ctrlPr>
                              <a:rPr lang="fr-FR" sz="2000" i="1">
                                <a:latin typeface="Cambria Math" panose="02040503050406030204" pitchFamily="18" charset="0"/>
                              </a:rPr>
                            </m:ctrlPr>
                          </m:fPr>
                          <m:num>
                            <m:r>
                              <a:rPr lang="fr-FR" sz="2000" i="1">
                                <a:latin typeface="Cambria Math" panose="02040503050406030204" pitchFamily="18" charset="0"/>
                              </a:rPr>
                              <m:t>1</m:t>
                            </m:r>
                          </m:num>
                          <m:den>
                            <m:sSup>
                              <m:sSupPr>
                                <m:ctrlPr>
                                  <a:rPr lang="fr-FR" sz="2000" i="1">
                                    <a:latin typeface="Cambria Math" panose="02040503050406030204" pitchFamily="18" charset="0"/>
                                  </a:rPr>
                                </m:ctrlPr>
                              </m:sSupPr>
                              <m:e>
                                <m:r>
                                  <a:rPr lang="fr-FR" sz="2000" i="1">
                                    <a:latin typeface="Cambria Math" panose="02040503050406030204" pitchFamily="18" charset="0"/>
                                  </a:rPr>
                                  <m:t>10</m:t>
                                </m:r>
                              </m:e>
                              <m:sup>
                                <m:r>
                                  <a:rPr lang="fr-FR" sz="2000" i="1">
                                    <a:latin typeface="Cambria Math" panose="02040503050406030204" pitchFamily="18" charset="0"/>
                                  </a:rPr>
                                  <m:t>4</m:t>
                                </m:r>
                              </m:sup>
                            </m:sSup>
                          </m:den>
                        </m:f>
                      </m:oMath>
                    </m:oMathPara>
                  </a14:m>
                  <a:endParaRPr lang="fr-FR" sz="2000" dirty="0"/>
                </a:p>
              </p:txBody>
            </p:sp>
          </mc:Choice>
          <mc:Fallback xmlns="">
            <p:sp>
              <p:nvSpPr>
                <p:cNvPr id="23" name="ZoneTexte 22">
                  <a:extLst>
                    <a:ext uri="{FF2B5EF4-FFF2-40B4-BE49-F238E27FC236}">
                      <a16:creationId xmlns:a16="http://schemas.microsoft.com/office/drawing/2014/main" id="{E4EE5252-F30D-45DD-5031-B87B123E2145}"/>
                    </a:ext>
                  </a:extLst>
                </p:cNvPr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395751" y="3654746"/>
                  <a:ext cx="538802" cy="317491"/>
                </a:xfrm>
                <a:prstGeom prst="rect">
                  <a:avLst/>
                </a:prstGeom>
                <a:blipFill>
                  <a:blip r:embed="rId7"/>
                  <a:stretch>
                    <a:fillRect l="-60684" t="-154286" r="-76068" b="-227143"/>
                  </a:stretch>
                </a:blipFill>
              </p:spPr>
              <p:txBody>
                <a:bodyPr/>
                <a:lstStyle/>
                <a:p>
                  <a:r>
                    <a:rPr lang="fr-FR">
                      <a:noFill/>
                    </a:rPr>
                    <a:t> </a:t>
                  </a:r>
                </a:p>
              </p:txBody>
            </p:sp>
          </mc:Fallback>
        </mc:AlternateContent>
      </p:grpSp>
    </p:spTree>
    <p:extLst>
      <p:ext uri="{BB962C8B-B14F-4D97-AF65-F5344CB8AC3E}">
        <p14:creationId xmlns:p14="http://schemas.microsoft.com/office/powerpoint/2010/main" val="4006795964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/>
      <p:bldP spid="18" grpId="0" animBg="1"/>
      <p:bldP spid="20" grpId="0"/>
    </p:bld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CDB7D33-4F3B-681E-4197-71AA2B66AEB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Espace réservé du numéro de diapositive 5">
            <a:extLst>
              <a:ext uri="{FF2B5EF4-FFF2-40B4-BE49-F238E27FC236}">
                <a16:creationId xmlns:a16="http://schemas.microsoft.com/office/drawing/2014/main" id="{54A2FA14-19B5-AE5C-9371-7CD0CF031E2A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pPr defTabSz="914377">
              <a:defRPr/>
            </a:pPr>
            <a:fld id="{E1E1CD7C-2161-7D43-862E-CE4C333CD873}" type="slidenum">
              <a:rPr lang="fr-FR">
                <a:solidFill>
                  <a:srgbClr val="413C3A"/>
                </a:solidFill>
                <a:latin typeface="Franklin Gothic Demi Cond"/>
              </a:rPr>
              <a:pPr defTabSz="914377">
                <a:defRPr/>
              </a:pPr>
              <a:t>38</a:t>
            </a:fld>
            <a:endParaRPr lang="fr-FR" dirty="0">
              <a:solidFill>
                <a:srgbClr val="413C3A"/>
              </a:solidFill>
              <a:latin typeface="Franklin Gothic Demi Cond"/>
            </a:endParaRPr>
          </a:p>
        </p:txBody>
      </p:sp>
      <p:sp>
        <p:nvSpPr>
          <p:cNvPr id="2" name="ZoneTexte 1">
            <a:extLst>
              <a:ext uri="{FF2B5EF4-FFF2-40B4-BE49-F238E27FC236}">
                <a16:creationId xmlns:a16="http://schemas.microsoft.com/office/drawing/2014/main" id="{BD6A3AE4-E75A-0CC4-8175-E7D62F42EE0D}"/>
              </a:ext>
            </a:extLst>
          </p:cNvPr>
          <p:cNvSpPr txBox="1"/>
          <p:nvPr/>
        </p:nvSpPr>
        <p:spPr>
          <a:xfrm>
            <a:off x="1032825" y="102646"/>
            <a:ext cx="823494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fr-FR" sz="2400" dirty="0"/>
              <a:t>Reconfigurable free-</a:t>
            </a:r>
            <a:r>
              <a:rPr lang="fr-FR" sz="2400" dirty="0" err="1"/>
              <a:t>field</a:t>
            </a:r>
            <a:r>
              <a:rPr lang="fr-FR" sz="2400" dirty="0"/>
              <a:t> hardware: spatial light </a:t>
            </a:r>
            <a:r>
              <a:rPr lang="fr-FR" sz="2400" dirty="0" err="1"/>
              <a:t>modulators</a:t>
            </a:r>
            <a:endParaRPr lang="fr-FR" sz="2400" dirty="0"/>
          </a:p>
        </p:txBody>
      </p:sp>
      <p:sp>
        <p:nvSpPr>
          <p:cNvPr id="3" name="ZoneTexte 2">
            <a:extLst>
              <a:ext uri="{FF2B5EF4-FFF2-40B4-BE49-F238E27FC236}">
                <a16:creationId xmlns:a16="http://schemas.microsoft.com/office/drawing/2014/main" id="{E9D78533-A5FC-C2FC-F71D-F1B704727357}"/>
              </a:ext>
            </a:extLst>
          </p:cNvPr>
          <p:cNvSpPr txBox="1"/>
          <p:nvPr/>
        </p:nvSpPr>
        <p:spPr>
          <a:xfrm>
            <a:off x="5571752" y="579560"/>
            <a:ext cx="1324402" cy="31810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fr-FR" sz="1467" i="1" u="sng" dirty="0" err="1"/>
              <a:t>Liquid</a:t>
            </a:r>
            <a:r>
              <a:rPr lang="fr-FR" sz="1467" i="1" u="sng" dirty="0"/>
              <a:t> </a:t>
            </a:r>
            <a:r>
              <a:rPr lang="fr-FR" sz="1467" i="1" u="sng" dirty="0" err="1"/>
              <a:t>cristals</a:t>
            </a:r>
            <a:endParaRPr lang="fr-FR" sz="1467" i="1" u="sng" dirty="0"/>
          </a:p>
        </p:txBody>
      </p:sp>
      <p:sp>
        <p:nvSpPr>
          <p:cNvPr id="4" name="ZoneTexte 3">
            <a:extLst>
              <a:ext uri="{FF2B5EF4-FFF2-40B4-BE49-F238E27FC236}">
                <a16:creationId xmlns:a16="http://schemas.microsoft.com/office/drawing/2014/main" id="{902304B5-68E9-E23C-60BD-8D3CFC40A3C8}"/>
              </a:ext>
            </a:extLst>
          </p:cNvPr>
          <p:cNvSpPr txBox="1"/>
          <p:nvPr/>
        </p:nvSpPr>
        <p:spPr>
          <a:xfrm>
            <a:off x="1167121" y="595834"/>
            <a:ext cx="1794081" cy="31810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fr-FR" sz="1467" i="1" u="sng" dirty="0" err="1"/>
              <a:t>Deformable</a:t>
            </a:r>
            <a:r>
              <a:rPr lang="fr-FR" sz="1467" i="1" u="sng" dirty="0"/>
              <a:t> </a:t>
            </a:r>
            <a:r>
              <a:rPr lang="fr-FR" sz="1467" i="1" u="sng" dirty="0" err="1"/>
              <a:t>mirrors</a:t>
            </a:r>
            <a:endParaRPr lang="fr-FR" sz="1467" i="1" u="sng" dirty="0"/>
          </a:p>
        </p:txBody>
      </p:sp>
      <p:sp>
        <p:nvSpPr>
          <p:cNvPr id="5" name="ZoneTexte 4">
            <a:extLst>
              <a:ext uri="{FF2B5EF4-FFF2-40B4-BE49-F238E27FC236}">
                <a16:creationId xmlns:a16="http://schemas.microsoft.com/office/drawing/2014/main" id="{F16A3DF7-2326-A20E-CC61-2A080A7D6F1C}"/>
              </a:ext>
            </a:extLst>
          </p:cNvPr>
          <p:cNvSpPr txBox="1"/>
          <p:nvPr/>
        </p:nvSpPr>
        <p:spPr>
          <a:xfrm>
            <a:off x="8658522" y="595834"/>
            <a:ext cx="2946640" cy="31810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fr-FR" sz="1467" i="1" u="sng" dirty="0"/>
              <a:t>Digital </a:t>
            </a:r>
            <a:r>
              <a:rPr lang="fr-FR" sz="1467" i="1" u="sng" dirty="0" err="1"/>
              <a:t>Micromirror</a:t>
            </a:r>
            <a:r>
              <a:rPr lang="fr-FR" sz="1467" i="1" u="sng" dirty="0"/>
              <a:t> </a:t>
            </a:r>
            <a:r>
              <a:rPr lang="fr-FR" sz="1467" i="1" u="sng" dirty="0" err="1"/>
              <a:t>Device</a:t>
            </a:r>
            <a:r>
              <a:rPr lang="fr-FR" sz="1467" i="1" u="sng" dirty="0"/>
              <a:t> (DMD)</a:t>
            </a:r>
          </a:p>
        </p:txBody>
      </p:sp>
      <p:pic>
        <p:nvPicPr>
          <p:cNvPr id="7" name="Image 6" descr="Une image contenant intérieur&#10;&#10;Le contenu généré par l’IA peut être incorrect.">
            <a:extLst>
              <a:ext uri="{FF2B5EF4-FFF2-40B4-BE49-F238E27FC236}">
                <a16:creationId xmlns:a16="http://schemas.microsoft.com/office/drawing/2014/main" id="{298F3E0A-2FB3-4D54-BFD2-97597FADC3DE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5257" t="11514" r="6767" b="28990"/>
          <a:stretch>
            <a:fillRect/>
          </a:stretch>
        </p:blipFill>
        <p:spPr>
          <a:xfrm>
            <a:off x="399205" y="1531572"/>
            <a:ext cx="3570507" cy="1358187"/>
          </a:xfrm>
          <a:prstGeom prst="rect">
            <a:avLst/>
          </a:prstGeom>
        </p:spPr>
      </p:pic>
      <p:pic>
        <p:nvPicPr>
          <p:cNvPr id="8" name="Image 7" descr="Une image contenant blanc, conception&#10;&#10;Le contenu généré par l’IA peut être incorrect.">
            <a:extLst>
              <a:ext uri="{FF2B5EF4-FFF2-40B4-BE49-F238E27FC236}">
                <a16:creationId xmlns:a16="http://schemas.microsoft.com/office/drawing/2014/main" id="{8575BC64-3692-1B8F-0521-9A74F0D1289A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r="53327" b="24530"/>
          <a:stretch>
            <a:fillRect/>
          </a:stretch>
        </p:blipFill>
        <p:spPr>
          <a:xfrm>
            <a:off x="350846" y="987830"/>
            <a:ext cx="1782036" cy="473325"/>
          </a:xfrm>
          <a:prstGeom prst="rect">
            <a:avLst/>
          </a:prstGeom>
        </p:spPr>
      </p:pic>
      <p:pic>
        <p:nvPicPr>
          <p:cNvPr id="9" name="Image 8" descr="Une image contenant blanc, conception&#10;&#10;Le contenu généré par l’IA peut être incorrect.">
            <a:extLst>
              <a:ext uri="{FF2B5EF4-FFF2-40B4-BE49-F238E27FC236}">
                <a16:creationId xmlns:a16="http://schemas.microsoft.com/office/drawing/2014/main" id="{C1B0280C-ACC4-9A19-A790-C67F418FCAE4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52079" b="24530"/>
          <a:stretch>
            <a:fillRect/>
          </a:stretch>
        </p:blipFill>
        <p:spPr>
          <a:xfrm>
            <a:off x="2235443" y="979501"/>
            <a:ext cx="1836831" cy="475172"/>
          </a:xfrm>
          <a:prstGeom prst="rect">
            <a:avLst/>
          </a:prstGeom>
        </p:spPr>
      </p:pic>
      <p:pic>
        <p:nvPicPr>
          <p:cNvPr id="10" name="Image 9" descr="Une image contenant ligne, diagramme, capture d’écran, Tracé&#10;&#10;Le contenu généré par l’IA peut être incorrect.">
            <a:extLst>
              <a:ext uri="{FF2B5EF4-FFF2-40B4-BE49-F238E27FC236}">
                <a16:creationId xmlns:a16="http://schemas.microsoft.com/office/drawing/2014/main" id="{E9C2A0A1-D20F-02DF-D03B-38E3DA10C148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314380" y="1203905"/>
            <a:ext cx="2212397" cy="1616279"/>
          </a:xfrm>
          <a:prstGeom prst="rect">
            <a:avLst/>
          </a:prstGeom>
        </p:spPr>
      </p:pic>
      <p:pic>
        <p:nvPicPr>
          <p:cNvPr id="11" name="Image 10" descr="Une image contenant texte, croquis, cellule solaire, conception&#10;&#10;Le contenu généré par l’IA peut être incorrect.">
            <a:extLst>
              <a:ext uri="{FF2B5EF4-FFF2-40B4-BE49-F238E27FC236}">
                <a16:creationId xmlns:a16="http://schemas.microsoft.com/office/drawing/2014/main" id="{5D9374FD-3A4E-08E8-70D4-5FE96C0E0CE1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437409" y="1381667"/>
            <a:ext cx="3301239" cy="1455280"/>
          </a:xfrm>
          <a:prstGeom prst="rect">
            <a:avLst/>
          </a:prstGeom>
        </p:spPr>
      </p:pic>
      <p:cxnSp>
        <p:nvCxnSpPr>
          <p:cNvPr id="12" name="Connecteur droit 11">
            <a:extLst>
              <a:ext uri="{FF2B5EF4-FFF2-40B4-BE49-F238E27FC236}">
                <a16:creationId xmlns:a16="http://schemas.microsoft.com/office/drawing/2014/main" id="{E427255D-4188-2A94-9D8C-F4535D48AF13}"/>
              </a:ext>
            </a:extLst>
          </p:cNvPr>
          <p:cNvCxnSpPr>
            <a:cxnSpLocks/>
          </p:cNvCxnSpPr>
          <p:nvPr/>
        </p:nvCxnSpPr>
        <p:spPr>
          <a:xfrm flipH="1">
            <a:off x="4174832" y="922447"/>
            <a:ext cx="3" cy="4053205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Connecteur droit 12">
            <a:extLst>
              <a:ext uri="{FF2B5EF4-FFF2-40B4-BE49-F238E27FC236}">
                <a16:creationId xmlns:a16="http://schemas.microsoft.com/office/drawing/2014/main" id="{04B9A8B9-6172-67CE-CC18-3BCFB0F7E04D}"/>
              </a:ext>
            </a:extLst>
          </p:cNvPr>
          <p:cNvCxnSpPr>
            <a:cxnSpLocks/>
          </p:cNvCxnSpPr>
          <p:nvPr/>
        </p:nvCxnSpPr>
        <p:spPr>
          <a:xfrm flipH="1">
            <a:off x="8307273" y="922447"/>
            <a:ext cx="14692" cy="4053205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4" name="Picture 2" descr="File:Digital Micromirror Device - Chip ...">
            <a:extLst>
              <a:ext uri="{FF2B5EF4-FFF2-40B4-BE49-F238E27FC236}">
                <a16:creationId xmlns:a16="http://schemas.microsoft.com/office/drawing/2014/main" id="{7CF2C36B-590C-4D64-E113-FAC73467FB70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475" t="6973" r="7730" b="4207"/>
          <a:stretch>
            <a:fillRect/>
          </a:stretch>
        </p:blipFill>
        <p:spPr bwMode="auto">
          <a:xfrm>
            <a:off x="6629342" y="1377371"/>
            <a:ext cx="1577180" cy="10993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6" name="ZoneTexte 15">
            <a:extLst>
              <a:ext uri="{FF2B5EF4-FFF2-40B4-BE49-F238E27FC236}">
                <a16:creationId xmlns:a16="http://schemas.microsoft.com/office/drawing/2014/main" id="{B8ECBC72-2FCB-F457-63F3-741CB47E35FB}"/>
              </a:ext>
            </a:extLst>
          </p:cNvPr>
          <p:cNvSpPr txBox="1"/>
          <p:nvPr/>
        </p:nvSpPr>
        <p:spPr>
          <a:xfrm>
            <a:off x="53866" y="2927733"/>
            <a:ext cx="4120967" cy="15285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fr-FR" sz="1600" dirty="0"/>
              <a:t>≈ 100 </a:t>
            </a:r>
            <a:r>
              <a:rPr lang="fr-FR" sz="1600" dirty="0" err="1"/>
              <a:t>d.o.f.s</a:t>
            </a:r>
            <a:r>
              <a:rPr lang="fr-FR" sz="1600" dirty="0"/>
              <a:t> </a:t>
            </a:r>
          </a:p>
          <a:p>
            <a:pPr algn="ctr"/>
            <a:r>
              <a:rPr lang="fr-FR" sz="1333" dirty="0"/>
              <a:t>(Not </a:t>
            </a:r>
            <a:r>
              <a:rPr lang="fr-FR" sz="1333" dirty="0" err="1"/>
              <a:t>perfectly</a:t>
            </a:r>
            <a:r>
              <a:rPr lang="fr-FR" sz="1333" dirty="0"/>
              <a:t> </a:t>
            </a:r>
            <a:r>
              <a:rPr lang="fr-FR" sz="1333" dirty="0" err="1"/>
              <a:t>independent</a:t>
            </a:r>
            <a:r>
              <a:rPr lang="fr-FR" sz="1333" dirty="0"/>
              <a:t> for a </a:t>
            </a:r>
            <a:r>
              <a:rPr lang="fr-FR" sz="1333" dirty="0" err="1"/>
              <a:t>continuous</a:t>
            </a:r>
            <a:r>
              <a:rPr lang="fr-FR" sz="1333" dirty="0"/>
              <a:t> surface)</a:t>
            </a:r>
          </a:p>
          <a:p>
            <a:pPr algn="ctr"/>
            <a:endParaRPr lang="fr-FR" sz="1600" dirty="0"/>
          </a:p>
          <a:p>
            <a:pPr algn="ctr"/>
            <a:r>
              <a:rPr lang="fr-FR" sz="1600" dirty="0" err="1"/>
              <a:t>Response</a:t>
            </a:r>
            <a:r>
              <a:rPr lang="fr-FR" sz="1600" dirty="0"/>
              <a:t> time </a:t>
            </a:r>
            <a:r>
              <a:rPr lang="fr-FR" sz="1600" dirty="0" err="1"/>
              <a:t>depends</a:t>
            </a:r>
            <a:r>
              <a:rPr lang="fr-FR" sz="1600" dirty="0"/>
              <a:t> on the size</a:t>
            </a:r>
          </a:p>
          <a:p>
            <a:pPr algn="ctr"/>
            <a:r>
              <a:rPr lang="fr-FR" sz="1600" dirty="0"/>
              <a:t>10Hz to 1 kHz actuation</a:t>
            </a:r>
          </a:p>
          <a:p>
            <a:pPr algn="ctr"/>
            <a:r>
              <a:rPr lang="fr-FR" sz="1600" dirty="0"/>
              <a:t>(large vs. </a:t>
            </a:r>
            <a:r>
              <a:rPr lang="fr-FR" sz="1600" dirty="0" err="1"/>
              <a:t>small</a:t>
            </a:r>
            <a:r>
              <a:rPr lang="fr-FR" sz="1600" dirty="0"/>
              <a:t> variations)</a:t>
            </a:r>
          </a:p>
        </p:txBody>
      </p:sp>
      <p:sp>
        <p:nvSpPr>
          <p:cNvPr id="17" name="ZoneTexte 16">
            <a:extLst>
              <a:ext uri="{FF2B5EF4-FFF2-40B4-BE49-F238E27FC236}">
                <a16:creationId xmlns:a16="http://schemas.microsoft.com/office/drawing/2014/main" id="{B2AB877A-D869-5F4B-3EA3-82CA4AB3E2AA}"/>
              </a:ext>
            </a:extLst>
          </p:cNvPr>
          <p:cNvSpPr txBox="1"/>
          <p:nvPr/>
        </p:nvSpPr>
        <p:spPr>
          <a:xfrm>
            <a:off x="4186306" y="2741770"/>
            <a:ext cx="4120967" cy="22672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fr-FR" sz="1600" dirty="0" err="1"/>
              <a:t>Reflective</a:t>
            </a:r>
            <a:r>
              <a:rPr lang="fr-FR" sz="1600" dirty="0"/>
              <a:t> or transmissive</a:t>
            </a:r>
          </a:p>
          <a:p>
            <a:pPr algn="ctr"/>
            <a:endParaRPr lang="fr-FR" sz="1600" dirty="0"/>
          </a:p>
          <a:p>
            <a:pPr algn="ctr"/>
            <a:r>
              <a:rPr lang="fr-FR" sz="1600" dirty="0"/>
              <a:t>≈ 2Mp (= </a:t>
            </a:r>
            <a:r>
              <a:rPr lang="fr-FR" sz="1600" dirty="0" err="1"/>
              <a:t>d.o.f.s</a:t>
            </a:r>
            <a:r>
              <a:rPr lang="fr-FR" sz="1600" dirty="0"/>
              <a:t>) </a:t>
            </a:r>
            <a:r>
              <a:rPr lang="fr-FR" sz="1600" dirty="0" err="1"/>
              <a:t>resolution</a:t>
            </a:r>
            <a:r>
              <a:rPr lang="fr-FR" sz="1600" dirty="0"/>
              <a:t> up to 16bits</a:t>
            </a:r>
          </a:p>
          <a:p>
            <a:pPr algn="ctr"/>
            <a:endParaRPr lang="fr-FR" sz="1600" dirty="0"/>
          </a:p>
          <a:p>
            <a:pPr algn="ctr"/>
            <a:r>
              <a:rPr lang="fr-FR" sz="1600" dirty="0"/>
              <a:t>≈ 100 Hz maximum </a:t>
            </a:r>
            <a:r>
              <a:rPr lang="fr-FR" sz="1600" dirty="0" err="1"/>
              <a:t>refresh</a:t>
            </a:r>
            <a:r>
              <a:rPr lang="fr-FR" sz="1600" dirty="0"/>
              <a:t> rate</a:t>
            </a:r>
          </a:p>
          <a:p>
            <a:pPr algn="ctr"/>
            <a:endParaRPr lang="fr-FR" sz="1600" dirty="0"/>
          </a:p>
          <a:p>
            <a:pPr algn="ctr"/>
            <a:r>
              <a:rPr lang="fr-FR" sz="1600" dirty="0"/>
              <a:t>Phase </a:t>
            </a:r>
            <a:r>
              <a:rPr lang="fr-FR" sz="1600" dirty="0" err="1"/>
              <a:t>modulator</a:t>
            </a:r>
            <a:r>
              <a:rPr lang="fr-FR" sz="1600" dirty="0"/>
              <a:t> or</a:t>
            </a:r>
          </a:p>
          <a:p>
            <a:pPr algn="ctr"/>
            <a:r>
              <a:rPr lang="fr-FR" sz="1600" dirty="0"/>
              <a:t> amplitude </a:t>
            </a:r>
            <a:r>
              <a:rPr lang="fr-FR" sz="1600" dirty="0" err="1"/>
              <a:t>modulator</a:t>
            </a:r>
            <a:endParaRPr lang="fr-FR" sz="1600" dirty="0"/>
          </a:p>
          <a:p>
            <a:pPr algn="ctr"/>
            <a:r>
              <a:rPr lang="fr-FR" sz="1333" dirty="0"/>
              <a:t>(</a:t>
            </a:r>
            <a:r>
              <a:rPr lang="fr-FR" sz="1333" dirty="0" err="1"/>
              <a:t>with</a:t>
            </a:r>
            <a:r>
              <a:rPr lang="fr-FR" sz="1333" dirty="0"/>
              <a:t> a </a:t>
            </a:r>
            <a:r>
              <a:rPr lang="fr-FR" sz="1333" dirty="0" err="1"/>
              <a:t>waveplate</a:t>
            </a:r>
            <a:r>
              <a:rPr lang="fr-FR" sz="1333" dirty="0"/>
              <a:t> and a </a:t>
            </a:r>
            <a:r>
              <a:rPr lang="fr-FR" sz="1333" dirty="0" err="1"/>
              <a:t>polarizer</a:t>
            </a:r>
            <a:r>
              <a:rPr lang="fr-FR" sz="1333" dirty="0"/>
              <a:t>)</a:t>
            </a:r>
          </a:p>
        </p:txBody>
      </p:sp>
      <p:sp>
        <p:nvSpPr>
          <p:cNvPr id="18" name="ZoneTexte 17">
            <a:extLst>
              <a:ext uri="{FF2B5EF4-FFF2-40B4-BE49-F238E27FC236}">
                <a16:creationId xmlns:a16="http://schemas.microsoft.com/office/drawing/2014/main" id="{4360B738-8776-AE7A-9D34-7597CF4C5D88}"/>
              </a:ext>
            </a:extLst>
          </p:cNvPr>
          <p:cNvSpPr txBox="1"/>
          <p:nvPr/>
        </p:nvSpPr>
        <p:spPr>
          <a:xfrm>
            <a:off x="8339737" y="3078492"/>
            <a:ext cx="387004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fr-FR" sz="1600" dirty="0" err="1"/>
              <a:t>Reflective</a:t>
            </a:r>
            <a:r>
              <a:rPr lang="fr-FR" sz="1600" dirty="0"/>
              <a:t> </a:t>
            </a:r>
            <a:r>
              <a:rPr lang="fr-FR" sz="1600" dirty="0" err="1"/>
              <a:t>only</a:t>
            </a:r>
            <a:endParaRPr lang="fr-FR" sz="1600" dirty="0"/>
          </a:p>
          <a:p>
            <a:pPr algn="ctr"/>
            <a:endParaRPr lang="fr-FR" sz="1600" dirty="0"/>
          </a:p>
          <a:p>
            <a:pPr algn="ctr"/>
            <a:r>
              <a:rPr lang="fr-FR" sz="1600" dirty="0"/>
              <a:t>≈ 2Mp </a:t>
            </a:r>
            <a:r>
              <a:rPr lang="fr-FR" sz="1600" dirty="0" err="1"/>
              <a:t>binary</a:t>
            </a:r>
            <a:r>
              <a:rPr lang="fr-FR" sz="1600" dirty="0"/>
              <a:t> pixels (= </a:t>
            </a:r>
            <a:r>
              <a:rPr lang="fr-FR" sz="1600" dirty="0" err="1"/>
              <a:t>d.o.f</a:t>
            </a:r>
            <a:r>
              <a:rPr lang="fr-FR" sz="1600" dirty="0"/>
              <a:t>.) </a:t>
            </a:r>
            <a:r>
              <a:rPr lang="fr-FR" sz="1600" dirty="0" err="1"/>
              <a:t>resolution</a:t>
            </a:r>
            <a:r>
              <a:rPr lang="fr-FR" sz="1600" dirty="0"/>
              <a:t>.</a:t>
            </a:r>
          </a:p>
          <a:p>
            <a:pPr algn="ctr"/>
            <a:endParaRPr lang="fr-FR" sz="1600" dirty="0"/>
          </a:p>
          <a:p>
            <a:pPr algn="ctr"/>
            <a:r>
              <a:rPr lang="fr-FR" sz="1600" dirty="0"/>
              <a:t>≈ 10 kHz </a:t>
            </a:r>
            <a:r>
              <a:rPr lang="fr-FR" sz="1600" dirty="0" err="1"/>
              <a:t>refresh</a:t>
            </a:r>
            <a:r>
              <a:rPr lang="fr-FR" sz="1600" dirty="0"/>
              <a:t> rate</a:t>
            </a:r>
          </a:p>
          <a:p>
            <a:pPr algn="ctr"/>
            <a:endParaRPr lang="fr-FR" sz="1600" dirty="0"/>
          </a:p>
        </p:txBody>
      </p:sp>
      <p:sp>
        <p:nvSpPr>
          <p:cNvPr id="19" name="Rectangle : coins arrondis 18">
            <a:extLst>
              <a:ext uri="{FF2B5EF4-FFF2-40B4-BE49-F238E27FC236}">
                <a16:creationId xmlns:a16="http://schemas.microsoft.com/office/drawing/2014/main" id="{AEE70927-500C-0656-5575-0D2DB453CE27}"/>
              </a:ext>
            </a:extLst>
          </p:cNvPr>
          <p:cNvSpPr/>
          <p:nvPr/>
        </p:nvSpPr>
        <p:spPr>
          <a:xfrm>
            <a:off x="3277298" y="5102268"/>
            <a:ext cx="5938981" cy="555459"/>
          </a:xfrm>
          <a:prstGeom prst="roundRect">
            <a:avLst/>
          </a:prstGeom>
          <a:noFill/>
          <a:ln w="28575">
            <a:solidFill>
              <a:srgbClr val="0070C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fr-FR" sz="2133" dirty="0">
                <a:solidFill>
                  <a:schemeClr val="tx1">
                    <a:lumMod val="50000"/>
                  </a:schemeClr>
                </a:solidFill>
              </a:rPr>
              <a:t>Various technologies </a:t>
            </a:r>
            <a:r>
              <a:rPr lang="fr-FR" sz="2133" dirty="0" err="1">
                <a:solidFill>
                  <a:schemeClr val="tx1">
                    <a:lumMod val="50000"/>
                  </a:schemeClr>
                </a:solidFill>
              </a:rPr>
              <a:t>adapted</a:t>
            </a:r>
            <a:r>
              <a:rPr lang="fr-FR" sz="2133" dirty="0">
                <a:solidFill>
                  <a:schemeClr val="tx1">
                    <a:lumMod val="50000"/>
                  </a:schemeClr>
                </a:solidFill>
              </a:rPr>
              <a:t> to </a:t>
            </a:r>
            <a:r>
              <a:rPr lang="fr-FR" sz="2133" dirty="0" err="1">
                <a:solidFill>
                  <a:schemeClr val="tx1">
                    <a:lumMod val="50000"/>
                  </a:schemeClr>
                </a:solidFill>
              </a:rPr>
              <a:t>different</a:t>
            </a:r>
            <a:r>
              <a:rPr lang="fr-FR" sz="2133" dirty="0">
                <a:solidFill>
                  <a:schemeClr val="tx1">
                    <a:lumMod val="50000"/>
                  </a:schemeClr>
                </a:solidFill>
              </a:rPr>
              <a:t> use !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3" name="ZoneTexte 22">
                <a:extLst>
                  <a:ext uri="{FF2B5EF4-FFF2-40B4-BE49-F238E27FC236}">
                    <a16:creationId xmlns:a16="http://schemas.microsoft.com/office/drawing/2014/main" id="{CFF6CCF3-88B6-EF73-A6DD-FAE7B3915501}"/>
                  </a:ext>
                </a:extLst>
              </p:cNvPr>
              <p:cNvSpPr txBox="1"/>
              <p:nvPr/>
            </p:nvSpPr>
            <p:spPr>
              <a:xfrm>
                <a:off x="1462312" y="5809424"/>
                <a:ext cx="1779269" cy="369332"/>
              </a:xfrm>
              <a:prstGeom prst="rect">
                <a:avLst/>
              </a:prstGeom>
              <a:noFill/>
            </p:spPr>
            <p:txBody>
              <a:bodyPr wrap="non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fr-FR" sz="2400" i="1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~</m:t>
                      </m:r>
                      <m:sSup>
                        <m:sSupPr>
                          <m:ctrlPr>
                            <a:rPr lang="fr-FR" sz="2400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</m:ctrlPr>
                        </m:sSupPr>
                        <m:e>
                          <m:r>
                            <a:rPr lang="fr-FR" sz="2400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10</m:t>
                          </m:r>
                        </m:e>
                        <m:sup>
                          <m:r>
                            <a:rPr lang="fr-FR" sz="2400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4</m:t>
                          </m:r>
                        </m:sup>
                      </m:sSup>
                      <m:r>
                        <a:rPr lang="fr-FR" sz="240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 </m:t>
                      </m:r>
                      <m:r>
                        <m:rPr>
                          <m:sty m:val="p"/>
                        </m:rPr>
                        <a:rPr lang="fr-FR" sz="240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FLOPS</m:t>
                      </m:r>
                      <m:r>
                        <a:rPr lang="fr-FR" sz="2400" i="1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 </m:t>
                      </m:r>
                    </m:oMath>
                  </m:oMathPara>
                </a14:m>
                <a:endParaRPr lang="fr-FR" sz="2400" dirty="0"/>
              </a:p>
            </p:txBody>
          </p:sp>
        </mc:Choice>
        <mc:Fallback xmlns="">
          <p:sp>
            <p:nvSpPr>
              <p:cNvPr id="23" name="ZoneTexte 22">
                <a:extLst>
                  <a:ext uri="{FF2B5EF4-FFF2-40B4-BE49-F238E27FC236}">
                    <a16:creationId xmlns:a16="http://schemas.microsoft.com/office/drawing/2014/main" id="{CFF6CCF3-88B6-EF73-A6DD-FAE7B3915501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462312" y="5809424"/>
                <a:ext cx="1779269" cy="369332"/>
              </a:xfrm>
              <a:prstGeom prst="rect">
                <a:avLst/>
              </a:prstGeom>
              <a:blipFill>
                <a:blip r:embed="rId8"/>
                <a:stretch>
                  <a:fillRect l="-685" b="-8197"/>
                </a:stretch>
              </a:blipFill>
            </p:spPr>
            <p:txBody>
              <a:bodyPr/>
              <a:lstStyle/>
              <a:p>
                <a:r>
                  <a:rPr lang="fr-FR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4" name="ZoneTexte 23">
                <a:extLst>
                  <a:ext uri="{FF2B5EF4-FFF2-40B4-BE49-F238E27FC236}">
                    <a16:creationId xmlns:a16="http://schemas.microsoft.com/office/drawing/2014/main" id="{6E4B5AF7-4558-5AC2-2CCC-0CB179CE90A5}"/>
                  </a:ext>
                </a:extLst>
              </p:cNvPr>
              <p:cNvSpPr txBox="1"/>
              <p:nvPr/>
            </p:nvSpPr>
            <p:spPr>
              <a:xfrm>
                <a:off x="5438938" y="5825697"/>
                <a:ext cx="2066207" cy="369332"/>
              </a:xfrm>
              <a:prstGeom prst="rect">
                <a:avLst/>
              </a:prstGeom>
              <a:noFill/>
            </p:spPr>
            <p:txBody>
              <a:bodyPr wrap="non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fr-FR" sz="2400" i="1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~</m:t>
                      </m:r>
                      <m:sSup>
                        <m:sSupPr>
                          <m:ctrlPr>
                            <a:rPr lang="fr-FR" sz="2400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</m:ctrlPr>
                        </m:sSupPr>
                        <m:e>
                          <m:r>
                            <a:rPr lang="fr-FR" sz="2400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10</m:t>
                          </m:r>
                        </m:e>
                        <m:sup>
                          <m:r>
                            <a:rPr lang="fr-FR" sz="2400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8−9</m:t>
                          </m:r>
                        </m:sup>
                      </m:sSup>
                      <m:r>
                        <a:rPr lang="fr-FR" sz="240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 </m:t>
                      </m:r>
                      <m:r>
                        <m:rPr>
                          <m:sty m:val="p"/>
                        </m:rPr>
                        <a:rPr lang="fr-FR" sz="240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FLOPS</m:t>
                      </m:r>
                      <m:r>
                        <a:rPr lang="fr-FR" sz="2400" i="1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 </m:t>
                      </m:r>
                    </m:oMath>
                  </m:oMathPara>
                </a14:m>
                <a:endParaRPr lang="fr-FR" sz="2400" dirty="0"/>
              </a:p>
            </p:txBody>
          </p:sp>
        </mc:Choice>
        <mc:Fallback xmlns="">
          <p:sp>
            <p:nvSpPr>
              <p:cNvPr id="24" name="ZoneTexte 23">
                <a:extLst>
                  <a:ext uri="{FF2B5EF4-FFF2-40B4-BE49-F238E27FC236}">
                    <a16:creationId xmlns:a16="http://schemas.microsoft.com/office/drawing/2014/main" id="{6E4B5AF7-4558-5AC2-2CCC-0CB179CE90A5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438938" y="5825697"/>
                <a:ext cx="2066207" cy="369332"/>
              </a:xfrm>
              <a:prstGeom prst="rect">
                <a:avLst/>
              </a:prstGeom>
              <a:blipFill>
                <a:blip r:embed="rId9"/>
                <a:stretch>
                  <a:fillRect l="-295" b="-10000"/>
                </a:stretch>
              </a:blipFill>
            </p:spPr>
            <p:txBody>
              <a:bodyPr/>
              <a:lstStyle/>
              <a:p>
                <a:r>
                  <a:rPr lang="fr-FR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5" name="ZoneTexte 24">
                <a:extLst>
                  <a:ext uri="{FF2B5EF4-FFF2-40B4-BE49-F238E27FC236}">
                    <a16:creationId xmlns:a16="http://schemas.microsoft.com/office/drawing/2014/main" id="{3F4A7F47-CA0C-210C-0EC2-6D7AF121DB6A}"/>
                  </a:ext>
                </a:extLst>
              </p:cNvPr>
              <p:cNvSpPr txBox="1"/>
              <p:nvPr/>
            </p:nvSpPr>
            <p:spPr>
              <a:xfrm>
                <a:off x="9607395" y="5816325"/>
                <a:ext cx="1902507" cy="369332"/>
              </a:xfrm>
              <a:prstGeom prst="rect">
                <a:avLst/>
              </a:prstGeom>
              <a:noFill/>
            </p:spPr>
            <p:txBody>
              <a:bodyPr wrap="non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fr-FR" sz="2400" i="1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~</m:t>
                      </m:r>
                      <m:sSup>
                        <m:sSupPr>
                          <m:ctrlPr>
                            <a:rPr lang="fr-FR" sz="2400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</m:ctrlPr>
                        </m:sSupPr>
                        <m:e>
                          <m:r>
                            <a:rPr lang="fr-FR" sz="2400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10</m:t>
                          </m:r>
                        </m:e>
                        <m:sup>
                          <m:r>
                            <a:rPr lang="fr-FR" sz="2400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10</m:t>
                          </m:r>
                        </m:sup>
                      </m:sSup>
                      <m:r>
                        <a:rPr lang="fr-FR" sz="240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 </m:t>
                      </m:r>
                      <m:r>
                        <m:rPr>
                          <m:sty m:val="p"/>
                        </m:rPr>
                        <a:rPr lang="fr-FR" sz="240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FLOPS</m:t>
                      </m:r>
                      <m:r>
                        <a:rPr lang="fr-FR" sz="2400" i="1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 </m:t>
                      </m:r>
                    </m:oMath>
                  </m:oMathPara>
                </a14:m>
                <a:endParaRPr lang="fr-FR" sz="2400" dirty="0"/>
              </a:p>
            </p:txBody>
          </p:sp>
        </mc:Choice>
        <mc:Fallback xmlns="">
          <p:sp>
            <p:nvSpPr>
              <p:cNvPr id="25" name="ZoneTexte 24">
                <a:extLst>
                  <a:ext uri="{FF2B5EF4-FFF2-40B4-BE49-F238E27FC236}">
                    <a16:creationId xmlns:a16="http://schemas.microsoft.com/office/drawing/2014/main" id="{3F4A7F47-CA0C-210C-0EC2-6D7AF121DB6A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9607395" y="5816325"/>
                <a:ext cx="1902507" cy="369332"/>
              </a:xfrm>
              <a:prstGeom prst="rect">
                <a:avLst/>
              </a:prstGeom>
              <a:blipFill>
                <a:blip r:embed="rId10"/>
                <a:stretch>
                  <a:fillRect l="-321" b="-9836"/>
                </a:stretch>
              </a:blipFill>
            </p:spPr>
            <p:txBody>
              <a:bodyPr/>
              <a:lstStyle/>
              <a:p>
                <a:r>
                  <a:rPr lang="fr-FR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6" name="ZoneTexte 25">
                <a:extLst>
                  <a:ext uri="{FF2B5EF4-FFF2-40B4-BE49-F238E27FC236}">
                    <a16:creationId xmlns:a16="http://schemas.microsoft.com/office/drawing/2014/main" id="{F4582070-E816-1C5D-E268-76C962208648}"/>
                  </a:ext>
                </a:extLst>
              </p:cNvPr>
              <p:cNvSpPr txBox="1"/>
              <p:nvPr/>
            </p:nvSpPr>
            <p:spPr>
              <a:xfrm>
                <a:off x="3717827" y="6377646"/>
                <a:ext cx="6189258" cy="46166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fr-FR" sz="2400" dirty="0"/>
                  <a:t>vs.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fr-FR" sz="2400" i="1"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fr-FR" sz="2400" i="1">
                            <a:latin typeface="Cambria Math" panose="02040503050406030204" pitchFamily="18" charset="0"/>
                          </a:rPr>
                          <m:t>10</m:t>
                        </m:r>
                      </m:e>
                      <m:sup>
                        <m:r>
                          <a:rPr lang="fr-FR" sz="2400" i="1">
                            <a:latin typeface="Cambria Math" panose="02040503050406030204" pitchFamily="18" charset="0"/>
                          </a:rPr>
                          <m:t>13</m:t>
                        </m:r>
                      </m:sup>
                    </m:sSup>
                  </m:oMath>
                </a14:m>
                <a:r>
                  <a:rPr lang="fr-FR" sz="2400" dirty="0"/>
                  <a:t> FLOPS for state-of-the art </a:t>
                </a:r>
                <a:r>
                  <a:rPr lang="fr-FR" sz="2400" dirty="0" err="1"/>
                  <a:t>GPUs</a:t>
                </a:r>
                <a:r>
                  <a:rPr lang="fr-FR" sz="2400" dirty="0"/>
                  <a:t>….</a:t>
                </a:r>
              </a:p>
            </p:txBody>
          </p:sp>
        </mc:Choice>
        <mc:Fallback xmlns="">
          <p:sp>
            <p:nvSpPr>
              <p:cNvPr id="26" name="ZoneTexte 25">
                <a:extLst>
                  <a:ext uri="{FF2B5EF4-FFF2-40B4-BE49-F238E27FC236}">
                    <a16:creationId xmlns:a16="http://schemas.microsoft.com/office/drawing/2014/main" id="{F4582070-E816-1C5D-E268-76C962208648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717827" y="6377646"/>
                <a:ext cx="6189258" cy="461665"/>
              </a:xfrm>
              <a:prstGeom prst="rect">
                <a:avLst/>
              </a:prstGeom>
              <a:blipFill>
                <a:blip r:embed="rId11"/>
                <a:stretch>
                  <a:fillRect l="-1576" t="-9211" r="-493" b="-30263"/>
                </a:stretch>
              </a:blipFill>
            </p:spPr>
            <p:txBody>
              <a:bodyPr/>
              <a:lstStyle/>
              <a:p>
                <a:r>
                  <a:rPr lang="fr-FR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388381492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/>
      <p:bldP spid="17" grpId="0"/>
      <p:bldP spid="18" grpId="0"/>
      <p:bldP spid="19" grpId="0" animBg="1"/>
      <p:bldP spid="23" grpId="0"/>
      <p:bldP spid="24" grpId="0"/>
      <p:bldP spid="25" grpId="0"/>
      <p:bldP spid="26" grpId="0"/>
    </p:bld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D3C4C0-BF6D-C930-0C7D-C1776924C03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06500" y="239404"/>
            <a:ext cx="9465949" cy="1430337"/>
          </a:xfrm>
        </p:spPr>
        <p:txBody>
          <a:bodyPr>
            <a:normAutofit/>
          </a:bodyPr>
          <a:lstStyle/>
          <a:p>
            <a:r>
              <a:rPr lang="en-CH" sz="3200" dirty="0"/>
              <a:t>Measuring and modifying large scattering matrices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E600E65-728C-3607-A1C4-AD88150ED84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 dirty="0"/>
              <a:t>Speaker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E54D61E-3180-C0E7-D2CC-0485B363AA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E1CD7C-2161-7D43-862E-CE4C333CD873}" type="slidenum">
              <a:rPr lang="fr-FR" smtClean="0"/>
              <a:pPr/>
              <a:t>39</a:t>
            </a:fld>
            <a:endParaRPr lang="fr-FR" dirty="0"/>
          </a:p>
        </p:txBody>
      </p:sp>
      <p:pic>
        <p:nvPicPr>
          <p:cNvPr id="6" name="Image 44">
            <a:extLst>
              <a:ext uri="{FF2B5EF4-FFF2-40B4-BE49-F238E27FC236}">
                <a16:creationId xmlns:a16="http://schemas.microsoft.com/office/drawing/2014/main" id="{ADFE13D9-4B3C-A96E-9458-D6989D05986E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86375" y="4144177"/>
            <a:ext cx="6857607" cy="215814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" name="Image 19">
            <a:extLst>
              <a:ext uri="{FF2B5EF4-FFF2-40B4-BE49-F238E27FC236}">
                <a16:creationId xmlns:a16="http://schemas.microsoft.com/office/drawing/2014/main" id="{5744DCA4-0F13-02EF-E4F9-0F109E1DB331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" r="-39"/>
          <a:stretch/>
        </p:blipFill>
        <p:spPr bwMode="auto">
          <a:xfrm>
            <a:off x="171843" y="4323517"/>
            <a:ext cx="4993308" cy="17625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" name="ZoneTexte 10">
            <a:extLst>
              <a:ext uri="{FF2B5EF4-FFF2-40B4-BE49-F238E27FC236}">
                <a16:creationId xmlns:a16="http://schemas.microsoft.com/office/drawing/2014/main" id="{1C06C7FC-FBF2-50C6-E354-4CE6FE848F4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457464" y="6226125"/>
            <a:ext cx="3913555" cy="27699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/>
          <a:p>
            <a:pPr eaLnBrk="1" hangingPunct="1"/>
            <a:r>
              <a:rPr lang="en-US" altLang="fr-FR" sz="1200" dirty="0" err="1">
                <a:latin typeface="Calibri Light" panose="020F0302020204030204" pitchFamily="34" charset="0"/>
                <a:cs typeface="Arial" charset="0"/>
              </a:rPr>
              <a:t>Vellekoop</a:t>
            </a:r>
            <a:r>
              <a:rPr lang="en-US" altLang="fr-FR" sz="1200" dirty="0">
                <a:latin typeface="Calibri Light" panose="020F0302020204030204" pitchFamily="34" charset="0"/>
                <a:cs typeface="Arial" charset="0"/>
              </a:rPr>
              <a:t>, </a:t>
            </a:r>
            <a:r>
              <a:rPr lang="en-US" altLang="fr-FR" sz="1200" dirty="0" err="1">
                <a:latin typeface="Calibri Light" panose="020F0302020204030204" pitchFamily="34" charset="0"/>
                <a:cs typeface="Arial" charset="0"/>
              </a:rPr>
              <a:t>Mosk</a:t>
            </a:r>
            <a:r>
              <a:rPr lang="en-US" altLang="fr-FR" sz="1200" dirty="0">
                <a:latin typeface="Calibri Light" panose="020F0302020204030204" pitchFamily="34" charset="0"/>
                <a:cs typeface="Arial" charset="0"/>
              </a:rPr>
              <a:t>, </a:t>
            </a:r>
            <a:r>
              <a:rPr lang="fr-FR" altLang="fr-FR" sz="1200" i="1" dirty="0" err="1">
                <a:latin typeface="Calibri Light" panose="020F0302020204030204" pitchFamily="34" charset="0"/>
                <a:cs typeface="Arial" charset="0"/>
              </a:rPr>
              <a:t>Opt</a:t>
            </a:r>
            <a:r>
              <a:rPr lang="fr-FR" altLang="fr-FR" sz="1200" i="1" dirty="0">
                <a:latin typeface="Calibri Light" panose="020F0302020204030204" pitchFamily="34" charset="0"/>
                <a:cs typeface="Arial" charset="0"/>
              </a:rPr>
              <a:t>. </a:t>
            </a:r>
            <a:r>
              <a:rPr lang="fr-FR" altLang="fr-FR" sz="1200" i="1" dirty="0" err="1">
                <a:latin typeface="Calibri Light" panose="020F0302020204030204" pitchFamily="34" charset="0"/>
                <a:cs typeface="Arial" charset="0"/>
              </a:rPr>
              <a:t>Lett</a:t>
            </a:r>
            <a:r>
              <a:rPr lang="fr-FR" altLang="fr-FR" sz="1200" i="1" dirty="0">
                <a:latin typeface="Calibri Light" panose="020F0302020204030204" pitchFamily="34" charset="0"/>
                <a:cs typeface="Arial" charset="0"/>
              </a:rPr>
              <a:t>.</a:t>
            </a:r>
            <a:r>
              <a:rPr lang="fr-FR" altLang="fr-FR" sz="1200" dirty="0">
                <a:latin typeface="Calibri Light" panose="020F0302020204030204" pitchFamily="34" charset="0"/>
                <a:cs typeface="Arial" charset="0"/>
              </a:rPr>
              <a:t> </a:t>
            </a:r>
            <a:r>
              <a:rPr lang="fr-FR" altLang="fr-FR" sz="1200" b="1" dirty="0">
                <a:latin typeface="Calibri Light" panose="020F0302020204030204" pitchFamily="34" charset="0"/>
                <a:cs typeface="Arial" charset="0"/>
              </a:rPr>
              <a:t>32</a:t>
            </a:r>
            <a:r>
              <a:rPr lang="fr-FR" altLang="fr-FR" sz="1200" dirty="0">
                <a:latin typeface="Calibri Light" panose="020F0302020204030204" pitchFamily="34" charset="0"/>
                <a:cs typeface="Arial" charset="0"/>
              </a:rPr>
              <a:t>, 23092311 (2007)</a:t>
            </a:r>
          </a:p>
        </p:txBody>
      </p:sp>
      <p:sp>
        <p:nvSpPr>
          <p:cNvPr id="9" name="ZoneTexte 29">
            <a:extLst>
              <a:ext uri="{FF2B5EF4-FFF2-40B4-BE49-F238E27FC236}">
                <a16:creationId xmlns:a16="http://schemas.microsoft.com/office/drawing/2014/main" id="{7FD3BE75-ACC0-279D-E8E3-F89D077B086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457464" y="6442402"/>
            <a:ext cx="5764293" cy="27699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/>
          <a:p>
            <a:pPr eaLnBrk="1" hangingPunct="1">
              <a:defRPr/>
            </a:pPr>
            <a:r>
              <a:rPr lang="en-US" altLang="fr-FR" sz="1200" dirty="0">
                <a:latin typeface="Calibri Light" panose="020F0302020204030204" pitchFamily="34" charset="0"/>
              </a:rPr>
              <a:t>Review: 	</a:t>
            </a:r>
            <a:r>
              <a:rPr lang="en-US" altLang="fr-FR" sz="1200" dirty="0" err="1">
                <a:latin typeface="Calibri Light" panose="020F0302020204030204" pitchFamily="34" charset="0"/>
              </a:rPr>
              <a:t>Mosk</a:t>
            </a:r>
            <a:r>
              <a:rPr lang="en-US" altLang="fr-FR" sz="1200" dirty="0">
                <a:latin typeface="Calibri Light" panose="020F0302020204030204" pitchFamily="34" charset="0"/>
              </a:rPr>
              <a:t>, </a:t>
            </a:r>
            <a:r>
              <a:rPr lang="en-US" altLang="fr-FR" sz="1200" dirty="0" err="1">
                <a:latin typeface="Calibri Light" panose="020F0302020204030204" pitchFamily="34" charset="0"/>
              </a:rPr>
              <a:t>Lagendijk</a:t>
            </a:r>
            <a:r>
              <a:rPr lang="en-US" altLang="fr-FR" sz="1200" dirty="0">
                <a:latin typeface="Calibri Light" panose="020F0302020204030204" pitchFamily="34" charset="0"/>
              </a:rPr>
              <a:t>, </a:t>
            </a:r>
            <a:r>
              <a:rPr lang="en-US" altLang="fr-FR" sz="1200" dirty="0" err="1">
                <a:latin typeface="Calibri Light" panose="020F0302020204030204" pitchFamily="34" charset="0"/>
              </a:rPr>
              <a:t>Lerosey</a:t>
            </a:r>
            <a:r>
              <a:rPr lang="en-US" altLang="fr-FR" sz="1200" dirty="0">
                <a:latin typeface="Calibri Light" panose="020F0302020204030204" pitchFamily="34" charset="0"/>
              </a:rPr>
              <a:t> &amp; Fink, </a:t>
            </a:r>
            <a:r>
              <a:rPr lang="en-US" altLang="fr-FR" sz="1200" i="1" dirty="0">
                <a:latin typeface="Calibri Light" panose="020F0302020204030204" pitchFamily="34" charset="0"/>
              </a:rPr>
              <a:t>Nature Photonics</a:t>
            </a:r>
            <a:r>
              <a:rPr lang="en-US" altLang="fr-FR" sz="1200" dirty="0">
                <a:latin typeface="Calibri Light" panose="020F0302020204030204" pitchFamily="34" charset="0"/>
              </a:rPr>
              <a:t>, </a:t>
            </a:r>
            <a:r>
              <a:rPr lang="en-US" altLang="fr-FR" sz="1200" b="1" dirty="0">
                <a:latin typeface="Calibri Light" panose="020F0302020204030204" pitchFamily="34" charset="0"/>
              </a:rPr>
              <a:t>6</a:t>
            </a:r>
            <a:r>
              <a:rPr lang="en-US" altLang="fr-FR" sz="1200" dirty="0">
                <a:latin typeface="Calibri Light" panose="020F0302020204030204" pitchFamily="34" charset="0"/>
              </a:rPr>
              <a:t>, 283-292 (2012)</a:t>
            </a:r>
          </a:p>
        </p:txBody>
      </p:sp>
      <p:pic>
        <p:nvPicPr>
          <p:cNvPr id="10" name="Image 1">
            <a:extLst>
              <a:ext uri="{FF2B5EF4-FFF2-40B4-BE49-F238E27FC236}">
                <a16:creationId xmlns:a16="http://schemas.microsoft.com/office/drawing/2014/main" id="{4AD5F0F9-C5F1-A31F-9B50-7FF63AB7860D}"/>
              </a:ext>
            </a:extLst>
          </p:cNvPr>
          <p:cNvPicPr>
            <a:picLocks noChangeAspect="1"/>
          </p:cNvPicPr>
          <p:nvPr/>
        </p:nvPicPr>
        <p:blipFill>
          <a:blip r:embed="rId6"/>
          <a:srcRect r="24873" b="35517"/>
          <a:stretch>
            <a:fillRect/>
          </a:stretch>
        </p:blipFill>
        <p:spPr>
          <a:xfrm>
            <a:off x="119487" y="876581"/>
            <a:ext cx="4929317" cy="2748725"/>
          </a:xfrm>
          <a:prstGeom prst="rect">
            <a:avLst/>
          </a:prstGeom>
        </p:spPr>
      </p:pic>
      <p:pic>
        <p:nvPicPr>
          <p:cNvPr id="11" name="Optimisation">
            <a:hlinkClick r:id="" action="ppaction://media"/>
            <a:extLst>
              <a:ext uri="{FF2B5EF4-FFF2-40B4-BE49-F238E27FC236}">
                <a16:creationId xmlns:a16="http://schemas.microsoft.com/office/drawing/2014/main" id="{6D72D546-5F85-5C5A-1876-3A6B28E0BDAF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5763448" y="669239"/>
            <a:ext cx="5623645" cy="31634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621228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17" fill="hold" display="0">
                  <p:stCondLst>
                    <p:cond delay="indefinite"/>
                  </p:stCondLst>
                </p:cTn>
                <p:tgtEl>
                  <p:spTgt spid="11"/>
                </p:tgtEl>
              </p:cMediaNode>
            </p:video>
          </p:childTnLst>
        </p:cTn>
      </p:par>
    </p:tnLst>
    <p:bldLst>
      <p:bldP spid="8" grpId="0"/>
      <p:bldP spid="9" grpId="0"/>
    </p:bld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AE4579D-7D82-97B2-23FB-3002ED736AF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2" name="Groupe 11">
            <a:extLst>
              <a:ext uri="{FF2B5EF4-FFF2-40B4-BE49-F238E27FC236}">
                <a16:creationId xmlns:a16="http://schemas.microsoft.com/office/drawing/2014/main" id="{AA2CA430-EBD9-9C70-C385-2ED5AB3FB72C}"/>
              </a:ext>
            </a:extLst>
          </p:cNvPr>
          <p:cNvGrpSpPr/>
          <p:nvPr/>
        </p:nvGrpSpPr>
        <p:grpSpPr>
          <a:xfrm>
            <a:off x="6515251" y="420992"/>
            <a:ext cx="5654112" cy="3469431"/>
            <a:chOff x="3646723" y="691320"/>
            <a:chExt cx="4910410" cy="3121000"/>
          </a:xfrm>
        </p:grpSpPr>
        <p:pic>
          <p:nvPicPr>
            <p:cNvPr id="2050" name="Picture 2" descr="Fig. 1">
              <a:extLst>
                <a:ext uri="{FF2B5EF4-FFF2-40B4-BE49-F238E27FC236}">
                  <a16:creationId xmlns:a16="http://schemas.microsoft.com/office/drawing/2014/main" id="{87E37821-6254-1811-2D24-D6D7D13CC5EB}"/>
                </a:ext>
              </a:extLst>
            </p:cNvPr>
            <p:cNvPicPr>
              <a:picLocks noChangeAspect="1" noChangeArrowheads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273" r="48740" b="6470"/>
            <a:stretch>
              <a:fillRect/>
            </a:stretch>
          </p:blipFill>
          <p:spPr bwMode="auto">
            <a:xfrm>
              <a:off x="3945467" y="691320"/>
              <a:ext cx="4479468" cy="312100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0AA35CAB-FD34-C2FE-6B66-85B36E6D3977}"/>
                </a:ext>
              </a:extLst>
            </p:cNvPr>
            <p:cNvSpPr/>
            <p:nvPr/>
          </p:nvSpPr>
          <p:spPr>
            <a:xfrm>
              <a:off x="3943984" y="719095"/>
              <a:ext cx="2504303" cy="311667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fr-FR" sz="2400"/>
            </a:p>
          </p:txBody>
        </p:sp>
        <p:sp>
          <p:nvSpPr>
            <p:cNvPr id="11" name="ZoneTexte 10">
              <a:extLst>
                <a:ext uri="{FF2B5EF4-FFF2-40B4-BE49-F238E27FC236}">
                  <a16:creationId xmlns:a16="http://schemas.microsoft.com/office/drawing/2014/main" id="{9357949F-7CEB-6892-F94C-9201CCF07415}"/>
                </a:ext>
              </a:extLst>
            </p:cNvPr>
            <p:cNvSpPr txBox="1"/>
            <p:nvPr/>
          </p:nvSpPr>
          <p:spPr>
            <a:xfrm>
              <a:off x="3646723" y="3579940"/>
              <a:ext cx="4910410" cy="23078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1067" b="1" dirty="0"/>
                <a:t>Self-configuring high-speed multi-plane light conversion</a:t>
              </a:r>
              <a:r>
                <a:rPr lang="en-US" sz="1067" dirty="0"/>
                <a:t>, Rocha et al. Nat. Com. 2025</a:t>
              </a:r>
            </a:p>
          </p:txBody>
        </p:sp>
      </p:grpSp>
      <p:sp>
        <p:nvSpPr>
          <p:cNvPr id="6" name="Espace réservé du numéro de diapositive 5">
            <a:extLst>
              <a:ext uri="{FF2B5EF4-FFF2-40B4-BE49-F238E27FC236}">
                <a16:creationId xmlns:a16="http://schemas.microsoft.com/office/drawing/2014/main" id="{3AAEF3A0-1004-316C-7488-50542C1722E4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pPr defTabSz="914377">
              <a:defRPr/>
            </a:pPr>
            <a:fld id="{E1E1CD7C-2161-7D43-862E-CE4C333CD873}" type="slidenum">
              <a:rPr lang="fr-FR">
                <a:solidFill>
                  <a:srgbClr val="413C3A"/>
                </a:solidFill>
                <a:latin typeface="Franklin Gothic Demi Cond"/>
              </a:rPr>
              <a:pPr defTabSz="914377">
                <a:defRPr/>
              </a:pPr>
              <a:t>40</a:t>
            </a:fld>
            <a:endParaRPr lang="fr-FR" dirty="0">
              <a:solidFill>
                <a:srgbClr val="413C3A"/>
              </a:solidFill>
              <a:latin typeface="Franklin Gothic Demi Cond"/>
            </a:endParaRPr>
          </a:p>
        </p:txBody>
      </p:sp>
      <p:sp>
        <p:nvSpPr>
          <p:cNvPr id="2" name="ZoneTexte 1">
            <a:extLst>
              <a:ext uri="{FF2B5EF4-FFF2-40B4-BE49-F238E27FC236}">
                <a16:creationId xmlns:a16="http://schemas.microsoft.com/office/drawing/2014/main" id="{415EB547-6F11-D46B-1217-D85B31101CC0}"/>
              </a:ext>
            </a:extLst>
          </p:cNvPr>
          <p:cNvSpPr txBox="1"/>
          <p:nvPr/>
        </p:nvSpPr>
        <p:spPr>
          <a:xfrm>
            <a:off x="1032825" y="102646"/>
            <a:ext cx="836959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fr-FR" sz="2400" dirty="0"/>
              <a:t>Successive free-</a:t>
            </a:r>
            <a:r>
              <a:rPr lang="fr-FR" sz="2400" dirty="0" err="1"/>
              <a:t>space</a:t>
            </a:r>
            <a:r>
              <a:rPr lang="fr-FR" sz="2400" dirty="0"/>
              <a:t> propagation in a MPLC configuration</a:t>
            </a:r>
          </a:p>
        </p:txBody>
      </p:sp>
      <p:pic>
        <p:nvPicPr>
          <p:cNvPr id="4" name="Image 3" descr="Une image contenant texte, capture d’écran, diagramme, carré&#10;&#10;Le contenu généré par l’IA peut être incorrect.">
            <a:extLst>
              <a:ext uri="{FF2B5EF4-FFF2-40B4-BE49-F238E27FC236}">
                <a16:creationId xmlns:a16="http://schemas.microsoft.com/office/drawing/2014/main" id="{FA603885-7870-914C-F02D-4958DCFF8979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r="42691"/>
          <a:stretch>
            <a:fillRect/>
          </a:stretch>
        </p:blipFill>
        <p:spPr>
          <a:xfrm>
            <a:off x="163880" y="976557"/>
            <a:ext cx="2793713" cy="3369043"/>
          </a:xfrm>
          <a:prstGeom prst="rect">
            <a:avLst/>
          </a:prstGeom>
        </p:spPr>
      </p:pic>
      <p:sp>
        <p:nvSpPr>
          <p:cNvPr id="14" name="ZoneTexte 13">
            <a:extLst>
              <a:ext uri="{FF2B5EF4-FFF2-40B4-BE49-F238E27FC236}">
                <a16:creationId xmlns:a16="http://schemas.microsoft.com/office/drawing/2014/main" id="{11663A3F-1A87-AB04-3BBA-B5BD34689EE9}"/>
              </a:ext>
            </a:extLst>
          </p:cNvPr>
          <p:cNvSpPr txBox="1"/>
          <p:nvPr/>
        </p:nvSpPr>
        <p:spPr>
          <a:xfrm>
            <a:off x="3228796" y="1330275"/>
            <a:ext cx="3300904" cy="203132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fr-FR" b="1" i="1" dirty="0"/>
              <a:t>M</a:t>
            </a:r>
            <a:r>
              <a:rPr lang="fr-FR" i="1" dirty="0"/>
              <a:t>ulti </a:t>
            </a:r>
            <a:r>
              <a:rPr lang="fr-FR" b="1" i="1" dirty="0"/>
              <a:t>P</a:t>
            </a:r>
            <a:r>
              <a:rPr lang="fr-FR" i="1" dirty="0"/>
              <a:t>lane </a:t>
            </a:r>
            <a:r>
              <a:rPr lang="fr-FR" b="1" i="1" dirty="0"/>
              <a:t>L</a:t>
            </a:r>
            <a:r>
              <a:rPr lang="fr-FR" i="1" dirty="0"/>
              <a:t>ight </a:t>
            </a:r>
            <a:r>
              <a:rPr lang="fr-FR" b="1" i="1" dirty="0"/>
              <a:t>C</a:t>
            </a:r>
            <a:r>
              <a:rPr lang="fr-FR" i="1" dirty="0"/>
              <a:t>onverter</a:t>
            </a:r>
          </a:p>
          <a:p>
            <a:pPr algn="ctr"/>
            <a:endParaRPr lang="fr-FR" dirty="0"/>
          </a:p>
          <a:p>
            <a:pPr algn="ctr"/>
            <a:r>
              <a:rPr lang="fr-FR" dirty="0"/>
              <a:t>Spatial Light </a:t>
            </a:r>
            <a:r>
              <a:rPr lang="fr-FR" dirty="0" err="1"/>
              <a:t>Modulator</a:t>
            </a:r>
            <a:r>
              <a:rPr lang="fr-FR" dirty="0"/>
              <a:t> (SLM) </a:t>
            </a:r>
          </a:p>
          <a:p>
            <a:pPr algn="ctr"/>
            <a:r>
              <a:rPr lang="fr-FR" dirty="0" err="1"/>
              <a:t>facing</a:t>
            </a:r>
            <a:r>
              <a:rPr lang="fr-FR" dirty="0"/>
              <a:t> a </a:t>
            </a:r>
            <a:r>
              <a:rPr lang="fr-FR" dirty="0" err="1"/>
              <a:t>mirror</a:t>
            </a:r>
            <a:endParaRPr lang="fr-FR" dirty="0"/>
          </a:p>
          <a:p>
            <a:pPr algn="ctr"/>
            <a:endParaRPr lang="fr-FR" dirty="0"/>
          </a:p>
          <a:p>
            <a:pPr algn="ctr"/>
            <a:r>
              <a:rPr lang="fr-FR" dirty="0" err="1"/>
              <a:t>Complicated</a:t>
            </a:r>
            <a:r>
              <a:rPr lang="fr-FR" dirty="0"/>
              <a:t> </a:t>
            </a:r>
            <a:r>
              <a:rPr lang="fr-FR" dirty="0" err="1"/>
              <a:t>alignment</a:t>
            </a:r>
            <a:r>
              <a:rPr lang="fr-FR" dirty="0"/>
              <a:t>  </a:t>
            </a:r>
          </a:p>
          <a:p>
            <a:pPr algn="ctr"/>
            <a:r>
              <a:rPr lang="fr-FR" dirty="0"/>
              <a:t>+ slow </a:t>
            </a:r>
            <a:r>
              <a:rPr lang="fr-FR" dirty="0" err="1"/>
              <a:t>optimization</a:t>
            </a:r>
            <a:r>
              <a:rPr lang="fr-FR" dirty="0"/>
              <a:t> </a:t>
            </a:r>
          </a:p>
        </p:txBody>
      </p:sp>
      <p:pic>
        <p:nvPicPr>
          <p:cNvPr id="2052" name="Picture 4" descr="figure 1">
            <a:extLst>
              <a:ext uri="{FF2B5EF4-FFF2-40B4-BE49-F238E27FC236}">
                <a16:creationId xmlns:a16="http://schemas.microsoft.com/office/drawing/2014/main" id="{6AB1E631-C2C0-0959-0B10-43A645879E37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739" t="49411" r="15985"/>
          <a:stretch>
            <a:fillRect/>
          </a:stretch>
        </p:blipFill>
        <p:spPr bwMode="auto">
          <a:xfrm>
            <a:off x="4156925" y="3976612"/>
            <a:ext cx="4768427" cy="28037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5" name="ZoneTexte 14">
            <a:extLst>
              <a:ext uri="{FF2B5EF4-FFF2-40B4-BE49-F238E27FC236}">
                <a16:creationId xmlns:a16="http://schemas.microsoft.com/office/drawing/2014/main" id="{76927364-D00F-EDB3-1745-1FF415EACA55}"/>
              </a:ext>
            </a:extLst>
          </p:cNvPr>
          <p:cNvSpPr txBox="1"/>
          <p:nvPr/>
        </p:nvSpPr>
        <p:spPr>
          <a:xfrm>
            <a:off x="3231444" y="6451627"/>
            <a:ext cx="2770309" cy="42075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1067" b="1" dirty="0"/>
              <a:t>Nonlinear processing with linear optics</a:t>
            </a:r>
            <a:r>
              <a:rPr lang="en-US" sz="1067" dirty="0"/>
              <a:t>,</a:t>
            </a:r>
          </a:p>
          <a:p>
            <a:pPr algn="ctr"/>
            <a:r>
              <a:rPr lang="en-US" sz="1067" dirty="0"/>
              <a:t> Yildirim et al. Nat. Phot. 2024</a:t>
            </a:r>
          </a:p>
        </p:txBody>
      </p:sp>
      <p:sp>
        <p:nvSpPr>
          <p:cNvPr id="16" name="ZoneTexte 15">
            <a:extLst>
              <a:ext uri="{FF2B5EF4-FFF2-40B4-BE49-F238E27FC236}">
                <a16:creationId xmlns:a16="http://schemas.microsoft.com/office/drawing/2014/main" id="{C1A4EB5D-0A1F-B23E-1FE6-497FF4D4AF97}"/>
              </a:ext>
            </a:extLst>
          </p:cNvPr>
          <p:cNvSpPr txBox="1"/>
          <p:nvPr/>
        </p:nvSpPr>
        <p:spPr>
          <a:xfrm>
            <a:off x="1703514" y="4635158"/>
            <a:ext cx="2656612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fr-FR" dirty="0"/>
              <a:t>Fully </a:t>
            </a:r>
            <a:r>
              <a:rPr lang="fr-FR" dirty="0" err="1"/>
              <a:t>linear</a:t>
            </a:r>
            <a:r>
              <a:rPr lang="fr-FR" dirty="0"/>
              <a:t> propagation </a:t>
            </a:r>
          </a:p>
          <a:p>
            <a:pPr algn="ctr"/>
            <a:endParaRPr lang="fr-FR" dirty="0"/>
          </a:p>
          <a:p>
            <a:pPr algn="ctr"/>
            <a:r>
              <a:rPr lang="fr-FR" dirty="0"/>
              <a:t>How to </a:t>
            </a:r>
            <a:r>
              <a:rPr lang="fr-FR" dirty="0" err="1"/>
              <a:t>add</a:t>
            </a:r>
            <a:r>
              <a:rPr lang="fr-FR" dirty="0"/>
              <a:t> a</a:t>
            </a:r>
          </a:p>
          <a:p>
            <a:pPr algn="ctr"/>
            <a:r>
              <a:rPr lang="fr-FR" dirty="0"/>
              <a:t> </a:t>
            </a:r>
            <a:r>
              <a:rPr lang="fr-FR" dirty="0" err="1"/>
              <a:t>nonlinearity</a:t>
            </a:r>
            <a:r>
              <a:rPr lang="fr-FR" dirty="0"/>
              <a:t> ?</a:t>
            </a:r>
          </a:p>
          <a:p>
            <a:pPr algn="ctr"/>
            <a:endParaRPr lang="fr-FR" dirty="0"/>
          </a:p>
          <a:p>
            <a:pPr algn="ctr"/>
            <a:r>
              <a:rPr lang="fr-FR" dirty="0"/>
              <a:t>Structural non-</a:t>
            </a:r>
            <a:r>
              <a:rPr lang="fr-FR" dirty="0" err="1"/>
              <a:t>linearity</a:t>
            </a:r>
            <a:endParaRPr lang="fr-FR" dirty="0"/>
          </a:p>
        </p:txBody>
      </p:sp>
    </p:spTree>
    <p:extLst>
      <p:ext uri="{BB962C8B-B14F-4D97-AF65-F5344CB8AC3E}">
        <p14:creationId xmlns:p14="http://schemas.microsoft.com/office/powerpoint/2010/main" val="881225724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/>
      <p:bldP spid="16" grpId="0"/>
    </p:bld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B31EC7-7A68-AEE1-F8EC-1A9A6C06EC1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06500" y="239404"/>
            <a:ext cx="10424287" cy="1430337"/>
          </a:xfrm>
        </p:spPr>
        <p:txBody>
          <a:bodyPr/>
          <a:lstStyle/>
          <a:p>
            <a:r>
              <a:rPr lang="en-CH" dirty="0"/>
              <a:t>Computing in linear cavities with nonlinear mapping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F500EDE-1CCF-AD8B-59F1-A7582F6D92E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E1CD7C-2161-7D43-862E-CE4C333CD873}" type="slidenum">
              <a:rPr lang="fr-FR" smtClean="0"/>
              <a:pPr/>
              <a:t>41</a:t>
            </a:fld>
            <a:endParaRPr lang="fr-FR" dirty="0"/>
          </a:p>
        </p:txBody>
      </p:sp>
      <p:pic>
        <p:nvPicPr>
          <p:cNvPr id="7" name="Picture 6" descr="A diagram of a laser scanning system&#10;&#10;Description automatically generated">
            <a:extLst>
              <a:ext uri="{FF2B5EF4-FFF2-40B4-BE49-F238E27FC236}">
                <a16:creationId xmlns:a16="http://schemas.microsoft.com/office/drawing/2014/main" id="{8C4952FF-D233-8CA1-DF1A-ED54C22DB45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1607" y="887702"/>
            <a:ext cx="6329089" cy="4858530"/>
          </a:xfrm>
          <a:prstGeom prst="rect">
            <a:avLst/>
          </a:prstGeom>
        </p:spPr>
      </p:pic>
      <p:pic>
        <p:nvPicPr>
          <p:cNvPr id="9" name="Picture 8" descr="A screenshot of a video surveillance system&#10;&#10;Description automatically generated">
            <a:extLst>
              <a:ext uri="{FF2B5EF4-FFF2-40B4-BE49-F238E27FC236}">
                <a16:creationId xmlns:a16="http://schemas.microsoft.com/office/drawing/2014/main" id="{0B8059CC-0D63-7D7C-1C86-CC2F1D55574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221302" y="737527"/>
            <a:ext cx="4690091" cy="5382946"/>
          </a:xfrm>
          <a:prstGeom prst="rect">
            <a:avLst/>
          </a:prstGeom>
        </p:spPr>
      </p:pic>
      <p:sp>
        <p:nvSpPr>
          <p:cNvPr id="4" name="TextBox 9">
            <a:extLst>
              <a:ext uri="{FF2B5EF4-FFF2-40B4-BE49-F238E27FC236}">
                <a16:creationId xmlns:a16="http://schemas.microsoft.com/office/drawing/2014/main" id="{E941556A-67A0-0687-720A-320B1AFADC65}"/>
              </a:ext>
            </a:extLst>
          </p:cNvPr>
          <p:cNvSpPr txBox="1"/>
          <p:nvPr/>
        </p:nvSpPr>
        <p:spPr>
          <a:xfrm>
            <a:off x="1441138" y="6202902"/>
            <a:ext cx="4450256" cy="42075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x-none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sz="1067" b="1" dirty="0"/>
              <a:t>Nonlinear optical encoding enabled by recurrent linear scattering</a:t>
            </a:r>
            <a:r>
              <a:rPr lang="x-none" sz="1067" dirty="0"/>
              <a:t>,</a:t>
            </a:r>
            <a:endParaRPr lang="fr-FR" sz="1067" dirty="0"/>
          </a:p>
          <a:p>
            <a:pPr algn="r"/>
            <a:r>
              <a:rPr lang="fr-FR" sz="1067" dirty="0"/>
              <a:t> Xia et al., </a:t>
            </a:r>
            <a:r>
              <a:rPr lang="x-none" sz="1067" dirty="0"/>
              <a:t> </a:t>
            </a:r>
            <a:r>
              <a:rPr lang="fr-FR" sz="1067" dirty="0"/>
              <a:t>Nat. Phot </a:t>
            </a:r>
            <a:r>
              <a:rPr lang="x-none" sz="1067" dirty="0"/>
              <a:t>(202</a:t>
            </a:r>
            <a:r>
              <a:rPr lang="fr-FR" sz="1067" dirty="0"/>
              <a:t>4</a:t>
            </a:r>
            <a:r>
              <a:rPr lang="x-none" sz="1067" dirty="0"/>
              <a:t>) </a:t>
            </a:r>
          </a:p>
        </p:txBody>
      </p:sp>
      <p:pic>
        <p:nvPicPr>
          <p:cNvPr id="8" name="Image 7">
            <a:extLst>
              <a:ext uri="{FF2B5EF4-FFF2-40B4-BE49-F238E27FC236}">
                <a16:creationId xmlns:a16="http://schemas.microsoft.com/office/drawing/2014/main" id="{403B0F35-53E8-CF0E-5E6B-DC68A716ADCC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t="21259" b="7306"/>
          <a:stretch>
            <a:fillRect/>
          </a:stretch>
        </p:blipFill>
        <p:spPr>
          <a:xfrm>
            <a:off x="1279309" y="5710728"/>
            <a:ext cx="4956191" cy="420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097188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60B97DF-DA91-0E5F-3475-79E944D29EF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Espace réservé du numéro de diapositive 5">
            <a:extLst>
              <a:ext uri="{FF2B5EF4-FFF2-40B4-BE49-F238E27FC236}">
                <a16:creationId xmlns:a16="http://schemas.microsoft.com/office/drawing/2014/main" id="{40F8022C-D476-E69D-5CEF-689A9E3A30FB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pPr defTabSz="914377">
              <a:defRPr/>
            </a:pPr>
            <a:fld id="{E1E1CD7C-2161-7D43-862E-CE4C333CD873}" type="slidenum">
              <a:rPr lang="fr-FR">
                <a:solidFill>
                  <a:srgbClr val="413C3A"/>
                </a:solidFill>
                <a:latin typeface="Franklin Gothic Demi Cond"/>
              </a:rPr>
              <a:pPr defTabSz="914377">
                <a:defRPr/>
              </a:pPr>
              <a:t>42</a:t>
            </a:fld>
            <a:endParaRPr lang="fr-FR" dirty="0">
              <a:solidFill>
                <a:srgbClr val="413C3A"/>
              </a:solidFill>
              <a:latin typeface="Franklin Gothic Demi Cond"/>
            </a:endParaRPr>
          </a:p>
        </p:txBody>
      </p:sp>
      <p:sp>
        <p:nvSpPr>
          <p:cNvPr id="2" name="ZoneTexte 1">
            <a:extLst>
              <a:ext uri="{FF2B5EF4-FFF2-40B4-BE49-F238E27FC236}">
                <a16:creationId xmlns:a16="http://schemas.microsoft.com/office/drawing/2014/main" id="{14762133-6B05-A608-7568-083B8C94A45E}"/>
              </a:ext>
            </a:extLst>
          </p:cNvPr>
          <p:cNvSpPr txBox="1"/>
          <p:nvPr/>
        </p:nvSpPr>
        <p:spPr>
          <a:xfrm>
            <a:off x="1032825" y="102646"/>
            <a:ext cx="728917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fr-FR" sz="2400" dirty="0"/>
              <a:t>Mimicking free-</a:t>
            </a:r>
            <a:r>
              <a:rPr lang="fr-FR" sz="2400" dirty="0" err="1"/>
              <a:t>space</a:t>
            </a:r>
            <a:r>
              <a:rPr lang="fr-FR" sz="2400" dirty="0"/>
              <a:t> propagation </a:t>
            </a:r>
            <a:r>
              <a:rPr lang="fr-FR" sz="2400" dirty="0" err="1"/>
              <a:t>using</a:t>
            </a:r>
            <a:r>
              <a:rPr lang="fr-FR" sz="2400" dirty="0"/>
              <a:t> a </a:t>
            </a:r>
            <a:r>
              <a:rPr lang="fr-FR" sz="2400" i="1" dirty="0"/>
              <a:t>4f</a:t>
            </a:r>
            <a:r>
              <a:rPr lang="fr-FR" sz="2400" dirty="0"/>
              <a:t> system</a:t>
            </a:r>
          </a:p>
        </p:txBody>
      </p:sp>
      <p:pic>
        <p:nvPicPr>
          <p:cNvPr id="27" name="Image 26">
            <a:extLst>
              <a:ext uri="{FF2B5EF4-FFF2-40B4-BE49-F238E27FC236}">
                <a16:creationId xmlns:a16="http://schemas.microsoft.com/office/drawing/2014/main" id="{FB5852A8-DD3E-C1F4-A901-1F03E4EC116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86880" y="2635417"/>
            <a:ext cx="5906293" cy="3927903"/>
          </a:xfrm>
          <a:prstGeom prst="rect">
            <a:avLst/>
          </a:prstGeom>
        </p:spPr>
      </p:pic>
      <p:sp>
        <p:nvSpPr>
          <p:cNvPr id="29" name="ZoneTexte 28">
            <a:extLst>
              <a:ext uri="{FF2B5EF4-FFF2-40B4-BE49-F238E27FC236}">
                <a16:creationId xmlns:a16="http://schemas.microsoft.com/office/drawing/2014/main" id="{096DD68F-5FD8-02AF-D4FC-8126099DEB44}"/>
              </a:ext>
            </a:extLst>
          </p:cNvPr>
          <p:cNvSpPr txBox="1"/>
          <p:nvPr/>
        </p:nvSpPr>
        <p:spPr>
          <a:xfrm>
            <a:off x="9326391" y="4841679"/>
            <a:ext cx="2492990" cy="147732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fr-FR" dirty="0"/>
              <a:t>Spatial </a:t>
            </a:r>
            <a:r>
              <a:rPr lang="fr-FR" dirty="0" err="1"/>
              <a:t>multiplexing</a:t>
            </a:r>
            <a:r>
              <a:rPr lang="fr-FR" dirty="0"/>
              <a:t> to </a:t>
            </a:r>
          </a:p>
          <a:p>
            <a:pPr algn="ctr"/>
            <a:r>
              <a:rPr lang="fr-FR" dirty="0"/>
              <a:t>speed up the </a:t>
            </a:r>
          </a:p>
          <a:p>
            <a:pPr algn="ctr"/>
            <a:r>
              <a:rPr lang="fr-FR" dirty="0"/>
              <a:t>training process</a:t>
            </a:r>
          </a:p>
          <a:p>
            <a:pPr algn="ctr"/>
            <a:endParaRPr lang="fr-FR" dirty="0"/>
          </a:p>
          <a:p>
            <a:pPr algn="ctr"/>
            <a:r>
              <a:rPr lang="fr-FR" b="1" i="1" dirty="0"/>
              <a:t>Batch </a:t>
            </a:r>
            <a:r>
              <a:rPr lang="fr-FR" b="1" i="1" dirty="0" err="1"/>
              <a:t>processing</a:t>
            </a:r>
            <a:endParaRPr lang="fr-FR" b="1" i="1" dirty="0"/>
          </a:p>
        </p:txBody>
      </p:sp>
      <p:sp>
        <p:nvSpPr>
          <p:cNvPr id="30" name="ZoneTexte 29">
            <a:extLst>
              <a:ext uri="{FF2B5EF4-FFF2-40B4-BE49-F238E27FC236}">
                <a16:creationId xmlns:a16="http://schemas.microsoft.com/office/drawing/2014/main" id="{B12B80C9-86C9-21BE-5418-770399C37D69}"/>
              </a:ext>
            </a:extLst>
          </p:cNvPr>
          <p:cNvSpPr txBox="1"/>
          <p:nvPr/>
        </p:nvSpPr>
        <p:spPr>
          <a:xfrm>
            <a:off x="109736" y="4564679"/>
            <a:ext cx="3018775" cy="147732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fr-FR" dirty="0"/>
              <a:t>Possible to use </a:t>
            </a:r>
            <a:r>
              <a:rPr lang="fr-FR" dirty="0" err="1"/>
              <a:t>only</a:t>
            </a:r>
            <a:r>
              <a:rPr lang="fr-FR" dirty="0"/>
              <a:t> </a:t>
            </a:r>
            <a:r>
              <a:rPr lang="fr-FR" dirty="0" err="1"/>
              <a:t>two</a:t>
            </a:r>
            <a:r>
              <a:rPr lang="fr-FR" dirty="0"/>
              <a:t> </a:t>
            </a:r>
          </a:p>
          <a:p>
            <a:pPr algn="ctr"/>
            <a:r>
              <a:rPr lang="fr-FR" dirty="0" err="1"/>
              <a:t>SLMs</a:t>
            </a:r>
            <a:endParaRPr lang="fr-FR" dirty="0"/>
          </a:p>
          <a:p>
            <a:pPr algn="ctr"/>
            <a:endParaRPr lang="fr-FR" dirty="0"/>
          </a:p>
          <a:p>
            <a:pPr algn="ctr"/>
            <a:r>
              <a:rPr lang="fr-FR" dirty="0"/>
              <a:t>Non-</a:t>
            </a:r>
            <a:r>
              <a:rPr lang="fr-FR" dirty="0" err="1"/>
              <a:t>linearity</a:t>
            </a:r>
            <a:r>
              <a:rPr lang="fr-FR" dirty="0"/>
              <a:t> </a:t>
            </a:r>
            <a:r>
              <a:rPr lang="fr-FR" dirty="0" err="1"/>
              <a:t>comes</a:t>
            </a:r>
            <a:r>
              <a:rPr lang="fr-FR" dirty="0"/>
              <a:t> for free</a:t>
            </a:r>
          </a:p>
          <a:p>
            <a:pPr algn="ctr"/>
            <a:r>
              <a:rPr lang="fr-FR" dirty="0"/>
              <a:t> </a:t>
            </a:r>
            <a:r>
              <a:rPr lang="fr-FR" dirty="0" err="1"/>
              <a:t>from</a:t>
            </a:r>
            <a:r>
              <a:rPr lang="fr-FR" dirty="0"/>
              <a:t> the camera </a:t>
            </a:r>
            <a:r>
              <a:rPr lang="fr-FR" dirty="0" err="1"/>
              <a:t>readout</a:t>
            </a:r>
            <a:r>
              <a:rPr lang="fr-FR" dirty="0"/>
              <a:t> !</a:t>
            </a:r>
          </a:p>
        </p:txBody>
      </p:sp>
      <p:grpSp>
        <p:nvGrpSpPr>
          <p:cNvPr id="80" name="Groupe 79">
            <a:extLst>
              <a:ext uri="{FF2B5EF4-FFF2-40B4-BE49-F238E27FC236}">
                <a16:creationId xmlns:a16="http://schemas.microsoft.com/office/drawing/2014/main" id="{2E2908EF-A747-9840-A7EA-ADACB9B75480}"/>
              </a:ext>
            </a:extLst>
          </p:cNvPr>
          <p:cNvGrpSpPr/>
          <p:nvPr/>
        </p:nvGrpSpPr>
        <p:grpSpPr>
          <a:xfrm>
            <a:off x="2589974" y="527485"/>
            <a:ext cx="6646521" cy="1961029"/>
            <a:chOff x="1984814" y="395614"/>
            <a:chExt cx="4984891" cy="1470772"/>
          </a:xfrm>
        </p:grpSpPr>
        <p:sp>
          <p:nvSpPr>
            <p:cNvPr id="35" name="Rectangle 34">
              <a:extLst>
                <a:ext uri="{FF2B5EF4-FFF2-40B4-BE49-F238E27FC236}">
                  <a16:creationId xmlns:a16="http://schemas.microsoft.com/office/drawing/2014/main" id="{B647CA50-7472-6501-8E04-E631E216B4BE}"/>
                </a:ext>
              </a:extLst>
            </p:cNvPr>
            <p:cNvSpPr/>
            <p:nvPr/>
          </p:nvSpPr>
          <p:spPr>
            <a:xfrm>
              <a:off x="6409465" y="775673"/>
              <a:ext cx="537531" cy="738695"/>
            </a:xfrm>
            <a:prstGeom prst="rect">
              <a:avLst/>
            </a:prstGeom>
            <a:solidFill>
              <a:srgbClr val="FFB9B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fr-FR" sz="2400"/>
            </a:p>
          </p:txBody>
        </p:sp>
        <p:sp>
          <p:nvSpPr>
            <p:cNvPr id="36" name="Triangle isocèle 35">
              <a:extLst>
                <a:ext uri="{FF2B5EF4-FFF2-40B4-BE49-F238E27FC236}">
                  <a16:creationId xmlns:a16="http://schemas.microsoft.com/office/drawing/2014/main" id="{1733DE43-2B84-56C1-1EE0-8C782F6B55B1}"/>
                </a:ext>
              </a:extLst>
            </p:cNvPr>
            <p:cNvSpPr/>
            <p:nvPr/>
          </p:nvSpPr>
          <p:spPr>
            <a:xfrm rot="16200000">
              <a:off x="5764582" y="869485"/>
              <a:ext cx="733223" cy="556542"/>
            </a:xfrm>
            <a:prstGeom prst="triangle">
              <a:avLst/>
            </a:prstGeom>
            <a:gradFill flip="none" rotWithShape="1">
              <a:gsLst>
                <a:gs pos="0">
                  <a:srgbClr val="FF0000">
                    <a:tint val="66000"/>
                    <a:satMod val="160000"/>
                  </a:srgbClr>
                </a:gs>
                <a:gs pos="50000">
                  <a:srgbClr val="FF0000">
                    <a:tint val="44500"/>
                    <a:satMod val="160000"/>
                  </a:srgbClr>
                </a:gs>
                <a:gs pos="100000">
                  <a:srgbClr val="FF0000">
                    <a:tint val="23500"/>
                    <a:satMod val="160000"/>
                  </a:srgbClr>
                </a:gs>
              </a:gsLst>
              <a:lin ang="0" scaled="1"/>
              <a:tileRect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fr-FR" sz="2400"/>
            </a:p>
          </p:txBody>
        </p:sp>
        <p:cxnSp>
          <p:nvCxnSpPr>
            <p:cNvPr id="38" name="Connecteur droit avec flèche 37">
              <a:extLst>
                <a:ext uri="{FF2B5EF4-FFF2-40B4-BE49-F238E27FC236}">
                  <a16:creationId xmlns:a16="http://schemas.microsoft.com/office/drawing/2014/main" id="{9F9041D8-3654-BB22-697E-0CD4371C92B3}"/>
                </a:ext>
              </a:extLst>
            </p:cNvPr>
            <p:cNvCxnSpPr/>
            <p:nvPr/>
          </p:nvCxnSpPr>
          <p:spPr>
            <a:xfrm>
              <a:off x="6409465" y="609977"/>
              <a:ext cx="2854" cy="1088622"/>
            </a:xfrm>
            <a:prstGeom prst="straightConnector1">
              <a:avLst/>
            </a:prstGeom>
            <a:ln>
              <a:headEnd type="triangle"/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grpSp>
          <p:nvGrpSpPr>
            <p:cNvPr id="45" name="Groupe 44">
              <a:extLst>
                <a:ext uri="{FF2B5EF4-FFF2-40B4-BE49-F238E27FC236}">
                  <a16:creationId xmlns:a16="http://schemas.microsoft.com/office/drawing/2014/main" id="{3F3EAF05-C70A-9D7E-BB50-25473BF7F1FF}"/>
                </a:ext>
              </a:extLst>
            </p:cNvPr>
            <p:cNvGrpSpPr/>
            <p:nvPr/>
          </p:nvGrpSpPr>
          <p:grpSpPr>
            <a:xfrm>
              <a:off x="5849140" y="760984"/>
              <a:ext cx="499092" cy="674990"/>
              <a:chOff x="2866430" y="3237362"/>
              <a:chExt cx="999275" cy="674990"/>
            </a:xfrm>
          </p:grpSpPr>
          <p:cxnSp>
            <p:nvCxnSpPr>
              <p:cNvPr id="46" name="Connecteur droit 45">
                <a:extLst>
                  <a:ext uri="{FF2B5EF4-FFF2-40B4-BE49-F238E27FC236}">
                    <a16:creationId xmlns:a16="http://schemas.microsoft.com/office/drawing/2014/main" id="{2A1CAF52-4B8A-4BD5-A844-201806DD6E69}"/>
                  </a:ext>
                </a:extLst>
              </p:cNvPr>
              <p:cNvCxnSpPr>
                <a:cxnSpLocks/>
              </p:cNvCxnSpPr>
              <p:nvPr/>
            </p:nvCxnSpPr>
            <p:spPr>
              <a:xfrm flipV="1">
                <a:off x="2872599" y="3402806"/>
                <a:ext cx="662508" cy="216412"/>
              </a:xfrm>
              <a:prstGeom prst="line">
                <a:avLst/>
              </a:prstGeom>
              <a:ln w="19050">
                <a:solidFill>
                  <a:srgbClr val="FF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7" name="Connecteur droit 46">
                <a:extLst>
                  <a:ext uri="{FF2B5EF4-FFF2-40B4-BE49-F238E27FC236}">
                    <a16:creationId xmlns:a16="http://schemas.microsoft.com/office/drawing/2014/main" id="{88929C2F-7201-11EC-E5EA-E5EFB7DE4909}"/>
                  </a:ext>
                </a:extLst>
              </p:cNvPr>
              <p:cNvCxnSpPr>
                <a:cxnSpLocks/>
              </p:cNvCxnSpPr>
              <p:nvPr/>
            </p:nvCxnSpPr>
            <p:spPr>
              <a:xfrm flipV="1">
                <a:off x="2866430" y="3619218"/>
                <a:ext cx="933418" cy="1666"/>
              </a:xfrm>
              <a:prstGeom prst="line">
                <a:avLst/>
              </a:prstGeom>
              <a:ln>
                <a:solidFill>
                  <a:srgbClr val="FF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mc:AlternateContent xmlns:mc="http://schemas.openxmlformats.org/markup-compatibility/2006" xmlns:a14="http://schemas.microsoft.com/office/drawing/2010/main">
            <mc:Choice Requires="a14">
              <p:sp>
                <p:nvSpPr>
                  <p:cNvPr id="48" name="ZoneTexte 47">
                    <a:extLst>
                      <a:ext uri="{FF2B5EF4-FFF2-40B4-BE49-F238E27FC236}">
                        <a16:creationId xmlns:a16="http://schemas.microsoft.com/office/drawing/2014/main" id="{0C6ED083-8344-C323-5977-87472651D8A8}"/>
                      </a:ext>
                    </a:extLst>
                  </p:cNvPr>
                  <p:cNvSpPr txBox="1"/>
                  <p:nvPr/>
                </p:nvSpPr>
                <p:spPr>
                  <a:xfrm>
                    <a:off x="3501889" y="3355227"/>
                    <a:ext cx="358662" cy="246173"/>
                  </a:xfrm>
                  <a:prstGeom prst="rect">
                    <a:avLst/>
                  </a:prstGeom>
                  <a:noFill/>
                </p:spPr>
                <p:txBody>
                  <a:bodyPr wrap="none" lIns="0" tIns="0" rIns="0" bIns="0" rtlCol="0">
                    <a:spAutoFit/>
                  </a:bodyPr>
                  <a:lstStyle/>
                  <a:p>
                    <a:pPr/>
                    <a14:m>
                      <m:oMathPara xmlns:m="http://schemas.openxmlformats.org/officeDocument/2006/math">
                        <m:oMathParaPr>
                          <m:jc m:val="centerGroup"/>
                        </m:oMathParaPr>
                        <m:oMath xmlns:m="http://schemas.openxmlformats.org/officeDocument/2006/math">
                          <m:r>
                            <a:rPr lang="el-GR" sz="2133" b="1">
                              <a:solidFill>
                                <a:srgbClr val="FF0000"/>
                              </a:solidFill>
                              <a:latin typeface="Cambria Math" panose="02040503050406030204" pitchFamily="18" charset="0"/>
                            </a:rPr>
                            <m:t>𝛉</m:t>
                          </m:r>
                        </m:oMath>
                      </m:oMathPara>
                    </a14:m>
                    <a:endParaRPr lang="fr-FR" sz="2133" b="1" dirty="0">
                      <a:solidFill>
                        <a:srgbClr val="FF0000"/>
                      </a:solidFill>
                    </a:endParaRPr>
                  </a:p>
                </p:txBody>
              </p:sp>
            </mc:Choice>
            <mc:Fallback xmlns="">
              <p:sp>
                <p:nvSpPr>
                  <p:cNvPr id="48" name="ZoneTexte 47">
                    <a:extLst>
                      <a:ext uri="{FF2B5EF4-FFF2-40B4-BE49-F238E27FC236}">
                        <a16:creationId xmlns:a16="http://schemas.microsoft.com/office/drawing/2014/main" id="{0C6ED083-8344-C323-5977-87472651D8A8}"/>
                      </a:ext>
                    </a:extLst>
                  </p:cNvPr>
                  <p:cNvSpPr txBox="1">
                    <a:spLocks noRot="1" noChangeAspect="1" noMove="1" noResize="1" noEditPoints="1" noAdjustHandles="1" noChangeArrowheads="1" noChangeShapeType="1" noTextEdit="1"/>
                  </p:cNvSpPr>
                  <p:nvPr/>
                </p:nvSpPr>
                <p:spPr>
                  <a:xfrm>
                    <a:off x="3501889" y="3355227"/>
                    <a:ext cx="358662" cy="246173"/>
                  </a:xfrm>
                  <a:prstGeom prst="rect">
                    <a:avLst/>
                  </a:prstGeom>
                  <a:blipFill>
                    <a:blip r:embed="rId4"/>
                    <a:stretch>
                      <a:fillRect l="-22500" r="-20000" b="-9259"/>
                    </a:stretch>
                  </a:blipFill>
                </p:spPr>
                <p:txBody>
                  <a:bodyPr/>
                  <a:lstStyle/>
                  <a:p>
                    <a:r>
                      <a:rPr lang="fr-FR">
                        <a:noFill/>
                      </a:rPr>
                      <a:t> </a:t>
                    </a:r>
                  </a:p>
                </p:txBody>
              </p:sp>
            </mc:Fallback>
          </mc:AlternateContent>
          <p:sp>
            <p:nvSpPr>
              <p:cNvPr id="49" name="Arc 48">
                <a:extLst>
                  <a:ext uri="{FF2B5EF4-FFF2-40B4-BE49-F238E27FC236}">
                    <a16:creationId xmlns:a16="http://schemas.microsoft.com/office/drawing/2014/main" id="{394C41E8-7DFF-B1B6-8E0F-D1EB63B4AA2A}"/>
                  </a:ext>
                </a:extLst>
              </p:cNvPr>
              <p:cNvSpPr/>
              <p:nvPr/>
            </p:nvSpPr>
            <p:spPr>
              <a:xfrm>
                <a:off x="2884550" y="3237362"/>
                <a:ext cx="599975" cy="674990"/>
              </a:xfrm>
              <a:prstGeom prst="arc">
                <a:avLst>
                  <a:gd name="adj1" fmla="val 18828125"/>
                  <a:gd name="adj2" fmla="val 939719"/>
                </a:avLst>
              </a:prstGeom>
              <a:ln w="19050">
                <a:solidFill>
                  <a:srgbClr val="FF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fr-FR" sz="2400"/>
              </a:p>
            </p:txBody>
          </p:sp>
          <p:cxnSp>
            <p:nvCxnSpPr>
              <p:cNvPr id="50" name="Connecteur droit avec flèche 49">
                <a:extLst>
                  <a:ext uri="{FF2B5EF4-FFF2-40B4-BE49-F238E27FC236}">
                    <a16:creationId xmlns:a16="http://schemas.microsoft.com/office/drawing/2014/main" id="{AB962C4D-7242-6E52-A90B-B5EA8A0A1D75}"/>
                  </a:ext>
                </a:extLst>
              </p:cNvPr>
              <p:cNvCxnSpPr/>
              <p:nvPr/>
            </p:nvCxnSpPr>
            <p:spPr>
              <a:xfrm>
                <a:off x="3388711" y="3620776"/>
                <a:ext cx="476994" cy="0"/>
              </a:xfrm>
              <a:prstGeom prst="straightConnector1">
                <a:avLst/>
              </a:prstGeom>
              <a:ln w="28575">
                <a:solidFill>
                  <a:srgbClr val="FF0000"/>
                </a:solidFill>
                <a:tailEnd type="stealth" w="lg" len="med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28" name="Groupe 27">
              <a:extLst>
                <a:ext uri="{FF2B5EF4-FFF2-40B4-BE49-F238E27FC236}">
                  <a16:creationId xmlns:a16="http://schemas.microsoft.com/office/drawing/2014/main" id="{20EF362F-F8A4-1931-997B-4589E37FA5D3}"/>
                </a:ext>
              </a:extLst>
            </p:cNvPr>
            <p:cNvGrpSpPr/>
            <p:nvPr/>
          </p:nvGrpSpPr>
          <p:grpSpPr>
            <a:xfrm>
              <a:off x="3059911" y="395614"/>
              <a:ext cx="2979214" cy="1432108"/>
              <a:chOff x="2895802" y="386081"/>
              <a:chExt cx="2979214" cy="1432108"/>
            </a:xfrm>
          </p:grpSpPr>
          <p:sp>
            <p:nvSpPr>
              <p:cNvPr id="17" name="Triangle isocèle 16">
                <a:extLst>
                  <a:ext uri="{FF2B5EF4-FFF2-40B4-BE49-F238E27FC236}">
                    <a16:creationId xmlns:a16="http://schemas.microsoft.com/office/drawing/2014/main" id="{F6097939-7729-E27D-9116-016C987340B0}"/>
                  </a:ext>
                </a:extLst>
              </p:cNvPr>
              <p:cNvSpPr/>
              <p:nvPr/>
            </p:nvSpPr>
            <p:spPr>
              <a:xfrm rot="16200000">
                <a:off x="5384483" y="1047806"/>
                <a:ext cx="277001" cy="182067"/>
              </a:xfrm>
              <a:prstGeom prst="triangle">
                <a:avLst/>
              </a:prstGeom>
              <a:gradFill flip="none" rotWithShape="1">
                <a:gsLst>
                  <a:gs pos="0">
                    <a:srgbClr val="FF0000">
                      <a:tint val="66000"/>
                      <a:satMod val="160000"/>
                    </a:srgbClr>
                  </a:gs>
                  <a:gs pos="50000">
                    <a:srgbClr val="FF0000">
                      <a:tint val="44500"/>
                      <a:satMod val="160000"/>
                    </a:srgbClr>
                  </a:gs>
                  <a:gs pos="100000">
                    <a:srgbClr val="FF0000">
                      <a:tint val="23500"/>
                      <a:satMod val="160000"/>
                    </a:srgbClr>
                  </a:gs>
                </a:gsLst>
                <a:lin ang="0" scaled="1"/>
                <a:tileRect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fr-FR" sz="2400" dirty="0"/>
              </a:p>
            </p:txBody>
          </p:sp>
          <p:pic>
            <p:nvPicPr>
              <p:cNvPr id="10" name="Image 9">
                <a:extLst>
                  <a:ext uri="{FF2B5EF4-FFF2-40B4-BE49-F238E27FC236}">
                    <a16:creationId xmlns:a16="http://schemas.microsoft.com/office/drawing/2014/main" id="{5D61D456-FE68-EAFD-65D2-A54FDF43D880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5"/>
              <a:stretch>
                <a:fillRect/>
              </a:stretch>
            </p:blipFill>
            <p:spPr>
              <a:xfrm rot="10800000">
                <a:off x="5583808" y="674707"/>
                <a:ext cx="82733" cy="923506"/>
              </a:xfrm>
              <a:prstGeom prst="rect">
                <a:avLst/>
              </a:prstGeom>
            </p:spPr>
          </p:pic>
          <p:sp>
            <p:nvSpPr>
              <p:cNvPr id="4" name="Triangle isocèle 3">
                <a:extLst>
                  <a:ext uri="{FF2B5EF4-FFF2-40B4-BE49-F238E27FC236}">
                    <a16:creationId xmlns:a16="http://schemas.microsoft.com/office/drawing/2014/main" id="{DEEC50B8-3FB8-537C-6687-3E670031FD93}"/>
                  </a:ext>
                </a:extLst>
              </p:cNvPr>
              <p:cNvSpPr/>
              <p:nvPr/>
            </p:nvSpPr>
            <p:spPr>
              <a:xfrm rot="5400000">
                <a:off x="4831938" y="856222"/>
                <a:ext cx="733223" cy="556542"/>
              </a:xfrm>
              <a:prstGeom prst="triangle">
                <a:avLst/>
              </a:prstGeom>
              <a:gradFill flip="none" rotWithShape="1">
                <a:gsLst>
                  <a:gs pos="0">
                    <a:srgbClr val="FF0000">
                      <a:tint val="66000"/>
                      <a:satMod val="160000"/>
                    </a:srgbClr>
                  </a:gs>
                  <a:gs pos="50000">
                    <a:srgbClr val="FF0000">
                      <a:tint val="44500"/>
                      <a:satMod val="160000"/>
                    </a:srgbClr>
                  </a:gs>
                  <a:gs pos="100000">
                    <a:srgbClr val="FF0000">
                      <a:tint val="23500"/>
                      <a:satMod val="160000"/>
                    </a:srgbClr>
                  </a:gs>
                </a:gsLst>
                <a:lin ang="0" scaled="1"/>
                <a:tileRect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fr-FR" sz="2400" dirty="0"/>
              </a:p>
            </p:txBody>
          </p:sp>
          <p:sp>
            <p:nvSpPr>
              <p:cNvPr id="5" name="Rectangle 4">
                <a:extLst>
                  <a:ext uri="{FF2B5EF4-FFF2-40B4-BE49-F238E27FC236}">
                    <a16:creationId xmlns:a16="http://schemas.microsoft.com/office/drawing/2014/main" id="{68157EBE-9E32-41D6-0D49-AF0E08F89417}"/>
                  </a:ext>
                </a:extLst>
              </p:cNvPr>
              <p:cNvSpPr/>
              <p:nvPr/>
            </p:nvSpPr>
            <p:spPr>
              <a:xfrm>
                <a:off x="3669769" y="766140"/>
                <a:ext cx="1243873" cy="738695"/>
              </a:xfrm>
              <a:prstGeom prst="rect">
                <a:avLst/>
              </a:prstGeom>
              <a:solidFill>
                <a:srgbClr val="FFB9B9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fr-FR" sz="2400"/>
              </a:p>
            </p:txBody>
          </p:sp>
          <p:sp>
            <p:nvSpPr>
              <p:cNvPr id="7" name="Triangle isocèle 6">
                <a:extLst>
                  <a:ext uri="{FF2B5EF4-FFF2-40B4-BE49-F238E27FC236}">
                    <a16:creationId xmlns:a16="http://schemas.microsoft.com/office/drawing/2014/main" id="{3F702D0A-4C05-D612-B511-DBDDBFD95427}"/>
                  </a:ext>
                </a:extLst>
              </p:cNvPr>
              <p:cNvSpPr/>
              <p:nvPr/>
            </p:nvSpPr>
            <p:spPr>
              <a:xfrm rot="16200000">
                <a:off x="3024886" y="859952"/>
                <a:ext cx="733223" cy="556542"/>
              </a:xfrm>
              <a:prstGeom prst="triangle">
                <a:avLst/>
              </a:prstGeom>
              <a:gradFill flip="none" rotWithShape="1">
                <a:gsLst>
                  <a:gs pos="0">
                    <a:srgbClr val="FF0000">
                      <a:tint val="66000"/>
                      <a:satMod val="160000"/>
                    </a:srgbClr>
                  </a:gs>
                  <a:gs pos="50000">
                    <a:srgbClr val="FF0000">
                      <a:tint val="44500"/>
                      <a:satMod val="160000"/>
                    </a:srgbClr>
                  </a:gs>
                  <a:gs pos="100000">
                    <a:srgbClr val="FF0000">
                      <a:tint val="23500"/>
                      <a:satMod val="160000"/>
                    </a:srgbClr>
                  </a:gs>
                </a:gsLst>
                <a:lin ang="0" scaled="1"/>
                <a:tileRect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fr-FR" sz="2400"/>
              </a:p>
            </p:txBody>
          </p:sp>
          <p:pic>
            <p:nvPicPr>
              <p:cNvPr id="8" name="Image 7">
                <a:extLst>
                  <a:ext uri="{FF2B5EF4-FFF2-40B4-BE49-F238E27FC236}">
                    <a16:creationId xmlns:a16="http://schemas.microsoft.com/office/drawing/2014/main" id="{0A2A059B-9EC4-B42D-DC4F-E1F027DBFF94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3039589" y="674708"/>
                <a:ext cx="82733" cy="923506"/>
              </a:xfrm>
              <a:prstGeom prst="rect">
                <a:avLst/>
              </a:prstGeom>
            </p:spPr>
          </p:pic>
          <p:cxnSp>
            <p:nvCxnSpPr>
              <p:cNvPr id="9" name="Connecteur droit avec flèche 8">
                <a:extLst>
                  <a:ext uri="{FF2B5EF4-FFF2-40B4-BE49-F238E27FC236}">
                    <a16:creationId xmlns:a16="http://schemas.microsoft.com/office/drawing/2014/main" id="{7DF314C6-3779-3F67-0679-6652AD7F44F5}"/>
                  </a:ext>
                </a:extLst>
              </p:cNvPr>
              <p:cNvCxnSpPr/>
              <p:nvPr/>
            </p:nvCxnSpPr>
            <p:spPr>
              <a:xfrm>
                <a:off x="3669769" y="600444"/>
                <a:ext cx="2854" cy="1088622"/>
              </a:xfrm>
              <a:prstGeom prst="straightConnector1">
                <a:avLst/>
              </a:prstGeom>
              <a:ln>
                <a:headEnd type="triangle"/>
                <a:tailEnd type="triangle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1" name="Connecteur droit avec flèche 10">
                <a:extLst>
                  <a:ext uri="{FF2B5EF4-FFF2-40B4-BE49-F238E27FC236}">
                    <a16:creationId xmlns:a16="http://schemas.microsoft.com/office/drawing/2014/main" id="{2A64272C-FBFB-00A7-D193-78F22F59A6D2}"/>
                  </a:ext>
                </a:extLst>
              </p:cNvPr>
              <p:cNvCxnSpPr/>
              <p:nvPr/>
            </p:nvCxnSpPr>
            <p:spPr>
              <a:xfrm>
                <a:off x="4913642" y="592148"/>
                <a:ext cx="2854" cy="1088622"/>
              </a:xfrm>
              <a:prstGeom prst="straightConnector1">
                <a:avLst/>
              </a:prstGeom>
              <a:ln>
                <a:headEnd type="triangle"/>
                <a:tailEnd type="triangle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3" name="Connecteur droit avec flèche 12">
                <a:extLst>
                  <a:ext uri="{FF2B5EF4-FFF2-40B4-BE49-F238E27FC236}">
                    <a16:creationId xmlns:a16="http://schemas.microsoft.com/office/drawing/2014/main" id="{0613747B-09E9-CDC1-70D5-A5A9A88EA7C9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5394575" y="606028"/>
                <a:ext cx="196852" cy="2666"/>
              </a:xfrm>
              <a:prstGeom prst="straightConnector1">
                <a:avLst/>
              </a:prstGeom>
              <a:ln w="12700">
                <a:solidFill>
                  <a:schemeClr val="tx1"/>
                </a:solidFill>
                <a:headEnd type="triangle"/>
                <a:tailEnd type="triangle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mc:AlternateContent xmlns:mc="http://schemas.openxmlformats.org/markup-compatibility/2006" xmlns:a14="http://schemas.microsoft.com/office/drawing/2010/main">
            <mc:Choice Requires="a14">
              <p:sp>
                <p:nvSpPr>
                  <p:cNvPr id="14" name="ZoneTexte 13">
                    <a:extLst>
                      <a:ext uri="{FF2B5EF4-FFF2-40B4-BE49-F238E27FC236}">
                        <a16:creationId xmlns:a16="http://schemas.microsoft.com/office/drawing/2014/main" id="{578CF7B8-0AD6-BAB8-EC6D-D57855F0FE4A}"/>
                      </a:ext>
                    </a:extLst>
                  </p:cNvPr>
                  <p:cNvSpPr txBox="1"/>
                  <p:nvPr/>
                </p:nvSpPr>
                <p:spPr>
                  <a:xfrm>
                    <a:off x="5423256" y="386081"/>
                    <a:ext cx="262957" cy="230833"/>
                  </a:xfrm>
                  <a:prstGeom prst="rect">
                    <a:avLst/>
                  </a:prstGeom>
                  <a:noFill/>
                </p:spPr>
                <p:txBody>
                  <a:bodyPr wrap="none" lIns="0" tIns="0" rIns="0" bIns="0" rtlCol="0">
                    <a:spAutoFit/>
                  </a:bodyPr>
                  <a:lstStyle/>
                  <a:p>
                    <a:pPr/>
                    <a14:m>
                      <m:oMathPara xmlns:m="http://schemas.openxmlformats.org/officeDocument/2006/math">
                        <m:oMathParaPr>
                          <m:jc m:val="centerGroup"/>
                        </m:oMathParaPr>
                        <m:oMath xmlns:m="http://schemas.openxmlformats.org/officeDocument/2006/math">
                          <m:r>
                            <m:rPr>
                              <m:sty m:val="p"/>
                            </m:rPr>
                            <a:rPr lang="el-GR" sz="2000" i="1">
                              <a:latin typeface="Cambria Math" panose="02040503050406030204" pitchFamily="18" charset="0"/>
                            </a:rPr>
                            <m:t>Δ</m:t>
                          </m:r>
                          <m:r>
                            <a:rPr lang="fr-FR" sz="2000" i="1">
                              <a:latin typeface="Cambria Math" panose="02040503050406030204" pitchFamily="18" charset="0"/>
                            </a:rPr>
                            <m:t>𝑧</m:t>
                          </m:r>
                        </m:oMath>
                      </m:oMathPara>
                    </a14:m>
                    <a:endParaRPr lang="fr-FR" sz="2000" dirty="0"/>
                  </a:p>
                </p:txBody>
              </p:sp>
            </mc:Choice>
            <mc:Fallback xmlns="">
              <p:sp>
                <p:nvSpPr>
                  <p:cNvPr id="14" name="ZoneTexte 13">
                    <a:extLst>
                      <a:ext uri="{FF2B5EF4-FFF2-40B4-BE49-F238E27FC236}">
                        <a16:creationId xmlns:a16="http://schemas.microsoft.com/office/drawing/2014/main" id="{578CF7B8-0AD6-BAB8-EC6D-D57855F0FE4A}"/>
                      </a:ext>
                    </a:extLst>
                  </p:cNvPr>
                  <p:cNvSpPr txBox="1">
                    <a:spLocks noRot="1" noChangeAspect="1" noMove="1" noResize="1" noEditPoints="1" noAdjustHandles="1" noChangeArrowheads="1" noChangeShapeType="1" noTextEdit="1"/>
                  </p:cNvSpPr>
                  <p:nvPr/>
                </p:nvSpPr>
                <p:spPr>
                  <a:xfrm>
                    <a:off x="5423256" y="386081"/>
                    <a:ext cx="262957" cy="230833"/>
                  </a:xfrm>
                  <a:prstGeom prst="rect">
                    <a:avLst/>
                  </a:prstGeom>
                  <a:blipFill>
                    <a:blip r:embed="rId6"/>
                    <a:stretch>
                      <a:fillRect l="-15789" r="-7018" b="-10000"/>
                    </a:stretch>
                  </a:blipFill>
                </p:spPr>
                <p:txBody>
                  <a:bodyPr/>
                  <a:lstStyle/>
                  <a:p>
                    <a:r>
                      <a:rPr lang="fr-FR">
                        <a:noFill/>
                      </a:rPr>
                      <a:t> </a:t>
                    </a:r>
                  </a:p>
                </p:txBody>
              </p:sp>
            </mc:Fallback>
          </mc:AlternateContent>
          <p:sp>
            <p:nvSpPr>
              <p:cNvPr id="15" name="ZoneTexte 14">
                <a:extLst>
                  <a:ext uri="{FF2B5EF4-FFF2-40B4-BE49-F238E27FC236}">
                    <a16:creationId xmlns:a16="http://schemas.microsoft.com/office/drawing/2014/main" id="{7B2B27F5-FD54-07E9-7CC6-3D496EB8FB99}"/>
                  </a:ext>
                </a:extLst>
              </p:cNvPr>
              <p:cNvSpPr txBox="1"/>
              <p:nvPr/>
            </p:nvSpPr>
            <p:spPr>
              <a:xfrm>
                <a:off x="2895802" y="1552994"/>
                <a:ext cx="433052" cy="25391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fr-FR" sz="1600" b="1" dirty="0">
                    <a:latin typeface="Cambria" panose="02040503050406030204" pitchFamily="18" charset="0"/>
                    <a:ea typeface="Cambria" panose="02040503050406030204" pitchFamily="18" charset="0"/>
                  </a:rPr>
                  <a:t>SLM</a:t>
                </a:r>
              </a:p>
            </p:txBody>
          </p:sp>
          <p:sp>
            <p:nvSpPr>
              <p:cNvPr id="16" name="ZoneTexte 15">
                <a:extLst>
                  <a:ext uri="{FF2B5EF4-FFF2-40B4-BE49-F238E27FC236}">
                    <a16:creationId xmlns:a16="http://schemas.microsoft.com/office/drawing/2014/main" id="{CAC032F0-4F21-A265-4FAA-1C9B7D366B1F}"/>
                  </a:ext>
                </a:extLst>
              </p:cNvPr>
              <p:cNvSpPr txBox="1"/>
              <p:nvPr/>
            </p:nvSpPr>
            <p:spPr>
              <a:xfrm>
                <a:off x="5441964" y="1564273"/>
                <a:ext cx="433052" cy="25391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fr-FR" sz="1600" b="1" dirty="0">
                    <a:latin typeface="Cambria" panose="02040503050406030204" pitchFamily="18" charset="0"/>
                    <a:ea typeface="Cambria" panose="02040503050406030204" pitchFamily="18" charset="0"/>
                  </a:rPr>
                  <a:t>SLM</a:t>
                </a:r>
              </a:p>
            </p:txBody>
          </p:sp>
          <p:cxnSp>
            <p:nvCxnSpPr>
              <p:cNvPr id="12" name="Connecteur droit avec flèche 11">
                <a:extLst>
                  <a:ext uri="{FF2B5EF4-FFF2-40B4-BE49-F238E27FC236}">
                    <a16:creationId xmlns:a16="http://schemas.microsoft.com/office/drawing/2014/main" id="{E0C4C200-F9A3-1526-2521-A6BC897283DB}"/>
                  </a:ext>
                </a:extLst>
              </p:cNvPr>
              <p:cNvCxnSpPr/>
              <p:nvPr/>
            </p:nvCxnSpPr>
            <p:spPr>
              <a:xfrm>
                <a:off x="2921381" y="1136459"/>
                <a:ext cx="2938546" cy="0"/>
              </a:xfrm>
              <a:prstGeom prst="straightConnector1">
                <a:avLst/>
              </a:prstGeom>
              <a:ln w="12700">
                <a:solidFill>
                  <a:schemeClr val="tx1"/>
                </a:solidFill>
                <a:tailEnd type="triangle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grpSp>
            <p:nvGrpSpPr>
              <p:cNvPr id="23" name="Groupe 22">
                <a:extLst>
                  <a:ext uri="{FF2B5EF4-FFF2-40B4-BE49-F238E27FC236}">
                    <a16:creationId xmlns:a16="http://schemas.microsoft.com/office/drawing/2014/main" id="{0AAD84BF-842D-E966-2515-C77984F8063F}"/>
                  </a:ext>
                </a:extLst>
              </p:cNvPr>
              <p:cNvGrpSpPr/>
              <p:nvPr/>
            </p:nvGrpSpPr>
            <p:grpSpPr>
              <a:xfrm>
                <a:off x="3109444" y="751451"/>
                <a:ext cx="499092" cy="674990"/>
                <a:chOff x="2866430" y="3237362"/>
                <a:chExt cx="999275" cy="674990"/>
              </a:xfrm>
            </p:grpSpPr>
            <p:cxnSp>
              <p:nvCxnSpPr>
                <p:cNvPr id="18" name="Connecteur droit 17">
                  <a:extLst>
                    <a:ext uri="{FF2B5EF4-FFF2-40B4-BE49-F238E27FC236}">
                      <a16:creationId xmlns:a16="http://schemas.microsoft.com/office/drawing/2014/main" id="{63F464C9-66FC-09F3-95F2-6FA89C0314FF}"/>
                    </a:ext>
                  </a:extLst>
                </p:cNvPr>
                <p:cNvCxnSpPr>
                  <a:cxnSpLocks/>
                </p:cNvCxnSpPr>
                <p:nvPr/>
              </p:nvCxnSpPr>
              <p:spPr>
                <a:xfrm flipV="1">
                  <a:off x="2872599" y="3402806"/>
                  <a:ext cx="662508" cy="216412"/>
                </a:xfrm>
                <a:prstGeom prst="line">
                  <a:avLst/>
                </a:prstGeom>
                <a:ln w="19050">
                  <a:solidFill>
                    <a:srgbClr val="FF0000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19" name="Connecteur droit 18">
                  <a:extLst>
                    <a:ext uri="{FF2B5EF4-FFF2-40B4-BE49-F238E27FC236}">
                      <a16:creationId xmlns:a16="http://schemas.microsoft.com/office/drawing/2014/main" id="{8A8C69CA-4E04-4178-AED0-BD17296275F5}"/>
                    </a:ext>
                  </a:extLst>
                </p:cNvPr>
                <p:cNvCxnSpPr>
                  <a:cxnSpLocks/>
                </p:cNvCxnSpPr>
                <p:nvPr/>
              </p:nvCxnSpPr>
              <p:spPr>
                <a:xfrm flipV="1">
                  <a:off x="2866430" y="3619218"/>
                  <a:ext cx="933418" cy="1666"/>
                </a:xfrm>
                <a:prstGeom prst="line">
                  <a:avLst/>
                </a:prstGeom>
                <a:ln>
                  <a:solidFill>
                    <a:srgbClr val="FF0000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mc:AlternateContent xmlns:mc="http://schemas.openxmlformats.org/markup-compatibility/2006" xmlns:a14="http://schemas.microsoft.com/office/drawing/2010/main">
              <mc:Choice Requires="a14">
                <p:sp>
                  <p:nvSpPr>
                    <p:cNvPr id="20" name="ZoneTexte 19">
                      <a:extLst>
                        <a:ext uri="{FF2B5EF4-FFF2-40B4-BE49-F238E27FC236}">
                          <a16:creationId xmlns:a16="http://schemas.microsoft.com/office/drawing/2014/main" id="{5D3D0EAB-8542-443C-97AC-5C7F2516CC45}"/>
                        </a:ext>
                      </a:extLst>
                    </p:cNvPr>
                    <p:cNvSpPr txBox="1"/>
                    <p:nvPr/>
                  </p:nvSpPr>
                  <p:spPr>
                    <a:xfrm>
                      <a:off x="3501889" y="3355227"/>
                      <a:ext cx="358662" cy="246173"/>
                    </a:xfrm>
                    <a:prstGeom prst="rect">
                      <a:avLst/>
                    </a:prstGeom>
                    <a:noFill/>
                  </p:spPr>
                  <p:txBody>
                    <a:bodyPr wrap="none" lIns="0" tIns="0" rIns="0" bIns="0" rtlCol="0">
                      <a:spAutoFit/>
                    </a:bodyPr>
                    <a:lstStyle/>
                    <a:p>
                      <a:pPr/>
                      <a14:m>
                        <m:oMathPara xmlns:m="http://schemas.openxmlformats.org/officeDocument/2006/math">
                          <m:oMathParaPr>
                            <m:jc m:val="centerGroup"/>
                          </m:oMathParaPr>
                          <m:oMath xmlns:m="http://schemas.openxmlformats.org/officeDocument/2006/math">
                            <m:r>
                              <a:rPr lang="el-GR" sz="2133" b="1">
                                <a:solidFill>
                                  <a:srgbClr val="FF0000"/>
                                </a:solidFill>
                                <a:latin typeface="Cambria Math" panose="02040503050406030204" pitchFamily="18" charset="0"/>
                              </a:rPr>
                              <m:t>𝛉</m:t>
                            </m:r>
                          </m:oMath>
                        </m:oMathPara>
                      </a14:m>
                      <a:endParaRPr lang="fr-FR" sz="2133" b="1" dirty="0">
                        <a:solidFill>
                          <a:srgbClr val="FF0000"/>
                        </a:solidFill>
                      </a:endParaRPr>
                    </a:p>
                  </p:txBody>
                </p:sp>
              </mc:Choice>
              <mc:Fallback xmlns="">
                <p:sp>
                  <p:nvSpPr>
                    <p:cNvPr id="20" name="ZoneTexte 19">
                      <a:extLst>
                        <a:ext uri="{FF2B5EF4-FFF2-40B4-BE49-F238E27FC236}">
                          <a16:creationId xmlns:a16="http://schemas.microsoft.com/office/drawing/2014/main" id="{5D3D0EAB-8542-443C-97AC-5C7F2516CC45}"/>
                        </a:ext>
                      </a:extLst>
                    </p:cNvPr>
                    <p:cNvSpPr txBox="1">
                      <a:spLocks noRot="1" noChangeAspect="1" noMove="1" noResize="1" noEditPoints="1" noAdjustHandles="1" noChangeArrowheads="1" noChangeShapeType="1" noTextEdit="1"/>
                    </p:cNvSpPr>
                    <p:nvPr/>
                  </p:nvSpPr>
                  <p:spPr>
                    <a:xfrm>
                      <a:off x="3501889" y="3355227"/>
                      <a:ext cx="358662" cy="246173"/>
                    </a:xfrm>
                    <a:prstGeom prst="rect">
                      <a:avLst/>
                    </a:prstGeom>
                    <a:blipFill>
                      <a:blip r:embed="rId7"/>
                      <a:stretch>
                        <a:fillRect l="-23077" r="-23077" b="-9259"/>
                      </a:stretch>
                    </a:blipFill>
                  </p:spPr>
                  <p:txBody>
                    <a:bodyPr/>
                    <a:lstStyle/>
                    <a:p>
                      <a:r>
                        <a:rPr lang="fr-FR">
                          <a:noFill/>
                        </a:rPr>
                        <a:t> </a:t>
                      </a:r>
                    </a:p>
                  </p:txBody>
                </p:sp>
              </mc:Fallback>
            </mc:AlternateContent>
            <p:sp>
              <p:nvSpPr>
                <p:cNvPr id="21" name="Arc 20">
                  <a:extLst>
                    <a:ext uri="{FF2B5EF4-FFF2-40B4-BE49-F238E27FC236}">
                      <a16:creationId xmlns:a16="http://schemas.microsoft.com/office/drawing/2014/main" id="{8F7CF29A-CF28-232B-616C-53595DDD96F7}"/>
                    </a:ext>
                  </a:extLst>
                </p:cNvPr>
                <p:cNvSpPr/>
                <p:nvPr/>
              </p:nvSpPr>
              <p:spPr>
                <a:xfrm>
                  <a:off x="2884550" y="3237362"/>
                  <a:ext cx="599975" cy="674990"/>
                </a:xfrm>
                <a:prstGeom prst="arc">
                  <a:avLst>
                    <a:gd name="adj1" fmla="val 18828125"/>
                    <a:gd name="adj2" fmla="val 939719"/>
                  </a:avLst>
                </a:prstGeom>
                <a:ln w="19050">
                  <a:solidFill>
                    <a:srgbClr val="FF0000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  <p:txBody>
                <a:bodyPr rtlCol="0" anchor="ctr"/>
                <a:lstStyle/>
                <a:p>
                  <a:pPr algn="ctr"/>
                  <a:endParaRPr lang="fr-FR" sz="2400"/>
                </a:p>
              </p:txBody>
            </p:sp>
            <p:cxnSp>
              <p:nvCxnSpPr>
                <p:cNvPr id="22" name="Connecteur droit avec flèche 21">
                  <a:extLst>
                    <a:ext uri="{FF2B5EF4-FFF2-40B4-BE49-F238E27FC236}">
                      <a16:creationId xmlns:a16="http://schemas.microsoft.com/office/drawing/2014/main" id="{6F7346B6-AC0A-BF1C-DBDF-DA268C66DE35}"/>
                    </a:ext>
                  </a:extLst>
                </p:cNvPr>
                <p:cNvCxnSpPr/>
                <p:nvPr/>
              </p:nvCxnSpPr>
              <p:spPr>
                <a:xfrm>
                  <a:off x="3388711" y="3620776"/>
                  <a:ext cx="476994" cy="0"/>
                </a:xfrm>
                <a:prstGeom prst="straightConnector1">
                  <a:avLst/>
                </a:prstGeom>
                <a:ln w="28575">
                  <a:solidFill>
                    <a:srgbClr val="FF0000"/>
                  </a:solidFill>
                  <a:tailEnd type="stealth" w="lg" len="med"/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</p:grpSp>
        <p:sp>
          <p:nvSpPr>
            <p:cNvPr id="51" name="Rectangle 50">
              <a:extLst>
                <a:ext uri="{FF2B5EF4-FFF2-40B4-BE49-F238E27FC236}">
                  <a16:creationId xmlns:a16="http://schemas.microsoft.com/office/drawing/2014/main" id="{EE5D6179-231B-4D78-E2CB-098D69725678}"/>
                </a:ext>
              </a:extLst>
            </p:cNvPr>
            <p:cNvSpPr/>
            <p:nvPr/>
          </p:nvSpPr>
          <p:spPr>
            <a:xfrm rot="5400000">
              <a:off x="6018619" y="915300"/>
              <a:ext cx="1364641" cy="537530"/>
            </a:xfrm>
            <a:prstGeom prst="rect">
              <a:avLst/>
            </a:prstGeom>
            <a:gradFill>
              <a:gsLst>
                <a:gs pos="0">
                  <a:schemeClr val="bg1"/>
                </a:gs>
                <a:gs pos="69000">
                  <a:schemeClr val="bg1">
                    <a:alpha val="50000"/>
                  </a:schemeClr>
                </a:gs>
                <a:gs pos="47000">
                  <a:srgbClr val="FFFFFF"/>
                </a:gs>
                <a:gs pos="100000">
                  <a:schemeClr val="bg1">
                    <a:alpha val="0"/>
                  </a:schemeClr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fr-FR" sz="2400"/>
            </a:p>
          </p:txBody>
        </p:sp>
        <p:grpSp>
          <p:nvGrpSpPr>
            <p:cNvPr id="75" name="Groupe 74">
              <a:extLst>
                <a:ext uri="{FF2B5EF4-FFF2-40B4-BE49-F238E27FC236}">
                  <a16:creationId xmlns:a16="http://schemas.microsoft.com/office/drawing/2014/main" id="{5EBAC030-50D6-5EBB-BDC3-7766B565238D}"/>
                </a:ext>
              </a:extLst>
            </p:cNvPr>
            <p:cNvGrpSpPr/>
            <p:nvPr/>
          </p:nvGrpSpPr>
          <p:grpSpPr>
            <a:xfrm>
              <a:off x="1984814" y="395660"/>
              <a:ext cx="1474706" cy="1470726"/>
              <a:chOff x="1984814" y="395660"/>
              <a:chExt cx="1474706" cy="1470726"/>
            </a:xfrm>
          </p:grpSpPr>
          <p:sp>
            <p:nvSpPr>
              <p:cNvPr id="53" name="Triangle isocèle 52">
                <a:extLst>
                  <a:ext uri="{FF2B5EF4-FFF2-40B4-BE49-F238E27FC236}">
                    <a16:creationId xmlns:a16="http://schemas.microsoft.com/office/drawing/2014/main" id="{98E6F66D-7468-B45A-C089-8357DF075343}"/>
                  </a:ext>
                </a:extLst>
              </p:cNvPr>
              <p:cNvSpPr/>
              <p:nvPr/>
            </p:nvSpPr>
            <p:spPr>
              <a:xfrm rot="16200000">
                <a:off x="2984076" y="1057385"/>
                <a:ext cx="277001" cy="182067"/>
              </a:xfrm>
              <a:prstGeom prst="triangle">
                <a:avLst/>
              </a:prstGeom>
              <a:gradFill flip="none" rotWithShape="1">
                <a:gsLst>
                  <a:gs pos="0">
                    <a:srgbClr val="FF0000">
                      <a:tint val="66000"/>
                      <a:satMod val="160000"/>
                    </a:srgbClr>
                  </a:gs>
                  <a:gs pos="50000">
                    <a:srgbClr val="FF0000">
                      <a:tint val="44500"/>
                      <a:satMod val="160000"/>
                    </a:srgbClr>
                  </a:gs>
                  <a:gs pos="100000">
                    <a:srgbClr val="FF0000">
                      <a:tint val="23500"/>
                      <a:satMod val="160000"/>
                    </a:srgbClr>
                  </a:gs>
                </a:gsLst>
                <a:lin ang="0" scaled="1"/>
                <a:tileRect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fr-FR" sz="2400" dirty="0"/>
              </a:p>
            </p:txBody>
          </p:sp>
          <p:sp>
            <p:nvSpPr>
              <p:cNvPr id="55" name="Triangle isocèle 54">
                <a:extLst>
                  <a:ext uri="{FF2B5EF4-FFF2-40B4-BE49-F238E27FC236}">
                    <a16:creationId xmlns:a16="http://schemas.microsoft.com/office/drawing/2014/main" id="{C80B7C99-6C1D-CA53-F13A-07A1E081E587}"/>
                  </a:ext>
                </a:extLst>
              </p:cNvPr>
              <p:cNvSpPr/>
              <p:nvPr/>
            </p:nvSpPr>
            <p:spPr>
              <a:xfrm rot="5400000">
                <a:off x="2431531" y="865801"/>
                <a:ext cx="733223" cy="556542"/>
              </a:xfrm>
              <a:prstGeom prst="triangle">
                <a:avLst/>
              </a:prstGeom>
              <a:gradFill flip="none" rotWithShape="1">
                <a:gsLst>
                  <a:gs pos="0">
                    <a:srgbClr val="FF0000">
                      <a:tint val="66000"/>
                      <a:satMod val="160000"/>
                    </a:srgbClr>
                  </a:gs>
                  <a:gs pos="50000">
                    <a:srgbClr val="FF0000">
                      <a:tint val="44500"/>
                      <a:satMod val="160000"/>
                    </a:srgbClr>
                  </a:gs>
                  <a:gs pos="100000">
                    <a:srgbClr val="FF0000">
                      <a:tint val="23500"/>
                      <a:satMod val="160000"/>
                    </a:srgbClr>
                  </a:gs>
                </a:gsLst>
                <a:lin ang="0" scaled="1"/>
                <a:tileRect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fr-FR" sz="2400" dirty="0"/>
              </a:p>
            </p:txBody>
          </p:sp>
          <p:sp>
            <p:nvSpPr>
              <p:cNvPr id="56" name="Rectangle 55">
                <a:extLst>
                  <a:ext uri="{FF2B5EF4-FFF2-40B4-BE49-F238E27FC236}">
                    <a16:creationId xmlns:a16="http://schemas.microsoft.com/office/drawing/2014/main" id="{8874D204-EC9D-DC72-FE30-076BC18DD896}"/>
                  </a:ext>
                </a:extLst>
              </p:cNvPr>
              <p:cNvSpPr/>
              <p:nvPr/>
            </p:nvSpPr>
            <p:spPr>
              <a:xfrm>
                <a:off x="2041792" y="775719"/>
                <a:ext cx="471443" cy="738695"/>
              </a:xfrm>
              <a:prstGeom prst="rect">
                <a:avLst/>
              </a:prstGeom>
              <a:solidFill>
                <a:srgbClr val="FFB9B9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fr-FR" sz="2400"/>
              </a:p>
            </p:txBody>
          </p:sp>
          <p:cxnSp>
            <p:nvCxnSpPr>
              <p:cNvPr id="60" name="Connecteur droit avec flèche 59">
                <a:extLst>
                  <a:ext uri="{FF2B5EF4-FFF2-40B4-BE49-F238E27FC236}">
                    <a16:creationId xmlns:a16="http://schemas.microsoft.com/office/drawing/2014/main" id="{CFDF2E1E-5994-D94E-EC22-F7398F40F78A}"/>
                  </a:ext>
                </a:extLst>
              </p:cNvPr>
              <p:cNvCxnSpPr/>
              <p:nvPr/>
            </p:nvCxnSpPr>
            <p:spPr>
              <a:xfrm>
                <a:off x="2513235" y="601727"/>
                <a:ext cx="2854" cy="1088622"/>
              </a:xfrm>
              <a:prstGeom prst="straightConnector1">
                <a:avLst/>
              </a:prstGeom>
              <a:ln>
                <a:headEnd type="triangle"/>
                <a:tailEnd type="triangle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61" name="Connecteur droit avec flèche 60">
                <a:extLst>
                  <a:ext uri="{FF2B5EF4-FFF2-40B4-BE49-F238E27FC236}">
                    <a16:creationId xmlns:a16="http://schemas.microsoft.com/office/drawing/2014/main" id="{9B3B5D28-CC8E-15AB-EF8D-131D6295BC43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2994168" y="615607"/>
                <a:ext cx="196852" cy="2666"/>
              </a:xfrm>
              <a:prstGeom prst="straightConnector1">
                <a:avLst/>
              </a:prstGeom>
              <a:ln w="12700">
                <a:solidFill>
                  <a:schemeClr val="tx1"/>
                </a:solidFill>
                <a:headEnd type="triangle"/>
                <a:tailEnd type="triangle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mc:AlternateContent xmlns:mc="http://schemas.openxmlformats.org/markup-compatibility/2006" xmlns:a14="http://schemas.microsoft.com/office/drawing/2010/main">
            <mc:Choice Requires="a14">
              <p:sp>
                <p:nvSpPr>
                  <p:cNvPr id="62" name="ZoneTexte 61">
                    <a:extLst>
                      <a:ext uri="{FF2B5EF4-FFF2-40B4-BE49-F238E27FC236}">
                        <a16:creationId xmlns:a16="http://schemas.microsoft.com/office/drawing/2014/main" id="{E097D25F-CCF9-CE01-0B25-F03EF95D71BF}"/>
                      </a:ext>
                    </a:extLst>
                  </p:cNvPr>
                  <p:cNvSpPr txBox="1"/>
                  <p:nvPr/>
                </p:nvSpPr>
                <p:spPr>
                  <a:xfrm>
                    <a:off x="3022849" y="395660"/>
                    <a:ext cx="262957" cy="230833"/>
                  </a:xfrm>
                  <a:prstGeom prst="rect">
                    <a:avLst/>
                  </a:prstGeom>
                  <a:noFill/>
                </p:spPr>
                <p:txBody>
                  <a:bodyPr wrap="none" lIns="0" tIns="0" rIns="0" bIns="0" rtlCol="0">
                    <a:spAutoFit/>
                  </a:bodyPr>
                  <a:lstStyle/>
                  <a:p>
                    <a:pPr/>
                    <a14:m>
                      <m:oMathPara xmlns:m="http://schemas.openxmlformats.org/officeDocument/2006/math">
                        <m:oMathParaPr>
                          <m:jc m:val="centerGroup"/>
                        </m:oMathParaPr>
                        <m:oMath xmlns:m="http://schemas.openxmlformats.org/officeDocument/2006/math">
                          <m:r>
                            <m:rPr>
                              <m:sty m:val="p"/>
                            </m:rPr>
                            <a:rPr lang="el-GR" sz="2000" i="1">
                              <a:latin typeface="Cambria Math" panose="02040503050406030204" pitchFamily="18" charset="0"/>
                            </a:rPr>
                            <m:t>Δ</m:t>
                          </m:r>
                          <m:r>
                            <a:rPr lang="fr-FR" sz="2000" i="1">
                              <a:latin typeface="Cambria Math" panose="02040503050406030204" pitchFamily="18" charset="0"/>
                            </a:rPr>
                            <m:t>𝑧</m:t>
                          </m:r>
                        </m:oMath>
                      </m:oMathPara>
                    </a14:m>
                    <a:endParaRPr lang="fr-FR" sz="2000" dirty="0"/>
                  </a:p>
                </p:txBody>
              </p:sp>
            </mc:Choice>
            <mc:Fallback xmlns="">
              <p:sp>
                <p:nvSpPr>
                  <p:cNvPr id="62" name="ZoneTexte 61">
                    <a:extLst>
                      <a:ext uri="{FF2B5EF4-FFF2-40B4-BE49-F238E27FC236}">
                        <a16:creationId xmlns:a16="http://schemas.microsoft.com/office/drawing/2014/main" id="{E097D25F-CCF9-CE01-0B25-F03EF95D71BF}"/>
                      </a:ext>
                    </a:extLst>
                  </p:cNvPr>
                  <p:cNvSpPr txBox="1">
                    <a:spLocks noRot="1" noChangeAspect="1" noMove="1" noResize="1" noEditPoints="1" noAdjustHandles="1" noChangeArrowheads="1" noChangeShapeType="1" noTextEdit="1"/>
                  </p:cNvSpPr>
                  <p:nvPr/>
                </p:nvSpPr>
                <p:spPr>
                  <a:xfrm>
                    <a:off x="3022849" y="395660"/>
                    <a:ext cx="262957" cy="230833"/>
                  </a:xfrm>
                  <a:prstGeom prst="rect">
                    <a:avLst/>
                  </a:prstGeom>
                  <a:blipFill>
                    <a:blip r:embed="rId8"/>
                    <a:stretch>
                      <a:fillRect l="-15789" r="-7018" b="-10000"/>
                    </a:stretch>
                  </a:blipFill>
                </p:spPr>
                <p:txBody>
                  <a:bodyPr/>
                  <a:lstStyle/>
                  <a:p>
                    <a:r>
                      <a:rPr lang="fr-FR">
                        <a:noFill/>
                      </a:rPr>
                      <a:t> </a:t>
                    </a:r>
                  </a:p>
                </p:txBody>
              </p:sp>
            </mc:Fallback>
          </mc:AlternateContent>
          <p:cxnSp>
            <p:nvCxnSpPr>
              <p:cNvPr id="65" name="Connecteur droit avec flèche 64">
                <a:extLst>
                  <a:ext uri="{FF2B5EF4-FFF2-40B4-BE49-F238E27FC236}">
                    <a16:creationId xmlns:a16="http://schemas.microsoft.com/office/drawing/2014/main" id="{257CACCA-C58E-46A8-6B79-AE476AC90B0C}"/>
                  </a:ext>
                </a:extLst>
              </p:cNvPr>
              <p:cNvCxnSpPr>
                <a:cxnSpLocks/>
                <a:stCxn id="56" idx="1"/>
              </p:cNvCxnSpPr>
              <p:nvPr/>
            </p:nvCxnSpPr>
            <p:spPr>
              <a:xfrm>
                <a:off x="2041792" y="1145067"/>
                <a:ext cx="1417728" cy="971"/>
              </a:xfrm>
              <a:prstGeom prst="straightConnector1">
                <a:avLst/>
              </a:prstGeom>
              <a:ln w="12700">
                <a:solidFill>
                  <a:schemeClr val="tx1"/>
                </a:solidFill>
                <a:tailEnd type="none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73" name="Rectangle 72">
                <a:extLst>
                  <a:ext uri="{FF2B5EF4-FFF2-40B4-BE49-F238E27FC236}">
                    <a16:creationId xmlns:a16="http://schemas.microsoft.com/office/drawing/2014/main" id="{93354A72-C103-FDFE-F0CF-D92384D13363}"/>
                  </a:ext>
                </a:extLst>
              </p:cNvPr>
              <p:cNvSpPr/>
              <p:nvPr/>
            </p:nvSpPr>
            <p:spPr>
              <a:xfrm rot="16200000">
                <a:off x="1571258" y="915301"/>
                <a:ext cx="1364641" cy="537530"/>
              </a:xfrm>
              <a:prstGeom prst="rect">
                <a:avLst/>
              </a:prstGeom>
              <a:gradFill>
                <a:gsLst>
                  <a:gs pos="0">
                    <a:schemeClr val="bg1"/>
                  </a:gs>
                  <a:gs pos="69000">
                    <a:schemeClr val="bg1">
                      <a:alpha val="50000"/>
                    </a:schemeClr>
                  </a:gs>
                  <a:gs pos="47000">
                    <a:srgbClr val="FFFFFF"/>
                  </a:gs>
                  <a:gs pos="100000">
                    <a:schemeClr val="bg1">
                      <a:alpha val="0"/>
                    </a:schemeClr>
                  </a:gs>
                </a:gsLst>
                <a:lin ang="5400000" scaled="1"/>
              </a:gra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fr-FR" sz="2400"/>
              </a:p>
            </p:txBody>
          </p:sp>
        </p:grpSp>
      </p:grpSp>
      <p:sp>
        <p:nvSpPr>
          <p:cNvPr id="76" name="ZoneTexte 75">
            <a:extLst>
              <a:ext uri="{FF2B5EF4-FFF2-40B4-BE49-F238E27FC236}">
                <a16:creationId xmlns:a16="http://schemas.microsoft.com/office/drawing/2014/main" id="{FD63306D-2475-F5CB-F206-0D1801F41A3F}"/>
              </a:ext>
            </a:extLst>
          </p:cNvPr>
          <p:cNvSpPr txBox="1"/>
          <p:nvPr/>
        </p:nvSpPr>
        <p:spPr>
          <a:xfrm>
            <a:off x="713595" y="1185233"/>
            <a:ext cx="1451038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fr-FR" sz="2400" dirty="0" err="1"/>
              <a:t>Stacking</a:t>
            </a:r>
            <a:r>
              <a:rPr lang="fr-FR" sz="2400" dirty="0"/>
              <a:t> </a:t>
            </a:r>
          </a:p>
          <a:p>
            <a:pPr algn="ctr"/>
            <a:r>
              <a:rPr lang="fr-FR" sz="2400" dirty="0" err="1"/>
              <a:t>SLMs</a:t>
            </a:r>
            <a:endParaRPr lang="fr-FR" sz="2400" dirty="0"/>
          </a:p>
        </p:txBody>
      </p:sp>
      <p:sp>
        <p:nvSpPr>
          <p:cNvPr id="78" name="ZoneTexte 77">
            <a:extLst>
              <a:ext uri="{FF2B5EF4-FFF2-40B4-BE49-F238E27FC236}">
                <a16:creationId xmlns:a16="http://schemas.microsoft.com/office/drawing/2014/main" id="{E4210BA6-EE1D-1480-E25E-97316B533B74}"/>
              </a:ext>
            </a:extLst>
          </p:cNvPr>
          <p:cNvSpPr txBox="1"/>
          <p:nvPr/>
        </p:nvSpPr>
        <p:spPr>
          <a:xfrm>
            <a:off x="3169979" y="6570465"/>
            <a:ext cx="9022021" cy="25654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r"/>
            <a:r>
              <a:rPr lang="en-US" sz="1067" dirty="0">
                <a:hlinkClick r:id="rId9"/>
              </a:rPr>
              <a:t>Tutorial: A practical guide to the alignment of defocused spatial light modulators for fast diffractive neural networks</a:t>
            </a:r>
            <a:r>
              <a:rPr lang="en-US" sz="1067" dirty="0"/>
              <a:t>, </a:t>
            </a:r>
            <a:r>
              <a:rPr lang="en-US" sz="1067" dirty="0" err="1"/>
              <a:t>Noetinger</a:t>
            </a:r>
            <a:r>
              <a:rPr lang="en-US" sz="1067" dirty="0"/>
              <a:t> &amp; </a:t>
            </a:r>
            <a:r>
              <a:rPr lang="en-US" sz="1067" dirty="0" err="1"/>
              <a:t>Tuuva</a:t>
            </a:r>
            <a:r>
              <a:rPr lang="en-US" sz="1067" dirty="0"/>
              <a:t>, </a:t>
            </a:r>
            <a:r>
              <a:rPr lang="en-US" sz="1067" dirty="0" err="1"/>
              <a:t>ArXiv</a:t>
            </a:r>
            <a:r>
              <a:rPr lang="en-US" sz="1067" dirty="0"/>
              <a:t> 2025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79" name="ZoneTexte 78">
                <a:extLst>
                  <a:ext uri="{FF2B5EF4-FFF2-40B4-BE49-F238E27FC236}">
                    <a16:creationId xmlns:a16="http://schemas.microsoft.com/office/drawing/2014/main" id="{05C75CBD-D307-227E-0E2E-7052A274FE52}"/>
                  </a:ext>
                </a:extLst>
              </p:cNvPr>
              <p:cNvSpPr txBox="1"/>
              <p:nvPr/>
            </p:nvSpPr>
            <p:spPr>
              <a:xfrm>
                <a:off x="8939761" y="540856"/>
                <a:ext cx="3239413" cy="286232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 algn="ctr"/>
                <a:r>
                  <a:rPr lang="fr-FR" sz="2000" dirty="0"/>
                  <a:t>100 </a:t>
                </a:r>
                <a:r>
                  <a:rPr lang="fr-FR" sz="2000" dirty="0" err="1"/>
                  <a:t>epochs</a:t>
                </a:r>
                <a:r>
                  <a:rPr lang="fr-FR" sz="2000" dirty="0"/>
                  <a:t> of 50k MNIST</a:t>
                </a:r>
              </a:p>
              <a:p>
                <a:pPr algn="ctr"/>
                <a:r>
                  <a:rPr lang="fr-FR" sz="2000" dirty="0" err="1"/>
                  <a:t>examples</a:t>
                </a:r>
                <a:r>
                  <a:rPr lang="fr-FR" sz="2000" dirty="0"/>
                  <a:t> @60 Hz</a:t>
                </a:r>
              </a:p>
              <a:p>
                <a:pPr algn="ctr"/>
                <a:endParaRPr lang="fr-FR" sz="2000" dirty="0"/>
              </a:p>
              <a:p>
                <a:pPr algn="ctr"/>
                <a14:m>
                  <m:oMath xmlns:m="http://schemas.openxmlformats.org/officeDocument/2006/math">
                    <m:r>
                      <a:rPr lang="fr-FR" sz="2000" b="1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~</m:t>
                    </m:r>
                  </m:oMath>
                </a14:m>
                <a:r>
                  <a:rPr lang="fr-FR" sz="2000" b="1" dirty="0"/>
                  <a:t> 1 </a:t>
                </a:r>
                <a:r>
                  <a:rPr lang="fr-FR" sz="2000" b="1" dirty="0" err="1"/>
                  <a:t>day</a:t>
                </a:r>
                <a:r>
                  <a:rPr lang="fr-FR" sz="2000" b="1" dirty="0"/>
                  <a:t> of training</a:t>
                </a:r>
              </a:p>
              <a:p>
                <a:pPr algn="ctr"/>
                <a:endParaRPr lang="fr-FR" sz="2000" dirty="0"/>
              </a:p>
              <a:p>
                <a:pPr algn="ctr"/>
                <a:r>
                  <a:rPr lang="fr-FR" sz="2000" dirty="0"/>
                  <a:t>The images are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fr-FR" sz="2000" i="1"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fr-FR" sz="2000" i="1">
                            <a:latin typeface="Cambria Math" panose="02040503050406030204" pitchFamily="18" charset="0"/>
                          </a:rPr>
                          <m:t>28</m:t>
                        </m:r>
                      </m:e>
                      <m:sup>
                        <m:r>
                          <a:rPr lang="fr-FR" sz="2000" i="1">
                            <a:latin typeface="Cambria Math" panose="02040503050406030204" pitchFamily="18" charset="0"/>
                          </a:rPr>
                          <m:t>2</m:t>
                        </m:r>
                      </m:sup>
                    </m:sSup>
                  </m:oMath>
                </a14:m>
                <a:r>
                  <a:rPr lang="fr-FR" sz="2000" dirty="0"/>
                  <a:t> pixels </a:t>
                </a:r>
              </a:p>
              <a:p>
                <a:pPr algn="ctr"/>
                <a:r>
                  <a:rPr lang="fr-FR" sz="2000" i="1" dirty="0"/>
                  <a:t>vs.</a:t>
                </a:r>
                <a:r>
                  <a:rPr lang="fr-FR" sz="2000" dirty="0"/>
                  <a:t> 1920x1200 pixels </a:t>
                </a:r>
              </a:p>
              <a:p>
                <a:pPr algn="ctr"/>
                <a:r>
                  <a:rPr lang="fr-FR" sz="2000" dirty="0" err="1"/>
                  <a:t>resolution</a:t>
                </a:r>
                <a:r>
                  <a:rPr lang="fr-FR" sz="2000" dirty="0"/>
                  <a:t> of </a:t>
                </a:r>
                <a:r>
                  <a:rPr lang="fr-FR" sz="2000" dirty="0" err="1"/>
                  <a:t>SLMs</a:t>
                </a:r>
                <a:r>
                  <a:rPr lang="fr-FR" sz="2000" dirty="0"/>
                  <a:t>   </a:t>
                </a:r>
              </a:p>
              <a:p>
                <a:pPr algn="ctr"/>
                <a:endParaRPr lang="fr-FR" sz="2000" dirty="0"/>
              </a:p>
            </p:txBody>
          </p:sp>
        </mc:Choice>
        <mc:Fallback xmlns="">
          <p:sp>
            <p:nvSpPr>
              <p:cNvPr id="79" name="ZoneTexte 78">
                <a:extLst>
                  <a:ext uri="{FF2B5EF4-FFF2-40B4-BE49-F238E27FC236}">
                    <a16:creationId xmlns:a16="http://schemas.microsoft.com/office/drawing/2014/main" id="{05C75CBD-D307-227E-0E2E-7052A274FE52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939761" y="540856"/>
                <a:ext cx="3239413" cy="2862322"/>
              </a:xfrm>
              <a:prstGeom prst="rect">
                <a:avLst/>
              </a:prstGeom>
              <a:blipFill>
                <a:blip r:embed="rId10"/>
                <a:stretch>
                  <a:fillRect l="-1504" t="-1066" r="-1316"/>
                </a:stretch>
              </a:blipFill>
            </p:spPr>
            <p:txBody>
              <a:bodyPr/>
              <a:lstStyle/>
              <a:p>
                <a:r>
                  <a:rPr lang="fr-FR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061451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9" grpId="0"/>
      <p:bldP spid="30" grpId="0"/>
      <p:bldP spid="78" grpId="0"/>
      <p:bldP spid="79" grpId="0"/>
    </p:bld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1C10C93-2166-EA4B-9121-CEC1CBD10FD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Espace réservé du numéro de diapositive 5">
            <a:extLst>
              <a:ext uri="{FF2B5EF4-FFF2-40B4-BE49-F238E27FC236}">
                <a16:creationId xmlns:a16="http://schemas.microsoft.com/office/drawing/2014/main" id="{E3ABDA2D-B51A-81FA-92BA-ACFA1885D82F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pPr defTabSz="914377">
              <a:defRPr/>
            </a:pPr>
            <a:fld id="{E1E1CD7C-2161-7D43-862E-CE4C333CD873}" type="slidenum">
              <a:rPr lang="fr-FR">
                <a:solidFill>
                  <a:srgbClr val="413C3A"/>
                </a:solidFill>
                <a:latin typeface="Franklin Gothic Demi Cond"/>
              </a:rPr>
              <a:pPr defTabSz="914377">
                <a:defRPr/>
              </a:pPr>
              <a:t>43</a:t>
            </a:fld>
            <a:endParaRPr lang="fr-FR" dirty="0">
              <a:solidFill>
                <a:srgbClr val="413C3A"/>
              </a:solidFill>
              <a:latin typeface="Franklin Gothic Demi Cond"/>
            </a:endParaRPr>
          </a:p>
        </p:txBody>
      </p:sp>
      <p:sp>
        <p:nvSpPr>
          <p:cNvPr id="2" name="ZoneTexte 1">
            <a:extLst>
              <a:ext uri="{FF2B5EF4-FFF2-40B4-BE49-F238E27FC236}">
                <a16:creationId xmlns:a16="http://schemas.microsoft.com/office/drawing/2014/main" id="{2020DFEC-6CE7-0BDC-CA69-5368160A6A9C}"/>
              </a:ext>
            </a:extLst>
          </p:cNvPr>
          <p:cNvSpPr txBox="1"/>
          <p:nvPr/>
        </p:nvSpPr>
        <p:spPr>
          <a:xfrm>
            <a:off x="1032825" y="102646"/>
            <a:ext cx="319991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fr-FR" sz="2400" dirty="0"/>
              <a:t>Alignement </a:t>
            </a:r>
            <a:r>
              <a:rPr lang="fr-FR" sz="2400" dirty="0" err="1"/>
              <a:t>procedure</a:t>
            </a:r>
            <a:endParaRPr lang="fr-FR" sz="2400" dirty="0"/>
          </a:p>
        </p:txBody>
      </p:sp>
      <p:sp>
        <p:nvSpPr>
          <p:cNvPr id="3" name="ZoneTexte 2">
            <a:extLst>
              <a:ext uri="{FF2B5EF4-FFF2-40B4-BE49-F238E27FC236}">
                <a16:creationId xmlns:a16="http://schemas.microsoft.com/office/drawing/2014/main" id="{1122BEF6-6964-878F-A606-6E5010081C6B}"/>
              </a:ext>
            </a:extLst>
          </p:cNvPr>
          <p:cNvSpPr txBox="1"/>
          <p:nvPr/>
        </p:nvSpPr>
        <p:spPr>
          <a:xfrm>
            <a:off x="3169979" y="6570465"/>
            <a:ext cx="9022021" cy="25654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r"/>
            <a:r>
              <a:rPr lang="en-US" sz="1067" dirty="0">
                <a:hlinkClick r:id="rId3"/>
              </a:rPr>
              <a:t>Tutorial: A practical guide to the alignment of defocused spatial light modulators for fast diffractive neural networks</a:t>
            </a:r>
            <a:r>
              <a:rPr lang="en-US" sz="1067" dirty="0"/>
              <a:t>, </a:t>
            </a:r>
            <a:r>
              <a:rPr lang="en-US" sz="1067" dirty="0" err="1"/>
              <a:t>Noetinger</a:t>
            </a:r>
            <a:r>
              <a:rPr lang="en-US" sz="1067" dirty="0"/>
              <a:t> &amp; </a:t>
            </a:r>
            <a:r>
              <a:rPr lang="en-US" sz="1067" dirty="0" err="1"/>
              <a:t>Tuuva</a:t>
            </a:r>
            <a:r>
              <a:rPr lang="en-US" sz="1067" dirty="0"/>
              <a:t>, </a:t>
            </a:r>
            <a:r>
              <a:rPr lang="en-US" sz="1067" dirty="0" err="1"/>
              <a:t>ArXiv</a:t>
            </a:r>
            <a:r>
              <a:rPr lang="en-US" sz="1067" dirty="0"/>
              <a:t> 2025</a:t>
            </a:r>
          </a:p>
        </p:txBody>
      </p:sp>
      <p:sp>
        <p:nvSpPr>
          <p:cNvPr id="7" name="Rectangle : coins arrondis 6">
            <a:extLst>
              <a:ext uri="{FF2B5EF4-FFF2-40B4-BE49-F238E27FC236}">
                <a16:creationId xmlns:a16="http://schemas.microsoft.com/office/drawing/2014/main" id="{BC198A78-967A-9192-BDAF-5E731E8AB4A4}"/>
              </a:ext>
            </a:extLst>
          </p:cNvPr>
          <p:cNvSpPr/>
          <p:nvPr/>
        </p:nvSpPr>
        <p:spPr>
          <a:xfrm>
            <a:off x="2340266" y="658322"/>
            <a:ext cx="7511469" cy="459965"/>
          </a:xfrm>
          <a:prstGeom prst="roundRect">
            <a:avLst/>
          </a:prstGeom>
          <a:noFill/>
          <a:ln w="28575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fr-FR" sz="1867" dirty="0">
                <a:solidFill>
                  <a:srgbClr val="070707"/>
                </a:solidFill>
              </a:rPr>
              <a:t>How to </a:t>
            </a:r>
            <a:r>
              <a:rPr lang="fr-FR" sz="1867" dirty="0" err="1">
                <a:solidFill>
                  <a:srgbClr val="070707"/>
                </a:solidFill>
              </a:rPr>
              <a:t>ensure</a:t>
            </a:r>
            <a:r>
              <a:rPr lang="fr-FR" sz="1867" dirty="0">
                <a:solidFill>
                  <a:srgbClr val="070707"/>
                </a:solidFill>
              </a:rPr>
              <a:t> </a:t>
            </a:r>
            <a:r>
              <a:rPr lang="fr-FR" sz="1867" dirty="0" err="1">
                <a:solidFill>
                  <a:srgbClr val="070707"/>
                </a:solidFill>
              </a:rPr>
              <a:t>each</a:t>
            </a:r>
            <a:r>
              <a:rPr lang="fr-FR" sz="1867" dirty="0">
                <a:solidFill>
                  <a:srgbClr val="070707"/>
                </a:solidFill>
              </a:rPr>
              <a:t> image </a:t>
            </a:r>
            <a:r>
              <a:rPr lang="fr-FR" sz="1867" dirty="0" err="1">
                <a:solidFill>
                  <a:srgbClr val="070707"/>
                </a:solidFill>
              </a:rPr>
              <a:t>is</a:t>
            </a:r>
            <a:r>
              <a:rPr lang="fr-FR" sz="1867" dirty="0">
                <a:solidFill>
                  <a:srgbClr val="070707"/>
                </a:solidFill>
              </a:rPr>
              <a:t> </a:t>
            </a:r>
            <a:r>
              <a:rPr lang="fr-FR" sz="1867" dirty="0" err="1">
                <a:solidFill>
                  <a:srgbClr val="070707"/>
                </a:solidFill>
              </a:rPr>
              <a:t>processed</a:t>
            </a:r>
            <a:r>
              <a:rPr lang="fr-FR" sz="1867" dirty="0">
                <a:solidFill>
                  <a:srgbClr val="070707"/>
                </a:solidFill>
              </a:rPr>
              <a:t> </a:t>
            </a:r>
            <a:r>
              <a:rPr lang="fr-FR" sz="1867" dirty="0" err="1">
                <a:solidFill>
                  <a:srgbClr val="070707"/>
                </a:solidFill>
              </a:rPr>
              <a:t>exactly</a:t>
            </a:r>
            <a:r>
              <a:rPr lang="fr-FR" sz="1867" dirty="0">
                <a:solidFill>
                  <a:srgbClr val="070707"/>
                </a:solidFill>
              </a:rPr>
              <a:t> in the </a:t>
            </a:r>
            <a:r>
              <a:rPr lang="fr-FR" sz="1867" dirty="0" err="1">
                <a:solidFill>
                  <a:srgbClr val="070707"/>
                </a:solidFill>
              </a:rPr>
              <a:t>same</a:t>
            </a:r>
            <a:r>
              <a:rPr lang="fr-FR" sz="1867" dirty="0">
                <a:solidFill>
                  <a:srgbClr val="070707"/>
                </a:solidFill>
              </a:rPr>
              <a:t> </a:t>
            </a:r>
            <a:r>
              <a:rPr lang="fr-FR" sz="1867" dirty="0" err="1">
                <a:solidFill>
                  <a:srgbClr val="070707"/>
                </a:solidFill>
              </a:rPr>
              <a:t>way</a:t>
            </a:r>
            <a:r>
              <a:rPr lang="fr-FR" sz="1867" dirty="0">
                <a:solidFill>
                  <a:srgbClr val="070707"/>
                </a:solidFill>
              </a:rPr>
              <a:t> ?</a:t>
            </a:r>
          </a:p>
        </p:txBody>
      </p:sp>
      <p:grpSp>
        <p:nvGrpSpPr>
          <p:cNvPr id="8" name="Groupe 7">
            <a:extLst>
              <a:ext uri="{FF2B5EF4-FFF2-40B4-BE49-F238E27FC236}">
                <a16:creationId xmlns:a16="http://schemas.microsoft.com/office/drawing/2014/main" id="{27190537-C4C5-534F-88E5-B4EC41892ED1}"/>
              </a:ext>
            </a:extLst>
          </p:cNvPr>
          <p:cNvGrpSpPr/>
          <p:nvPr/>
        </p:nvGrpSpPr>
        <p:grpSpPr>
          <a:xfrm>
            <a:off x="98417" y="2200654"/>
            <a:ext cx="2243524" cy="1751713"/>
            <a:chOff x="7615238" y="2288010"/>
            <a:chExt cx="1467368" cy="1069145"/>
          </a:xfrm>
        </p:grpSpPr>
        <p:pic>
          <p:nvPicPr>
            <p:cNvPr id="9" name="Image 8" descr="Une image contenant motif, monochrome, Symétrie, noir et blanc&#10;&#10;Le contenu généré par l’IA peut être incorrect.">
              <a:extLst>
                <a:ext uri="{FF2B5EF4-FFF2-40B4-BE49-F238E27FC236}">
                  <a16:creationId xmlns:a16="http://schemas.microsoft.com/office/drawing/2014/main" id="{D9470B94-8D6A-E346-9CE6-4F51D79EDC05}"/>
                </a:ext>
              </a:extLst>
            </p:cNvPr>
            <p:cNvPicPr>
              <a:picLocks noChangeAspect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4388" t="908" r="41063" b="43417"/>
            <a:stretch>
              <a:fillRect/>
            </a:stretch>
          </p:blipFill>
          <p:spPr>
            <a:xfrm>
              <a:off x="7657578" y="2288010"/>
              <a:ext cx="1425028" cy="1069145"/>
            </a:xfrm>
            <a:prstGeom prst="rect">
              <a:avLst/>
            </a:prstGeom>
          </p:spPr>
        </p:pic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8DD67410-9BAF-44CE-58E1-8FFA507B232C}"/>
                </a:ext>
              </a:extLst>
            </p:cNvPr>
            <p:cNvSpPr/>
            <p:nvPr/>
          </p:nvSpPr>
          <p:spPr>
            <a:xfrm>
              <a:off x="7728241" y="2339447"/>
              <a:ext cx="220245" cy="220887"/>
            </a:xfrm>
            <a:prstGeom prst="rect">
              <a:avLst/>
            </a:prstGeom>
            <a:noFill/>
            <a:ln w="25400">
              <a:solidFill>
                <a:srgbClr val="FF0000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fr-FR" sz="2400"/>
            </a:p>
          </p:txBody>
        </p:sp>
        <p:sp>
          <p:nvSpPr>
            <p:cNvPr id="11" name="ZoneTexte 10">
              <a:extLst>
                <a:ext uri="{FF2B5EF4-FFF2-40B4-BE49-F238E27FC236}">
                  <a16:creationId xmlns:a16="http://schemas.microsoft.com/office/drawing/2014/main" id="{F8C6DD1C-3C4E-D700-67BA-E86DA515782B}"/>
                </a:ext>
              </a:extLst>
            </p:cNvPr>
            <p:cNvSpPr txBox="1"/>
            <p:nvPr/>
          </p:nvSpPr>
          <p:spPr>
            <a:xfrm>
              <a:off x="7668490" y="2494156"/>
              <a:ext cx="281191" cy="19415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fr-FR" sz="1467" b="1" i="1" dirty="0">
                  <a:solidFill>
                    <a:srgbClr val="FF0000"/>
                  </a:solidFill>
                </a:rPr>
                <a:t>µD</a:t>
              </a:r>
            </a:p>
          </p:txBody>
        </p:sp>
        <p:grpSp>
          <p:nvGrpSpPr>
            <p:cNvPr id="12" name="Groupe 11">
              <a:extLst>
                <a:ext uri="{FF2B5EF4-FFF2-40B4-BE49-F238E27FC236}">
                  <a16:creationId xmlns:a16="http://schemas.microsoft.com/office/drawing/2014/main" id="{7BE6D66A-5D29-13E0-D58D-0EE3F2A414E0}"/>
                </a:ext>
              </a:extLst>
            </p:cNvPr>
            <p:cNvGrpSpPr/>
            <p:nvPr/>
          </p:nvGrpSpPr>
          <p:grpSpPr>
            <a:xfrm>
              <a:off x="7716359" y="3105301"/>
              <a:ext cx="221655" cy="213406"/>
              <a:chOff x="3727779" y="5057138"/>
              <a:chExt cx="275261" cy="259139"/>
            </a:xfrm>
          </p:grpSpPr>
          <p:sp>
            <p:nvSpPr>
              <p:cNvPr id="14" name="Forme libre : forme 13">
                <a:extLst>
                  <a:ext uri="{FF2B5EF4-FFF2-40B4-BE49-F238E27FC236}">
                    <a16:creationId xmlns:a16="http://schemas.microsoft.com/office/drawing/2014/main" id="{A8D54A47-EFD8-AB75-3D4E-F78CB3C319B1}"/>
                  </a:ext>
                </a:extLst>
              </p:cNvPr>
              <p:cNvSpPr/>
              <p:nvPr/>
            </p:nvSpPr>
            <p:spPr>
              <a:xfrm>
                <a:off x="3727779" y="5057138"/>
                <a:ext cx="275261" cy="259139"/>
              </a:xfrm>
              <a:custGeom>
                <a:avLst/>
                <a:gdLst>
                  <a:gd name="connsiteX0" fmla="*/ 13641 w 275261"/>
                  <a:gd name="connsiteY0" fmla="*/ 20322 h 259139"/>
                  <a:gd name="connsiteX1" fmla="*/ 26341 w 275261"/>
                  <a:gd name="connsiteY1" fmla="*/ 25402 h 259139"/>
                  <a:gd name="connsiteX2" fmla="*/ 31421 w 275261"/>
                  <a:gd name="connsiteY2" fmla="*/ 35562 h 259139"/>
                  <a:gd name="connsiteX3" fmla="*/ 41581 w 275261"/>
                  <a:gd name="connsiteY3" fmla="*/ 53342 h 259139"/>
                  <a:gd name="connsiteX4" fmla="*/ 46661 w 275261"/>
                  <a:gd name="connsiteY4" fmla="*/ 66042 h 259139"/>
                  <a:gd name="connsiteX5" fmla="*/ 49201 w 275261"/>
                  <a:gd name="connsiteY5" fmla="*/ 73662 h 259139"/>
                  <a:gd name="connsiteX6" fmla="*/ 54281 w 275261"/>
                  <a:gd name="connsiteY6" fmla="*/ 81282 h 259139"/>
                  <a:gd name="connsiteX7" fmla="*/ 54281 w 275261"/>
                  <a:gd name="connsiteY7" fmla="*/ 154942 h 259139"/>
                  <a:gd name="connsiteX8" fmla="*/ 56821 w 275261"/>
                  <a:gd name="connsiteY8" fmla="*/ 162562 h 259139"/>
                  <a:gd name="connsiteX9" fmla="*/ 51741 w 275261"/>
                  <a:gd name="connsiteY9" fmla="*/ 177802 h 259139"/>
                  <a:gd name="connsiteX10" fmla="*/ 36501 w 275261"/>
                  <a:gd name="connsiteY10" fmla="*/ 190502 h 259139"/>
                  <a:gd name="connsiteX11" fmla="*/ 31421 w 275261"/>
                  <a:gd name="connsiteY11" fmla="*/ 198122 h 259139"/>
                  <a:gd name="connsiteX12" fmla="*/ 23801 w 275261"/>
                  <a:gd name="connsiteY12" fmla="*/ 200662 h 259139"/>
                  <a:gd name="connsiteX13" fmla="*/ 21261 w 275261"/>
                  <a:gd name="connsiteY13" fmla="*/ 208282 h 259139"/>
                  <a:gd name="connsiteX14" fmla="*/ 3481 w 275261"/>
                  <a:gd name="connsiteY14" fmla="*/ 218442 h 259139"/>
                  <a:gd name="connsiteX15" fmla="*/ 941 w 275261"/>
                  <a:gd name="connsiteY15" fmla="*/ 254002 h 259139"/>
                  <a:gd name="connsiteX16" fmla="*/ 13641 w 275261"/>
                  <a:gd name="connsiteY16" fmla="*/ 259082 h 259139"/>
                  <a:gd name="connsiteX17" fmla="*/ 36501 w 275261"/>
                  <a:gd name="connsiteY17" fmla="*/ 251462 h 259139"/>
                  <a:gd name="connsiteX18" fmla="*/ 41581 w 275261"/>
                  <a:gd name="connsiteY18" fmla="*/ 243842 h 259139"/>
                  <a:gd name="connsiteX19" fmla="*/ 56821 w 275261"/>
                  <a:gd name="connsiteY19" fmla="*/ 228602 h 259139"/>
                  <a:gd name="connsiteX20" fmla="*/ 59361 w 275261"/>
                  <a:gd name="connsiteY20" fmla="*/ 220982 h 259139"/>
                  <a:gd name="connsiteX21" fmla="*/ 69521 w 275261"/>
                  <a:gd name="connsiteY21" fmla="*/ 215902 h 259139"/>
                  <a:gd name="connsiteX22" fmla="*/ 77141 w 275261"/>
                  <a:gd name="connsiteY22" fmla="*/ 210822 h 259139"/>
                  <a:gd name="connsiteX23" fmla="*/ 92381 w 275261"/>
                  <a:gd name="connsiteY23" fmla="*/ 205742 h 259139"/>
                  <a:gd name="connsiteX24" fmla="*/ 100001 w 275261"/>
                  <a:gd name="connsiteY24" fmla="*/ 210822 h 259139"/>
                  <a:gd name="connsiteX25" fmla="*/ 173661 w 275261"/>
                  <a:gd name="connsiteY25" fmla="*/ 208282 h 259139"/>
                  <a:gd name="connsiteX26" fmla="*/ 181281 w 275261"/>
                  <a:gd name="connsiteY26" fmla="*/ 205742 h 259139"/>
                  <a:gd name="connsiteX27" fmla="*/ 196521 w 275261"/>
                  <a:gd name="connsiteY27" fmla="*/ 213362 h 259139"/>
                  <a:gd name="connsiteX28" fmla="*/ 201601 w 275261"/>
                  <a:gd name="connsiteY28" fmla="*/ 220982 h 259139"/>
                  <a:gd name="connsiteX29" fmla="*/ 209221 w 275261"/>
                  <a:gd name="connsiteY29" fmla="*/ 238762 h 259139"/>
                  <a:gd name="connsiteX30" fmla="*/ 227001 w 275261"/>
                  <a:gd name="connsiteY30" fmla="*/ 246382 h 259139"/>
                  <a:gd name="connsiteX31" fmla="*/ 232081 w 275261"/>
                  <a:gd name="connsiteY31" fmla="*/ 254002 h 259139"/>
                  <a:gd name="connsiteX32" fmla="*/ 239701 w 275261"/>
                  <a:gd name="connsiteY32" fmla="*/ 256542 h 259139"/>
                  <a:gd name="connsiteX33" fmla="*/ 275261 w 275261"/>
                  <a:gd name="connsiteY33" fmla="*/ 254002 h 259139"/>
                  <a:gd name="connsiteX34" fmla="*/ 272721 w 275261"/>
                  <a:gd name="connsiteY34" fmla="*/ 223522 h 259139"/>
                  <a:gd name="connsiteX35" fmla="*/ 262561 w 275261"/>
                  <a:gd name="connsiteY35" fmla="*/ 213362 h 259139"/>
                  <a:gd name="connsiteX36" fmla="*/ 242241 w 275261"/>
                  <a:gd name="connsiteY36" fmla="*/ 208282 h 259139"/>
                  <a:gd name="connsiteX37" fmla="*/ 237161 w 275261"/>
                  <a:gd name="connsiteY37" fmla="*/ 195582 h 259139"/>
                  <a:gd name="connsiteX38" fmla="*/ 232081 w 275261"/>
                  <a:gd name="connsiteY38" fmla="*/ 187962 h 259139"/>
                  <a:gd name="connsiteX39" fmla="*/ 227001 w 275261"/>
                  <a:gd name="connsiteY39" fmla="*/ 172722 h 259139"/>
                  <a:gd name="connsiteX40" fmla="*/ 227001 w 275261"/>
                  <a:gd name="connsiteY40" fmla="*/ 91442 h 259139"/>
                  <a:gd name="connsiteX41" fmla="*/ 221921 w 275261"/>
                  <a:gd name="connsiteY41" fmla="*/ 83822 h 259139"/>
                  <a:gd name="connsiteX42" fmla="*/ 224461 w 275261"/>
                  <a:gd name="connsiteY42" fmla="*/ 66042 h 259139"/>
                  <a:gd name="connsiteX43" fmla="*/ 254941 w 275261"/>
                  <a:gd name="connsiteY43" fmla="*/ 43182 h 259139"/>
                  <a:gd name="connsiteX44" fmla="*/ 267641 w 275261"/>
                  <a:gd name="connsiteY44" fmla="*/ 15242 h 259139"/>
                  <a:gd name="connsiteX45" fmla="*/ 265101 w 275261"/>
                  <a:gd name="connsiteY45" fmla="*/ 5082 h 259139"/>
                  <a:gd name="connsiteX46" fmla="*/ 237161 w 275261"/>
                  <a:gd name="connsiteY46" fmla="*/ 2542 h 259139"/>
                  <a:gd name="connsiteX47" fmla="*/ 227001 w 275261"/>
                  <a:gd name="connsiteY47" fmla="*/ 10162 h 259139"/>
                  <a:gd name="connsiteX48" fmla="*/ 219381 w 275261"/>
                  <a:gd name="connsiteY48" fmla="*/ 12702 h 259139"/>
                  <a:gd name="connsiteX49" fmla="*/ 214301 w 275261"/>
                  <a:gd name="connsiteY49" fmla="*/ 33022 h 259139"/>
                  <a:gd name="connsiteX50" fmla="*/ 209221 w 275261"/>
                  <a:gd name="connsiteY50" fmla="*/ 40642 h 259139"/>
                  <a:gd name="connsiteX51" fmla="*/ 176201 w 275261"/>
                  <a:gd name="connsiteY51" fmla="*/ 38102 h 259139"/>
                  <a:gd name="connsiteX52" fmla="*/ 166041 w 275261"/>
                  <a:gd name="connsiteY52" fmla="*/ 30482 h 259139"/>
                  <a:gd name="connsiteX53" fmla="*/ 155881 w 275261"/>
                  <a:gd name="connsiteY53" fmla="*/ 25402 h 259139"/>
                  <a:gd name="connsiteX54" fmla="*/ 92381 w 275261"/>
                  <a:gd name="connsiteY54" fmla="*/ 30482 h 259139"/>
                  <a:gd name="connsiteX55" fmla="*/ 84761 w 275261"/>
                  <a:gd name="connsiteY55" fmla="*/ 33022 h 259139"/>
                  <a:gd name="connsiteX56" fmla="*/ 74601 w 275261"/>
                  <a:gd name="connsiteY56" fmla="*/ 38102 h 259139"/>
                  <a:gd name="connsiteX57" fmla="*/ 69521 w 275261"/>
                  <a:gd name="connsiteY57" fmla="*/ 25402 h 259139"/>
                  <a:gd name="connsiteX58" fmla="*/ 51741 w 275261"/>
                  <a:gd name="connsiteY58" fmla="*/ 12702 h 259139"/>
                  <a:gd name="connsiteX59" fmla="*/ 11101 w 275261"/>
                  <a:gd name="connsiteY59" fmla="*/ 5082 h 259139"/>
                  <a:gd name="connsiteX60" fmla="*/ 13641 w 275261"/>
                  <a:gd name="connsiteY60" fmla="*/ 20322 h 25913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</a:cxnLst>
                <a:rect l="l" t="t" r="r" b="b"/>
                <a:pathLst>
                  <a:path w="275261" h="259139">
                    <a:moveTo>
                      <a:pt x="13641" y="20322"/>
                    </a:moveTo>
                    <a:cubicBezTo>
                      <a:pt x="16181" y="23709"/>
                      <a:pt x="22879" y="22435"/>
                      <a:pt x="26341" y="25402"/>
                    </a:cubicBezTo>
                    <a:cubicBezTo>
                      <a:pt x="29216" y="27866"/>
                      <a:pt x="29542" y="32274"/>
                      <a:pt x="31421" y="35562"/>
                    </a:cubicBezTo>
                    <a:cubicBezTo>
                      <a:pt x="39593" y="49864"/>
                      <a:pt x="33905" y="36072"/>
                      <a:pt x="41581" y="53342"/>
                    </a:cubicBezTo>
                    <a:cubicBezTo>
                      <a:pt x="43433" y="57508"/>
                      <a:pt x="45060" y="61773"/>
                      <a:pt x="46661" y="66042"/>
                    </a:cubicBezTo>
                    <a:cubicBezTo>
                      <a:pt x="47601" y="68549"/>
                      <a:pt x="48004" y="71267"/>
                      <a:pt x="49201" y="73662"/>
                    </a:cubicBezTo>
                    <a:cubicBezTo>
                      <a:pt x="50566" y="76392"/>
                      <a:pt x="52588" y="78742"/>
                      <a:pt x="54281" y="81282"/>
                    </a:cubicBezTo>
                    <a:cubicBezTo>
                      <a:pt x="52370" y="117585"/>
                      <a:pt x="49569" y="124317"/>
                      <a:pt x="54281" y="154942"/>
                    </a:cubicBezTo>
                    <a:cubicBezTo>
                      <a:pt x="54688" y="157588"/>
                      <a:pt x="55974" y="160022"/>
                      <a:pt x="56821" y="162562"/>
                    </a:cubicBezTo>
                    <a:cubicBezTo>
                      <a:pt x="55128" y="167642"/>
                      <a:pt x="54342" y="173121"/>
                      <a:pt x="51741" y="177802"/>
                    </a:cubicBezTo>
                    <a:cubicBezTo>
                      <a:pt x="48865" y="182979"/>
                      <a:pt x="41244" y="187340"/>
                      <a:pt x="36501" y="190502"/>
                    </a:cubicBezTo>
                    <a:cubicBezTo>
                      <a:pt x="34808" y="193042"/>
                      <a:pt x="33805" y="196215"/>
                      <a:pt x="31421" y="198122"/>
                    </a:cubicBezTo>
                    <a:cubicBezTo>
                      <a:pt x="29330" y="199795"/>
                      <a:pt x="25694" y="198769"/>
                      <a:pt x="23801" y="200662"/>
                    </a:cubicBezTo>
                    <a:cubicBezTo>
                      <a:pt x="21908" y="202555"/>
                      <a:pt x="22975" y="206225"/>
                      <a:pt x="21261" y="208282"/>
                    </a:cubicBezTo>
                    <a:cubicBezTo>
                      <a:pt x="15347" y="215379"/>
                      <a:pt x="11077" y="215910"/>
                      <a:pt x="3481" y="218442"/>
                    </a:cubicBezTo>
                    <a:cubicBezTo>
                      <a:pt x="2634" y="230295"/>
                      <a:pt x="-1941" y="242473"/>
                      <a:pt x="941" y="254002"/>
                    </a:cubicBezTo>
                    <a:cubicBezTo>
                      <a:pt x="2047" y="258425"/>
                      <a:pt x="9093" y="259407"/>
                      <a:pt x="13641" y="259082"/>
                    </a:cubicBezTo>
                    <a:cubicBezTo>
                      <a:pt x="21653" y="258510"/>
                      <a:pt x="28881" y="254002"/>
                      <a:pt x="36501" y="251462"/>
                    </a:cubicBezTo>
                    <a:cubicBezTo>
                      <a:pt x="38194" y="248922"/>
                      <a:pt x="39553" y="246124"/>
                      <a:pt x="41581" y="243842"/>
                    </a:cubicBezTo>
                    <a:cubicBezTo>
                      <a:pt x="46354" y="238472"/>
                      <a:pt x="56821" y="228602"/>
                      <a:pt x="56821" y="228602"/>
                    </a:cubicBezTo>
                    <a:cubicBezTo>
                      <a:pt x="57668" y="226062"/>
                      <a:pt x="57468" y="222875"/>
                      <a:pt x="59361" y="220982"/>
                    </a:cubicBezTo>
                    <a:cubicBezTo>
                      <a:pt x="62038" y="218305"/>
                      <a:pt x="66233" y="217781"/>
                      <a:pt x="69521" y="215902"/>
                    </a:cubicBezTo>
                    <a:cubicBezTo>
                      <a:pt x="72171" y="214387"/>
                      <a:pt x="74351" y="212062"/>
                      <a:pt x="77141" y="210822"/>
                    </a:cubicBezTo>
                    <a:cubicBezTo>
                      <a:pt x="82034" y="208647"/>
                      <a:pt x="92381" y="205742"/>
                      <a:pt x="92381" y="205742"/>
                    </a:cubicBezTo>
                    <a:cubicBezTo>
                      <a:pt x="94921" y="207435"/>
                      <a:pt x="97271" y="209457"/>
                      <a:pt x="100001" y="210822"/>
                    </a:cubicBezTo>
                    <a:cubicBezTo>
                      <a:pt x="120314" y="220979"/>
                      <a:pt x="173001" y="208333"/>
                      <a:pt x="173661" y="208282"/>
                    </a:cubicBezTo>
                    <a:cubicBezTo>
                      <a:pt x="176201" y="207435"/>
                      <a:pt x="178604" y="205742"/>
                      <a:pt x="181281" y="205742"/>
                    </a:cubicBezTo>
                    <a:cubicBezTo>
                      <a:pt x="186539" y="205742"/>
                      <a:pt x="192668" y="210794"/>
                      <a:pt x="196521" y="213362"/>
                    </a:cubicBezTo>
                    <a:cubicBezTo>
                      <a:pt x="198214" y="215902"/>
                      <a:pt x="200236" y="218252"/>
                      <a:pt x="201601" y="220982"/>
                    </a:cubicBezTo>
                    <a:cubicBezTo>
                      <a:pt x="205571" y="228923"/>
                      <a:pt x="202614" y="230834"/>
                      <a:pt x="209221" y="238762"/>
                    </a:cubicBezTo>
                    <a:cubicBezTo>
                      <a:pt x="213837" y="244301"/>
                      <a:pt x="220636" y="244791"/>
                      <a:pt x="227001" y="246382"/>
                    </a:cubicBezTo>
                    <a:cubicBezTo>
                      <a:pt x="228694" y="248922"/>
                      <a:pt x="229697" y="252095"/>
                      <a:pt x="232081" y="254002"/>
                    </a:cubicBezTo>
                    <a:cubicBezTo>
                      <a:pt x="234172" y="255675"/>
                      <a:pt x="237024" y="256542"/>
                      <a:pt x="239701" y="256542"/>
                    </a:cubicBezTo>
                    <a:cubicBezTo>
                      <a:pt x="251585" y="256542"/>
                      <a:pt x="263408" y="254849"/>
                      <a:pt x="275261" y="254002"/>
                    </a:cubicBezTo>
                    <a:cubicBezTo>
                      <a:pt x="274414" y="243842"/>
                      <a:pt x="275762" y="233253"/>
                      <a:pt x="272721" y="223522"/>
                    </a:cubicBezTo>
                    <a:cubicBezTo>
                      <a:pt x="271292" y="218951"/>
                      <a:pt x="266845" y="215504"/>
                      <a:pt x="262561" y="213362"/>
                    </a:cubicBezTo>
                    <a:cubicBezTo>
                      <a:pt x="256316" y="210240"/>
                      <a:pt x="242241" y="208282"/>
                      <a:pt x="242241" y="208282"/>
                    </a:cubicBezTo>
                    <a:cubicBezTo>
                      <a:pt x="240548" y="204049"/>
                      <a:pt x="239200" y="199660"/>
                      <a:pt x="237161" y="195582"/>
                    </a:cubicBezTo>
                    <a:cubicBezTo>
                      <a:pt x="235796" y="192852"/>
                      <a:pt x="233321" y="190752"/>
                      <a:pt x="232081" y="187962"/>
                    </a:cubicBezTo>
                    <a:cubicBezTo>
                      <a:pt x="229906" y="183069"/>
                      <a:pt x="227001" y="172722"/>
                      <a:pt x="227001" y="172722"/>
                    </a:cubicBezTo>
                    <a:cubicBezTo>
                      <a:pt x="232495" y="139756"/>
                      <a:pt x="232593" y="145502"/>
                      <a:pt x="227001" y="91442"/>
                    </a:cubicBezTo>
                    <a:cubicBezTo>
                      <a:pt x="226687" y="88406"/>
                      <a:pt x="223614" y="86362"/>
                      <a:pt x="221921" y="83822"/>
                    </a:cubicBezTo>
                    <a:cubicBezTo>
                      <a:pt x="222768" y="77895"/>
                      <a:pt x="221381" y="71176"/>
                      <a:pt x="224461" y="66042"/>
                    </a:cubicBezTo>
                    <a:cubicBezTo>
                      <a:pt x="236525" y="45935"/>
                      <a:pt x="239396" y="47068"/>
                      <a:pt x="254941" y="43182"/>
                    </a:cubicBezTo>
                    <a:cubicBezTo>
                      <a:pt x="267496" y="24350"/>
                      <a:pt x="263904" y="33929"/>
                      <a:pt x="267641" y="15242"/>
                    </a:cubicBezTo>
                    <a:cubicBezTo>
                      <a:pt x="266794" y="11855"/>
                      <a:pt x="267569" y="7550"/>
                      <a:pt x="265101" y="5082"/>
                    </a:cubicBezTo>
                    <a:cubicBezTo>
                      <a:pt x="256610" y="-3409"/>
                      <a:pt x="246743" y="945"/>
                      <a:pt x="237161" y="2542"/>
                    </a:cubicBezTo>
                    <a:cubicBezTo>
                      <a:pt x="233774" y="5082"/>
                      <a:pt x="230677" y="8062"/>
                      <a:pt x="227001" y="10162"/>
                    </a:cubicBezTo>
                    <a:cubicBezTo>
                      <a:pt x="224676" y="11490"/>
                      <a:pt x="220681" y="10362"/>
                      <a:pt x="219381" y="12702"/>
                    </a:cubicBezTo>
                    <a:cubicBezTo>
                      <a:pt x="215990" y="18805"/>
                      <a:pt x="215994" y="26249"/>
                      <a:pt x="214301" y="33022"/>
                    </a:cubicBezTo>
                    <a:cubicBezTo>
                      <a:pt x="213561" y="35984"/>
                      <a:pt x="210914" y="38102"/>
                      <a:pt x="209221" y="40642"/>
                    </a:cubicBezTo>
                    <a:cubicBezTo>
                      <a:pt x="198214" y="39795"/>
                      <a:pt x="186947" y="40630"/>
                      <a:pt x="176201" y="38102"/>
                    </a:cubicBezTo>
                    <a:cubicBezTo>
                      <a:pt x="172080" y="37132"/>
                      <a:pt x="169631" y="32726"/>
                      <a:pt x="166041" y="30482"/>
                    </a:cubicBezTo>
                    <a:cubicBezTo>
                      <a:pt x="162830" y="28475"/>
                      <a:pt x="159268" y="27095"/>
                      <a:pt x="155881" y="25402"/>
                    </a:cubicBezTo>
                    <a:cubicBezTo>
                      <a:pt x="120033" y="27109"/>
                      <a:pt x="115695" y="23821"/>
                      <a:pt x="92381" y="30482"/>
                    </a:cubicBezTo>
                    <a:cubicBezTo>
                      <a:pt x="89807" y="31218"/>
                      <a:pt x="87222" y="31967"/>
                      <a:pt x="84761" y="33022"/>
                    </a:cubicBezTo>
                    <a:cubicBezTo>
                      <a:pt x="81281" y="34514"/>
                      <a:pt x="77988" y="36409"/>
                      <a:pt x="74601" y="38102"/>
                    </a:cubicBezTo>
                    <a:cubicBezTo>
                      <a:pt x="72908" y="33869"/>
                      <a:pt x="71937" y="29268"/>
                      <a:pt x="69521" y="25402"/>
                    </a:cubicBezTo>
                    <a:cubicBezTo>
                      <a:pt x="65430" y="18856"/>
                      <a:pt x="58572" y="15435"/>
                      <a:pt x="51741" y="12702"/>
                    </a:cubicBezTo>
                    <a:cubicBezTo>
                      <a:pt x="33609" y="5449"/>
                      <a:pt x="33597" y="7332"/>
                      <a:pt x="11101" y="5082"/>
                    </a:cubicBezTo>
                    <a:cubicBezTo>
                      <a:pt x="23177" y="-3975"/>
                      <a:pt x="11101" y="16935"/>
                      <a:pt x="13641" y="20322"/>
                    </a:cubicBezTo>
                    <a:close/>
                  </a:path>
                </a:pathLst>
              </a:custGeom>
              <a:noFill/>
              <a:ln w="12700">
                <a:solidFill>
                  <a:srgbClr val="00B0F0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fr-FR" sz="2400"/>
              </a:p>
            </p:txBody>
          </p:sp>
          <p:sp>
            <p:nvSpPr>
              <p:cNvPr id="15" name="Forme libre : forme 14">
                <a:extLst>
                  <a:ext uri="{FF2B5EF4-FFF2-40B4-BE49-F238E27FC236}">
                    <a16:creationId xmlns:a16="http://schemas.microsoft.com/office/drawing/2014/main" id="{B25D62AD-1D73-5D26-D765-1BDA62BB248C}"/>
                  </a:ext>
                </a:extLst>
              </p:cNvPr>
              <p:cNvSpPr/>
              <p:nvPr/>
            </p:nvSpPr>
            <p:spPr>
              <a:xfrm>
                <a:off x="3811580" y="5154928"/>
                <a:ext cx="34615" cy="50371"/>
              </a:xfrm>
              <a:custGeom>
                <a:avLst/>
                <a:gdLst>
                  <a:gd name="connsiteX0" fmla="*/ 9850 w 34615"/>
                  <a:gd name="connsiteY0" fmla="*/ 47627 h 50371"/>
                  <a:gd name="connsiteX1" fmla="*/ 19375 w 34615"/>
                  <a:gd name="connsiteY1" fmla="*/ 43817 h 50371"/>
                  <a:gd name="connsiteX2" fmla="*/ 26995 w 34615"/>
                  <a:gd name="connsiteY2" fmla="*/ 36197 h 50371"/>
                  <a:gd name="connsiteX3" fmla="*/ 32710 w 34615"/>
                  <a:gd name="connsiteY3" fmla="*/ 32387 h 50371"/>
                  <a:gd name="connsiteX4" fmla="*/ 34615 w 34615"/>
                  <a:gd name="connsiteY4" fmla="*/ 26672 h 50371"/>
                  <a:gd name="connsiteX5" fmla="*/ 32710 w 34615"/>
                  <a:gd name="connsiteY5" fmla="*/ 20957 h 50371"/>
                  <a:gd name="connsiteX6" fmla="*/ 21280 w 34615"/>
                  <a:gd name="connsiteY6" fmla="*/ 7622 h 50371"/>
                  <a:gd name="connsiteX7" fmla="*/ 19375 w 34615"/>
                  <a:gd name="connsiteY7" fmla="*/ 1907 h 50371"/>
                  <a:gd name="connsiteX8" fmla="*/ 2230 w 34615"/>
                  <a:gd name="connsiteY8" fmla="*/ 1907 h 50371"/>
                  <a:gd name="connsiteX9" fmla="*/ 4135 w 34615"/>
                  <a:gd name="connsiteY9" fmla="*/ 49532 h 50371"/>
                  <a:gd name="connsiteX10" fmla="*/ 9850 w 34615"/>
                  <a:gd name="connsiteY10" fmla="*/ 47627 h 5037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</a:cxnLst>
                <a:rect l="l" t="t" r="r" b="b"/>
                <a:pathLst>
                  <a:path w="34615" h="50371">
                    <a:moveTo>
                      <a:pt x="9850" y="47627"/>
                    </a:moveTo>
                    <a:cubicBezTo>
                      <a:pt x="12390" y="46675"/>
                      <a:pt x="16530" y="45714"/>
                      <a:pt x="19375" y="43817"/>
                    </a:cubicBezTo>
                    <a:cubicBezTo>
                      <a:pt x="22364" y="41824"/>
                      <a:pt x="24268" y="38535"/>
                      <a:pt x="26995" y="36197"/>
                    </a:cubicBezTo>
                    <a:cubicBezTo>
                      <a:pt x="28733" y="34707"/>
                      <a:pt x="30805" y="33657"/>
                      <a:pt x="32710" y="32387"/>
                    </a:cubicBezTo>
                    <a:cubicBezTo>
                      <a:pt x="33345" y="30482"/>
                      <a:pt x="34615" y="28680"/>
                      <a:pt x="34615" y="26672"/>
                    </a:cubicBezTo>
                    <a:cubicBezTo>
                      <a:pt x="34615" y="24664"/>
                      <a:pt x="33706" y="22700"/>
                      <a:pt x="32710" y="20957"/>
                    </a:cubicBezTo>
                    <a:cubicBezTo>
                      <a:pt x="29452" y="15255"/>
                      <a:pt x="25784" y="12126"/>
                      <a:pt x="21280" y="7622"/>
                    </a:cubicBezTo>
                    <a:cubicBezTo>
                      <a:pt x="20645" y="5717"/>
                      <a:pt x="20795" y="3327"/>
                      <a:pt x="19375" y="1907"/>
                    </a:cubicBezTo>
                    <a:cubicBezTo>
                      <a:pt x="15355" y="-2113"/>
                      <a:pt x="5331" y="1390"/>
                      <a:pt x="2230" y="1907"/>
                    </a:cubicBezTo>
                    <a:cubicBezTo>
                      <a:pt x="356" y="18777"/>
                      <a:pt x="-2456" y="31956"/>
                      <a:pt x="4135" y="49532"/>
                    </a:cubicBezTo>
                    <a:cubicBezTo>
                      <a:pt x="5027" y="51910"/>
                      <a:pt x="7310" y="48579"/>
                      <a:pt x="9850" y="47627"/>
                    </a:cubicBezTo>
                    <a:close/>
                  </a:path>
                </a:pathLst>
              </a:custGeom>
              <a:noFill/>
              <a:ln w="12700">
                <a:solidFill>
                  <a:srgbClr val="00B0F0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fr-FR" sz="2400"/>
              </a:p>
            </p:txBody>
          </p:sp>
          <p:sp>
            <p:nvSpPr>
              <p:cNvPr id="16" name="Forme libre : forme 15">
                <a:extLst>
                  <a:ext uri="{FF2B5EF4-FFF2-40B4-BE49-F238E27FC236}">
                    <a16:creationId xmlns:a16="http://schemas.microsoft.com/office/drawing/2014/main" id="{63958408-3F56-AFAB-0426-BBCEA96A75A4}"/>
                  </a:ext>
                </a:extLst>
              </p:cNvPr>
              <p:cNvSpPr/>
              <p:nvPr/>
            </p:nvSpPr>
            <p:spPr>
              <a:xfrm rot="5244293">
                <a:off x="3854361" y="5112312"/>
                <a:ext cx="34615" cy="50371"/>
              </a:xfrm>
              <a:custGeom>
                <a:avLst/>
                <a:gdLst>
                  <a:gd name="connsiteX0" fmla="*/ 9850 w 34615"/>
                  <a:gd name="connsiteY0" fmla="*/ 47627 h 50371"/>
                  <a:gd name="connsiteX1" fmla="*/ 19375 w 34615"/>
                  <a:gd name="connsiteY1" fmla="*/ 43817 h 50371"/>
                  <a:gd name="connsiteX2" fmla="*/ 26995 w 34615"/>
                  <a:gd name="connsiteY2" fmla="*/ 36197 h 50371"/>
                  <a:gd name="connsiteX3" fmla="*/ 32710 w 34615"/>
                  <a:gd name="connsiteY3" fmla="*/ 32387 h 50371"/>
                  <a:gd name="connsiteX4" fmla="*/ 34615 w 34615"/>
                  <a:gd name="connsiteY4" fmla="*/ 26672 h 50371"/>
                  <a:gd name="connsiteX5" fmla="*/ 32710 w 34615"/>
                  <a:gd name="connsiteY5" fmla="*/ 20957 h 50371"/>
                  <a:gd name="connsiteX6" fmla="*/ 21280 w 34615"/>
                  <a:gd name="connsiteY6" fmla="*/ 7622 h 50371"/>
                  <a:gd name="connsiteX7" fmla="*/ 19375 w 34615"/>
                  <a:gd name="connsiteY7" fmla="*/ 1907 h 50371"/>
                  <a:gd name="connsiteX8" fmla="*/ 2230 w 34615"/>
                  <a:gd name="connsiteY8" fmla="*/ 1907 h 50371"/>
                  <a:gd name="connsiteX9" fmla="*/ 4135 w 34615"/>
                  <a:gd name="connsiteY9" fmla="*/ 49532 h 50371"/>
                  <a:gd name="connsiteX10" fmla="*/ 9850 w 34615"/>
                  <a:gd name="connsiteY10" fmla="*/ 47627 h 5037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</a:cxnLst>
                <a:rect l="l" t="t" r="r" b="b"/>
                <a:pathLst>
                  <a:path w="34615" h="50371">
                    <a:moveTo>
                      <a:pt x="9850" y="47627"/>
                    </a:moveTo>
                    <a:cubicBezTo>
                      <a:pt x="12390" y="46675"/>
                      <a:pt x="16530" y="45714"/>
                      <a:pt x="19375" y="43817"/>
                    </a:cubicBezTo>
                    <a:cubicBezTo>
                      <a:pt x="22364" y="41824"/>
                      <a:pt x="24268" y="38535"/>
                      <a:pt x="26995" y="36197"/>
                    </a:cubicBezTo>
                    <a:cubicBezTo>
                      <a:pt x="28733" y="34707"/>
                      <a:pt x="30805" y="33657"/>
                      <a:pt x="32710" y="32387"/>
                    </a:cubicBezTo>
                    <a:cubicBezTo>
                      <a:pt x="33345" y="30482"/>
                      <a:pt x="34615" y="28680"/>
                      <a:pt x="34615" y="26672"/>
                    </a:cubicBezTo>
                    <a:cubicBezTo>
                      <a:pt x="34615" y="24664"/>
                      <a:pt x="33706" y="22700"/>
                      <a:pt x="32710" y="20957"/>
                    </a:cubicBezTo>
                    <a:cubicBezTo>
                      <a:pt x="29452" y="15255"/>
                      <a:pt x="25784" y="12126"/>
                      <a:pt x="21280" y="7622"/>
                    </a:cubicBezTo>
                    <a:cubicBezTo>
                      <a:pt x="20645" y="5717"/>
                      <a:pt x="20795" y="3327"/>
                      <a:pt x="19375" y="1907"/>
                    </a:cubicBezTo>
                    <a:cubicBezTo>
                      <a:pt x="15355" y="-2113"/>
                      <a:pt x="5331" y="1390"/>
                      <a:pt x="2230" y="1907"/>
                    </a:cubicBezTo>
                    <a:cubicBezTo>
                      <a:pt x="356" y="18777"/>
                      <a:pt x="-2456" y="31956"/>
                      <a:pt x="4135" y="49532"/>
                    </a:cubicBezTo>
                    <a:cubicBezTo>
                      <a:pt x="5027" y="51910"/>
                      <a:pt x="7310" y="48579"/>
                      <a:pt x="9850" y="47627"/>
                    </a:cubicBezTo>
                    <a:close/>
                  </a:path>
                </a:pathLst>
              </a:custGeom>
              <a:noFill/>
              <a:ln w="12700">
                <a:solidFill>
                  <a:srgbClr val="00B0F0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fr-FR" sz="2400"/>
              </a:p>
            </p:txBody>
          </p:sp>
          <p:sp>
            <p:nvSpPr>
              <p:cNvPr id="17" name="Forme libre : forme 16">
                <a:extLst>
                  <a:ext uri="{FF2B5EF4-FFF2-40B4-BE49-F238E27FC236}">
                    <a16:creationId xmlns:a16="http://schemas.microsoft.com/office/drawing/2014/main" id="{F0431F4C-E298-68DA-5E8C-000110F68D7B}"/>
                  </a:ext>
                </a:extLst>
              </p:cNvPr>
              <p:cNvSpPr/>
              <p:nvPr/>
            </p:nvSpPr>
            <p:spPr>
              <a:xfrm rot="10800000">
                <a:off x="3890002" y="5154928"/>
                <a:ext cx="34615" cy="50371"/>
              </a:xfrm>
              <a:custGeom>
                <a:avLst/>
                <a:gdLst>
                  <a:gd name="connsiteX0" fmla="*/ 9850 w 34615"/>
                  <a:gd name="connsiteY0" fmla="*/ 47627 h 50371"/>
                  <a:gd name="connsiteX1" fmla="*/ 19375 w 34615"/>
                  <a:gd name="connsiteY1" fmla="*/ 43817 h 50371"/>
                  <a:gd name="connsiteX2" fmla="*/ 26995 w 34615"/>
                  <a:gd name="connsiteY2" fmla="*/ 36197 h 50371"/>
                  <a:gd name="connsiteX3" fmla="*/ 32710 w 34615"/>
                  <a:gd name="connsiteY3" fmla="*/ 32387 h 50371"/>
                  <a:gd name="connsiteX4" fmla="*/ 34615 w 34615"/>
                  <a:gd name="connsiteY4" fmla="*/ 26672 h 50371"/>
                  <a:gd name="connsiteX5" fmla="*/ 32710 w 34615"/>
                  <a:gd name="connsiteY5" fmla="*/ 20957 h 50371"/>
                  <a:gd name="connsiteX6" fmla="*/ 21280 w 34615"/>
                  <a:gd name="connsiteY6" fmla="*/ 7622 h 50371"/>
                  <a:gd name="connsiteX7" fmla="*/ 19375 w 34615"/>
                  <a:gd name="connsiteY7" fmla="*/ 1907 h 50371"/>
                  <a:gd name="connsiteX8" fmla="*/ 2230 w 34615"/>
                  <a:gd name="connsiteY8" fmla="*/ 1907 h 50371"/>
                  <a:gd name="connsiteX9" fmla="*/ 4135 w 34615"/>
                  <a:gd name="connsiteY9" fmla="*/ 49532 h 50371"/>
                  <a:gd name="connsiteX10" fmla="*/ 9850 w 34615"/>
                  <a:gd name="connsiteY10" fmla="*/ 47627 h 5037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</a:cxnLst>
                <a:rect l="l" t="t" r="r" b="b"/>
                <a:pathLst>
                  <a:path w="34615" h="50371">
                    <a:moveTo>
                      <a:pt x="9850" y="47627"/>
                    </a:moveTo>
                    <a:cubicBezTo>
                      <a:pt x="12390" y="46675"/>
                      <a:pt x="16530" y="45714"/>
                      <a:pt x="19375" y="43817"/>
                    </a:cubicBezTo>
                    <a:cubicBezTo>
                      <a:pt x="22364" y="41824"/>
                      <a:pt x="24268" y="38535"/>
                      <a:pt x="26995" y="36197"/>
                    </a:cubicBezTo>
                    <a:cubicBezTo>
                      <a:pt x="28733" y="34707"/>
                      <a:pt x="30805" y="33657"/>
                      <a:pt x="32710" y="32387"/>
                    </a:cubicBezTo>
                    <a:cubicBezTo>
                      <a:pt x="33345" y="30482"/>
                      <a:pt x="34615" y="28680"/>
                      <a:pt x="34615" y="26672"/>
                    </a:cubicBezTo>
                    <a:cubicBezTo>
                      <a:pt x="34615" y="24664"/>
                      <a:pt x="33706" y="22700"/>
                      <a:pt x="32710" y="20957"/>
                    </a:cubicBezTo>
                    <a:cubicBezTo>
                      <a:pt x="29452" y="15255"/>
                      <a:pt x="25784" y="12126"/>
                      <a:pt x="21280" y="7622"/>
                    </a:cubicBezTo>
                    <a:cubicBezTo>
                      <a:pt x="20645" y="5717"/>
                      <a:pt x="20795" y="3327"/>
                      <a:pt x="19375" y="1907"/>
                    </a:cubicBezTo>
                    <a:cubicBezTo>
                      <a:pt x="15355" y="-2113"/>
                      <a:pt x="5331" y="1390"/>
                      <a:pt x="2230" y="1907"/>
                    </a:cubicBezTo>
                    <a:cubicBezTo>
                      <a:pt x="356" y="18777"/>
                      <a:pt x="-2456" y="31956"/>
                      <a:pt x="4135" y="49532"/>
                    </a:cubicBezTo>
                    <a:cubicBezTo>
                      <a:pt x="5027" y="51910"/>
                      <a:pt x="7310" y="48579"/>
                      <a:pt x="9850" y="47627"/>
                    </a:cubicBezTo>
                    <a:close/>
                  </a:path>
                </a:pathLst>
              </a:custGeom>
              <a:noFill/>
              <a:ln w="12700">
                <a:solidFill>
                  <a:srgbClr val="00B0F0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fr-FR" sz="2400"/>
              </a:p>
            </p:txBody>
          </p:sp>
          <p:sp>
            <p:nvSpPr>
              <p:cNvPr id="18" name="Forme libre : forme 17">
                <a:extLst>
                  <a:ext uri="{FF2B5EF4-FFF2-40B4-BE49-F238E27FC236}">
                    <a16:creationId xmlns:a16="http://schemas.microsoft.com/office/drawing/2014/main" id="{D4955DB7-DC33-B4E5-586E-BA73182AE770}"/>
                  </a:ext>
                </a:extLst>
              </p:cNvPr>
              <p:cNvSpPr/>
              <p:nvPr/>
            </p:nvSpPr>
            <p:spPr>
              <a:xfrm rot="16200000">
                <a:off x="3847508" y="5193609"/>
                <a:ext cx="34615" cy="50371"/>
              </a:xfrm>
              <a:custGeom>
                <a:avLst/>
                <a:gdLst>
                  <a:gd name="connsiteX0" fmla="*/ 9850 w 34615"/>
                  <a:gd name="connsiteY0" fmla="*/ 47627 h 50371"/>
                  <a:gd name="connsiteX1" fmla="*/ 19375 w 34615"/>
                  <a:gd name="connsiteY1" fmla="*/ 43817 h 50371"/>
                  <a:gd name="connsiteX2" fmla="*/ 26995 w 34615"/>
                  <a:gd name="connsiteY2" fmla="*/ 36197 h 50371"/>
                  <a:gd name="connsiteX3" fmla="*/ 32710 w 34615"/>
                  <a:gd name="connsiteY3" fmla="*/ 32387 h 50371"/>
                  <a:gd name="connsiteX4" fmla="*/ 34615 w 34615"/>
                  <a:gd name="connsiteY4" fmla="*/ 26672 h 50371"/>
                  <a:gd name="connsiteX5" fmla="*/ 32710 w 34615"/>
                  <a:gd name="connsiteY5" fmla="*/ 20957 h 50371"/>
                  <a:gd name="connsiteX6" fmla="*/ 21280 w 34615"/>
                  <a:gd name="connsiteY6" fmla="*/ 7622 h 50371"/>
                  <a:gd name="connsiteX7" fmla="*/ 19375 w 34615"/>
                  <a:gd name="connsiteY7" fmla="*/ 1907 h 50371"/>
                  <a:gd name="connsiteX8" fmla="*/ 2230 w 34615"/>
                  <a:gd name="connsiteY8" fmla="*/ 1907 h 50371"/>
                  <a:gd name="connsiteX9" fmla="*/ 4135 w 34615"/>
                  <a:gd name="connsiteY9" fmla="*/ 49532 h 50371"/>
                  <a:gd name="connsiteX10" fmla="*/ 9850 w 34615"/>
                  <a:gd name="connsiteY10" fmla="*/ 47627 h 5037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</a:cxnLst>
                <a:rect l="l" t="t" r="r" b="b"/>
                <a:pathLst>
                  <a:path w="34615" h="50371">
                    <a:moveTo>
                      <a:pt x="9850" y="47627"/>
                    </a:moveTo>
                    <a:cubicBezTo>
                      <a:pt x="12390" y="46675"/>
                      <a:pt x="16530" y="45714"/>
                      <a:pt x="19375" y="43817"/>
                    </a:cubicBezTo>
                    <a:cubicBezTo>
                      <a:pt x="22364" y="41824"/>
                      <a:pt x="24268" y="38535"/>
                      <a:pt x="26995" y="36197"/>
                    </a:cubicBezTo>
                    <a:cubicBezTo>
                      <a:pt x="28733" y="34707"/>
                      <a:pt x="30805" y="33657"/>
                      <a:pt x="32710" y="32387"/>
                    </a:cubicBezTo>
                    <a:cubicBezTo>
                      <a:pt x="33345" y="30482"/>
                      <a:pt x="34615" y="28680"/>
                      <a:pt x="34615" y="26672"/>
                    </a:cubicBezTo>
                    <a:cubicBezTo>
                      <a:pt x="34615" y="24664"/>
                      <a:pt x="33706" y="22700"/>
                      <a:pt x="32710" y="20957"/>
                    </a:cubicBezTo>
                    <a:cubicBezTo>
                      <a:pt x="29452" y="15255"/>
                      <a:pt x="25784" y="12126"/>
                      <a:pt x="21280" y="7622"/>
                    </a:cubicBezTo>
                    <a:cubicBezTo>
                      <a:pt x="20645" y="5717"/>
                      <a:pt x="20795" y="3327"/>
                      <a:pt x="19375" y="1907"/>
                    </a:cubicBezTo>
                    <a:cubicBezTo>
                      <a:pt x="15355" y="-2113"/>
                      <a:pt x="5331" y="1390"/>
                      <a:pt x="2230" y="1907"/>
                    </a:cubicBezTo>
                    <a:cubicBezTo>
                      <a:pt x="356" y="18777"/>
                      <a:pt x="-2456" y="31956"/>
                      <a:pt x="4135" y="49532"/>
                    </a:cubicBezTo>
                    <a:cubicBezTo>
                      <a:pt x="5027" y="51910"/>
                      <a:pt x="7310" y="48579"/>
                      <a:pt x="9850" y="47627"/>
                    </a:cubicBezTo>
                    <a:close/>
                  </a:path>
                </a:pathLst>
              </a:custGeom>
              <a:noFill/>
              <a:ln w="12700">
                <a:solidFill>
                  <a:srgbClr val="00B0F0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fr-FR" sz="2400"/>
              </a:p>
            </p:txBody>
          </p:sp>
        </p:grpSp>
        <p:sp>
          <p:nvSpPr>
            <p:cNvPr id="13" name="ZoneTexte 12">
              <a:extLst>
                <a:ext uri="{FF2B5EF4-FFF2-40B4-BE49-F238E27FC236}">
                  <a16:creationId xmlns:a16="http://schemas.microsoft.com/office/drawing/2014/main" id="{75D6F1D4-0822-5097-FB7A-FEDE2698972C}"/>
                </a:ext>
              </a:extLst>
            </p:cNvPr>
            <p:cNvSpPr txBox="1"/>
            <p:nvPr/>
          </p:nvSpPr>
          <p:spPr>
            <a:xfrm>
              <a:off x="7615238" y="2880633"/>
              <a:ext cx="373454" cy="19415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fr-FR" sz="1467" i="1" dirty="0">
                  <a:solidFill>
                    <a:srgbClr val="00B0F0"/>
                  </a:solidFill>
                </a:rPr>
                <a:t>SLM</a:t>
              </a:r>
            </a:p>
          </p:txBody>
        </p:sp>
      </p:grpSp>
      <p:pic>
        <p:nvPicPr>
          <p:cNvPr id="8194" name="Picture 2">
            <a:extLst>
              <a:ext uri="{FF2B5EF4-FFF2-40B4-BE49-F238E27FC236}">
                <a16:creationId xmlns:a16="http://schemas.microsoft.com/office/drawing/2014/main" id="{EC021740-97E7-78C3-6A49-279085B37C47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181" t="19250" r="60808" b="17117"/>
          <a:stretch>
            <a:fillRect/>
          </a:stretch>
        </p:blipFill>
        <p:spPr bwMode="auto">
          <a:xfrm>
            <a:off x="5790695" y="1515314"/>
            <a:ext cx="3086443" cy="23883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9" name="ZoneTexte 18">
            <a:extLst>
              <a:ext uri="{FF2B5EF4-FFF2-40B4-BE49-F238E27FC236}">
                <a16:creationId xmlns:a16="http://schemas.microsoft.com/office/drawing/2014/main" id="{EB554EED-8DDB-70F6-AC2C-9A2F0CCFE7C9}"/>
              </a:ext>
            </a:extLst>
          </p:cNvPr>
          <p:cNvSpPr txBox="1"/>
          <p:nvPr/>
        </p:nvSpPr>
        <p:spPr>
          <a:xfrm>
            <a:off x="-99110" y="1125356"/>
            <a:ext cx="2844945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fr-FR" dirty="0"/>
              <a:t>Sharp index changes</a:t>
            </a:r>
          </a:p>
          <a:p>
            <a:pPr algn="ctr"/>
            <a:r>
              <a:rPr lang="fr-FR" dirty="0"/>
              <a:t> on the SLM are visible in a </a:t>
            </a:r>
            <a:r>
              <a:rPr lang="fr-FR" dirty="0" err="1"/>
              <a:t>conjugated</a:t>
            </a:r>
            <a:r>
              <a:rPr lang="fr-FR" dirty="0"/>
              <a:t> plane</a:t>
            </a:r>
          </a:p>
        </p:txBody>
      </p:sp>
      <p:pic>
        <p:nvPicPr>
          <p:cNvPr id="20" name="Image 19" descr="Une image contenant capture d’écran, motif, Graphique, art&#10;&#10;Le contenu généré par l’IA peut être incorrect.">
            <a:extLst>
              <a:ext uri="{FF2B5EF4-FFF2-40B4-BE49-F238E27FC236}">
                <a16:creationId xmlns:a16="http://schemas.microsoft.com/office/drawing/2014/main" id="{BE314168-43EE-18D1-AEBB-2A09EC3C4C35}"/>
              </a:ext>
            </a:extLst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7756" t="25094" r="33654" b="13389"/>
          <a:stretch>
            <a:fillRect/>
          </a:stretch>
        </p:blipFill>
        <p:spPr>
          <a:xfrm rot="10800000">
            <a:off x="6349737" y="4124972"/>
            <a:ext cx="2655983" cy="2433673"/>
          </a:xfrm>
          <a:prstGeom prst="rect">
            <a:avLst/>
          </a:prstGeom>
        </p:spPr>
      </p:pic>
      <p:pic>
        <p:nvPicPr>
          <p:cNvPr id="21" name="Image 20">
            <a:extLst>
              <a:ext uri="{FF2B5EF4-FFF2-40B4-BE49-F238E27FC236}">
                <a16:creationId xmlns:a16="http://schemas.microsoft.com/office/drawing/2014/main" id="{BB5922E8-979F-9168-5EC0-F723ED6D6691}"/>
              </a:ext>
            </a:extLst>
          </p:cNvPr>
          <p:cNvPicPr>
            <a:picLocks noChangeAspect="1"/>
          </p:cNvPicPr>
          <p:nvPr/>
        </p:nvPicPr>
        <p:blipFill>
          <a:blip r:embed="rId7"/>
          <a:srcRect l="6744" t="7117" r="10251" b="5055"/>
          <a:stretch>
            <a:fillRect/>
          </a:stretch>
        </p:blipFill>
        <p:spPr>
          <a:xfrm>
            <a:off x="3299035" y="4124973"/>
            <a:ext cx="2736691" cy="2433672"/>
          </a:xfrm>
          <a:prstGeom prst="rect">
            <a:avLst/>
          </a:prstGeom>
        </p:spPr>
      </p:pic>
      <p:sp>
        <p:nvSpPr>
          <p:cNvPr id="22" name="ZoneTexte 21">
            <a:extLst>
              <a:ext uri="{FF2B5EF4-FFF2-40B4-BE49-F238E27FC236}">
                <a16:creationId xmlns:a16="http://schemas.microsoft.com/office/drawing/2014/main" id="{CAD3FCA6-31B0-4C73-CF5A-C724633151E8}"/>
              </a:ext>
            </a:extLst>
          </p:cNvPr>
          <p:cNvSpPr txBox="1"/>
          <p:nvPr/>
        </p:nvSpPr>
        <p:spPr>
          <a:xfrm>
            <a:off x="2091394" y="5054551"/>
            <a:ext cx="1138453" cy="54386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fr-FR" sz="1467" b="1" i="1" dirty="0"/>
              <a:t>Before</a:t>
            </a:r>
          </a:p>
          <a:p>
            <a:pPr algn="ctr"/>
            <a:r>
              <a:rPr lang="fr-FR" sz="1467" b="1" i="1" dirty="0"/>
              <a:t>calibration</a:t>
            </a:r>
          </a:p>
        </p:txBody>
      </p:sp>
      <p:sp>
        <p:nvSpPr>
          <p:cNvPr id="23" name="ZoneTexte 22">
            <a:extLst>
              <a:ext uri="{FF2B5EF4-FFF2-40B4-BE49-F238E27FC236}">
                <a16:creationId xmlns:a16="http://schemas.microsoft.com/office/drawing/2014/main" id="{12FFE0DC-45CC-75EE-1411-97855A852116}"/>
              </a:ext>
            </a:extLst>
          </p:cNvPr>
          <p:cNvSpPr txBox="1"/>
          <p:nvPr/>
        </p:nvSpPr>
        <p:spPr>
          <a:xfrm>
            <a:off x="9034092" y="5054551"/>
            <a:ext cx="1138453" cy="54386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fr-FR" sz="1467" b="1" i="1" dirty="0"/>
              <a:t>After</a:t>
            </a:r>
          </a:p>
          <a:p>
            <a:pPr algn="ctr"/>
            <a:r>
              <a:rPr lang="fr-FR" sz="1467" b="1" i="1" dirty="0"/>
              <a:t>calibration</a:t>
            </a:r>
          </a:p>
        </p:txBody>
      </p:sp>
      <p:pic>
        <p:nvPicPr>
          <p:cNvPr id="24" name="Picture 2">
            <a:extLst>
              <a:ext uri="{FF2B5EF4-FFF2-40B4-BE49-F238E27FC236}">
                <a16:creationId xmlns:a16="http://schemas.microsoft.com/office/drawing/2014/main" id="{480C5852-320E-837D-9FBC-C3DD5765DE3A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2655" t="19566" r="11334" b="16801"/>
          <a:stretch>
            <a:fillRect/>
          </a:stretch>
        </p:blipFill>
        <p:spPr bwMode="auto">
          <a:xfrm>
            <a:off x="8995563" y="1504329"/>
            <a:ext cx="3086443" cy="23883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5" name="ZoneTexte 24">
            <a:extLst>
              <a:ext uri="{FF2B5EF4-FFF2-40B4-BE49-F238E27FC236}">
                <a16:creationId xmlns:a16="http://schemas.microsoft.com/office/drawing/2014/main" id="{4AC9EAC3-69DB-1499-069A-998AF361FBD0}"/>
              </a:ext>
            </a:extLst>
          </p:cNvPr>
          <p:cNvSpPr txBox="1"/>
          <p:nvPr/>
        </p:nvSpPr>
        <p:spPr>
          <a:xfrm>
            <a:off x="6131450" y="1190923"/>
            <a:ext cx="2347117" cy="31810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fr-FR" sz="1467" i="1" dirty="0"/>
              <a:t>Raw images + Final </a:t>
            </a:r>
            <a:r>
              <a:rPr lang="fr-FR" sz="1467" i="1" dirty="0" err="1"/>
              <a:t>fitting</a:t>
            </a:r>
            <a:endParaRPr lang="fr-FR" sz="1467" i="1" dirty="0"/>
          </a:p>
        </p:txBody>
      </p:sp>
      <p:sp>
        <p:nvSpPr>
          <p:cNvPr id="26" name="ZoneTexte 25">
            <a:extLst>
              <a:ext uri="{FF2B5EF4-FFF2-40B4-BE49-F238E27FC236}">
                <a16:creationId xmlns:a16="http://schemas.microsoft.com/office/drawing/2014/main" id="{55650F2F-16F8-A5A9-EBDD-ABE97CDA4337}"/>
              </a:ext>
            </a:extLst>
          </p:cNvPr>
          <p:cNvSpPr txBox="1"/>
          <p:nvPr/>
        </p:nvSpPr>
        <p:spPr>
          <a:xfrm>
            <a:off x="8884272" y="1155515"/>
            <a:ext cx="3248005" cy="31810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fr-FR" sz="1467" i="1" dirty="0" err="1"/>
              <a:t>Thresholded</a:t>
            </a:r>
            <a:r>
              <a:rPr lang="fr-FR" sz="1467" i="1" dirty="0"/>
              <a:t> images for ellipse </a:t>
            </a:r>
            <a:r>
              <a:rPr lang="fr-FR" sz="1467" i="1" dirty="0" err="1"/>
              <a:t>fitting</a:t>
            </a:r>
            <a:endParaRPr lang="fr-FR" sz="1467" i="1" dirty="0"/>
          </a:p>
        </p:txBody>
      </p:sp>
      <p:grpSp>
        <p:nvGrpSpPr>
          <p:cNvPr id="43" name="Groupe 42">
            <a:extLst>
              <a:ext uri="{FF2B5EF4-FFF2-40B4-BE49-F238E27FC236}">
                <a16:creationId xmlns:a16="http://schemas.microsoft.com/office/drawing/2014/main" id="{F14BCEFE-650B-FCFC-48C9-CD80C73643D3}"/>
              </a:ext>
            </a:extLst>
          </p:cNvPr>
          <p:cNvGrpSpPr/>
          <p:nvPr/>
        </p:nvGrpSpPr>
        <p:grpSpPr>
          <a:xfrm>
            <a:off x="2846273" y="1245259"/>
            <a:ext cx="2598904" cy="2478445"/>
            <a:chOff x="2106330" y="1108248"/>
            <a:chExt cx="1949178" cy="1858834"/>
          </a:xfrm>
        </p:grpSpPr>
        <p:sp>
          <p:nvSpPr>
            <p:cNvPr id="27" name="Ellipse 26">
              <a:extLst>
                <a:ext uri="{FF2B5EF4-FFF2-40B4-BE49-F238E27FC236}">
                  <a16:creationId xmlns:a16="http://schemas.microsoft.com/office/drawing/2014/main" id="{3743B6D0-B51E-90B6-BDCA-B2313B5B726D}"/>
                </a:ext>
              </a:extLst>
            </p:cNvPr>
            <p:cNvSpPr/>
            <p:nvPr/>
          </p:nvSpPr>
          <p:spPr>
            <a:xfrm>
              <a:off x="2106330" y="1108248"/>
              <a:ext cx="1896164" cy="1858834"/>
            </a:xfrm>
            <a:prstGeom prst="ellipse">
              <a:avLst/>
            </a:prstGeom>
            <a:solidFill>
              <a:schemeClr val="accent1">
                <a:lumMod val="40000"/>
                <a:lumOff val="60000"/>
              </a:schemeClr>
            </a:solidFill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fr-FR" sz="2400"/>
            </a:p>
          </p:txBody>
        </p:sp>
        <p:sp>
          <p:nvSpPr>
            <p:cNvPr id="29" name="Ellipse 28">
              <a:extLst>
                <a:ext uri="{FF2B5EF4-FFF2-40B4-BE49-F238E27FC236}">
                  <a16:creationId xmlns:a16="http://schemas.microsoft.com/office/drawing/2014/main" id="{897163FE-48EC-2433-0EE7-2F670DFCB6B0}"/>
                </a:ext>
              </a:extLst>
            </p:cNvPr>
            <p:cNvSpPr/>
            <p:nvPr/>
          </p:nvSpPr>
          <p:spPr>
            <a:xfrm>
              <a:off x="2223981" y="1216771"/>
              <a:ext cx="1667098" cy="1622226"/>
            </a:xfrm>
            <a:prstGeom prst="ellipse">
              <a:avLst/>
            </a:prstGeom>
            <a:solidFill>
              <a:schemeClr val="bg1">
                <a:lumMod val="95000"/>
              </a:schemeClr>
            </a:solidFill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fr-FR" sz="2400"/>
            </a:p>
          </p:txBody>
        </p:sp>
        <p:sp>
          <p:nvSpPr>
            <p:cNvPr id="30" name="Ellipse 29">
              <a:extLst>
                <a:ext uri="{FF2B5EF4-FFF2-40B4-BE49-F238E27FC236}">
                  <a16:creationId xmlns:a16="http://schemas.microsoft.com/office/drawing/2014/main" id="{C1227FC6-53CC-6BEE-5F71-F0AF3B7E8FC6}"/>
                </a:ext>
              </a:extLst>
            </p:cNvPr>
            <p:cNvSpPr/>
            <p:nvPr/>
          </p:nvSpPr>
          <p:spPr>
            <a:xfrm>
              <a:off x="2369318" y="1377834"/>
              <a:ext cx="1370187" cy="1319661"/>
            </a:xfrm>
            <a:prstGeom prst="ellipse">
              <a:avLst/>
            </a:prstGeom>
            <a:solidFill>
              <a:schemeClr val="accent1">
                <a:lumMod val="40000"/>
                <a:lumOff val="60000"/>
              </a:schemeClr>
            </a:solidFill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fr-FR" sz="2400"/>
            </a:p>
          </p:txBody>
        </p:sp>
        <p:sp>
          <p:nvSpPr>
            <p:cNvPr id="31" name="Ellipse 30">
              <a:extLst>
                <a:ext uri="{FF2B5EF4-FFF2-40B4-BE49-F238E27FC236}">
                  <a16:creationId xmlns:a16="http://schemas.microsoft.com/office/drawing/2014/main" id="{82AF3070-A8BC-A9A8-9DB1-B92580C10EE9}"/>
                </a:ext>
              </a:extLst>
            </p:cNvPr>
            <p:cNvSpPr/>
            <p:nvPr/>
          </p:nvSpPr>
          <p:spPr>
            <a:xfrm>
              <a:off x="2534481" y="1514260"/>
              <a:ext cx="1063399" cy="1047256"/>
            </a:xfrm>
            <a:prstGeom prst="ellipse">
              <a:avLst/>
            </a:prstGeom>
            <a:solidFill>
              <a:schemeClr val="bg1">
                <a:lumMod val="95000"/>
              </a:schemeClr>
            </a:solidFill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fr-FR" sz="2400"/>
            </a:p>
          </p:txBody>
        </p:sp>
        <p:sp>
          <p:nvSpPr>
            <p:cNvPr id="32" name="Ellipse 31">
              <a:extLst>
                <a:ext uri="{FF2B5EF4-FFF2-40B4-BE49-F238E27FC236}">
                  <a16:creationId xmlns:a16="http://schemas.microsoft.com/office/drawing/2014/main" id="{F5D37C57-CCC1-A31B-C9BF-DFCF4EDF93B9}"/>
                </a:ext>
              </a:extLst>
            </p:cNvPr>
            <p:cNvSpPr/>
            <p:nvPr/>
          </p:nvSpPr>
          <p:spPr>
            <a:xfrm>
              <a:off x="2702018" y="1671093"/>
              <a:ext cx="742698" cy="71357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</a:schemeClr>
            </a:solidFill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fr-FR" sz="2400"/>
            </a:p>
          </p:txBody>
        </p:sp>
        <p:sp>
          <p:nvSpPr>
            <p:cNvPr id="33" name="Ellipse 32">
              <a:extLst>
                <a:ext uri="{FF2B5EF4-FFF2-40B4-BE49-F238E27FC236}">
                  <a16:creationId xmlns:a16="http://schemas.microsoft.com/office/drawing/2014/main" id="{91AA03A1-E4C6-623F-E885-1604106B9B2D}"/>
                </a:ext>
              </a:extLst>
            </p:cNvPr>
            <p:cNvSpPr/>
            <p:nvPr/>
          </p:nvSpPr>
          <p:spPr>
            <a:xfrm>
              <a:off x="2845208" y="1806251"/>
              <a:ext cx="448193" cy="445702"/>
            </a:xfrm>
            <a:prstGeom prst="ellipse">
              <a:avLst/>
            </a:prstGeom>
            <a:solidFill>
              <a:schemeClr val="bg1">
                <a:lumMod val="95000"/>
              </a:schemeClr>
            </a:solidFill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fr-FR" sz="2400"/>
            </a:p>
          </p:txBody>
        </p:sp>
        <p:sp>
          <p:nvSpPr>
            <p:cNvPr id="34" name="Ellipse 33">
              <a:extLst>
                <a:ext uri="{FF2B5EF4-FFF2-40B4-BE49-F238E27FC236}">
                  <a16:creationId xmlns:a16="http://schemas.microsoft.com/office/drawing/2014/main" id="{77A1209C-F542-910E-AEC3-A1BCD2128172}"/>
                </a:ext>
              </a:extLst>
            </p:cNvPr>
            <p:cNvSpPr/>
            <p:nvPr/>
          </p:nvSpPr>
          <p:spPr>
            <a:xfrm>
              <a:off x="2966034" y="1917611"/>
              <a:ext cx="200290" cy="220541"/>
            </a:xfrm>
            <a:prstGeom prst="ellipse">
              <a:avLst/>
            </a:prstGeom>
            <a:solidFill>
              <a:srgbClr val="FC9399"/>
            </a:solidFill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fr-FR" sz="2400" dirty="0"/>
            </a:p>
          </p:txBody>
        </p:sp>
        <mc:AlternateContent xmlns:mc="http://schemas.openxmlformats.org/markup-compatibility/2006" xmlns:a14="http://schemas.microsoft.com/office/drawing/2010/main">
          <mc:Choice Requires="a14">
            <p:sp>
              <p:nvSpPr>
                <p:cNvPr id="37" name="ZoneTexte 36">
                  <a:extLst>
                    <a:ext uri="{FF2B5EF4-FFF2-40B4-BE49-F238E27FC236}">
                      <a16:creationId xmlns:a16="http://schemas.microsoft.com/office/drawing/2014/main" id="{D3C4E9CC-36E4-B4ED-1545-369B4E6CC586}"/>
                    </a:ext>
                  </a:extLst>
                </p:cNvPr>
                <p:cNvSpPr txBox="1"/>
                <p:nvPr/>
              </p:nvSpPr>
              <p:spPr>
                <a:xfrm>
                  <a:off x="3227337" y="1879837"/>
                  <a:ext cx="250911" cy="253916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pPr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r>
                          <a:rPr lang="el-GR" sz="1600" b="1" i="1">
                            <a:latin typeface="Cambria Math" panose="02040503050406030204" pitchFamily="18" charset="0"/>
                          </a:rPr>
                          <m:t>𝝅</m:t>
                        </m:r>
                      </m:oMath>
                    </m:oMathPara>
                  </a14:m>
                  <a:endParaRPr lang="fr-FR" sz="1600" b="1" dirty="0"/>
                </a:p>
              </p:txBody>
            </p:sp>
          </mc:Choice>
          <mc:Fallback xmlns="">
            <p:sp>
              <p:nvSpPr>
                <p:cNvPr id="37" name="ZoneTexte 36">
                  <a:extLst>
                    <a:ext uri="{FF2B5EF4-FFF2-40B4-BE49-F238E27FC236}">
                      <a16:creationId xmlns:a16="http://schemas.microsoft.com/office/drawing/2014/main" id="{D3C4E9CC-36E4-B4ED-1545-369B4E6CC586}"/>
                    </a:ext>
                  </a:extLst>
                </p:cNvPr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3227337" y="1879837"/>
                  <a:ext cx="250911" cy="253916"/>
                </a:xfrm>
                <a:prstGeom prst="rect">
                  <a:avLst/>
                </a:prstGeom>
                <a:blipFill>
                  <a:blip r:embed="rId8"/>
                  <a:stretch>
                    <a:fillRect/>
                  </a:stretch>
                </a:blipFill>
              </p:spPr>
              <p:txBody>
                <a:bodyPr/>
                <a:lstStyle/>
                <a:p>
                  <a:r>
                    <a:rPr lang="fr-FR">
                      <a:noFill/>
                    </a:rPr>
                    <a:t> </a:t>
                  </a:r>
                </a:p>
              </p:txBody>
            </p:sp>
          </mc:Fallback>
        </mc:AlternateContent>
        <mc:AlternateContent xmlns:mc="http://schemas.openxmlformats.org/markup-compatibility/2006" xmlns:a14="http://schemas.microsoft.com/office/drawing/2010/main">
          <mc:Choice Requires="a14">
            <p:sp>
              <p:nvSpPr>
                <p:cNvPr id="38" name="ZoneTexte 37">
                  <a:extLst>
                    <a:ext uri="{FF2B5EF4-FFF2-40B4-BE49-F238E27FC236}">
                      <a16:creationId xmlns:a16="http://schemas.microsoft.com/office/drawing/2014/main" id="{9162F1CD-66E2-77C5-1CFC-617590691248}"/>
                    </a:ext>
                  </a:extLst>
                </p:cNvPr>
                <p:cNvSpPr txBox="1"/>
                <p:nvPr/>
              </p:nvSpPr>
              <p:spPr>
                <a:xfrm>
                  <a:off x="3523545" y="1884098"/>
                  <a:ext cx="250911" cy="253916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pPr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r>
                          <a:rPr lang="el-GR" sz="1600" b="1" i="1">
                            <a:latin typeface="Cambria Math" panose="02040503050406030204" pitchFamily="18" charset="0"/>
                          </a:rPr>
                          <m:t>𝝅</m:t>
                        </m:r>
                      </m:oMath>
                    </m:oMathPara>
                  </a14:m>
                  <a:endParaRPr lang="fr-FR" sz="1600" b="1" dirty="0"/>
                </a:p>
              </p:txBody>
            </p:sp>
          </mc:Choice>
          <mc:Fallback xmlns="">
            <p:sp>
              <p:nvSpPr>
                <p:cNvPr id="38" name="ZoneTexte 37">
                  <a:extLst>
                    <a:ext uri="{FF2B5EF4-FFF2-40B4-BE49-F238E27FC236}">
                      <a16:creationId xmlns:a16="http://schemas.microsoft.com/office/drawing/2014/main" id="{9162F1CD-66E2-77C5-1CFC-617590691248}"/>
                    </a:ext>
                  </a:extLst>
                </p:cNvPr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3523545" y="1884098"/>
                  <a:ext cx="250911" cy="253916"/>
                </a:xfrm>
                <a:prstGeom prst="rect">
                  <a:avLst/>
                </a:prstGeom>
                <a:blipFill>
                  <a:blip r:embed="rId9"/>
                  <a:stretch>
                    <a:fillRect/>
                  </a:stretch>
                </a:blipFill>
              </p:spPr>
              <p:txBody>
                <a:bodyPr/>
                <a:lstStyle/>
                <a:p>
                  <a:r>
                    <a:rPr lang="fr-FR">
                      <a:noFill/>
                    </a:rPr>
                    <a:t> </a:t>
                  </a:r>
                </a:p>
              </p:txBody>
            </p:sp>
          </mc:Fallback>
        </mc:AlternateContent>
        <mc:AlternateContent xmlns:mc="http://schemas.openxmlformats.org/markup-compatibility/2006" xmlns:a14="http://schemas.microsoft.com/office/drawing/2010/main">
          <mc:Choice Requires="a14">
            <p:sp>
              <p:nvSpPr>
                <p:cNvPr id="39" name="ZoneTexte 38">
                  <a:extLst>
                    <a:ext uri="{FF2B5EF4-FFF2-40B4-BE49-F238E27FC236}">
                      <a16:creationId xmlns:a16="http://schemas.microsoft.com/office/drawing/2014/main" id="{FD6DBD5F-1919-4820-8FE7-F1E424B469E9}"/>
                    </a:ext>
                  </a:extLst>
                </p:cNvPr>
                <p:cNvSpPr txBox="1"/>
                <p:nvPr/>
              </p:nvSpPr>
              <p:spPr>
                <a:xfrm>
                  <a:off x="3804597" y="1879837"/>
                  <a:ext cx="250911" cy="253916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pPr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r>
                          <a:rPr lang="el-GR" sz="1600" b="1" i="1">
                            <a:latin typeface="Cambria Math" panose="02040503050406030204" pitchFamily="18" charset="0"/>
                          </a:rPr>
                          <m:t>𝝅</m:t>
                        </m:r>
                      </m:oMath>
                    </m:oMathPara>
                  </a14:m>
                  <a:endParaRPr lang="fr-FR" sz="1600" b="1" dirty="0"/>
                </a:p>
              </p:txBody>
            </p:sp>
          </mc:Choice>
          <mc:Fallback xmlns="">
            <p:sp>
              <p:nvSpPr>
                <p:cNvPr id="39" name="ZoneTexte 38">
                  <a:extLst>
                    <a:ext uri="{FF2B5EF4-FFF2-40B4-BE49-F238E27FC236}">
                      <a16:creationId xmlns:a16="http://schemas.microsoft.com/office/drawing/2014/main" id="{FD6DBD5F-1919-4820-8FE7-F1E424B469E9}"/>
                    </a:ext>
                  </a:extLst>
                </p:cNvPr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3804597" y="1879837"/>
                  <a:ext cx="250911" cy="253916"/>
                </a:xfrm>
                <a:prstGeom prst="rect">
                  <a:avLst/>
                </a:prstGeom>
                <a:blipFill>
                  <a:blip r:embed="rId10"/>
                  <a:stretch>
                    <a:fillRect/>
                  </a:stretch>
                </a:blipFill>
              </p:spPr>
              <p:txBody>
                <a:bodyPr/>
                <a:lstStyle/>
                <a:p>
                  <a:r>
                    <a:rPr lang="fr-FR">
                      <a:noFill/>
                    </a:rPr>
                    <a:t> </a:t>
                  </a:r>
                </a:p>
              </p:txBody>
            </p:sp>
          </mc:Fallback>
        </mc:AlternateContent>
        <mc:AlternateContent xmlns:mc="http://schemas.openxmlformats.org/markup-compatibility/2006" xmlns:a14="http://schemas.microsoft.com/office/drawing/2010/main">
          <mc:Choice Requires="a14">
            <p:sp>
              <p:nvSpPr>
                <p:cNvPr id="40" name="ZoneTexte 39">
                  <a:extLst>
                    <a:ext uri="{FF2B5EF4-FFF2-40B4-BE49-F238E27FC236}">
                      <a16:creationId xmlns:a16="http://schemas.microsoft.com/office/drawing/2014/main" id="{71835306-A523-0606-39DF-FF5E8412F466}"/>
                    </a:ext>
                  </a:extLst>
                </p:cNvPr>
                <p:cNvSpPr txBox="1"/>
                <p:nvPr/>
              </p:nvSpPr>
              <p:spPr>
                <a:xfrm>
                  <a:off x="3089411" y="1893623"/>
                  <a:ext cx="250911" cy="253916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pPr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r>
                          <a:rPr lang="fr-FR" sz="1600" b="1" i="1">
                            <a:latin typeface="Cambria Math" panose="02040503050406030204" pitchFamily="18" charset="0"/>
                          </a:rPr>
                          <m:t>𝟎</m:t>
                        </m:r>
                      </m:oMath>
                    </m:oMathPara>
                  </a14:m>
                  <a:endParaRPr lang="fr-FR" sz="1600" b="1" dirty="0"/>
                </a:p>
              </p:txBody>
            </p:sp>
          </mc:Choice>
          <mc:Fallback xmlns="">
            <p:sp>
              <p:nvSpPr>
                <p:cNvPr id="40" name="ZoneTexte 39">
                  <a:extLst>
                    <a:ext uri="{FF2B5EF4-FFF2-40B4-BE49-F238E27FC236}">
                      <a16:creationId xmlns:a16="http://schemas.microsoft.com/office/drawing/2014/main" id="{71835306-A523-0606-39DF-FF5E8412F466}"/>
                    </a:ext>
                  </a:extLst>
                </p:cNvPr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3089411" y="1893623"/>
                  <a:ext cx="250911" cy="253916"/>
                </a:xfrm>
                <a:prstGeom prst="rect">
                  <a:avLst/>
                </a:prstGeom>
                <a:blipFill>
                  <a:blip r:embed="rId11"/>
                  <a:stretch>
                    <a:fillRect/>
                  </a:stretch>
                </a:blipFill>
              </p:spPr>
              <p:txBody>
                <a:bodyPr/>
                <a:lstStyle/>
                <a:p>
                  <a:r>
                    <a:rPr lang="fr-FR">
                      <a:noFill/>
                    </a:rPr>
                    <a:t> </a:t>
                  </a:r>
                </a:p>
              </p:txBody>
            </p:sp>
          </mc:Fallback>
        </mc:AlternateContent>
        <mc:AlternateContent xmlns:mc="http://schemas.openxmlformats.org/markup-compatibility/2006" xmlns:a14="http://schemas.microsoft.com/office/drawing/2010/main">
          <mc:Choice Requires="a14">
            <p:sp>
              <p:nvSpPr>
                <p:cNvPr id="41" name="ZoneTexte 40">
                  <a:extLst>
                    <a:ext uri="{FF2B5EF4-FFF2-40B4-BE49-F238E27FC236}">
                      <a16:creationId xmlns:a16="http://schemas.microsoft.com/office/drawing/2014/main" id="{F492E457-314D-9080-1289-8ECC277F53AF}"/>
                    </a:ext>
                  </a:extLst>
                </p:cNvPr>
                <p:cNvSpPr txBox="1"/>
                <p:nvPr/>
              </p:nvSpPr>
              <p:spPr>
                <a:xfrm>
                  <a:off x="3382444" y="1892545"/>
                  <a:ext cx="250911" cy="253916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pPr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r>
                          <a:rPr lang="fr-FR" sz="1600" b="1" i="1">
                            <a:latin typeface="Cambria Math" panose="02040503050406030204" pitchFamily="18" charset="0"/>
                          </a:rPr>
                          <m:t>𝟎</m:t>
                        </m:r>
                      </m:oMath>
                    </m:oMathPara>
                  </a14:m>
                  <a:endParaRPr lang="fr-FR" sz="1600" b="1" dirty="0"/>
                </a:p>
              </p:txBody>
            </p:sp>
          </mc:Choice>
          <mc:Fallback xmlns="">
            <p:sp>
              <p:nvSpPr>
                <p:cNvPr id="41" name="ZoneTexte 40">
                  <a:extLst>
                    <a:ext uri="{FF2B5EF4-FFF2-40B4-BE49-F238E27FC236}">
                      <a16:creationId xmlns:a16="http://schemas.microsoft.com/office/drawing/2014/main" id="{F492E457-314D-9080-1289-8ECC277F53AF}"/>
                    </a:ext>
                  </a:extLst>
                </p:cNvPr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3382444" y="1892545"/>
                  <a:ext cx="250911" cy="253916"/>
                </a:xfrm>
                <a:prstGeom prst="rect">
                  <a:avLst/>
                </a:prstGeom>
                <a:blipFill>
                  <a:blip r:embed="rId12"/>
                  <a:stretch>
                    <a:fillRect/>
                  </a:stretch>
                </a:blipFill>
              </p:spPr>
              <p:txBody>
                <a:bodyPr/>
                <a:lstStyle/>
                <a:p>
                  <a:r>
                    <a:rPr lang="fr-FR">
                      <a:noFill/>
                    </a:rPr>
                    <a:t> </a:t>
                  </a:r>
                </a:p>
              </p:txBody>
            </p:sp>
          </mc:Fallback>
        </mc:AlternateContent>
        <mc:AlternateContent xmlns:mc="http://schemas.openxmlformats.org/markup-compatibility/2006" xmlns:a14="http://schemas.microsoft.com/office/drawing/2010/main">
          <mc:Choice Requires="a14">
            <p:sp>
              <p:nvSpPr>
                <p:cNvPr id="42" name="ZoneTexte 41">
                  <a:extLst>
                    <a:ext uri="{FF2B5EF4-FFF2-40B4-BE49-F238E27FC236}">
                      <a16:creationId xmlns:a16="http://schemas.microsoft.com/office/drawing/2014/main" id="{8D1914F8-CE24-92F4-8BC1-3909AC1A0093}"/>
                    </a:ext>
                  </a:extLst>
                </p:cNvPr>
                <p:cNvSpPr txBox="1"/>
                <p:nvPr/>
              </p:nvSpPr>
              <p:spPr>
                <a:xfrm>
                  <a:off x="3678325" y="1886195"/>
                  <a:ext cx="250911" cy="253916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pPr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r>
                          <a:rPr lang="fr-FR" sz="1600" b="1" i="1">
                            <a:latin typeface="Cambria Math" panose="02040503050406030204" pitchFamily="18" charset="0"/>
                          </a:rPr>
                          <m:t>𝟎</m:t>
                        </m:r>
                      </m:oMath>
                    </m:oMathPara>
                  </a14:m>
                  <a:endParaRPr lang="fr-FR" sz="1600" b="1" dirty="0"/>
                </a:p>
              </p:txBody>
            </p:sp>
          </mc:Choice>
          <mc:Fallback xmlns="">
            <p:sp>
              <p:nvSpPr>
                <p:cNvPr id="42" name="ZoneTexte 41">
                  <a:extLst>
                    <a:ext uri="{FF2B5EF4-FFF2-40B4-BE49-F238E27FC236}">
                      <a16:creationId xmlns:a16="http://schemas.microsoft.com/office/drawing/2014/main" id="{8D1914F8-CE24-92F4-8BC1-3909AC1A0093}"/>
                    </a:ext>
                  </a:extLst>
                </p:cNvPr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3678325" y="1886195"/>
                  <a:ext cx="250911" cy="253916"/>
                </a:xfrm>
                <a:prstGeom prst="rect">
                  <a:avLst/>
                </a:prstGeom>
                <a:blipFill>
                  <a:blip r:embed="rId13"/>
                  <a:stretch>
                    <a:fillRect/>
                  </a:stretch>
                </a:blipFill>
              </p:spPr>
              <p:txBody>
                <a:bodyPr/>
                <a:lstStyle/>
                <a:p>
                  <a:r>
                    <a:rPr lang="fr-FR">
                      <a:noFill/>
                    </a:rPr>
                    <a:t> </a:t>
                  </a:r>
                </a:p>
              </p:txBody>
            </p:sp>
          </mc:Fallback>
        </mc:AlternateContent>
      </p:grpSp>
      <p:sp>
        <p:nvSpPr>
          <p:cNvPr id="44" name="ZoneTexte 43">
            <a:extLst>
              <a:ext uri="{FF2B5EF4-FFF2-40B4-BE49-F238E27FC236}">
                <a16:creationId xmlns:a16="http://schemas.microsoft.com/office/drawing/2014/main" id="{824257D2-4113-1026-CD5A-50B92F640859}"/>
              </a:ext>
            </a:extLst>
          </p:cNvPr>
          <p:cNvSpPr txBox="1"/>
          <p:nvPr/>
        </p:nvSpPr>
        <p:spPr>
          <a:xfrm>
            <a:off x="2278434" y="3676499"/>
            <a:ext cx="3575769" cy="3181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fr-FR" sz="1467" dirty="0" err="1"/>
              <a:t>Concentric</a:t>
            </a:r>
            <a:r>
              <a:rPr lang="fr-FR" sz="1467" dirty="0"/>
              <a:t> </a:t>
            </a:r>
            <a:r>
              <a:rPr lang="fr-FR" sz="1467" dirty="0" err="1"/>
              <a:t>circles</a:t>
            </a:r>
            <a:r>
              <a:rPr lang="fr-FR" sz="1467" dirty="0"/>
              <a:t> = </a:t>
            </a:r>
            <a:r>
              <a:rPr lang="fr-FR" sz="1467" dirty="0" err="1"/>
              <a:t>dark</a:t>
            </a:r>
            <a:r>
              <a:rPr lang="fr-FR" sz="1467" dirty="0"/>
              <a:t> </a:t>
            </a:r>
            <a:r>
              <a:rPr lang="fr-FR" sz="1467" dirty="0" err="1"/>
              <a:t>disks</a:t>
            </a:r>
            <a:endParaRPr lang="fr-FR" sz="1467" dirty="0"/>
          </a:p>
        </p:txBody>
      </p:sp>
      <p:sp>
        <p:nvSpPr>
          <p:cNvPr id="45" name="ZoneTexte 44">
            <a:extLst>
              <a:ext uri="{FF2B5EF4-FFF2-40B4-BE49-F238E27FC236}">
                <a16:creationId xmlns:a16="http://schemas.microsoft.com/office/drawing/2014/main" id="{BEA122B2-4B70-37ED-7091-E08BE08247FE}"/>
              </a:ext>
            </a:extLst>
          </p:cNvPr>
          <p:cNvSpPr txBox="1"/>
          <p:nvPr/>
        </p:nvSpPr>
        <p:spPr>
          <a:xfrm>
            <a:off x="326864" y="5003253"/>
            <a:ext cx="1587293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fr-FR" sz="2400" dirty="0" err="1"/>
              <a:t>Robust</a:t>
            </a:r>
            <a:r>
              <a:rPr lang="fr-FR" sz="2400" dirty="0"/>
              <a:t> to </a:t>
            </a:r>
          </a:p>
          <a:p>
            <a:pPr algn="ctr"/>
            <a:r>
              <a:rPr lang="fr-FR" sz="2400" dirty="0" err="1"/>
              <a:t>defocus</a:t>
            </a:r>
            <a:endParaRPr lang="fr-FR" sz="2400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6" name="ZoneTexte 45">
                <a:extLst>
                  <a:ext uri="{FF2B5EF4-FFF2-40B4-BE49-F238E27FC236}">
                    <a16:creationId xmlns:a16="http://schemas.microsoft.com/office/drawing/2014/main" id="{FD90E406-E38E-450E-11B2-85240A8E3B83}"/>
                  </a:ext>
                </a:extLst>
              </p:cNvPr>
              <p:cNvSpPr txBox="1"/>
              <p:nvPr/>
            </p:nvSpPr>
            <p:spPr>
              <a:xfrm>
                <a:off x="3940581" y="2281442"/>
                <a:ext cx="334548" cy="338554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l-GR" sz="1600" b="1" i="1">
                          <a:latin typeface="Cambria Math" panose="02040503050406030204" pitchFamily="18" charset="0"/>
                        </a:rPr>
                        <m:t>𝝅</m:t>
                      </m:r>
                    </m:oMath>
                  </m:oMathPara>
                </a14:m>
                <a:endParaRPr lang="fr-FR" sz="1600" b="1" dirty="0"/>
              </a:p>
            </p:txBody>
          </p:sp>
        </mc:Choice>
        <mc:Fallback xmlns="">
          <p:sp>
            <p:nvSpPr>
              <p:cNvPr id="46" name="ZoneTexte 45">
                <a:extLst>
                  <a:ext uri="{FF2B5EF4-FFF2-40B4-BE49-F238E27FC236}">
                    <a16:creationId xmlns:a16="http://schemas.microsoft.com/office/drawing/2014/main" id="{FD90E406-E38E-450E-11B2-85240A8E3B83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40581" y="2281442"/>
                <a:ext cx="334548" cy="338554"/>
              </a:xfrm>
              <a:prstGeom prst="rect">
                <a:avLst/>
              </a:prstGeom>
              <a:blipFill>
                <a:blip r:embed="rId1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fr-FR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151203917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7" grpId="0" animBg="1"/>
      <p:bldP spid="19" grpId="0"/>
      <p:bldP spid="22" grpId="0"/>
      <p:bldP spid="23" grpId="0"/>
      <p:bldP spid="25" grpId="0"/>
      <p:bldP spid="26" grpId="0"/>
      <p:bldP spid="44" grpId="0"/>
      <p:bldP spid="45" grpId="0"/>
      <p:bldP spid="46" grpId="0"/>
    </p:bld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Espace réservé du numéro de diapositive 6">
            <a:extLst>
              <a:ext uri="{FF2B5EF4-FFF2-40B4-BE49-F238E27FC236}">
                <a16:creationId xmlns:a16="http://schemas.microsoft.com/office/drawing/2014/main" id="{2B861B82-7A4E-8347-B461-24DC45E2851F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E1E1CD7C-2161-7D43-862E-CE4C333CD873}" type="slidenum">
              <a:rPr lang="fr-FR" smtClean="0"/>
              <a:pPr/>
              <a:t>44</a:t>
            </a:fld>
            <a:endParaRPr lang="fr-FR" dirty="0"/>
          </a:p>
        </p:txBody>
      </p:sp>
      <p:sp>
        <p:nvSpPr>
          <p:cNvPr id="8" name="ZoneTexte 7">
            <a:extLst>
              <a:ext uri="{FF2B5EF4-FFF2-40B4-BE49-F238E27FC236}">
                <a16:creationId xmlns:a16="http://schemas.microsoft.com/office/drawing/2014/main" id="{933FBB37-21D8-ABAF-CB41-6DAC3C2633C8}"/>
              </a:ext>
            </a:extLst>
          </p:cNvPr>
          <p:cNvSpPr txBox="1"/>
          <p:nvPr/>
        </p:nvSpPr>
        <p:spPr>
          <a:xfrm>
            <a:off x="3169979" y="6570465"/>
            <a:ext cx="9022021" cy="25654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r"/>
            <a:r>
              <a:rPr lang="en-US" sz="1067" dirty="0"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Tutorial: A practical guide to the alignment of defocused spatial light modulators for fast diffractive neural networks</a:t>
            </a:r>
            <a:r>
              <a:rPr lang="en-US" sz="1067" dirty="0"/>
              <a:t>, </a:t>
            </a:r>
            <a:r>
              <a:rPr lang="en-US" sz="1067" dirty="0" err="1"/>
              <a:t>Noetinger</a:t>
            </a:r>
            <a:r>
              <a:rPr lang="en-US" sz="1067" dirty="0"/>
              <a:t> &amp; </a:t>
            </a:r>
            <a:r>
              <a:rPr lang="en-US" sz="1067" dirty="0" err="1"/>
              <a:t>Tuuva</a:t>
            </a:r>
            <a:r>
              <a:rPr lang="en-US" sz="1067" dirty="0"/>
              <a:t>, </a:t>
            </a:r>
            <a:r>
              <a:rPr lang="en-US" sz="1067" dirty="0" err="1"/>
              <a:t>ArXiv</a:t>
            </a:r>
            <a:r>
              <a:rPr lang="en-US" sz="1067" dirty="0"/>
              <a:t> 2025</a:t>
            </a:r>
          </a:p>
        </p:txBody>
      </p:sp>
      <p:sp>
        <p:nvSpPr>
          <p:cNvPr id="9" name="ZoneTexte 8">
            <a:extLst>
              <a:ext uri="{FF2B5EF4-FFF2-40B4-BE49-F238E27FC236}">
                <a16:creationId xmlns:a16="http://schemas.microsoft.com/office/drawing/2014/main" id="{D0774B67-83D1-83AB-5595-6E37015FAA21}"/>
              </a:ext>
            </a:extLst>
          </p:cNvPr>
          <p:cNvSpPr txBox="1"/>
          <p:nvPr/>
        </p:nvSpPr>
        <p:spPr>
          <a:xfrm>
            <a:off x="1032825" y="102646"/>
            <a:ext cx="319991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fr-FR" sz="2400" dirty="0">
                <a:solidFill>
                  <a:srgbClr val="FF0000"/>
                </a:solidFill>
              </a:rPr>
              <a:t>Alignement </a:t>
            </a:r>
            <a:r>
              <a:rPr lang="fr-FR" sz="2400" dirty="0" err="1">
                <a:solidFill>
                  <a:srgbClr val="FF0000"/>
                </a:solidFill>
              </a:rPr>
              <a:t>procedure</a:t>
            </a:r>
            <a:endParaRPr lang="fr-FR" sz="2400" dirty="0">
              <a:solidFill>
                <a:srgbClr val="FF0000"/>
              </a:solidFill>
            </a:endParaRPr>
          </a:p>
        </p:txBody>
      </p:sp>
      <p:sp>
        <p:nvSpPr>
          <p:cNvPr id="10" name="ZoneTexte 9">
            <a:extLst>
              <a:ext uri="{FF2B5EF4-FFF2-40B4-BE49-F238E27FC236}">
                <a16:creationId xmlns:a16="http://schemas.microsoft.com/office/drawing/2014/main" id="{5042DE84-4E86-2EFC-EDEB-F146B0D509BF}"/>
              </a:ext>
            </a:extLst>
          </p:cNvPr>
          <p:cNvSpPr txBox="1"/>
          <p:nvPr/>
        </p:nvSpPr>
        <p:spPr>
          <a:xfrm>
            <a:off x="87467" y="4994437"/>
            <a:ext cx="3313728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fr-FR" dirty="0"/>
              <a:t>The noise </a:t>
            </a:r>
            <a:r>
              <a:rPr lang="fr-FR" dirty="0" err="1"/>
              <a:t>among</a:t>
            </a:r>
            <a:r>
              <a:rPr lang="fr-FR" dirty="0"/>
              <a:t> all channels </a:t>
            </a:r>
          </a:p>
          <a:p>
            <a:pPr algn="ctr"/>
            <a:r>
              <a:rPr lang="fr-FR" dirty="0"/>
              <a:t>are </a:t>
            </a:r>
            <a:r>
              <a:rPr lang="fr-FR" dirty="0" err="1"/>
              <a:t>slightly</a:t>
            </a:r>
            <a:r>
              <a:rPr lang="fr-FR" dirty="0"/>
              <a:t> </a:t>
            </a:r>
            <a:r>
              <a:rPr lang="fr-FR" dirty="0" err="1"/>
              <a:t>differents</a:t>
            </a:r>
            <a:r>
              <a:rPr lang="fr-FR" dirty="0"/>
              <a:t>:</a:t>
            </a:r>
          </a:p>
          <a:p>
            <a:pPr algn="ctr"/>
            <a:r>
              <a:rPr lang="fr-FR" b="1" dirty="0"/>
              <a:t> </a:t>
            </a:r>
            <a:r>
              <a:rPr lang="fr-FR" b="1" dirty="0" err="1"/>
              <a:t>Averaging</a:t>
            </a:r>
            <a:r>
              <a:rPr lang="fr-FR" b="1" dirty="0"/>
              <a:t> </a:t>
            </a:r>
            <a:r>
              <a:rPr lang="fr-FR" b="1" dirty="0" err="1"/>
              <a:t>effect</a:t>
            </a:r>
            <a:endParaRPr lang="fr-FR" b="1" dirty="0"/>
          </a:p>
        </p:txBody>
      </p:sp>
      <p:pic>
        <p:nvPicPr>
          <p:cNvPr id="11" name="Image 10">
            <a:extLst>
              <a:ext uri="{FF2B5EF4-FFF2-40B4-BE49-F238E27FC236}">
                <a16:creationId xmlns:a16="http://schemas.microsoft.com/office/drawing/2014/main" id="{05471052-3906-CF4B-BA9F-9594D8ADB5F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6470" y="1210600"/>
            <a:ext cx="2795615" cy="2818584"/>
          </a:xfrm>
          <a:prstGeom prst="rect">
            <a:avLst/>
          </a:prstGeom>
        </p:spPr>
      </p:pic>
      <p:pic>
        <p:nvPicPr>
          <p:cNvPr id="12" name="Image 11">
            <a:extLst>
              <a:ext uri="{FF2B5EF4-FFF2-40B4-BE49-F238E27FC236}">
                <a16:creationId xmlns:a16="http://schemas.microsoft.com/office/drawing/2014/main" id="{4E2AEB50-208E-F149-ECEA-868E8FADFD4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68021" y="1223300"/>
            <a:ext cx="2783783" cy="2819091"/>
          </a:xfrm>
          <a:prstGeom prst="rect">
            <a:avLst/>
          </a:prstGeom>
        </p:spPr>
      </p:pic>
      <p:grpSp>
        <p:nvGrpSpPr>
          <p:cNvPr id="13" name="Groupe 12">
            <a:extLst>
              <a:ext uri="{FF2B5EF4-FFF2-40B4-BE49-F238E27FC236}">
                <a16:creationId xmlns:a16="http://schemas.microsoft.com/office/drawing/2014/main" id="{0D9F25A6-4785-CD00-46D1-B423606A7A95}"/>
              </a:ext>
            </a:extLst>
          </p:cNvPr>
          <p:cNvGrpSpPr/>
          <p:nvPr/>
        </p:nvGrpSpPr>
        <p:grpSpPr>
          <a:xfrm>
            <a:off x="266827" y="1218666"/>
            <a:ext cx="4570848" cy="3161775"/>
            <a:chOff x="175404" y="913999"/>
            <a:chExt cx="3428136" cy="2371331"/>
          </a:xfrm>
        </p:grpSpPr>
        <p:pic>
          <p:nvPicPr>
            <p:cNvPr id="14" name="Image 13">
              <a:extLst>
                <a:ext uri="{FF2B5EF4-FFF2-40B4-BE49-F238E27FC236}">
                  <a16:creationId xmlns:a16="http://schemas.microsoft.com/office/drawing/2014/main" id="{C05BA2C3-B016-F9E7-70FA-CE9DD872BAE8}"/>
                </a:ext>
              </a:extLst>
            </p:cNvPr>
            <p:cNvPicPr>
              <a:picLocks noChangeAspect="1"/>
            </p:cNvPicPr>
            <p:nvPr/>
          </p:nvPicPr>
          <p:blipFill>
            <a:blip r:embed="rId5"/>
            <a:stretch>
              <a:fillRect/>
            </a:stretch>
          </p:blipFill>
          <p:spPr>
            <a:xfrm>
              <a:off x="2612526" y="2090341"/>
              <a:ext cx="991014" cy="1016135"/>
            </a:xfrm>
            <a:prstGeom prst="rect">
              <a:avLst/>
            </a:prstGeom>
          </p:spPr>
        </p:pic>
        <p:cxnSp>
          <p:nvCxnSpPr>
            <p:cNvPr id="15" name="Connecteur droit 14">
              <a:extLst>
                <a:ext uri="{FF2B5EF4-FFF2-40B4-BE49-F238E27FC236}">
                  <a16:creationId xmlns:a16="http://schemas.microsoft.com/office/drawing/2014/main" id="{F352836B-BA98-C9BA-3E32-95831B12ADD0}"/>
                </a:ext>
              </a:extLst>
            </p:cNvPr>
            <p:cNvCxnSpPr>
              <a:cxnSpLocks/>
            </p:cNvCxnSpPr>
            <p:nvPr/>
          </p:nvCxnSpPr>
          <p:spPr>
            <a:xfrm>
              <a:off x="200461" y="3020546"/>
              <a:ext cx="2412065" cy="83388"/>
            </a:xfrm>
            <a:prstGeom prst="line">
              <a:avLst/>
            </a:prstGeom>
            <a:ln w="12700">
              <a:solidFill>
                <a:schemeClr val="tx1"/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Connecteur droit 15">
              <a:extLst>
                <a:ext uri="{FF2B5EF4-FFF2-40B4-BE49-F238E27FC236}">
                  <a16:creationId xmlns:a16="http://schemas.microsoft.com/office/drawing/2014/main" id="{9FB9AAC5-74CF-619F-23D6-E15033A1B2F2}"/>
                </a:ext>
              </a:extLst>
            </p:cNvPr>
            <p:cNvCxnSpPr>
              <a:cxnSpLocks/>
            </p:cNvCxnSpPr>
            <p:nvPr/>
          </p:nvCxnSpPr>
          <p:spPr>
            <a:xfrm>
              <a:off x="175404" y="913999"/>
              <a:ext cx="2437122" cy="1195451"/>
            </a:xfrm>
            <a:prstGeom prst="line">
              <a:avLst/>
            </a:prstGeom>
            <a:ln w="12700">
              <a:solidFill>
                <a:schemeClr val="tx1"/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Connecteur droit 16">
              <a:extLst>
                <a:ext uri="{FF2B5EF4-FFF2-40B4-BE49-F238E27FC236}">
                  <a16:creationId xmlns:a16="http://schemas.microsoft.com/office/drawing/2014/main" id="{515A3F98-69FC-30AE-7531-C8C47DB2612B}"/>
                </a:ext>
              </a:extLst>
            </p:cNvPr>
            <p:cNvCxnSpPr>
              <a:cxnSpLocks/>
            </p:cNvCxnSpPr>
            <p:nvPr/>
          </p:nvCxnSpPr>
          <p:spPr>
            <a:xfrm>
              <a:off x="2257414" y="932174"/>
              <a:ext cx="1344996" cy="1165899"/>
            </a:xfrm>
            <a:prstGeom prst="line">
              <a:avLst/>
            </a:prstGeom>
            <a:ln w="127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Connecteur droit 17">
              <a:extLst>
                <a:ext uri="{FF2B5EF4-FFF2-40B4-BE49-F238E27FC236}">
                  <a16:creationId xmlns:a16="http://schemas.microsoft.com/office/drawing/2014/main" id="{A338B3D6-B3B1-C40C-56CE-319C1667B990}"/>
                </a:ext>
              </a:extLst>
            </p:cNvPr>
            <p:cNvCxnSpPr>
              <a:cxnSpLocks/>
            </p:cNvCxnSpPr>
            <p:nvPr/>
          </p:nvCxnSpPr>
          <p:spPr>
            <a:xfrm>
              <a:off x="2233599" y="3018701"/>
              <a:ext cx="1368811" cy="73394"/>
            </a:xfrm>
            <a:prstGeom prst="line">
              <a:avLst/>
            </a:prstGeom>
            <a:ln w="127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9" name="ZoneTexte 18">
              <a:extLst>
                <a:ext uri="{FF2B5EF4-FFF2-40B4-BE49-F238E27FC236}">
                  <a16:creationId xmlns:a16="http://schemas.microsoft.com/office/drawing/2014/main" id="{691D22F0-CAE6-B683-9933-9E91E58433F1}"/>
                </a:ext>
              </a:extLst>
            </p:cNvPr>
            <p:cNvSpPr txBox="1"/>
            <p:nvPr/>
          </p:nvSpPr>
          <p:spPr>
            <a:xfrm>
              <a:off x="2756889" y="3062240"/>
              <a:ext cx="643445" cy="223090"/>
            </a:xfrm>
            <a:prstGeom prst="rect">
              <a:avLst/>
            </a:prstGeom>
            <a:noFill/>
            <a:ln>
              <a:noFill/>
            </a:ln>
          </p:spPr>
          <p:txBody>
            <a:bodyPr wrap="none" rtlCol="0">
              <a:spAutoFit/>
            </a:bodyPr>
            <a:lstStyle/>
            <a:p>
              <a:r>
                <a:rPr lang="fr-FR" sz="1333" b="1" i="1" dirty="0"/>
                <a:t>Average</a:t>
              </a:r>
            </a:p>
          </p:txBody>
        </p:sp>
        <mc:AlternateContent xmlns:mc="http://schemas.openxmlformats.org/markup-compatibility/2006" xmlns:a14="http://schemas.microsoft.com/office/drawing/2010/main">
          <mc:Choice Requires="a14">
            <p:sp>
              <p:nvSpPr>
                <p:cNvPr id="20" name="ZoneTexte 19">
                  <a:extLst>
                    <a:ext uri="{FF2B5EF4-FFF2-40B4-BE49-F238E27FC236}">
                      <a16:creationId xmlns:a16="http://schemas.microsoft.com/office/drawing/2014/main" id="{6A423CC2-75A8-9CBD-BDFD-D48A6D7A7513}"/>
                    </a:ext>
                  </a:extLst>
                </p:cNvPr>
                <p:cNvSpPr txBox="1"/>
                <p:nvPr/>
              </p:nvSpPr>
              <p:spPr>
                <a:xfrm>
                  <a:off x="2286635" y="2342299"/>
                  <a:ext cx="356925" cy="521585"/>
                </a:xfrm>
                <a:prstGeom prst="rect">
                  <a:avLst/>
                </a:prstGeom>
                <a:noFill/>
              </p:spPr>
              <p:txBody>
                <a:bodyPr wrap="none" lIns="0" tIns="0" rIns="0" bIns="0" rtlCol="0">
                  <a:spAutoFit/>
                </a:bodyPr>
                <a:lstStyle/>
                <a:p>
                  <a:pPr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nary>
                          <m:naryPr>
                            <m:chr m:val="∑"/>
                            <m:subHide m:val="on"/>
                            <m:supHide m:val="on"/>
                            <m:ctrlPr>
                              <a:rPr lang="fr-FR" sz="1867" i="1">
                                <a:latin typeface="Cambria Math" panose="02040503050406030204" pitchFamily="18" charset="0"/>
                              </a:rPr>
                            </m:ctrlPr>
                          </m:naryPr>
                          <m:sub/>
                          <m:sup/>
                          <m:e>
                            <m:r>
                              <a:rPr lang="fr-FR" sz="1867" i="1">
                                <a:latin typeface="Cambria Math" panose="02040503050406030204" pitchFamily="18" charset="0"/>
                              </a:rPr>
                              <m:t> </m:t>
                            </m:r>
                          </m:e>
                        </m:nary>
                      </m:oMath>
                    </m:oMathPara>
                  </a14:m>
                  <a:endParaRPr lang="fr-FR" sz="2400" dirty="0"/>
                </a:p>
              </p:txBody>
            </p:sp>
          </mc:Choice>
          <mc:Fallback xmlns="">
            <p:sp>
              <p:nvSpPr>
                <p:cNvPr id="20" name="ZoneTexte 19">
                  <a:extLst>
                    <a:ext uri="{FF2B5EF4-FFF2-40B4-BE49-F238E27FC236}">
                      <a16:creationId xmlns:a16="http://schemas.microsoft.com/office/drawing/2014/main" id="{6A423CC2-75A8-9CBD-BDFD-D48A6D7A7513}"/>
                    </a:ext>
                  </a:extLst>
                </p:cNvPr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2286635" y="2342299"/>
                  <a:ext cx="356925" cy="521585"/>
                </a:xfrm>
                <a:prstGeom prst="rect">
                  <a:avLst/>
                </a:prstGeom>
                <a:blipFill>
                  <a:blip r:embed="rId6"/>
                  <a:stretch>
                    <a:fillRect/>
                  </a:stretch>
                </a:blipFill>
              </p:spPr>
              <p:txBody>
                <a:bodyPr/>
                <a:lstStyle/>
                <a:p>
                  <a:r>
                    <a:rPr lang="fr-FR">
                      <a:noFill/>
                    </a:rPr>
                    <a:t> </a:t>
                  </a:r>
                </a:p>
              </p:txBody>
            </p:sp>
          </mc:Fallback>
        </mc:AlternateContent>
      </p:grpSp>
      <p:sp>
        <p:nvSpPr>
          <p:cNvPr id="21" name="ZoneTexte 20">
            <a:extLst>
              <a:ext uri="{FF2B5EF4-FFF2-40B4-BE49-F238E27FC236}">
                <a16:creationId xmlns:a16="http://schemas.microsoft.com/office/drawing/2014/main" id="{69D1891F-8718-E896-EE34-C794B78837C4}"/>
              </a:ext>
            </a:extLst>
          </p:cNvPr>
          <p:cNvSpPr txBox="1"/>
          <p:nvPr/>
        </p:nvSpPr>
        <p:spPr>
          <a:xfrm>
            <a:off x="651482" y="864210"/>
            <a:ext cx="1999265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fr-FR" sz="1600" b="1" i="1" dirty="0"/>
              <a:t>Before calibration:</a:t>
            </a:r>
          </a:p>
        </p:txBody>
      </p:sp>
      <p:sp>
        <p:nvSpPr>
          <p:cNvPr id="22" name="ZoneTexte 21">
            <a:extLst>
              <a:ext uri="{FF2B5EF4-FFF2-40B4-BE49-F238E27FC236}">
                <a16:creationId xmlns:a16="http://schemas.microsoft.com/office/drawing/2014/main" id="{43BDA206-D859-3529-BCD2-F56DC0DFB628}"/>
              </a:ext>
            </a:extLst>
          </p:cNvPr>
          <p:cNvSpPr txBox="1"/>
          <p:nvPr/>
        </p:nvSpPr>
        <p:spPr>
          <a:xfrm>
            <a:off x="6641906" y="897550"/>
            <a:ext cx="1829347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fr-FR" sz="1600" b="1" i="1" dirty="0"/>
              <a:t>After calibration:</a:t>
            </a:r>
          </a:p>
        </p:txBody>
      </p:sp>
      <p:grpSp>
        <p:nvGrpSpPr>
          <p:cNvPr id="23" name="Groupe 22">
            <a:extLst>
              <a:ext uri="{FF2B5EF4-FFF2-40B4-BE49-F238E27FC236}">
                <a16:creationId xmlns:a16="http://schemas.microsoft.com/office/drawing/2014/main" id="{71544073-E72E-C3F2-2522-217DC9A2C216}"/>
              </a:ext>
            </a:extLst>
          </p:cNvPr>
          <p:cNvGrpSpPr/>
          <p:nvPr/>
        </p:nvGrpSpPr>
        <p:grpSpPr>
          <a:xfrm>
            <a:off x="278501" y="1215083"/>
            <a:ext cx="2774729" cy="2823727"/>
            <a:chOff x="5119571" y="285333"/>
            <a:chExt cx="3486568" cy="3486568"/>
          </a:xfrm>
        </p:grpSpPr>
        <p:cxnSp>
          <p:nvCxnSpPr>
            <p:cNvPr id="24" name="Connecteur droit 23">
              <a:extLst>
                <a:ext uri="{FF2B5EF4-FFF2-40B4-BE49-F238E27FC236}">
                  <a16:creationId xmlns:a16="http://schemas.microsoft.com/office/drawing/2014/main" id="{C25346A2-8B64-E1AD-9820-7CE08F4C3268}"/>
                </a:ext>
              </a:extLst>
            </p:cNvPr>
            <p:cNvCxnSpPr>
              <a:cxnSpLocks/>
            </p:cNvCxnSpPr>
            <p:nvPr/>
          </p:nvCxnSpPr>
          <p:spPr>
            <a:xfrm>
              <a:off x="5451227" y="285333"/>
              <a:ext cx="0" cy="3486568"/>
            </a:xfrm>
            <a:prstGeom prst="line">
              <a:avLst/>
            </a:prstGeom>
            <a:ln w="1270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Connecteur droit 24">
              <a:extLst>
                <a:ext uri="{FF2B5EF4-FFF2-40B4-BE49-F238E27FC236}">
                  <a16:creationId xmlns:a16="http://schemas.microsoft.com/office/drawing/2014/main" id="{88260B48-D3A8-D791-E920-D4C7C43ED497}"/>
                </a:ext>
              </a:extLst>
            </p:cNvPr>
            <p:cNvCxnSpPr>
              <a:cxnSpLocks/>
            </p:cNvCxnSpPr>
            <p:nvPr/>
          </p:nvCxnSpPr>
          <p:spPr>
            <a:xfrm>
              <a:off x="5803652" y="285333"/>
              <a:ext cx="0" cy="3486568"/>
            </a:xfrm>
            <a:prstGeom prst="line">
              <a:avLst/>
            </a:prstGeom>
            <a:ln w="1270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Connecteur droit 25">
              <a:extLst>
                <a:ext uri="{FF2B5EF4-FFF2-40B4-BE49-F238E27FC236}">
                  <a16:creationId xmlns:a16="http://schemas.microsoft.com/office/drawing/2014/main" id="{F7634B5B-A256-48C3-3123-90D735126221}"/>
                </a:ext>
              </a:extLst>
            </p:cNvPr>
            <p:cNvCxnSpPr>
              <a:cxnSpLocks/>
            </p:cNvCxnSpPr>
            <p:nvPr/>
          </p:nvCxnSpPr>
          <p:spPr>
            <a:xfrm>
              <a:off x="6156077" y="285333"/>
              <a:ext cx="0" cy="3486568"/>
            </a:xfrm>
            <a:prstGeom prst="line">
              <a:avLst/>
            </a:prstGeom>
            <a:ln w="1270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Connecteur droit 26">
              <a:extLst>
                <a:ext uri="{FF2B5EF4-FFF2-40B4-BE49-F238E27FC236}">
                  <a16:creationId xmlns:a16="http://schemas.microsoft.com/office/drawing/2014/main" id="{908B15E9-4252-C69A-7184-FD2B91BA049D}"/>
                </a:ext>
              </a:extLst>
            </p:cNvPr>
            <p:cNvCxnSpPr>
              <a:cxnSpLocks/>
            </p:cNvCxnSpPr>
            <p:nvPr/>
          </p:nvCxnSpPr>
          <p:spPr>
            <a:xfrm>
              <a:off x="6508502" y="285333"/>
              <a:ext cx="0" cy="3486568"/>
            </a:xfrm>
            <a:prstGeom prst="line">
              <a:avLst/>
            </a:prstGeom>
            <a:ln w="1270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Connecteur droit 27">
              <a:extLst>
                <a:ext uri="{FF2B5EF4-FFF2-40B4-BE49-F238E27FC236}">
                  <a16:creationId xmlns:a16="http://schemas.microsoft.com/office/drawing/2014/main" id="{B30C1D05-B37E-16DB-96AF-1E9BD3F3851E}"/>
                </a:ext>
              </a:extLst>
            </p:cNvPr>
            <p:cNvCxnSpPr>
              <a:cxnSpLocks/>
            </p:cNvCxnSpPr>
            <p:nvPr/>
          </p:nvCxnSpPr>
          <p:spPr>
            <a:xfrm>
              <a:off x="6854577" y="285333"/>
              <a:ext cx="0" cy="3486568"/>
            </a:xfrm>
            <a:prstGeom prst="line">
              <a:avLst/>
            </a:prstGeom>
            <a:ln w="1270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Connecteur droit 28">
              <a:extLst>
                <a:ext uri="{FF2B5EF4-FFF2-40B4-BE49-F238E27FC236}">
                  <a16:creationId xmlns:a16="http://schemas.microsoft.com/office/drawing/2014/main" id="{B0C3915E-E1D6-150F-A5D0-17B23D2655E0}"/>
                </a:ext>
              </a:extLst>
            </p:cNvPr>
            <p:cNvCxnSpPr>
              <a:cxnSpLocks/>
            </p:cNvCxnSpPr>
            <p:nvPr/>
          </p:nvCxnSpPr>
          <p:spPr>
            <a:xfrm>
              <a:off x="7207002" y="285333"/>
              <a:ext cx="0" cy="3486568"/>
            </a:xfrm>
            <a:prstGeom prst="line">
              <a:avLst/>
            </a:prstGeom>
            <a:ln w="1270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Connecteur droit 29">
              <a:extLst>
                <a:ext uri="{FF2B5EF4-FFF2-40B4-BE49-F238E27FC236}">
                  <a16:creationId xmlns:a16="http://schemas.microsoft.com/office/drawing/2014/main" id="{82F2A33A-2435-CED2-A288-97504C81DDC5}"/>
                </a:ext>
              </a:extLst>
            </p:cNvPr>
            <p:cNvCxnSpPr>
              <a:cxnSpLocks/>
            </p:cNvCxnSpPr>
            <p:nvPr/>
          </p:nvCxnSpPr>
          <p:spPr>
            <a:xfrm>
              <a:off x="7559427" y="285333"/>
              <a:ext cx="0" cy="3486568"/>
            </a:xfrm>
            <a:prstGeom prst="line">
              <a:avLst/>
            </a:prstGeom>
            <a:ln w="1270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Connecteur droit 30">
              <a:extLst>
                <a:ext uri="{FF2B5EF4-FFF2-40B4-BE49-F238E27FC236}">
                  <a16:creationId xmlns:a16="http://schemas.microsoft.com/office/drawing/2014/main" id="{B2A88033-94AB-C0C6-3C51-0CEA8E2144EC}"/>
                </a:ext>
              </a:extLst>
            </p:cNvPr>
            <p:cNvCxnSpPr>
              <a:cxnSpLocks/>
            </p:cNvCxnSpPr>
            <p:nvPr/>
          </p:nvCxnSpPr>
          <p:spPr>
            <a:xfrm>
              <a:off x="7911852" y="285333"/>
              <a:ext cx="0" cy="3486568"/>
            </a:xfrm>
            <a:prstGeom prst="line">
              <a:avLst/>
            </a:prstGeom>
            <a:ln w="1270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Connecteur droit 31">
              <a:extLst>
                <a:ext uri="{FF2B5EF4-FFF2-40B4-BE49-F238E27FC236}">
                  <a16:creationId xmlns:a16="http://schemas.microsoft.com/office/drawing/2014/main" id="{D8197CC9-3BA8-8601-0F18-A414ECB741C1}"/>
                </a:ext>
              </a:extLst>
            </p:cNvPr>
            <p:cNvCxnSpPr>
              <a:cxnSpLocks/>
            </p:cNvCxnSpPr>
            <p:nvPr/>
          </p:nvCxnSpPr>
          <p:spPr>
            <a:xfrm>
              <a:off x="8249083" y="285333"/>
              <a:ext cx="0" cy="3486568"/>
            </a:xfrm>
            <a:prstGeom prst="line">
              <a:avLst/>
            </a:prstGeom>
            <a:ln w="1270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Connecteur droit 32">
              <a:extLst>
                <a:ext uri="{FF2B5EF4-FFF2-40B4-BE49-F238E27FC236}">
                  <a16:creationId xmlns:a16="http://schemas.microsoft.com/office/drawing/2014/main" id="{FD4EC67E-8290-87DB-4257-68E40DD8D64C}"/>
                </a:ext>
              </a:extLst>
            </p:cNvPr>
            <p:cNvCxnSpPr>
              <a:cxnSpLocks/>
            </p:cNvCxnSpPr>
            <p:nvPr/>
          </p:nvCxnSpPr>
          <p:spPr>
            <a:xfrm rot="16200000">
              <a:off x="6862855" y="1690611"/>
              <a:ext cx="0" cy="3486568"/>
            </a:xfrm>
            <a:prstGeom prst="line">
              <a:avLst/>
            </a:prstGeom>
            <a:ln w="1270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Connecteur droit 33">
              <a:extLst>
                <a:ext uri="{FF2B5EF4-FFF2-40B4-BE49-F238E27FC236}">
                  <a16:creationId xmlns:a16="http://schemas.microsoft.com/office/drawing/2014/main" id="{74DAB654-7CA1-D035-D13E-5602651ADC7B}"/>
                </a:ext>
              </a:extLst>
            </p:cNvPr>
            <p:cNvCxnSpPr>
              <a:cxnSpLocks/>
            </p:cNvCxnSpPr>
            <p:nvPr/>
          </p:nvCxnSpPr>
          <p:spPr>
            <a:xfrm rot="16200000">
              <a:off x="6862855" y="1338186"/>
              <a:ext cx="0" cy="3486568"/>
            </a:xfrm>
            <a:prstGeom prst="line">
              <a:avLst/>
            </a:prstGeom>
            <a:ln w="1270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Connecteur droit 34">
              <a:extLst>
                <a:ext uri="{FF2B5EF4-FFF2-40B4-BE49-F238E27FC236}">
                  <a16:creationId xmlns:a16="http://schemas.microsoft.com/office/drawing/2014/main" id="{2772FC29-E979-A7E8-E1E2-85163951D138}"/>
                </a:ext>
              </a:extLst>
            </p:cNvPr>
            <p:cNvCxnSpPr>
              <a:cxnSpLocks/>
            </p:cNvCxnSpPr>
            <p:nvPr/>
          </p:nvCxnSpPr>
          <p:spPr>
            <a:xfrm rot="16200000">
              <a:off x="6862855" y="985761"/>
              <a:ext cx="0" cy="3486568"/>
            </a:xfrm>
            <a:prstGeom prst="line">
              <a:avLst/>
            </a:prstGeom>
            <a:ln w="1270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Connecteur droit 35">
              <a:extLst>
                <a:ext uri="{FF2B5EF4-FFF2-40B4-BE49-F238E27FC236}">
                  <a16:creationId xmlns:a16="http://schemas.microsoft.com/office/drawing/2014/main" id="{F1483589-1377-10C0-07E1-887A473EAC6E}"/>
                </a:ext>
              </a:extLst>
            </p:cNvPr>
            <p:cNvCxnSpPr>
              <a:cxnSpLocks/>
            </p:cNvCxnSpPr>
            <p:nvPr/>
          </p:nvCxnSpPr>
          <p:spPr>
            <a:xfrm rot="16200000">
              <a:off x="6862855" y="633336"/>
              <a:ext cx="0" cy="3486568"/>
            </a:xfrm>
            <a:prstGeom prst="line">
              <a:avLst/>
            </a:prstGeom>
            <a:ln w="1270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Connecteur droit 36">
              <a:extLst>
                <a:ext uri="{FF2B5EF4-FFF2-40B4-BE49-F238E27FC236}">
                  <a16:creationId xmlns:a16="http://schemas.microsoft.com/office/drawing/2014/main" id="{98F75530-0320-1F70-AED3-3A1F60C09130}"/>
                </a:ext>
              </a:extLst>
            </p:cNvPr>
            <p:cNvCxnSpPr>
              <a:cxnSpLocks/>
            </p:cNvCxnSpPr>
            <p:nvPr/>
          </p:nvCxnSpPr>
          <p:spPr>
            <a:xfrm rot="16200000">
              <a:off x="6862855" y="287261"/>
              <a:ext cx="0" cy="3486568"/>
            </a:xfrm>
            <a:prstGeom prst="line">
              <a:avLst/>
            </a:prstGeom>
            <a:ln w="1270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Connecteur droit 37">
              <a:extLst>
                <a:ext uri="{FF2B5EF4-FFF2-40B4-BE49-F238E27FC236}">
                  <a16:creationId xmlns:a16="http://schemas.microsoft.com/office/drawing/2014/main" id="{56EF36EF-C114-2322-2871-0A60616DD4DD}"/>
                </a:ext>
              </a:extLst>
            </p:cNvPr>
            <p:cNvCxnSpPr>
              <a:cxnSpLocks/>
            </p:cNvCxnSpPr>
            <p:nvPr/>
          </p:nvCxnSpPr>
          <p:spPr>
            <a:xfrm rot="16200000">
              <a:off x="6862855" y="-65164"/>
              <a:ext cx="0" cy="3486568"/>
            </a:xfrm>
            <a:prstGeom prst="line">
              <a:avLst/>
            </a:prstGeom>
            <a:ln w="1270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Connecteur droit 38">
              <a:extLst>
                <a:ext uri="{FF2B5EF4-FFF2-40B4-BE49-F238E27FC236}">
                  <a16:creationId xmlns:a16="http://schemas.microsoft.com/office/drawing/2014/main" id="{F4C6D891-242B-6EC8-4FDD-94C7F23EC947}"/>
                </a:ext>
              </a:extLst>
            </p:cNvPr>
            <p:cNvCxnSpPr>
              <a:cxnSpLocks/>
            </p:cNvCxnSpPr>
            <p:nvPr/>
          </p:nvCxnSpPr>
          <p:spPr>
            <a:xfrm rot="16200000">
              <a:off x="6862855" y="-417589"/>
              <a:ext cx="0" cy="3486568"/>
            </a:xfrm>
            <a:prstGeom prst="line">
              <a:avLst/>
            </a:prstGeom>
            <a:ln w="1270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Connecteur droit 39">
              <a:extLst>
                <a:ext uri="{FF2B5EF4-FFF2-40B4-BE49-F238E27FC236}">
                  <a16:creationId xmlns:a16="http://schemas.microsoft.com/office/drawing/2014/main" id="{AE1B92A7-8B27-43AA-F5D8-9568EBF88A3F}"/>
                </a:ext>
              </a:extLst>
            </p:cNvPr>
            <p:cNvCxnSpPr>
              <a:cxnSpLocks/>
            </p:cNvCxnSpPr>
            <p:nvPr/>
          </p:nvCxnSpPr>
          <p:spPr>
            <a:xfrm rot="16200000">
              <a:off x="6862855" y="-770014"/>
              <a:ext cx="0" cy="3486568"/>
            </a:xfrm>
            <a:prstGeom prst="line">
              <a:avLst/>
            </a:prstGeom>
            <a:ln w="1270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Connecteur droit 40">
              <a:extLst>
                <a:ext uri="{FF2B5EF4-FFF2-40B4-BE49-F238E27FC236}">
                  <a16:creationId xmlns:a16="http://schemas.microsoft.com/office/drawing/2014/main" id="{07B51989-EB12-8D26-E28F-412AF5B9027C}"/>
                </a:ext>
              </a:extLst>
            </p:cNvPr>
            <p:cNvCxnSpPr>
              <a:cxnSpLocks/>
            </p:cNvCxnSpPr>
            <p:nvPr/>
          </p:nvCxnSpPr>
          <p:spPr>
            <a:xfrm rot="16200000">
              <a:off x="6862855" y="-1107245"/>
              <a:ext cx="0" cy="3486568"/>
            </a:xfrm>
            <a:prstGeom prst="line">
              <a:avLst/>
            </a:prstGeom>
            <a:ln w="1270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42" name="Groupe 41">
            <a:extLst>
              <a:ext uri="{FF2B5EF4-FFF2-40B4-BE49-F238E27FC236}">
                <a16:creationId xmlns:a16="http://schemas.microsoft.com/office/drawing/2014/main" id="{57F21FD0-A54C-297A-439F-B7D420583F07}"/>
              </a:ext>
            </a:extLst>
          </p:cNvPr>
          <p:cNvGrpSpPr/>
          <p:nvPr/>
        </p:nvGrpSpPr>
        <p:grpSpPr>
          <a:xfrm>
            <a:off x="6109544" y="1206341"/>
            <a:ext cx="2774729" cy="2823727"/>
            <a:chOff x="5119571" y="285333"/>
            <a:chExt cx="3486568" cy="3486568"/>
          </a:xfrm>
        </p:grpSpPr>
        <p:cxnSp>
          <p:nvCxnSpPr>
            <p:cNvPr id="43" name="Connecteur droit 42">
              <a:extLst>
                <a:ext uri="{FF2B5EF4-FFF2-40B4-BE49-F238E27FC236}">
                  <a16:creationId xmlns:a16="http://schemas.microsoft.com/office/drawing/2014/main" id="{D46E7CD1-4AAB-1561-C791-13D64277BCD2}"/>
                </a:ext>
              </a:extLst>
            </p:cNvPr>
            <p:cNvCxnSpPr>
              <a:cxnSpLocks/>
            </p:cNvCxnSpPr>
            <p:nvPr/>
          </p:nvCxnSpPr>
          <p:spPr>
            <a:xfrm>
              <a:off x="5451227" y="285333"/>
              <a:ext cx="0" cy="3486568"/>
            </a:xfrm>
            <a:prstGeom prst="line">
              <a:avLst/>
            </a:prstGeom>
            <a:ln w="1270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4" name="Connecteur droit 43">
              <a:extLst>
                <a:ext uri="{FF2B5EF4-FFF2-40B4-BE49-F238E27FC236}">
                  <a16:creationId xmlns:a16="http://schemas.microsoft.com/office/drawing/2014/main" id="{6A9FD874-C84B-3E29-4D8A-C382BEEF89D6}"/>
                </a:ext>
              </a:extLst>
            </p:cNvPr>
            <p:cNvCxnSpPr>
              <a:cxnSpLocks/>
            </p:cNvCxnSpPr>
            <p:nvPr/>
          </p:nvCxnSpPr>
          <p:spPr>
            <a:xfrm>
              <a:off x="5803652" y="285333"/>
              <a:ext cx="0" cy="3486568"/>
            </a:xfrm>
            <a:prstGeom prst="line">
              <a:avLst/>
            </a:prstGeom>
            <a:ln w="1270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5" name="Connecteur droit 44">
              <a:extLst>
                <a:ext uri="{FF2B5EF4-FFF2-40B4-BE49-F238E27FC236}">
                  <a16:creationId xmlns:a16="http://schemas.microsoft.com/office/drawing/2014/main" id="{4004294D-4F57-AF8F-A94E-3ABA86E9C3FF}"/>
                </a:ext>
              </a:extLst>
            </p:cNvPr>
            <p:cNvCxnSpPr>
              <a:cxnSpLocks/>
            </p:cNvCxnSpPr>
            <p:nvPr/>
          </p:nvCxnSpPr>
          <p:spPr>
            <a:xfrm>
              <a:off x="6156077" y="285333"/>
              <a:ext cx="0" cy="3486568"/>
            </a:xfrm>
            <a:prstGeom prst="line">
              <a:avLst/>
            </a:prstGeom>
            <a:ln w="1270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6" name="Connecteur droit 45">
              <a:extLst>
                <a:ext uri="{FF2B5EF4-FFF2-40B4-BE49-F238E27FC236}">
                  <a16:creationId xmlns:a16="http://schemas.microsoft.com/office/drawing/2014/main" id="{DB15694A-5785-203A-377D-89516588AEE0}"/>
                </a:ext>
              </a:extLst>
            </p:cNvPr>
            <p:cNvCxnSpPr>
              <a:cxnSpLocks/>
            </p:cNvCxnSpPr>
            <p:nvPr/>
          </p:nvCxnSpPr>
          <p:spPr>
            <a:xfrm>
              <a:off x="6508502" y="285333"/>
              <a:ext cx="0" cy="3486568"/>
            </a:xfrm>
            <a:prstGeom prst="line">
              <a:avLst/>
            </a:prstGeom>
            <a:ln w="1270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7" name="Connecteur droit 46">
              <a:extLst>
                <a:ext uri="{FF2B5EF4-FFF2-40B4-BE49-F238E27FC236}">
                  <a16:creationId xmlns:a16="http://schemas.microsoft.com/office/drawing/2014/main" id="{02CA8A8B-D77C-F2D0-0EFA-FA1ADA0C3610}"/>
                </a:ext>
              </a:extLst>
            </p:cNvPr>
            <p:cNvCxnSpPr>
              <a:cxnSpLocks/>
            </p:cNvCxnSpPr>
            <p:nvPr/>
          </p:nvCxnSpPr>
          <p:spPr>
            <a:xfrm>
              <a:off x="6854577" y="285333"/>
              <a:ext cx="0" cy="3486568"/>
            </a:xfrm>
            <a:prstGeom prst="line">
              <a:avLst/>
            </a:prstGeom>
            <a:ln w="1270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8" name="Connecteur droit 47">
              <a:extLst>
                <a:ext uri="{FF2B5EF4-FFF2-40B4-BE49-F238E27FC236}">
                  <a16:creationId xmlns:a16="http://schemas.microsoft.com/office/drawing/2014/main" id="{5E77AF43-7C64-B46E-61AB-79B47EE0EFE9}"/>
                </a:ext>
              </a:extLst>
            </p:cNvPr>
            <p:cNvCxnSpPr>
              <a:cxnSpLocks/>
            </p:cNvCxnSpPr>
            <p:nvPr/>
          </p:nvCxnSpPr>
          <p:spPr>
            <a:xfrm>
              <a:off x="7207002" y="285333"/>
              <a:ext cx="0" cy="3486568"/>
            </a:xfrm>
            <a:prstGeom prst="line">
              <a:avLst/>
            </a:prstGeom>
            <a:ln w="1270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9" name="Connecteur droit 48">
              <a:extLst>
                <a:ext uri="{FF2B5EF4-FFF2-40B4-BE49-F238E27FC236}">
                  <a16:creationId xmlns:a16="http://schemas.microsoft.com/office/drawing/2014/main" id="{395857B0-3A27-6835-5416-07E8FC11A92E}"/>
                </a:ext>
              </a:extLst>
            </p:cNvPr>
            <p:cNvCxnSpPr>
              <a:cxnSpLocks/>
            </p:cNvCxnSpPr>
            <p:nvPr/>
          </p:nvCxnSpPr>
          <p:spPr>
            <a:xfrm>
              <a:off x="7559427" y="285333"/>
              <a:ext cx="0" cy="3486568"/>
            </a:xfrm>
            <a:prstGeom prst="line">
              <a:avLst/>
            </a:prstGeom>
            <a:ln w="1270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0" name="Connecteur droit 49">
              <a:extLst>
                <a:ext uri="{FF2B5EF4-FFF2-40B4-BE49-F238E27FC236}">
                  <a16:creationId xmlns:a16="http://schemas.microsoft.com/office/drawing/2014/main" id="{0D6376A3-1554-F794-1115-25FDFEF05549}"/>
                </a:ext>
              </a:extLst>
            </p:cNvPr>
            <p:cNvCxnSpPr>
              <a:cxnSpLocks/>
            </p:cNvCxnSpPr>
            <p:nvPr/>
          </p:nvCxnSpPr>
          <p:spPr>
            <a:xfrm>
              <a:off x="7911852" y="285333"/>
              <a:ext cx="0" cy="3486568"/>
            </a:xfrm>
            <a:prstGeom prst="line">
              <a:avLst/>
            </a:prstGeom>
            <a:ln w="1270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1" name="Connecteur droit 50">
              <a:extLst>
                <a:ext uri="{FF2B5EF4-FFF2-40B4-BE49-F238E27FC236}">
                  <a16:creationId xmlns:a16="http://schemas.microsoft.com/office/drawing/2014/main" id="{7E824BA4-725C-0E51-62E6-073DE3F698F6}"/>
                </a:ext>
              </a:extLst>
            </p:cNvPr>
            <p:cNvCxnSpPr>
              <a:cxnSpLocks/>
            </p:cNvCxnSpPr>
            <p:nvPr/>
          </p:nvCxnSpPr>
          <p:spPr>
            <a:xfrm>
              <a:off x="8249083" y="285333"/>
              <a:ext cx="0" cy="3486568"/>
            </a:xfrm>
            <a:prstGeom prst="line">
              <a:avLst/>
            </a:prstGeom>
            <a:ln w="1270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2" name="Connecteur droit 51">
              <a:extLst>
                <a:ext uri="{FF2B5EF4-FFF2-40B4-BE49-F238E27FC236}">
                  <a16:creationId xmlns:a16="http://schemas.microsoft.com/office/drawing/2014/main" id="{D4A2BF6A-FF64-326A-406D-17F00EE0F1A5}"/>
                </a:ext>
              </a:extLst>
            </p:cNvPr>
            <p:cNvCxnSpPr>
              <a:cxnSpLocks/>
            </p:cNvCxnSpPr>
            <p:nvPr/>
          </p:nvCxnSpPr>
          <p:spPr>
            <a:xfrm rot="16200000">
              <a:off x="6862855" y="1690611"/>
              <a:ext cx="0" cy="3486568"/>
            </a:xfrm>
            <a:prstGeom prst="line">
              <a:avLst/>
            </a:prstGeom>
            <a:ln w="1270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3" name="Connecteur droit 52">
              <a:extLst>
                <a:ext uri="{FF2B5EF4-FFF2-40B4-BE49-F238E27FC236}">
                  <a16:creationId xmlns:a16="http://schemas.microsoft.com/office/drawing/2014/main" id="{77C09C93-99C3-B0F3-DD45-1B8B849FC2DF}"/>
                </a:ext>
              </a:extLst>
            </p:cNvPr>
            <p:cNvCxnSpPr>
              <a:cxnSpLocks/>
            </p:cNvCxnSpPr>
            <p:nvPr/>
          </p:nvCxnSpPr>
          <p:spPr>
            <a:xfrm rot="16200000">
              <a:off x="6862855" y="1338186"/>
              <a:ext cx="0" cy="3486568"/>
            </a:xfrm>
            <a:prstGeom prst="line">
              <a:avLst/>
            </a:prstGeom>
            <a:ln w="1270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4" name="Connecteur droit 53">
              <a:extLst>
                <a:ext uri="{FF2B5EF4-FFF2-40B4-BE49-F238E27FC236}">
                  <a16:creationId xmlns:a16="http://schemas.microsoft.com/office/drawing/2014/main" id="{B82B58CB-1E0C-78A8-C948-9EC06DBAC183}"/>
                </a:ext>
              </a:extLst>
            </p:cNvPr>
            <p:cNvCxnSpPr>
              <a:cxnSpLocks/>
            </p:cNvCxnSpPr>
            <p:nvPr/>
          </p:nvCxnSpPr>
          <p:spPr>
            <a:xfrm rot="16200000">
              <a:off x="6862855" y="985761"/>
              <a:ext cx="0" cy="3486568"/>
            </a:xfrm>
            <a:prstGeom prst="line">
              <a:avLst/>
            </a:prstGeom>
            <a:ln w="1270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5" name="Connecteur droit 54">
              <a:extLst>
                <a:ext uri="{FF2B5EF4-FFF2-40B4-BE49-F238E27FC236}">
                  <a16:creationId xmlns:a16="http://schemas.microsoft.com/office/drawing/2014/main" id="{79E76CD0-CDF4-381E-81B1-0C26168D5CA4}"/>
                </a:ext>
              </a:extLst>
            </p:cNvPr>
            <p:cNvCxnSpPr>
              <a:cxnSpLocks/>
            </p:cNvCxnSpPr>
            <p:nvPr/>
          </p:nvCxnSpPr>
          <p:spPr>
            <a:xfrm rot="16200000">
              <a:off x="6862855" y="633336"/>
              <a:ext cx="0" cy="3486568"/>
            </a:xfrm>
            <a:prstGeom prst="line">
              <a:avLst/>
            </a:prstGeom>
            <a:ln w="1270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6" name="Connecteur droit 55">
              <a:extLst>
                <a:ext uri="{FF2B5EF4-FFF2-40B4-BE49-F238E27FC236}">
                  <a16:creationId xmlns:a16="http://schemas.microsoft.com/office/drawing/2014/main" id="{E3D80402-C54C-3342-6768-14C285B5874C}"/>
                </a:ext>
              </a:extLst>
            </p:cNvPr>
            <p:cNvCxnSpPr>
              <a:cxnSpLocks/>
            </p:cNvCxnSpPr>
            <p:nvPr/>
          </p:nvCxnSpPr>
          <p:spPr>
            <a:xfrm rot="16200000">
              <a:off x="6862855" y="287261"/>
              <a:ext cx="0" cy="3486568"/>
            </a:xfrm>
            <a:prstGeom prst="line">
              <a:avLst/>
            </a:prstGeom>
            <a:ln w="1270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7" name="Connecteur droit 56">
              <a:extLst>
                <a:ext uri="{FF2B5EF4-FFF2-40B4-BE49-F238E27FC236}">
                  <a16:creationId xmlns:a16="http://schemas.microsoft.com/office/drawing/2014/main" id="{A6778568-5D57-F991-83E3-BB4EDC1C1188}"/>
                </a:ext>
              </a:extLst>
            </p:cNvPr>
            <p:cNvCxnSpPr>
              <a:cxnSpLocks/>
            </p:cNvCxnSpPr>
            <p:nvPr/>
          </p:nvCxnSpPr>
          <p:spPr>
            <a:xfrm rot="16200000">
              <a:off x="6862855" y="-65164"/>
              <a:ext cx="0" cy="3486568"/>
            </a:xfrm>
            <a:prstGeom prst="line">
              <a:avLst/>
            </a:prstGeom>
            <a:ln w="1270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8" name="Connecteur droit 57">
              <a:extLst>
                <a:ext uri="{FF2B5EF4-FFF2-40B4-BE49-F238E27FC236}">
                  <a16:creationId xmlns:a16="http://schemas.microsoft.com/office/drawing/2014/main" id="{E03FBA70-5034-8C2C-8AD1-98CAD0D2D980}"/>
                </a:ext>
              </a:extLst>
            </p:cNvPr>
            <p:cNvCxnSpPr>
              <a:cxnSpLocks/>
            </p:cNvCxnSpPr>
            <p:nvPr/>
          </p:nvCxnSpPr>
          <p:spPr>
            <a:xfrm rot="16200000">
              <a:off x="6862855" y="-417589"/>
              <a:ext cx="0" cy="3486568"/>
            </a:xfrm>
            <a:prstGeom prst="line">
              <a:avLst/>
            </a:prstGeom>
            <a:ln w="1270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9" name="Connecteur droit 58">
              <a:extLst>
                <a:ext uri="{FF2B5EF4-FFF2-40B4-BE49-F238E27FC236}">
                  <a16:creationId xmlns:a16="http://schemas.microsoft.com/office/drawing/2014/main" id="{A6D21214-879F-D68B-B382-2E88F8535F00}"/>
                </a:ext>
              </a:extLst>
            </p:cNvPr>
            <p:cNvCxnSpPr>
              <a:cxnSpLocks/>
            </p:cNvCxnSpPr>
            <p:nvPr/>
          </p:nvCxnSpPr>
          <p:spPr>
            <a:xfrm rot="16200000">
              <a:off x="6862855" y="-770014"/>
              <a:ext cx="0" cy="3486568"/>
            </a:xfrm>
            <a:prstGeom prst="line">
              <a:avLst/>
            </a:prstGeom>
            <a:ln w="1270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0" name="Connecteur droit 59">
              <a:extLst>
                <a:ext uri="{FF2B5EF4-FFF2-40B4-BE49-F238E27FC236}">
                  <a16:creationId xmlns:a16="http://schemas.microsoft.com/office/drawing/2014/main" id="{EF87C564-48A4-7F79-B6CF-A6FCE8873C73}"/>
                </a:ext>
              </a:extLst>
            </p:cNvPr>
            <p:cNvCxnSpPr>
              <a:cxnSpLocks/>
            </p:cNvCxnSpPr>
            <p:nvPr/>
          </p:nvCxnSpPr>
          <p:spPr>
            <a:xfrm rot="16200000">
              <a:off x="6862855" y="-1107245"/>
              <a:ext cx="0" cy="3486568"/>
            </a:xfrm>
            <a:prstGeom prst="line">
              <a:avLst/>
            </a:prstGeom>
            <a:ln w="1270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61" name="ZoneTexte 60">
            <a:extLst>
              <a:ext uri="{FF2B5EF4-FFF2-40B4-BE49-F238E27FC236}">
                <a16:creationId xmlns:a16="http://schemas.microsoft.com/office/drawing/2014/main" id="{F6B488CA-BF39-C253-AB79-BF9B2B9FCED5}"/>
              </a:ext>
            </a:extLst>
          </p:cNvPr>
          <p:cNvSpPr txBox="1"/>
          <p:nvPr/>
        </p:nvSpPr>
        <p:spPr>
          <a:xfrm>
            <a:off x="2883957" y="525279"/>
            <a:ext cx="6141425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fr-FR" sz="1600" dirty="0"/>
              <a:t>Uniform illumination + </a:t>
            </a:r>
            <a:r>
              <a:rPr lang="fr-FR" sz="1600" dirty="0" err="1"/>
              <a:t>Identical</a:t>
            </a:r>
            <a:r>
              <a:rPr lang="fr-FR" sz="1600" dirty="0"/>
              <a:t> phase patterns: </a:t>
            </a:r>
            <a:r>
              <a:rPr lang="fr-FR" sz="1600" dirty="0" err="1"/>
              <a:t>Random</a:t>
            </a:r>
            <a:r>
              <a:rPr lang="fr-FR" sz="1600" dirty="0"/>
              <a:t> </a:t>
            </a:r>
            <a:r>
              <a:rPr lang="fr-FR" sz="1600" dirty="0" err="1"/>
              <a:t>speckles</a:t>
            </a:r>
            <a:endParaRPr lang="fr-FR" sz="1600" dirty="0"/>
          </a:p>
        </p:txBody>
      </p:sp>
      <p:sp>
        <p:nvSpPr>
          <p:cNvPr id="62" name="ZoneTexte 61">
            <a:extLst>
              <a:ext uri="{FF2B5EF4-FFF2-40B4-BE49-F238E27FC236}">
                <a16:creationId xmlns:a16="http://schemas.microsoft.com/office/drawing/2014/main" id="{C9879D07-C806-0059-3575-726CE58C7BC8}"/>
              </a:ext>
            </a:extLst>
          </p:cNvPr>
          <p:cNvSpPr txBox="1"/>
          <p:nvPr/>
        </p:nvSpPr>
        <p:spPr>
          <a:xfrm>
            <a:off x="164172" y="4034019"/>
            <a:ext cx="2943242" cy="31810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fr-FR" sz="1467" dirty="0"/>
              <a:t>Slightly </a:t>
            </a:r>
            <a:r>
              <a:rPr lang="fr-FR" sz="1467" dirty="0" err="1"/>
              <a:t>different</a:t>
            </a:r>
            <a:r>
              <a:rPr lang="fr-FR" sz="1467" dirty="0"/>
              <a:t> </a:t>
            </a:r>
            <a:r>
              <a:rPr lang="fr-FR" sz="1467" dirty="0" err="1"/>
              <a:t>speckle</a:t>
            </a:r>
            <a:r>
              <a:rPr lang="fr-FR" sz="1467" dirty="0"/>
              <a:t> patterns</a:t>
            </a:r>
          </a:p>
        </p:txBody>
      </p:sp>
      <p:sp>
        <p:nvSpPr>
          <p:cNvPr id="63" name="ZoneTexte 62">
            <a:extLst>
              <a:ext uri="{FF2B5EF4-FFF2-40B4-BE49-F238E27FC236}">
                <a16:creationId xmlns:a16="http://schemas.microsoft.com/office/drawing/2014/main" id="{CEB03B0E-A89E-9DD4-7A02-88E31962E251}"/>
              </a:ext>
            </a:extLst>
          </p:cNvPr>
          <p:cNvSpPr txBox="1"/>
          <p:nvPr/>
        </p:nvSpPr>
        <p:spPr>
          <a:xfrm>
            <a:off x="6385267" y="4014862"/>
            <a:ext cx="1814920" cy="31810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fr-FR" sz="1467" dirty="0"/>
              <a:t>± </a:t>
            </a:r>
            <a:r>
              <a:rPr lang="fr-FR" sz="1467" dirty="0" err="1"/>
              <a:t>identical</a:t>
            </a:r>
            <a:r>
              <a:rPr lang="fr-FR" sz="1467" dirty="0"/>
              <a:t> </a:t>
            </a:r>
            <a:r>
              <a:rPr lang="fr-FR" sz="1467" dirty="0" err="1"/>
              <a:t>speckles</a:t>
            </a:r>
            <a:endParaRPr lang="fr-FR" sz="1467" dirty="0"/>
          </a:p>
        </p:txBody>
      </p:sp>
      <p:pic>
        <p:nvPicPr>
          <p:cNvPr id="64" name="Image 63">
            <a:extLst>
              <a:ext uri="{FF2B5EF4-FFF2-40B4-BE49-F238E27FC236}">
                <a16:creationId xmlns:a16="http://schemas.microsoft.com/office/drawing/2014/main" id="{CF46BB26-ABF4-0181-EFB0-D68ABD636AD8}"/>
              </a:ext>
            </a:extLst>
          </p:cNvPr>
          <p:cNvPicPr>
            <a:picLocks noChangeAspect="1"/>
          </p:cNvPicPr>
          <p:nvPr/>
        </p:nvPicPr>
        <p:blipFill>
          <a:blip r:embed="rId7"/>
          <a:srcRect r="62564" b="4237"/>
          <a:stretch>
            <a:fillRect/>
          </a:stretch>
        </p:blipFill>
        <p:spPr>
          <a:xfrm>
            <a:off x="3364787" y="892691"/>
            <a:ext cx="1952859" cy="1789205"/>
          </a:xfrm>
          <a:prstGeom prst="rect">
            <a:avLst/>
          </a:prstGeom>
        </p:spPr>
      </p:pic>
      <p:sp>
        <p:nvSpPr>
          <p:cNvPr id="65" name="ZoneTexte 64">
            <a:extLst>
              <a:ext uri="{FF2B5EF4-FFF2-40B4-BE49-F238E27FC236}">
                <a16:creationId xmlns:a16="http://schemas.microsoft.com/office/drawing/2014/main" id="{A3253AB0-A734-C6CB-E5A2-904AADCDAD45}"/>
              </a:ext>
            </a:extLst>
          </p:cNvPr>
          <p:cNvSpPr txBox="1"/>
          <p:nvPr/>
        </p:nvSpPr>
        <p:spPr>
          <a:xfrm>
            <a:off x="5067311" y="2950308"/>
            <a:ext cx="782692" cy="7491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fr-FR" sz="1067" dirty="0"/>
              <a:t>Too</a:t>
            </a:r>
          </a:p>
          <a:p>
            <a:pPr algn="ctr"/>
            <a:r>
              <a:rPr lang="fr-FR" sz="1067" dirty="0"/>
              <a:t> </a:t>
            </a:r>
            <a:r>
              <a:rPr lang="fr-FR" sz="1067" dirty="0" err="1"/>
              <a:t>different</a:t>
            </a:r>
            <a:endParaRPr lang="fr-FR" sz="1067" dirty="0"/>
          </a:p>
          <a:p>
            <a:pPr algn="ctr"/>
            <a:r>
              <a:rPr lang="fr-FR" sz="1067" dirty="0"/>
              <a:t> pattern</a:t>
            </a:r>
          </a:p>
          <a:p>
            <a:pPr algn="ctr"/>
            <a:r>
              <a:rPr lang="fr-FR" sz="1067" dirty="0"/>
              <a:t>(SSIM)</a:t>
            </a:r>
          </a:p>
        </p:txBody>
      </p:sp>
      <p:pic>
        <p:nvPicPr>
          <p:cNvPr id="66" name="Image 65">
            <a:extLst>
              <a:ext uri="{FF2B5EF4-FFF2-40B4-BE49-F238E27FC236}">
                <a16:creationId xmlns:a16="http://schemas.microsoft.com/office/drawing/2014/main" id="{CD4559BF-B13A-767E-F58F-37E4A839B190}"/>
              </a:ext>
            </a:extLst>
          </p:cNvPr>
          <p:cNvPicPr>
            <a:picLocks noChangeAspect="1"/>
          </p:cNvPicPr>
          <p:nvPr/>
        </p:nvPicPr>
        <p:blipFill>
          <a:blip r:embed="rId7"/>
          <a:srcRect l="50903"/>
          <a:stretch>
            <a:fillRect/>
          </a:stretch>
        </p:blipFill>
        <p:spPr>
          <a:xfrm>
            <a:off x="9430623" y="797893"/>
            <a:ext cx="2512351" cy="1832783"/>
          </a:xfrm>
          <a:prstGeom prst="rect">
            <a:avLst/>
          </a:prstGeom>
        </p:spPr>
      </p:pic>
      <p:grpSp>
        <p:nvGrpSpPr>
          <p:cNvPr id="67" name="Groupe 66">
            <a:extLst>
              <a:ext uri="{FF2B5EF4-FFF2-40B4-BE49-F238E27FC236}">
                <a16:creationId xmlns:a16="http://schemas.microsoft.com/office/drawing/2014/main" id="{E0D0CB33-7529-851B-585D-65422AC28F09}"/>
              </a:ext>
            </a:extLst>
          </p:cNvPr>
          <p:cNvGrpSpPr/>
          <p:nvPr/>
        </p:nvGrpSpPr>
        <p:grpSpPr>
          <a:xfrm>
            <a:off x="6130244" y="1195732"/>
            <a:ext cx="4583515" cy="2908920"/>
            <a:chOff x="4481527" y="896799"/>
            <a:chExt cx="3437636" cy="2181690"/>
          </a:xfrm>
        </p:grpSpPr>
        <p:cxnSp>
          <p:nvCxnSpPr>
            <p:cNvPr id="68" name="Connecteur droit 67">
              <a:extLst>
                <a:ext uri="{FF2B5EF4-FFF2-40B4-BE49-F238E27FC236}">
                  <a16:creationId xmlns:a16="http://schemas.microsoft.com/office/drawing/2014/main" id="{09A5BCB1-E968-E856-79CE-BD953C004715}"/>
                </a:ext>
              </a:extLst>
            </p:cNvPr>
            <p:cNvCxnSpPr>
              <a:cxnSpLocks/>
            </p:cNvCxnSpPr>
            <p:nvPr/>
          </p:nvCxnSpPr>
          <p:spPr>
            <a:xfrm>
              <a:off x="4506584" y="2977007"/>
              <a:ext cx="2393321" cy="101482"/>
            </a:xfrm>
            <a:prstGeom prst="line">
              <a:avLst/>
            </a:prstGeom>
            <a:ln w="12700">
              <a:solidFill>
                <a:schemeClr val="tx1"/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9" name="Connecteur droit 68">
              <a:extLst>
                <a:ext uri="{FF2B5EF4-FFF2-40B4-BE49-F238E27FC236}">
                  <a16:creationId xmlns:a16="http://schemas.microsoft.com/office/drawing/2014/main" id="{82DD2CB9-2CA7-558F-9B3E-28DD9465A06D}"/>
                </a:ext>
              </a:extLst>
            </p:cNvPr>
            <p:cNvCxnSpPr>
              <a:cxnSpLocks/>
            </p:cNvCxnSpPr>
            <p:nvPr/>
          </p:nvCxnSpPr>
          <p:spPr>
            <a:xfrm>
              <a:off x="4481527" y="913999"/>
              <a:ext cx="2437122" cy="1151912"/>
            </a:xfrm>
            <a:prstGeom prst="line">
              <a:avLst/>
            </a:prstGeom>
            <a:ln w="12700">
              <a:solidFill>
                <a:schemeClr val="tx1"/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0" name="Connecteur droit 69">
              <a:extLst>
                <a:ext uri="{FF2B5EF4-FFF2-40B4-BE49-F238E27FC236}">
                  <a16:creationId xmlns:a16="http://schemas.microsoft.com/office/drawing/2014/main" id="{BF5526BF-7BB1-1811-7486-DC295B6C80A6}"/>
                </a:ext>
              </a:extLst>
            </p:cNvPr>
            <p:cNvCxnSpPr>
              <a:cxnSpLocks/>
            </p:cNvCxnSpPr>
            <p:nvPr/>
          </p:nvCxnSpPr>
          <p:spPr>
            <a:xfrm>
              <a:off x="6539045" y="896799"/>
              <a:ext cx="1369488" cy="1151949"/>
            </a:xfrm>
            <a:prstGeom prst="line">
              <a:avLst/>
            </a:prstGeom>
            <a:ln w="127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1" name="Connecteur droit 70">
              <a:extLst>
                <a:ext uri="{FF2B5EF4-FFF2-40B4-BE49-F238E27FC236}">
                  <a16:creationId xmlns:a16="http://schemas.microsoft.com/office/drawing/2014/main" id="{A7D9AB9F-5BE6-3C65-8AD6-FDA9F864D8DA}"/>
                </a:ext>
              </a:extLst>
            </p:cNvPr>
            <p:cNvCxnSpPr>
              <a:cxnSpLocks/>
            </p:cNvCxnSpPr>
            <p:nvPr/>
          </p:nvCxnSpPr>
          <p:spPr>
            <a:xfrm>
              <a:off x="6539722" y="2975162"/>
              <a:ext cx="1368811" cy="73394"/>
            </a:xfrm>
            <a:prstGeom prst="line">
              <a:avLst/>
            </a:prstGeom>
            <a:ln w="127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pic>
          <p:nvPicPr>
            <p:cNvPr id="72" name="Image 71">
              <a:extLst>
                <a:ext uri="{FF2B5EF4-FFF2-40B4-BE49-F238E27FC236}">
                  <a16:creationId xmlns:a16="http://schemas.microsoft.com/office/drawing/2014/main" id="{62542600-B25A-9FB3-8C7C-2D65BABECD14}"/>
                </a:ext>
              </a:extLst>
            </p:cNvPr>
            <p:cNvPicPr>
              <a:picLocks noChangeAspect="1"/>
            </p:cNvPicPr>
            <p:nvPr/>
          </p:nvPicPr>
          <p:blipFill>
            <a:blip r:embed="rId8"/>
            <a:stretch>
              <a:fillRect/>
            </a:stretch>
          </p:blipFill>
          <p:spPr>
            <a:xfrm>
              <a:off x="6899905" y="2062354"/>
              <a:ext cx="1019258" cy="1016135"/>
            </a:xfrm>
            <a:prstGeom prst="rect">
              <a:avLst/>
            </a:prstGeom>
          </p:spPr>
        </p:pic>
        <mc:AlternateContent xmlns:mc="http://schemas.openxmlformats.org/markup-compatibility/2006" xmlns:a14="http://schemas.microsoft.com/office/drawing/2010/main">
          <mc:Choice Requires="a14">
            <p:sp>
              <p:nvSpPr>
                <p:cNvPr id="73" name="ZoneTexte 72">
                  <a:extLst>
                    <a:ext uri="{FF2B5EF4-FFF2-40B4-BE49-F238E27FC236}">
                      <a16:creationId xmlns:a16="http://schemas.microsoft.com/office/drawing/2014/main" id="{2573F7EF-6688-F07C-5915-97BC1A27BD87}"/>
                    </a:ext>
                  </a:extLst>
                </p:cNvPr>
                <p:cNvSpPr txBox="1"/>
                <p:nvPr/>
              </p:nvSpPr>
              <p:spPr>
                <a:xfrm>
                  <a:off x="6583676" y="2233646"/>
                  <a:ext cx="356925" cy="521585"/>
                </a:xfrm>
                <a:prstGeom prst="rect">
                  <a:avLst/>
                </a:prstGeom>
                <a:noFill/>
              </p:spPr>
              <p:txBody>
                <a:bodyPr wrap="none" lIns="0" tIns="0" rIns="0" bIns="0" rtlCol="0">
                  <a:spAutoFit/>
                </a:bodyPr>
                <a:lstStyle/>
                <a:p>
                  <a:pPr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nary>
                          <m:naryPr>
                            <m:chr m:val="∑"/>
                            <m:subHide m:val="on"/>
                            <m:supHide m:val="on"/>
                            <m:ctrlPr>
                              <a:rPr lang="fr-FR" sz="1867" i="1">
                                <a:latin typeface="Cambria Math" panose="02040503050406030204" pitchFamily="18" charset="0"/>
                              </a:rPr>
                            </m:ctrlPr>
                          </m:naryPr>
                          <m:sub/>
                          <m:sup/>
                          <m:e>
                            <m:r>
                              <a:rPr lang="fr-FR" sz="1867" i="1">
                                <a:latin typeface="Cambria Math" panose="02040503050406030204" pitchFamily="18" charset="0"/>
                              </a:rPr>
                              <m:t> </m:t>
                            </m:r>
                          </m:e>
                        </m:nary>
                      </m:oMath>
                    </m:oMathPara>
                  </a14:m>
                  <a:endParaRPr lang="fr-FR" sz="2400" dirty="0"/>
                </a:p>
              </p:txBody>
            </p:sp>
          </mc:Choice>
          <mc:Fallback xmlns="">
            <p:sp>
              <p:nvSpPr>
                <p:cNvPr id="73" name="ZoneTexte 72">
                  <a:extLst>
                    <a:ext uri="{FF2B5EF4-FFF2-40B4-BE49-F238E27FC236}">
                      <a16:creationId xmlns:a16="http://schemas.microsoft.com/office/drawing/2014/main" id="{2573F7EF-6688-F07C-5915-97BC1A27BD87}"/>
                    </a:ext>
                  </a:extLst>
                </p:cNvPr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6583676" y="2233646"/>
                  <a:ext cx="356925" cy="521585"/>
                </a:xfrm>
                <a:prstGeom prst="rect">
                  <a:avLst/>
                </a:prstGeom>
                <a:blipFill>
                  <a:blip r:embed="rId9"/>
                  <a:stretch>
                    <a:fillRect/>
                  </a:stretch>
                </a:blipFill>
              </p:spPr>
              <p:txBody>
                <a:bodyPr/>
                <a:lstStyle/>
                <a:p>
                  <a:r>
                    <a:rPr lang="fr-FR">
                      <a:noFill/>
                    </a:rPr>
                    <a:t> </a:t>
                  </a:r>
                </a:p>
              </p:txBody>
            </p:sp>
          </mc:Fallback>
        </mc:AlternateContent>
      </p:grpSp>
      <p:pic>
        <p:nvPicPr>
          <p:cNvPr id="74" name="Image 73">
            <a:extLst>
              <a:ext uri="{FF2B5EF4-FFF2-40B4-BE49-F238E27FC236}">
                <a16:creationId xmlns:a16="http://schemas.microsoft.com/office/drawing/2014/main" id="{B9AE0720-FF92-0D52-ED35-ADD2B5FB52CB}"/>
              </a:ext>
            </a:extLst>
          </p:cNvPr>
          <p:cNvPicPr>
            <a:picLocks noChangeAspect="1"/>
          </p:cNvPicPr>
          <p:nvPr/>
        </p:nvPicPr>
        <p:blipFill>
          <a:blip r:embed="rId7"/>
          <a:srcRect l="86481"/>
          <a:stretch>
            <a:fillRect/>
          </a:stretch>
        </p:blipFill>
        <p:spPr>
          <a:xfrm>
            <a:off x="5216648" y="942787"/>
            <a:ext cx="691779" cy="1832783"/>
          </a:xfrm>
          <a:prstGeom prst="rect">
            <a:avLst/>
          </a:prstGeom>
        </p:spPr>
      </p:pic>
      <p:grpSp>
        <p:nvGrpSpPr>
          <p:cNvPr id="75" name="Groupe 74">
            <a:extLst>
              <a:ext uri="{FF2B5EF4-FFF2-40B4-BE49-F238E27FC236}">
                <a16:creationId xmlns:a16="http://schemas.microsoft.com/office/drawing/2014/main" id="{3AAC1556-9B50-DE64-5ED9-D31FD056F15B}"/>
              </a:ext>
            </a:extLst>
          </p:cNvPr>
          <p:cNvGrpSpPr/>
          <p:nvPr/>
        </p:nvGrpSpPr>
        <p:grpSpPr>
          <a:xfrm>
            <a:off x="5330603" y="2689380"/>
            <a:ext cx="280453" cy="283633"/>
            <a:chOff x="598639" y="3392814"/>
            <a:chExt cx="210340" cy="212725"/>
          </a:xfrm>
        </p:grpSpPr>
        <p:sp>
          <p:nvSpPr>
            <p:cNvPr id="76" name="Rectangle 75">
              <a:extLst>
                <a:ext uri="{FF2B5EF4-FFF2-40B4-BE49-F238E27FC236}">
                  <a16:creationId xmlns:a16="http://schemas.microsoft.com/office/drawing/2014/main" id="{CB57ECB4-1D30-B02A-4CD6-6E78609E5F19}"/>
                </a:ext>
              </a:extLst>
            </p:cNvPr>
            <p:cNvSpPr/>
            <p:nvPr/>
          </p:nvSpPr>
          <p:spPr>
            <a:xfrm>
              <a:off x="604989" y="3395989"/>
              <a:ext cx="203990" cy="209550"/>
            </a:xfrm>
            <a:prstGeom prst="rect">
              <a:avLst/>
            </a:prstGeom>
            <a:solidFill>
              <a:srgbClr val="0000FF"/>
            </a:solidFill>
            <a:ln w="9525">
              <a:solidFill>
                <a:srgbClr val="070707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fr-FR" sz="2400"/>
            </a:p>
          </p:txBody>
        </p:sp>
        <p:grpSp>
          <p:nvGrpSpPr>
            <p:cNvPr id="77" name="Groupe 76">
              <a:extLst>
                <a:ext uri="{FF2B5EF4-FFF2-40B4-BE49-F238E27FC236}">
                  <a16:creationId xmlns:a16="http://schemas.microsoft.com/office/drawing/2014/main" id="{5A2597E0-E69A-D98F-D535-8E8B2BA86313}"/>
                </a:ext>
              </a:extLst>
            </p:cNvPr>
            <p:cNvGrpSpPr/>
            <p:nvPr/>
          </p:nvGrpSpPr>
          <p:grpSpPr>
            <a:xfrm>
              <a:off x="598639" y="3392814"/>
              <a:ext cx="203990" cy="212725"/>
              <a:chOff x="434601" y="2870200"/>
              <a:chExt cx="203990" cy="212725"/>
            </a:xfrm>
          </p:grpSpPr>
          <p:cxnSp>
            <p:nvCxnSpPr>
              <p:cNvPr id="78" name="Connecteur droit 77">
                <a:extLst>
                  <a:ext uri="{FF2B5EF4-FFF2-40B4-BE49-F238E27FC236}">
                    <a16:creationId xmlns:a16="http://schemas.microsoft.com/office/drawing/2014/main" id="{BFFBE77D-601B-1316-863B-0B4DFE207117}"/>
                  </a:ext>
                </a:extLst>
              </p:cNvPr>
              <p:cNvCxnSpPr/>
              <p:nvPr/>
            </p:nvCxnSpPr>
            <p:spPr>
              <a:xfrm>
                <a:off x="434601" y="2870200"/>
                <a:ext cx="203990" cy="203200"/>
              </a:xfrm>
              <a:prstGeom prst="line">
                <a:avLst/>
              </a:prstGeom>
              <a:ln w="19050">
                <a:solidFill>
                  <a:srgbClr val="FFFF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79" name="Connecteur droit 78">
                <a:extLst>
                  <a:ext uri="{FF2B5EF4-FFF2-40B4-BE49-F238E27FC236}">
                    <a16:creationId xmlns:a16="http://schemas.microsoft.com/office/drawing/2014/main" id="{E5943261-B7FE-7A2C-48E5-4475B77F8742}"/>
                  </a:ext>
                </a:extLst>
              </p:cNvPr>
              <p:cNvCxnSpPr>
                <a:cxnSpLocks/>
              </p:cNvCxnSpPr>
              <p:nvPr/>
            </p:nvCxnSpPr>
            <p:spPr>
              <a:xfrm flipH="1">
                <a:off x="444754" y="2873375"/>
                <a:ext cx="193837" cy="209550"/>
              </a:xfrm>
              <a:prstGeom prst="line">
                <a:avLst/>
              </a:prstGeom>
              <a:ln w="19050">
                <a:solidFill>
                  <a:srgbClr val="FFFF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  <p:sp>
        <p:nvSpPr>
          <p:cNvPr id="80" name="ZoneTexte 79">
            <a:extLst>
              <a:ext uri="{FF2B5EF4-FFF2-40B4-BE49-F238E27FC236}">
                <a16:creationId xmlns:a16="http://schemas.microsoft.com/office/drawing/2014/main" id="{E54D5FA5-7F57-53F8-2C96-4CFD782FCB09}"/>
              </a:ext>
            </a:extLst>
          </p:cNvPr>
          <p:cNvSpPr txBox="1"/>
          <p:nvPr/>
        </p:nvSpPr>
        <p:spPr>
          <a:xfrm>
            <a:off x="9608533" y="4044278"/>
            <a:ext cx="857927" cy="297454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spAutoFit/>
          </a:bodyPr>
          <a:lstStyle/>
          <a:p>
            <a:r>
              <a:rPr lang="fr-FR" sz="1333" b="1" i="1" dirty="0"/>
              <a:t>Average</a:t>
            </a:r>
          </a:p>
        </p:txBody>
      </p:sp>
      <p:sp>
        <p:nvSpPr>
          <p:cNvPr id="81" name="ZoneTexte 80">
            <a:extLst>
              <a:ext uri="{FF2B5EF4-FFF2-40B4-BE49-F238E27FC236}">
                <a16:creationId xmlns:a16="http://schemas.microsoft.com/office/drawing/2014/main" id="{E10E8CAE-DABE-3CF9-43EC-466E64DAEBEF}"/>
              </a:ext>
            </a:extLst>
          </p:cNvPr>
          <p:cNvSpPr txBox="1"/>
          <p:nvPr/>
        </p:nvSpPr>
        <p:spPr>
          <a:xfrm>
            <a:off x="10704729" y="3140032"/>
            <a:ext cx="1487272" cy="76963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fr-FR" sz="1467" dirty="0"/>
              <a:t>A </a:t>
            </a:r>
            <a:r>
              <a:rPr lang="fr-FR" sz="1467" i="1" dirty="0"/>
              <a:t>‘</a:t>
            </a:r>
            <a:r>
              <a:rPr lang="fr-FR" sz="1467" i="1" dirty="0" err="1"/>
              <a:t>coherent</a:t>
            </a:r>
            <a:r>
              <a:rPr lang="fr-FR" sz="1467" i="1" dirty="0"/>
              <a:t>’ </a:t>
            </a:r>
            <a:r>
              <a:rPr lang="fr-FR" sz="1467" dirty="0" err="1"/>
              <a:t>sum</a:t>
            </a:r>
            <a:r>
              <a:rPr lang="fr-FR" sz="1467" dirty="0"/>
              <a:t> </a:t>
            </a:r>
          </a:p>
          <a:p>
            <a:pPr algn="ctr"/>
            <a:r>
              <a:rPr lang="fr-FR" sz="1467" dirty="0" err="1"/>
              <a:t>is</a:t>
            </a:r>
            <a:r>
              <a:rPr lang="fr-FR" sz="1467" dirty="0"/>
              <a:t> </a:t>
            </a:r>
            <a:r>
              <a:rPr lang="fr-FR" sz="1467" dirty="0" err="1"/>
              <a:t>retrieved</a:t>
            </a:r>
            <a:endParaRPr lang="fr-FR" sz="1467" dirty="0"/>
          </a:p>
        </p:txBody>
      </p:sp>
      <p:pic>
        <p:nvPicPr>
          <p:cNvPr id="82" name="Image 81">
            <a:extLst>
              <a:ext uri="{FF2B5EF4-FFF2-40B4-BE49-F238E27FC236}">
                <a16:creationId xmlns:a16="http://schemas.microsoft.com/office/drawing/2014/main" id="{406769B9-C0C7-B84F-A302-C5C6C464B67F}"/>
              </a:ext>
            </a:extLst>
          </p:cNvPr>
          <p:cNvPicPr>
            <a:picLocks noChangeAspect="1"/>
          </p:cNvPicPr>
          <p:nvPr/>
        </p:nvPicPr>
        <p:blipFill>
          <a:blip r:embed="rId10"/>
          <a:srcRect r="35911"/>
          <a:stretch>
            <a:fillRect/>
          </a:stretch>
        </p:blipFill>
        <p:spPr>
          <a:xfrm>
            <a:off x="3516323" y="4680794"/>
            <a:ext cx="3880823" cy="1601183"/>
          </a:xfrm>
          <a:prstGeom prst="rect">
            <a:avLst/>
          </a:prstGeom>
        </p:spPr>
      </p:pic>
      <p:pic>
        <p:nvPicPr>
          <p:cNvPr id="83" name="Image 82">
            <a:extLst>
              <a:ext uri="{FF2B5EF4-FFF2-40B4-BE49-F238E27FC236}">
                <a16:creationId xmlns:a16="http://schemas.microsoft.com/office/drawing/2014/main" id="{4852454F-7D8A-2B02-FBF1-45B2C0AEC34D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565851" y="4360489"/>
            <a:ext cx="4047463" cy="22371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860669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22" grpId="0"/>
      <p:bldP spid="63" grpId="0"/>
      <p:bldP spid="80" grpId="0"/>
      <p:bldP spid="81" grpId="0"/>
    </p:bld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58AB659-A3A9-4E78-2559-421A3C6F8B4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7" name="Image 26" descr="Une image contenant texte, diagramme, capture d’écran, ligne&#10;&#10;Le contenu généré par l’IA peut être incorrect.">
            <a:extLst>
              <a:ext uri="{FF2B5EF4-FFF2-40B4-BE49-F238E27FC236}">
                <a16:creationId xmlns:a16="http://schemas.microsoft.com/office/drawing/2014/main" id="{F6603F97-9444-B3D6-3E0D-4DD94307A33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58955" y="1082859"/>
            <a:ext cx="6025646" cy="4658123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4B766615-C4A1-D760-446A-ED5FA24BBF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CH" dirty="0"/>
              <a:t>The set-up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A7F6B4F-501A-E9E0-75D5-A0FD7B29A2C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Romain Fleury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B0CC310-3CAD-B1EC-9013-FE094D50394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E1CD7C-2161-7D43-862E-CE4C333CD873}" type="slidenum">
              <a:rPr lang="fr-FR" smtClean="0"/>
              <a:pPr/>
              <a:t>45</a:t>
            </a:fld>
            <a:endParaRPr lang="fr-FR"/>
          </a:p>
        </p:txBody>
      </p:sp>
      <p:grpSp>
        <p:nvGrpSpPr>
          <p:cNvPr id="6" name="Group 5">
            <a:extLst>
              <a:ext uri="{FF2B5EF4-FFF2-40B4-BE49-F238E27FC236}">
                <a16:creationId xmlns:a16="http://schemas.microsoft.com/office/drawing/2014/main" id="{92B68066-9795-F65F-523A-869AF3C62C64}"/>
              </a:ext>
            </a:extLst>
          </p:cNvPr>
          <p:cNvGrpSpPr/>
          <p:nvPr/>
        </p:nvGrpSpPr>
        <p:grpSpPr>
          <a:xfrm>
            <a:off x="7674960" y="478420"/>
            <a:ext cx="2768646" cy="806944"/>
            <a:chOff x="7674960" y="478420"/>
            <a:chExt cx="2768646" cy="806944"/>
          </a:xfrm>
        </p:grpSpPr>
        <p:sp>
          <p:nvSpPr>
            <p:cNvPr id="8" name="TextBox 7">
              <a:extLst>
                <a:ext uri="{FF2B5EF4-FFF2-40B4-BE49-F238E27FC236}">
                  <a16:creationId xmlns:a16="http://schemas.microsoft.com/office/drawing/2014/main" id="{8396D816-EF99-ABFB-4BB6-A24E5E77249E}"/>
                </a:ext>
              </a:extLst>
            </p:cNvPr>
            <p:cNvSpPr txBox="1"/>
            <p:nvPr/>
          </p:nvSpPr>
          <p:spPr>
            <a:xfrm>
              <a:off x="8014736" y="478420"/>
              <a:ext cx="2428870" cy="646331"/>
            </a:xfrm>
            <a:prstGeom prst="rect">
              <a:avLst/>
            </a:prstGeom>
            <a:noFill/>
            <a:ln>
              <a:noFill/>
            </a:ln>
          </p:spPr>
          <p:txBody>
            <a:bodyPr wrap="none" rtlCol="0">
              <a:spAutoFit/>
            </a:bodyPr>
            <a:lstStyle/>
            <a:p>
              <a:pPr algn="ctr"/>
              <a:r>
                <a:rPr lang="en-CH">
                  <a:solidFill>
                    <a:srgbClr val="0070C0"/>
                  </a:solidFill>
                </a:rPr>
                <a:t>Input data x</a:t>
              </a:r>
              <a:r>
                <a:rPr lang="en-CH" baseline="-25000">
                  <a:solidFill>
                    <a:srgbClr val="0070C0"/>
                  </a:solidFill>
                </a:rPr>
                <a:t>n</a:t>
              </a:r>
              <a:endParaRPr lang="en-CH">
                <a:solidFill>
                  <a:srgbClr val="0070C0"/>
                </a:solidFill>
              </a:endParaRPr>
            </a:p>
            <a:p>
              <a:pPr algn="ctr"/>
              <a:r>
                <a:rPr lang="en-CH">
                  <a:solidFill>
                    <a:srgbClr val="0070C0"/>
                  </a:solidFill>
                </a:rPr>
                <a:t>(amplitude modulator)</a:t>
              </a:r>
            </a:p>
          </p:txBody>
        </p:sp>
        <p:cxnSp>
          <p:nvCxnSpPr>
            <p:cNvPr id="10" name="Straight Arrow Connector 9">
              <a:extLst>
                <a:ext uri="{FF2B5EF4-FFF2-40B4-BE49-F238E27FC236}">
                  <a16:creationId xmlns:a16="http://schemas.microsoft.com/office/drawing/2014/main" id="{7BAFD06A-F207-C30B-BFA9-EA50ACFC256E}"/>
                </a:ext>
              </a:extLst>
            </p:cNvPr>
            <p:cNvCxnSpPr/>
            <p:nvPr/>
          </p:nvCxnSpPr>
          <p:spPr>
            <a:xfrm flipH="1">
              <a:off x="7674960" y="964138"/>
              <a:ext cx="314794" cy="321226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accent4"/>
            </a:lnRef>
            <a:fillRef idx="0">
              <a:schemeClr val="accent4"/>
            </a:fillRef>
            <a:effectRef idx="0">
              <a:schemeClr val="accent4"/>
            </a:effectRef>
            <a:fontRef idx="minor">
              <a:schemeClr val="tx1"/>
            </a:fontRef>
          </p:style>
        </p:cxnSp>
      </p:grpSp>
      <p:grpSp>
        <p:nvGrpSpPr>
          <p:cNvPr id="9" name="Group 8">
            <a:extLst>
              <a:ext uri="{FF2B5EF4-FFF2-40B4-BE49-F238E27FC236}">
                <a16:creationId xmlns:a16="http://schemas.microsoft.com/office/drawing/2014/main" id="{C1A63FFF-20D5-0651-33AC-72AE261F0F3A}"/>
              </a:ext>
            </a:extLst>
          </p:cNvPr>
          <p:cNvGrpSpPr/>
          <p:nvPr/>
        </p:nvGrpSpPr>
        <p:grpSpPr>
          <a:xfrm>
            <a:off x="382730" y="1469502"/>
            <a:ext cx="2474962" cy="855211"/>
            <a:chOff x="382730" y="1469502"/>
            <a:chExt cx="2474962" cy="855211"/>
          </a:xfrm>
        </p:grpSpPr>
        <p:sp>
          <p:nvSpPr>
            <p:cNvPr id="11" name="TextBox 10">
              <a:extLst>
                <a:ext uri="{FF2B5EF4-FFF2-40B4-BE49-F238E27FC236}">
                  <a16:creationId xmlns:a16="http://schemas.microsoft.com/office/drawing/2014/main" id="{99780401-C3FB-3230-157A-A4FD7E90D514}"/>
                </a:ext>
              </a:extLst>
            </p:cNvPr>
            <p:cNvSpPr txBox="1"/>
            <p:nvPr/>
          </p:nvSpPr>
          <p:spPr>
            <a:xfrm>
              <a:off x="382730" y="1469502"/>
              <a:ext cx="1978603" cy="369332"/>
            </a:xfrm>
            <a:prstGeom prst="rect">
              <a:avLst/>
            </a:prstGeom>
            <a:noFill/>
            <a:ln>
              <a:noFill/>
            </a:ln>
          </p:spPr>
          <p:txBody>
            <a:bodyPr wrap="square" rtlCol="0">
              <a:spAutoFit/>
            </a:bodyPr>
            <a:lstStyle/>
            <a:p>
              <a:pPr algn="ctr"/>
              <a:r>
                <a:rPr lang="en-CH">
                  <a:solidFill>
                    <a:srgbClr val="0070C0"/>
                  </a:solidFill>
                </a:rPr>
                <a:t>Weights (phase)</a:t>
              </a:r>
            </a:p>
          </p:txBody>
        </p:sp>
        <p:cxnSp>
          <p:nvCxnSpPr>
            <p:cNvPr id="12" name="Straight Arrow Connector 11">
              <a:extLst>
                <a:ext uri="{FF2B5EF4-FFF2-40B4-BE49-F238E27FC236}">
                  <a16:creationId xmlns:a16="http://schemas.microsoft.com/office/drawing/2014/main" id="{F8BCB337-1E23-1AD8-C775-9464A861238E}"/>
                </a:ext>
              </a:extLst>
            </p:cNvPr>
            <p:cNvCxnSpPr>
              <a:cxnSpLocks/>
            </p:cNvCxnSpPr>
            <p:nvPr/>
          </p:nvCxnSpPr>
          <p:spPr>
            <a:xfrm>
              <a:off x="2240039" y="1751551"/>
              <a:ext cx="617653" cy="573162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accent4"/>
            </a:lnRef>
            <a:fillRef idx="0">
              <a:schemeClr val="accent4"/>
            </a:fillRef>
            <a:effectRef idx="0">
              <a:schemeClr val="accent4"/>
            </a:effectRef>
            <a:fontRef idx="minor">
              <a:schemeClr val="tx1"/>
            </a:fontRef>
          </p:style>
        </p:cxnSp>
      </p:grpSp>
      <p:grpSp>
        <p:nvGrpSpPr>
          <p:cNvPr id="15" name="Group 14">
            <a:extLst>
              <a:ext uri="{FF2B5EF4-FFF2-40B4-BE49-F238E27FC236}">
                <a16:creationId xmlns:a16="http://schemas.microsoft.com/office/drawing/2014/main" id="{5BBC0F0A-E468-1452-A17E-81261DE14805}"/>
              </a:ext>
            </a:extLst>
          </p:cNvPr>
          <p:cNvGrpSpPr/>
          <p:nvPr/>
        </p:nvGrpSpPr>
        <p:grpSpPr>
          <a:xfrm>
            <a:off x="5502146" y="5747756"/>
            <a:ext cx="2236511" cy="771879"/>
            <a:chOff x="5436974" y="5412929"/>
            <a:chExt cx="2236511" cy="771879"/>
          </a:xfrm>
        </p:grpSpPr>
        <p:sp>
          <p:nvSpPr>
            <p:cNvPr id="13" name="TextBox 12">
              <a:extLst>
                <a:ext uri="{FF2B5EF4-FFF2-40B4-BE49-F238E27FC236}">
                  <a16:creationId xmlns:a16="http://schemas.microsoft.com/office/drawing/2014/main" id="{EE5FCDA7-A67A-9F90-8EC9-0775805A25B0}"/>
                </a:ext>
              </a:extLst>
            </p:cNvPr>
            <p:cNvSpPr txBox="1"/>
            <p:nvPr/>
          </p:nvSpPr>
          <p:spPr>
            <a:xfrm>
              <a:off x="5436974" y="5538477"/>
              <a:ext cx="2236511" cy="646331"/>
            </a:xfrm>
            <a:prstGeom prst="rect">
              <a:avLst/>
            </a:prstGeom>
            <a:noFill/>
            <a:ln>
              <a:noFill/>
            </a:ln>
          </p:spPr>
          <p:txBody>
            <a:bodyPr wrap="none" rtlCol="0">
              <a:spAutoFit/>
            </a:bodyPr>
            <a:lstStyle/>
            <a:p>
              <a:pPr algn="ctr"/>
              <a:r>
                <a:rPr lang="en-CH">
                  <a:solidFill>
                    <a:srgbClr val="0070C0"/>
                  </a:solidFill>
                </a:rPr>
                <a:t>output data x</a:t>
              </a:r>
              <a:r>
                <a:rPr lang="en-CH" baseline="-25000">
                  <a:solidFill>
                    <a:srgbClr val="0070C0"/>
                  </a:solidFill>
                </a:rPr>
                <a:t>n+1</a:t>
              </a:r>
            </a:p>
            <a:p>
              <a:pPr algn="ctr"/>
              <a:r>
                <a:rPr lang="en-CH">
                  <a:solidFill>
                    <a:srgbClr val="0070C0"/>
                  </a:solidFill>
                </a:rPr>
                <a:t>(amplitude detector)</a:t>
              </a:r>
            </a:p>
          </p:txBody>
        </p:sp>
        <p:cxnSp>
          <p:nvCxnSpPr>
            <p:cNvPr id="14" name="Straight Arrow Connector 13">
              <a:extLst>
                <a:ext uri="{FF2B5EF4-FFF2-40B4-BE49-F238E27FC236}">
                  <a16:creationId xmlns:a16="http://schemas.microsoft.com/office/drawing/2014/main" id="{0F9AA8EF-E8E3-53E6-B595-CCE0420407CB}"/>
                </a:ext>
              </a:extLst>
            </p:cNvPr>
            <p:cNvCxnSpPr>
              <a:cxnSpLocks/>
            </p:cNvCxnSpPr>
            <p:nvPr/>
          </p:nvCxnSpPr>
          <p:spPr>
            <a:xfrm flipH="1" flipV="1">
              <a:off x="5535912" y="5412929"/>
              <a:ext cx="218054" cy="251097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accent4"/>
            </a:lnRef>
            <a:fillRef idx="0">
              <a:schemeClr val="accent4"/>
            </a:fillRef>
            <a:effectRef idx="0">
              <a:schemeClr val="accent4"/>
            </a:effectRef>
            <a:fontRef idx="minor">
              <a:schemeClr val="tx1"/>
            </a:fontRef>
          </p:style>
        </p:cxnSp>
      </p:grpSp>
      <mc:AlternateContent xmlns:mc="http://schemas.openxmlformats.org/markup-compatibility/2006" xmlns:a14="http://schemas.microsoft.com/office/drawing/2010/main">
        <mc:Choice Requires="a14">
          <p:sp>
            <p:nvSpPr>
              <p:cNvPr id="16" name="TextBox 15">
                <a:extLst>
                  <a:ext uri="{FF2B5EF4-FFF2-40B4-BE49-F238E27FC236}">
                    <a16:creationId xmlns:a16="http://schemas.microsoft.com/office/drawing/2014/main" id="{E92A40F0-1F11-45A6-9312-5434682D5926}"/>
                  </a:ext>
                </a:extLst>
              </p:cNvPr>
              <p:cNvSpPr txBox="1"/>
              <p:nvPr/>
            </p:nvSpPr>
            <p:spPr>
              <a:xfrm>
                <a:off x="5324747" y="6430635"/>
                <a:ext cx="2747995" cy="369332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wrap="none" rtlCol="0">
                <a:spAutoFit/>
              </a:bodyPr>
              <a:lstStyle/>
              <a:p>
                <a:pPr algn="ctr"/>
                <a:r>
                  <a:rPr lang="en-CH" dirty="0">
                    <a:solidFill>
                      <a:srgbClr val="C00000"/>
                    </a:solidFill>
                  </a:rPr>
                  <a:t>read-out non-linearity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en-CH" i="1" smtClean="0">
                            <a:solidFill>
                              <a:srgbClr val="C00000"/>
                            </a:solidFill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d>
                          <m:dPr>
                            <m:begChr m:val="|"/>
                            <m:endChr m:val="|"/>
                            <m:ctrlPr>
                              <a:rPr lang="en-CH" i="1" smtClean="0">
                                <a:solidFill>
                                  <a:srgbClr val="C00000"/>
                                </a:solidFill>
                                <a:latin typeface="Cambria Math" panose="02040503050406030204" pitchFamily="18" charset="0"/>
                              </a:rPr>
                            </m:ctrlPr>
                          </m:dPr>
                          <m:e>
                            <m:r>
                              <a:rPr lang="fr-CH" i="1">
                                <a:solidFill>
                                  <a:srgbClr val="C00000"/>
                                </a:solidFill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∙</m:t>
                            </m:r>
                          </m:e>
                        </m:d>
                      </m:e>
                      <m:sup>
                        <m:r>
                          <a:rPr lang="fr-CH" b="0" i="1" smtClean="0">
                            <a:solidFill>
                              <a:srgbClr val="C00000"/>
                            </a:solidFill>
                            <a:latin typeface="Cambria Math" panose="02040503050406030204" pitchFamily="18" charset="0"/>
                          </a:rPr>
                          <m:t>2</m:t>
                        </m:r>
                      </m:sup>
                    </m:sSup>
                  </m:oMath>
                </a14:m>
                <a:endParaRPr lang="en-CH" dirty="0">
                  <a:solidFill>
                    <a:srgbClr val="C00000"/>
                  </a:solidFill>
                </a:endParaRPr>
              </a:p>
            </p:txBody>
          </p:sp>
        </mc:Choice>
        <mc:Fallback xmlns="">
          <p:sp>
            <p:nvSpPr>
              <p:cNvPr id="16" name="TextBox 15">
                <a:extLst>
                  <a:ext uri="{FF2B5EF4-FFF2-40B4-BE49-F238E27FC236}">
                    <a16:creationId xmlns:a16="http://schemas.microsoft.com/office/drawing/2014/main" id="{E92A40F0-1F11-45A6-9312-5434682D5926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324747" y="6430635"/>
                <a:ext cx="2747995" cy="369332"/>
              </a:xfrm>
              <a:prstGeom prst="rect">
                <a:avLst/>
              </a:prstGeom>
              <a:blipFill>
                <a:blip r:embed="rId4"/>
                <a:stretch>
                  <a:fillRect l="-1330" t="-10000" b="-26667"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fr-FR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18" name="Picture 17">
            <a:extLst>
              <a:ext uri="{FF2B5EF4-FFF2-40B4-BE49-F238E27FC236}">
                <a16:creationId xmlns:a16="http://schemas.microsoft.com/office/drawing/2014/main" id="{490675E1-181A-7DE2-9420-9EB7075EB270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t="15789" r="79335" b="5151"/>
          <a:stretch>
            <a:fillRect/>
          </a:stretch>
        </p:blipFill>
        <p:spPr>
          <a:xfrm>
            <a:off x="8620541" y="1121141"/>
            <a:ext cx="1468143" cy="1393028"/>
          </a:xfrm>
          <a:prstGeom prst="rect">
            <a:avLst/>
          </a:prstGeom>
          <a:ln w="19050">
            <a:solidFill>
              <a:schemeClr val="accent1"/>
            </a:solidFill>
          </a:ln>
        </p:spPr>
      </p:pic>
      <p:pic>
        <p:nvPicPr>
          <p:cNvPr id="19" name="Picture 18">
            <a:extLst>
              <a:ext uri="{FF2B5EF4-FFF2-40B4-BE49-F238E27FC236}">
                <a16:creationId xmlns:a16="http://schemas.microsoft.com/office/drawing/2014/main" id="{EC4BDD94-CF98-4806-0031-5DA5EFA523E3}"/>
              </a:ext>
            </a:extLst>
          </p:cNvPr>
          <p:cNvPicPr>
            <a:picLocks noChangeAspect="1"/>
          </p:cNvPicPr>
          <p:nvPr/>
        </p:nvPicPr>
        <p:blipFill>
          <a:blip r:embed="rId6"/>
          <a:srcRect l="1109" t="63569" r="78424" b="21896"/>
          <a:stretch>
            <a:fillRect/>
          </a:stretch>
        </p:blipFill>
        <p:spPr>
          <a:xfrm>
            <a:off x="500338" y="1893227"/>
            <a:ext cx="1664574" cy="1610952"/>
          </a:xfrm>
          <a:prstGeom prst="rect">
            <a:avLst/>
          </a:prstGeom>
          <a:ln w="19050">
            <a:solidFill>
              <a:schemeClr val="accent1"/>
            </a:solidFill>
          </a:ln>
        </p:spPr>
      </p:pic>
      <p:grpSp>
        <p:nvGrpSpPr>
          <p:cNvPr id="33" name="Group 32">
            <a:extLst>
              <a:ext uri="{FF2B5EF4-FFF2-40B4-BE49-F238E27FC236}">
                <a16:creationId xmlns:a16="http://schemas.microsoft.com/office/drawing/2014/main" id="{C5D56BD8-9A8B-2DB0-F7AE-F4FE837C8F12}"/>
              </a:ext>
            </a:extLst>
          </p:cNvPr>
          <p:cNvGrpSpPr/>
          <p:nvPr/>
        </p:nvGrpSpPr>
        <p:grpSpPr>
          <a:xfrm>
            <a:off x="8620541" y="5202767"/>
            <a:ext cx="1443698" cy="1434364"/>
            <a:chOff x="8620541" y="5202767"/>
            <a:chExt cx="1443698" cy="1434364"/>
          </a:xfrm>
        </p:grpSpPr>
        <p:pic>
          <p:nvPicPr>
            <p:cNvPr id="26" name="Picture 25" descr="A screenshot of a computer screen&#10;&#10;AI-generated content may be incorrect.">
              <a:extLst>
                <a:ext uri="{FF2B5EF4-FFF2-40B4-BE49-F238E27FC236}">
                  <a16:creationId xmlns:a16="http://schemas.microsoft.com/office/drawing/2014/main" id="{F632A647-47B3-DADD-D5D7-70A63AEE8FC8}"/>
                </a:ext>
              </a:extLst>
            </p:cNvPr>
            <p:cNvPicPr>
              <a:picLocks noChangeAspect="1"/>
            </p:cNvPicPr>
            <p:nvPr/>
          </p:nvPicPr>
          <p:blipFill>
            <a:blip r:embed="rId7"/>
            <a:stretch>
              <a:fillRect/>
            </a:stretch>
          </p:blipFill>
          <p:spPr>
            <a:xfrm>
              <a:off x="8632764" y="5202767"/>
              <a:ext cx="1429278" cy="1434364"/>
            </a:xfrm>
            <a:prstGeom prst="rect">
              <a:avLst/>
            </a:prstGeom>
            <a:ln w="19050">
              <a:solidFill>
                <a:schemeClr val="accent1"/>
              </a:solidFill>
            </a:ln>
          </p:spPr>
        </p:pic>
        <p:sp>
          <p:nvSpPr>
            <p:cNvPr id="20" name="TextBox 19">
              <a:extLst>
                <a:ext uri="{FF2B5EF4-FFF2-40B4-BE49-F238E27FC236}">
                  <a16:creationId xmlns:a16="http://schemas.microsoft.com/office/drawing/2014/main" id="{40A27D86-1F36-CEFB-EE85-A497BB60BBE1}"/>
                </a:ext>
              </a:extLst>
            </p:cNvPr>
            <p:cNvSpPr txBox="1"/>
            <p:nvPr/>
          </p:nvSpPr>
          <p:spPr>
            <a:xfrm>
              <a:off x="8818944" y="5252929"/>
              <a:ext cx="31290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CH">
                  <a:solidFill>
                    <a:schemeClr val="bg1"/>
                  </a:solidFill>
                </a:rPr>
                <a:t>0</a:t>
              </a:r>
            </a:p>
          </p:txBody>
        </p:sp>
        <p:sp>
          <p:nvSpPr>
            <p:cNvPr id="21" name="TextBox 20">
              <a:extLst>
                <a:ext uri="{FF2B5EF4-FFF2-40B4-BE49-F238E27FC236}">
                  <a16:creationId xmlns:a16="http://schemas.microsoft.com/office/drawing/2014/main" id="{514ECC62-DAF0-2239-5428-30D3DBEFB1D0}"/>
                </a:ext>
              </a:extLst>
            </p:cNvPr>
            <p:cNvSpPr txBox="1"/>
            <p:nvPr/>
          </p:nvSpPr>
          <p:spPr>
            <a:xfrm>
              <a:off x="9062714" y="5252929"/>
              <a:ext cx="31290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CH">
                  <a:solidFill>
                    <a:schemeClr val="bg1"/>
                  </a:solidFill>
                </a:rPr>
                <a:t>1</a:t>
              </a:r>
            </a:p>
          </p:txBody>
        </p:sp>
        <p:sp>
          <p:nvSpPr>
            <p:cNvPr id="22" name="TextBox 21">
              <a:extLst>
                <a:ext uri="{FF2B5EF4-FFF2-40B4-BE49-F238E27FC236}">
                  <a16:creationId xmlns:a16="http://schemas.microsoft.com/office/drawing/2014/main" id="{95701B3D-5E9F-72FA-1C10-16CB137843FF}"/>
                </a:ext>
              </a:extLst>
            </p:cNvPr>
            <p:cNvSpPr txBox="1"/>
            <p:nvPr/>
          </p:nvSpPr>
          <p:spPr>
            <a:xfrm>
              <a:off x="9306484" y="5252929"/>
              <a:ext cx="31290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CH">
                  <a:solidFill>
                    <a:schemeClr val="bg1"/>
                  </a:solidFill>
                </a:rPr>
                <a:t>2</a:t>
              </a:r>
            </a:p>
          </p:txBody>
        </p:sp>
        <p:sp>
          <p:nvSpPr>
            <p:cNvPr id="24" name="TextBox 23">
              <a:extLst>
                <a:ext uri="{FF2B5EF4-FFF2-40B4-BE49-F238E27FC236}">
                  <a16:creationId xmlns:a16="http://schemas.microsoft.com/office/drawing/2014/main" id="{EF592EFA-F21D-3C22-0A17-8AC272D50385}"/>
                </a:ext>
              </a:extLst>
            </p:cNvPr>
            <p:cNvSpPr txBox="1"/>
            <p:nvPr/>
          </p:nvSpPr>
          <p:spPr>
            <a:xfrm>
              <a:off x="9540888" y="5252929"/>
              <a:ext cx="31290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CH">
                  <a:solidFill>
                    <a:schemeClr val="bg1"/>
                  </a:solidFill>
                </a:rPr>
                <a:t>3</a:t>
              </a:r>
            </a:p>
          </p:txBody>
        </p:sp>
        <p:sp>
          <p:nvSpPr>
            <p:cNvPr id="25" name="TextBox 24">
              <a:extLst>
                <a:ext uri="{FF2B5EF4-FFF2-40B4-BE49-F238E27FC236}">
                  <a16:creationId xmlns:a16="http://schemas.microsoft.com/office/drawing/2014/main" id="{0B460587-8D62-F4D6-F678-0ECE6AF9ACF2}"/>
                </a:ext>
              </a:extLst>
            </p:cNvPr>
            <p:cNvSpPr txBox="1"/>
            <p:nvPr/>
          </p:nvSpPr>
          <p:spPr>
            <a:xfrm>
              <a:off x="8845332" y="6194914"/>
              <a:ext cx="31290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CH">
                  <a:solidFill>
                    <a:schemeClr val="bg1"/>
                  </a:solidFill>
                </a:rPr>
                <a:t>6</a:t>
              </a:r>
            </a:p>
          </p:txBody>
        </p:sp>
        <p:sp>
          <p:nvSpPr>
            <p:cNvPr id="28" name="TextBox 27">
              <a:extLst>
                <a:ext uri="{FF2B5EF4-FFF2-40B4-BE49-F238E27FC236}">
                  <a16:creationId xmlns:a16="http://schemas.microsoft.com/office/drawing/2014/main" id="{8562EB32-862D-38C6-E740-7A8A10B0D17D}"/>
                </a:ext>
              </a:extLst>
            </p:cNvPr>
            <p:cNvSpPr txBox="1"/>
            <p:nvPr/>
          </p:nvSpPr>
          <p:spPr>
            <a:xfrm>
              <a:off x="9089102" y="6194914"/>
              <a:ext cx="31290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CH">
                  <a:solidFill>
                    <a:schemeClr val="bg1"/>
                  </a:solidFill>
                </a:rPr>
                <a:t>7</a:t>
              </a:r>
            </a:p>
          </p:txBody>
        </p:sp>
        <p:sp>
          <p:nvSpPr>
            <p:cNvPr id="29" name="TextBox 28">
              <a:extLst>
                <a:ext uri="{FF2B5EF4-FFF2-40B4-BE49-F238E27FC236}">
                  <a16:creationId xmlns:a16="http://schemas.microsoft.com/office/drawing/2014/main" id="{CDC12140-F0E0-E7A8-C8FB-64F2BD4EE2AD}"/>
                </a:ext>
              </a:extLst>
            </p:cNvPr>
            <p:cNvSpPr txBox="1"/>
            <p:nvPr/>
          </p:nvSpPr>
          <p:spPr>
            <a:xfrm>
              <a:off x="9332872" y="6194914"/>
              <a:ext cx="31290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CH">
                  <a:solidFill>
                    <a:schemeClr val="bg1"/>
                  </a:solidFill>
                </a:rPr>
                <a:t>8</a:t>
              </a:r>
            </a:p>
          </p:txBody>
        </p:sp>
        <p:sp>
          <p:nvSpPr>
            <p:cNvPr id="30" name="TextBox 29">
              <a:extLst>
                <a:ext uri="{FF2B5EF4-FFF2-40B4-BE49-F238E27FC236}">
                  <a16:creationId xmlns:a16="http://schemas.microsoft.com/office/drawing/2014/main" id="{29872432-8D93-6775-A84B-A83F14573094}"/>
                </a:ext>
              </a:extLst>
            </p:cNvPr>
            <p:cNvSpPr txBox="1"/>
            <p:nvPr/>
          </p:nvSpPr>
          <p:spPr>
            <a:xfrm>
              <a:off x="9567276" y="6194914"/>
              <a:ext cx="31290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CH">
                  <a:solidFill>
                    <a:schemeClr val="bg1"/>
                  </a:solidFill>
                </a:rPr>
                <a:t>9</a:t>
              </a:r>
            </a:p>
          </p:txBody>
        </p:sp>
        <p:sp>
          <p:nvSpPr>
            <p:cNvPr id="31" name="TextBox 30">
              <a:extLst>
                <a:ext uri="{FF2B5EF4-FFF2-40B4-BE49-F238E27FC236}">
                  <a16:creationId xmlns:a16="http://schemas.microsoft.com/office/drawing/2014/main" id="{3680E352-F9FA-577F-5B10-EB166E2E43AE}"/>
                </a:ext>
              </a:extLst>
            </p:cNvPr>
            <p:cNvSpPr txBox="1"/>
            <p:nvPr/>
          </p:nvSpPr>
          <p:spPr>
            <a:xfrm>
              <a:off x="9751333" y="5736859"/>
              <a:ext cx="31290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CH">
                  <a:solidFill>
                    <a:schemeClr val="bg1"/>
                  </a:solidFill>
                </a:rPr>
                <a:t>5</a:t>
              </a:r>
            </a:p>
          </p:txBody>
        </p:sp>
        <p:sp>
          <p:nvSpPr>
            <p:cNvPr id="32" name="TextBox 31">
              <a:extLst>
                <a:ext uri="{FF2B5EF4-FFF2-40B4-BE49-F238E27FC236}">
                  <a16:creationId xmlns:a16="http://schemas.microsoft.com/office/drawing/2014/main" id="{E986B574-AEBA-6A8F-1A74-D12208E7D1F2}"/>
                </a:ext>
              </a:extLst>
            </p:cNvPr>
            <p:cNvSpPr txBox="1"/>
            <p:nvPr/>
          </p:nvSpPr>
          <p:spPr>
            <a:xfrm>
              <a:off x="8620541" y="5736859"/>
              <a:ext cx="31290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CH">
                  <a:solidFill>
                    <a:schemeClr val="bg1"/>
                  </a:solidFill>
                </a:rPr>
                <a:t>4</a:t>
              </a:r>
            </a:p>
          </p:txBody>
        </p:sp>
      </p:grpSp>
      <p:grpSp>
        <p:nvGrpSpPr>
          <p:cNvPr id="44" name="Group 43">
            <a:extLst>
              <a:ext uri="{FF2B5EF4-FFF2-40B4-BE49-F238E27FC236}">
                <a16:creationId xmlns:a16="http://schemas.microsoft.com/office/drawing/2014/main" id="{15F01030-880F-655F-DB99-14382C7AFC54}"/>
              </a:ext>
            </a:extLst>
          </p:cNvPr>
          <p:cNvGrpSpPr/>
          <p:nvPr/>
        </p:nvGrpSpPr>
        <p:grpSpPr>
          <a:xfrm>
            <a:off x="10062042" y="1121141"/>
            <a:ext cx="1499148" cy="1391141"/>
            <a:chOff x="10062042" y="1121141"/>
            <a:chExt cx="1499148" cy="1391141"/>
          </a:xfrm>
        </p:grpSpPr>
        <p:sp>
          <p:nvSpPr>
            <p:cNvPr id="23" name="Rectangle 22">
              <a:extLst>
                <a:ext uri="{FF2B5EF4-FFF2-40B4-BE49-F238E27FC236}">
                  <a16:creationId xmlns:a16="http://schemas.microsoft.com/office/drawing/2014/main" id="{BFAB1B06-9F00-4596-C020-3D7959F7089A}"/>
                </a:ext>
              </a:extLst>
            </p:cNvPr>
            <p:cNvSpPr/>
            <p:nvPr/>
          </p:nvSpPr>
          <p:spPr>
            <a:xfrm>
              <a:off x="10245227" y="1121141"/>
              <a:ext cx="1315963" cy="1373489"/>
            </a:xfrm>
            <a:prstGeom prst="rect">
              <a:avLst/>
            </a:prstGeom>
            <a:solidFill>
              <a:schemeClr val="tx1">
                <a:lumMod val="50000"/>
              </a:schemeClr>
            </a:solidFill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CH"/>
            </a:p>
          </p:txBody>
        </p:sp>
        <p:pic>
          <p:nvPicPr>
            <p:cNvPr id="3" name="Picture 2">
              <a:extLst>
                <a:ext uri="{FF2B5EF4-FFF2-40B4-BE49-F238E27FC236}">
                  <a16:creationId xmlns:a16="http://schemas.microsoft.com/office/drawing/2014/main" id="{5A363876-EF3A-6501-8495-D3B03C5721DB}"/>
                </a:ext>
              </a:extLst>
            </p:cNvPr>
            <p:cNvPicPr>
              <a:picLocks noChangeAspect="1"/>
            </p:cNvPicPr>
            <p:nvPr/>
          </p:nvPicPr>
          <p:blipFill>
            <a:blip r:embed="rId5"/>
            <a:srcRect t="15789" r="79335" b="5151"/>
            <a:stretch>
              <a:fillRect/>
            </a:stretch>
          </p:blipFill>
          <p:spPr>
            <a:xfrm>
              <a:off x="10520609" y="1652628"/>
              <a:ext cx="301460" cy="286036"/>
            </a:xfrm>
            <a:prstGeom prst="rect">
              <a:avLst/>
            </a:prstGeom>
            <a:solidFill>
              <a:schemeClr val="tx2">
                <a:lumMod val="50000"/>
              </a:schemeClr>
            </a:solidFill>
            <a:ln>
              <a:solidFill>
                <a:schemeClr val="accent1"/>
              </a:solidFill>
            </a:ln>
          </p:spPr>
        </p:pic>
        <p:cxnSp>
          <p:nvCxnSpPr>
            <p:cNvPr id="34" name="Straight Connector 33">
              <a:extLst>
                <a:ext uri="{FF2B5EF4-FFF2-40B4-BE49-F238E27FC236}">
                  <a16:creationId xmlns:a16="http://schemas.microsoft.com/office/drawing/2014/main" id="{AB87B399-E294-17BC-471A-89B958A4B843}"/>
                </a:ext>
              </a:extLst>
            </p:cNvPr>
            <p:cNvCxnSpPr/>
            <p:nvPr/>
          </p:nvCxnSpPr>
          <p:spPr>
            <a:xfrm flipH="1" flipV="1">
              <a:off x="10088684" y="1121141"/>
              <a:ext cx="431925" cy="531487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Straight Connector 34">
              <a:extLst>
                <a:ext uri="{FF2B5EF4-FFF2-40B4-BE49-F238E27FC236}">
                  <a16:creationId xmlns:a16="http://schemas.microsoft.com/office/drawing/2014/main" id="{9CD432D9-81B2-191E-24EB-D3A3C28C8D8C}"/>
                </a:ext>
              </a:extLst>
            </p:cNvPr>
            <p:cNvCxnSpPr>
              <a:cxnSpLocks/>
            </p:cNvCxnSpPr>
            <p:nvPr/>
          </p:nvCxnSpPr>
          <p:spPr>
            <a:xfrm flipH="1">
              <a:off x="10062042" y="1938664"/>
              <a:ext cx="507175" cy="573618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7648D07-1000-75B6-F61D-BF4FE01679B1}"/>
              </a:ext>
            </a:extLst>
          </p:cNvPr>
          <p:cNvGrpSpPr/>
          <p:nvPr/>
        </p:nvGrpSpPr>
        <p:grpSpPr>
          <a:xfrm>
            <a:off x="10053491" y="5224160"/>
            <a:ext cx="1499148" cy="1391141"/>
            <a:chOff x="10053491" y="5224160"/>
            <a:chExt cx="1499148" cy="1391141"/>
          </a:xfrm>
        </p:grpSpPr>
        <p:sp>
          <p:nvSpPr>
            <p:cNvPr id="37" name="Rectangle 36">
              <a:extLst>
                <a:ext uri="{FF2B5EF4-FFF2-40B4-BE49-F238E27FC236}">
                  <a16:creationId xmlns:a16="http://schemas.microsoft.com/office/drawing/2014/main" id="{572FD84A-50A2-FF14-4434-139FE4C3D09D}"/>
                </a:ext>
              </a:extLst>
            </p:cNvPr>
            <p:cNvSpPr/>
            <p:nvPr/>
          </p:nvSpPr>
          <p:spPr>
            <a:xfrm>
              <a:off x="10236676" y="5224160"/>
              <a:ext cx="1315963" cy="1373489"/>
            </a:xfrm>
            <a:prstGeom prst="rect">
              <a:avLst/>
            </a:prstGeom>
            <a:solidFill>
              <a:schemeClr val="tx1">
                <a:lumMod val="50000"/>
              </a:schemeClr>
            </a:solidFill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CH"/>
            </a:p>
          </p:txBody>
        </p:sp>
        <p:cxnSp>
          <p:nvCxnSpPr>
            <p:cNvPr id="39" name="Straight Connector 38">
              <a:extLst>
                <a:ext uri="{FF2B5EF4-FFF2-40B4-BE49-F238E27FC236}">
                  <a16:creationId xmlns:a16="http://schemas.microsoft.com/office/drawing/2014/main" id="{8ACB99AC-B734-D5F7-560D-B24D80AF9FEC}"/>
                </a:ext>
              </a:extLst>
            </p:cNvPr>
            <p:cNvCxnSpPr/>
            <p:nvPr/>
          </p:nvCxnSpPr>
          <p:spPr>
            <a:xfrm flipH="1" flipV="1">
              <a:off x="10080133" y="5224160"/>
              <a:ext cx="431925" cy="531487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AC32EECC-4D8B-D6E8-DB5F-4065A465544B}"/>
                </a:ext>
              </a:extLst>
            </p:cNvPr>
            <p:cNvCxnSpPr>
              <a:cxnSpLocks/>
            </p:cNvCxnSpPr>
            <p:nvPr/>
          </p:nvCxnSpPr>
          <p:spPr>
            <a:xfrm flipH="1">
              <a:off x="10053491" y="6041683"/>
              <a:ext cx="507175" cy="573618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pic>
          <p:nvPicPr>
            <p:cNvPr id="41" name="Picture 40" descr="A screenshot of a computer screen&#10;&#10;AI-generated content may be incorrect.">
              <a:extLst>
                <a:ext uri="{FF2B5EF4-FFF2-40B4-BE49-F238E27FC236}">
                  <a16:creationId xmlns:a16="http://schemas.microsoft.com/office/drawing/2014/main" id="{91C01D4E-1325-4B33-BF1B-64F8CE909F03}"/>
                </a:ext>
              </a:extLst>
            </p:cNvPr>
            <p:cNvPicPr>
              <a:picLocks noChangeAspect="1"/>
            </p:cNvPicPr>
            <p:nvPr/>
          </p:nvPicPr>
          <p:blipFill>
            <a:blip r:embed="rId7"/>
            <a:srcRect l="39" t="515" r="783" b="1743"/>
            <a:stretch/>
          </p:blipFill>
          <p:spPr>
            <a:xfrm>
              <a:off x="10473823" y="5758183"/>
              <a:ext cx="351882" cy="348008"/>
            </a:xfrm>
            <a:prstGeom prst="rect">
              <a:avLst/>
            </a:prstGeom>
            <a:ln>
              <a:solidFill>
                <a:schemeClr val="accent1"/>
              </a:solidFill>
            </a:ln>
          </p:spPr>
        </p:pic>
      </p:grpSp>
      <p:grpSp>
        <p:nvGrpSpPr>
          <p:cNvPr id="55" name="Group 54">
            <a:extLst>
              <a:ext uri="{FF2B5EF4-FFF2-40B4-BE49-F238E27FC236}">
                <a16:creationId xmlns:a16="http://schemas.microsoft.com/office/drawing/2014/main" id="{12746C4C-1182-1BD6-AD51-1FF7A9FBA5F5}"/>
              </a:ext>
            </a:extLst>
          </p:cNvPr>
          <p:cNvGrpSpPr/>
          <p:nvPr/>
        </p:nvGrpSpPr>
        <p:grpSpPr>
          <a:xfrm>
            <a:off x="500338" y="3504179"/>
            <a:ext cx="1664574" cy="1792911"/>
            <a:chOff x="500338" y="3504179"/>
            <a:chExt cx="1664574" cy="1792911"/>
          </a:xfrm>
        </p:grpSpPr>
        <p:sp>
          <p:nvSpPr>
            <p:cNvPr id="47" name="Rectangle 46">
              <a:extLst>
                <a:ext uri="{FF2B5EF4-FFF2-40B4-BE49-F238E27FC236}">
                  <a16:creationId xmlns:a16="http://schemas.microsoft.com/office/drawing/2014/main" id="{9F7F59AB-6BDC-7DDF-9387-4FE083D79A01}"/>
                </a:ext>
              </a:extLst>
            </p:cNvPr>
            <p:cNvSpPr/>
            <p:nvPr/>
          </p:nvSpPr>
          <p:spPr>
            <a:xfrm>
              <a:off x="527861" y="3923601"/>
              <a:ext cx="1315963" cy="1373489"/>
            </a:xfrm>
            <a:prstGeom prst="rect">
              <a:avLst/>
            </a:prstGeom>
            <a:solidFill>
              <a:schemeClr val="tx1">
                <a:lumMod val="50000"/>
              </a:schemeClr>
            </a:solidFill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CH"/>
            </a:p>
          </p:txBody>
        </p:sp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2D682A5E-B77E-859F-CE8B-559FC87F0101}"/>
                </a:ext>
              </a:extLst>
            </p:cNvPr>
            <p:cNvCxnSpPr>
              <a:cxnSpLocks/>
            </p:cNvCxnSpPr>
            <p:nvPr/>
          </p:nvCxnSpPr>
          <p:spPr>
            <a:xfrm flipH="1" flipV="1">
              <a:off x="500338" y="3504179"/>
              <a:ext cx="282428" cy="1268752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0" name="Straight Connector 49">
              <a:extLst>
                <a:ext uri="{FF2B5EF4-FFF2-40B4-BE49-F238E27FC236}">
                  <a16:creationId xmlns:a16="http://schemas.microsoft.com/office/drawing/2014/main" id="{8F12B64C-DEA2-3C4D-E011-FB0587D65591}"/>
                </a:ext>
              </a:extLst>
            </p:cNvPr>
            <p:cNvCxnSpPr>
              <a:cxnSpLocks/>
            </p:cNvCxnSpPr>
            <p:nvPr/>
          </p:nvCxnSpPr>
          <p:spPr>
            <a:xfrm flipH="1">
              <a:off x="1089336" y="3504179"/>
              <a:ext cx="1075576" cy="1268752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pic>
          <p:nvPicPr>
            <p:cNvPr id="51" name="Picture 50">
              <a:extLst>
                <a:ext uri="{FF2B5EF4-FFF2-40B4-BE49-F238E27FC236}">
                  <a16:creationId xmlns:a16="http://schemas.microsoft.com/office/drawing/2014/main" id="{97C52B8C-4BB7-CF73-AEC5-CF25E000EE07}"/>
                </a:ext>
              </a:extLst>
            </p:cNvPr>
            <p:cNvPicPr>
              <a:picLocks noChangeAspect="1"/>
            </p:cNvPicPr>
            <p:nvPr/>
          </p:nvPicPr>
          <p:blipFill>
            <a:blip r:embed="rId6"/>
            <a:srcRect l="1109" t="63569" r="78424" b="21896"/>
            <a:stretch>
              <a:fillRect/>
            </a:stretch>
          </p:blipFill>
          <p:spPr>
            <a:xfrm>
              <a:off x="782766" y="4476237"/>
              <a:ext cx="306570" cy="296694"/>
            </a:xfrm>
            <a:prstGeom prst="rect">
              <a:avLst/>
            </a:prstGeom>
            <a:ln>
              <a:solidFill>
                <a:schemeClr val="accent1"/>
              </a:solidFill>
            </a:ln>
          </p:spPr>
        </p:pic>
      </p:grpSp>
      <p:pic>
        <p:nvPicPr>
          <p:cNvPr id="17" name="Image 16" descr="Une image contenant texte, capture d’écran, diagramme, carré&#10;&#10;Le contenu généré par l’IA peut être incorrect.">
            <a:extLst>
              <a:ext uri="{FF2B5EF4-FFF2-40B4-BE49-F238E27FC236}">
                <a16:creationId xmlns:a16="http://schemas.microsoft.com/office/drawing/2014/main" id="{D29E4C03-CBF9-2D7D-D577-1FE841A90F4C}"/>
              </a:ext>
            </a:extLst>
          </p:cNvPr>
          <p:cNvPicPr>
            <a:picLocks noChangeAspect="1"/>
          </p:cNvPicPr>
          <p:nvPr/>
        </p:nvPicPr>
        <p:blipFill>
          <a:blip r:embed="rId8"/>
          <a:srcRect r="42691"/>
          <a:stretch>
            <a:fillRect/>
          </a:stretch>
        </p:blipFill>
        <p:spPr>
          <a:xfrm>
            <a:off x="9723729" y="2704304"/>
            <a:ext cx="1945418" cy="23460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012021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/>
    </p:bld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F1541AA-7666-F237-F4E3-B771CA4A6AE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Espace réservé du numéro de diapositive 5">
            <a:extLst>
              <a:ext uri="{FF2B5EF4-FFF2-40B4-BE49-F238E27FC236}">
                <a16:creationId xmlns:a16="http://schemas.microsoft.com/office/drawing/2014/main" id="{5DDB8CBE-A5EA-365C-9A06-3A5F2E7EB79B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pPr defTabSz="914377">
              <a:defRPr/>
            </a:pPr>
            <a:fld id="{E1E1CD7C-2161-7D43-862E-CE4C333CD873}" type="slidenum">
              <a:rPr lang="fr-FR">
                <a:solidFill>
                  <a:srgbClr val="413C3A"/>
                </a:solidFill>
                <a:latin typeface="Franklin Gothic Demi Cond"/>
              </a:rPr>
              <a:pPr defTabSz="914377">
                <a:defRPr/>
              </a:pPr>
              <a:t>46</a:t>
            </a:fld>
            <a:endParaRPr lang="fr-FR" dirty="0">
              <a:solidFill>
                <a:srgbClr val="413C3A"/>
              </a:solidFill>
              <a:latin typeface="Franklin Gothic Demi Cond"/>
            </a:endParaRPr>
          </a:p>
        </p:txBody>
      </p:sp>
      <p:sp>
        <p:nvSpPr>
          <p:cNvPr id="2" name="ZoneTexte 1">
            <a:extLst>
              <a:ext uri="{FF2B5EF4-FFF2-40B4-BE49-F238E27FC236}">
                <a16:creationId xmlns:a16="http://schemas.microsoft.com/office/drawing/2014/main" id="{A4998DF4-7903-A0DC-F721-06CF50F22876}"/>
              </a:ext>
            </a:extLst>
          </p:cNvPr>
          <p:cNvSpPr txBox="1"/>
          <p:nvPr/>
        </p:nvSpPr>
        <p:spPr>
          <a:xfrm>
            <a:off x="1032825" y="102646"/>
            <a:ext cx="182293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fr-FR" sz="2400" b="1" dirty="0"/>
              <a:t>Digital </a:t>
            </a:r>
            <a:r>
              <a:rPr lang="fr-FR" sz="2400" b="1" dirty="0" err="1"/>
              <a:t>twin</a:t>
            </a:r>
            <a:endParaRPr lang="fr-FR" sz="2400" b="1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8" name="ZoneTexte 7">
                <a:extLst>
                  <a:ext uri="{FF2B5EF4-FFF2-40B4-BE49-F238E27FC236}">
                    <a16:creationId xmlns:a16="http://schemas.microsoft.com/office/drawing/2014/main" id="{D12CD2D6-30F3-868A-0769-CF3A97CECCC2}"/>
                  </a:ext>
                </a:extLst>
              </p:cNvPr>
              <p:cNvSpPr txBox="1"/>
              <p:nvPr/>
            </p:nvSpPr>
            <p:spPr>
              <a:xfrm>
                <a:off x="-42617" y="430413"/>
                <a:ext cx="12192000" cy="1499898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fr-FR" dirty="0"/>
                  <a:t>We </a:t>
                </a:r>
                <a:r>
                  <a:rPr lang="fr-FR" dirty="0" err="1"/>
                  <a:t>build</a:t>
                </a:r>
                <a:r>
                  <a:rPr lang="fr-FR" dirty="0"/>
                  <a:t> a </a:t>
                </a:r>
                <a:r>
                  <a:rPr lang="fr-FR" dirty="0" err="1"/>
                  <a:t>surrogate</a:t>
                </a:r>
                <a:r>
                  <a:rPr lang="fr-FR" dirty="0"/>
                  <a:t> </a:t>
                </a:r>
                <a:r>
                  <a:rPr lang="fr-FR" i="1" dirty="0"/>
                  <a:t>in-silico</a:t>
                </a:r>
                <a:r>
                  <a:rPr lang="fr-FR" dirty="0"/>
                  <a:t> model to </a:t>
                </a:r>
                <a:r>
                  <a:rPr lang="fr-FR" dirty="0" err="1"/>
                  <a:t>learn</a:t>
                </a:r>
                <a:r>
                  <a:rPr lang="fr-FR" dirty="0"/>
                  <a:t> the </a:t>
                </a:r>
                <a:r>
                  <a:rPr lang="fr-FR" dirty="0" err="1"/>
                  <a:t>relationship</a:t>
                </a:r>
                <a:r>
                  <a:rPr lang="fr-FR" dirty="0"/>
                  <a:t> </a:t>
                </a:r>
                <a:r>
                  <a:rPr lang="fr-FR" dirty="0" err="1"/>
                  <a:t>between</a:t>
                </a:r>
                <a:r>
                  <a:rPr lang="fr-FR" dirty="0"/>
                  <a:t> inputs &amp; outputs:</a:t>
                </a:r>
              </a:p>
              <a:p>
                <a:pPr algn="ctr"/>
                <a:endParaRPr lang="fr-FR" dirty="0"/>
              </a:p>
              <a:p>
                <a:pPr algn="ctr"/>
                <a:r>
                  <a:rPr lang="fr-FR" dirty="0"/>
                  <a:t> 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fr-FR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fr-FR" i="1">
                            <a:latin typeface="Cambria Math" panose="02040503050406030204" pitchFamily="18" charset="0"/>
                          </a:rPr>
                          <m:t>𝑦</m:t>
                        </m:r>
                      </m:e>
                      <m:sub>
                        <m:r>
                          <a:rPr lang="fr-FR" i="1">
                            <a:latin typeface="Cambria Math" panose="02040503050406030204" pitchFamily="18" charset="0"/>
                          </a:rPr>
                          <m:t>𝑠𝑢𝑟𝑟𝑜𝑔𝑎𝑡𝑒</m:t>
                        </m:r>
                      </m:sub>
                    </m:sSub>
                    <m:r>
                      <a:rPr lang="fr-FR">
                        <a:latin typeface="Cambria Math" panose="02040503050406030204" pitchFamily="18" charset="0"/>
                      </a:rPr>
                      <m:t>=</m:t>
                    </m:r>
                    <m:r>
                      <m:rPr>
                        <m:sty m:val="p"/>
                      </m:rPr>
                      <a:rPr lang="fr-FR">
                        <a:latin typeface="Cambria Math" panose="02040503050406030204" pitchFamily="18" charset="0"/>
                      </a:rPr>
                      <m:t>f</m:t>
                    </m:r>
                    <m:d>
                      <m:dPr>
                        <m:ctrlPr>
                          <a:rPr lang="fr-FR" i="1"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sSub>
                          <m:sSubPr>
                            <m:ctrlPr>
                              <a:rPr lang="fr-FR" i="1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fr-FR" i="1">
                                <a:latin typeface="Cambria Math" panose="02040503050406030204" pitchFamily="18" charset="0"/>
                              </a:rPr>
                              <m:t>𝑥</m:t>
                            </m:r>
                          </m:e>
                          <m:sub>
                            <m:r>
                              <a:rPr lang="fr-FR" i="1">
                                <a:latin typeface="Cambria Math" panose="02040503050406030204" pitchFamily="18" charset="0"/>
                              </a:rPr>
                              <m:t>𝑢𝐷</m:t>
                            </m:r>
                          </m:sub>
                        </m:sSub>
                        <m:r>
                          <a:rPr lang="fr-FR" i="1">
                            <a:latin typeface="Cambria Math" panose="02040503050406030204" pitchFamily="18" charset="0"/>
                          </a:rPr>
                          <m:t>,</m:t>
                        </m:r>
                        <m:sSub>
                          <m:sSubPr>
                            <m:ctrlPr>
                              <a:rPr lang="fr-FR" i="1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fr-FR" i="1">
                                <a:latin typeface="Cambria Math" panose="02040503050406030204" pitchFamily="18" charset="0"/>
                              </a:rPr>
                              <m:t>𝑤</m:t>
                            </m:r>
                          </m:e>
                          <m:sub>
                            <m:r>
                              <a:rPr lang="fr-FR" i="1">
                                <a:latin typeface="Cambria Math" panose="02040503050406030204" pitchFamily="18" charset="0"/>
                              </a:rPr>
                              <m:t>𝑆𝐿𝑀</m:t>
                            </m:r>
                          </m:sub>
                        </m:sSub>
                      </m:e>
                    </m:d>
                    <m:r>
                      <a:rPr lang="fr-FR" i="1">
                        <a:latin typeface="Cambria Math" panose="02040503050406030204" pitchFamily="18" charset="0"/>
                      </a:rPr>
                      <m:t>≈</m:t>
                    </m:r>
                    <m:sSub>
                      <m:sSubPr>
                        <m:ctrlPr>
                          <a:rPr lang="fr-FR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fr-FR" i="1">
                            <a:latin typeface="Cambria Math" panose="02040503050406030204" pitchFamily="18" charset="0"/>
                          </a:rPr>
                          <m:t>𝑦</m:t>
                        </m:r>
                      </m:e>
                      <m:sub>
                        <m:r>
                          <a:rPr lang="fr-FR" i="1">
                            <a:latin typeface="Cambria Math" panose="02040503050406030204" pitchFamily="18" charset="0"/>
                          </a:rPr>
                          <m:t>𝑐𝑎𝑚𝑒𝑟𝑎</m:t>
                        </m:r>
                      </m:sub>
                    </m:sSub>
                  </m:oMath>
                </a14:m>
                <a:endParaRPr lang="fr-FR" dirty="0"/>
              </a:p>
              <a:p>
                <a:pPr algn="ctr"/>
                <a:endParaRPr lang="fr-FR" dirty="0"/>
              </a:p>
              <a:p>
                <a:pPr algn="ctr"/>
                <a:r>
                  <a:rPr lang="fr-FR" dirty="0" err="1"/>
                  <a:t>We</a:t>
                </a:r>
                <a:r>
                  <a:rPr lang="fr-FR" dirty="0"/>
                  <a:t> use a U-net architecture </a:t>
                </a:r>
                <a:r>
                  <a:rPr lang="fr-FR" dirty="0" err="1"/>
                  <a:t>such</a:t>
                </a:r>
                <a:r>
                  <a:rPr lang="fr-FR" dirty="0"/>
                  <a:t> as:</a:t>
                </a:r>
              </a:p>
            </p:txBody>
          </p:sp>
        </mc:Choice>
        <mc:Fallback xmlns="">
          <p:sp>
            <p:nvSpPr>
              <p:cNvPr id="8" name="ZoneTexte 7">
                <a:extLst>
                  <a:ext uri="{FF2B5EF4-FFF2-40B4-BE49-F238E27FC236}">
                    <a16:creationId xmlns:a16="http://schemas.microsoft.com/office/drawing/2014/main" id="{D12CD2D6-30F3-868A-0769-CF3A97CECCC2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-42617" y="430413"/>
                <a:ext cx="12192000" cy="1499898"/>
              </a:xfrm>
              <a:prstGeom prst="rect">
                <a:avLst/>
              </a:prstGeom>
              <a:blipFill>
                <a:blip r:embed="rId3"/>
                <a:stretch>
                  <a:fillRect t="-2439" b="-5691"/>
                </a:stretch>
              </a:blipFill>
            </p:spPr>
            <p:txBody>
              <a:bodyPr/>
              <a:lstStyle/>
              <a:p>
                <a:r>
                  <a:rPr lang="fr-FR">
                    <a:noFill/>
                  </a:rPr>
                  <a:t> </a:t>
                </a:r>
              </a:p>
            </p:txBody>
          </p:sp>
        </mc:Fallback>
      </mc:AlternateContent>
      <p:grpSp>
        <p:nvGrpSpPr>
          <p:cNvPr id="28" name="Groupe 27">
            <a:extLst>
              <a:ext uri="{FF2B5EF4-FFF2-40B4-BE49-F238E27FC236}">
                <a16:creationId xmlns:a16="http://schemas.microsoft.com/office/drawing/2014/main" id="{5BCEA0F0-5676-B289-E0EC-EBE14A7DC72F}"/>
              </a:ext>
            </a:extLst>
          </p:cNvPr>
          <p:cNvGrpSpPr/>
          <p:nvPr/>
        </p:nvGrpSpPr>
        <p:grpSpPr>
          <a:xfrm>
            <a:off x="1246614" y="4329334"/>
            <a:ext cx="9847104" cy="2357437"/>
            <a:chOff x="694472" y="3056128"/>
            <a:chExt cx="8115860" cy="2057806"/>
          </a:xfrm>
        </p:grpSpPr>
        <p:pic>
          <p:nvPicPr>
            <p:cNvPr id="7" name="Image 6" descr="Une image contenant texte, capture d’écran, Graphique, graphisme&#10;&#10;Le contenu généré par l’IA peut être incorrect.">
              <a:extLst>
                <a:ext uri="{FF2B5EF4-FFF2-40B4-BE49-F238E27FC236}">
                  <a16:creationId xmlns:a16="http://schemas.microsoft.com/office/drawing/2014/main" id="{FC53591F-F75A-1054-8C5B-45A02E0FD031}"/>
                </a:ext>
              </a:extLst>
            </p:cNvPr>
            <p:cNvPicPr>
              <a:picLocks noChangeAspect="1"/>
            </p:cNvPicPr>
            <p:nvPr/>
          </p:nvPicPr>
          <p:blipFill>
            <a:blip r:embed="rId4"/>
            <a:srcRect l="1981" t="56233" r="80271" b="14861"/>
            <a:stretch>
              <a:fillRect/>
            </a:stretch>
          </p:blipFill>
          <p:spPr>
            <a:xfrm>
              <a:off x="694472" y="3377575"/>
              <a:ext cx="1704486" cy="1647507"/>
            </a:xfrm>
            <a:prstGeom prst="rect">
              <a:avLst/>
            </a:prstGeom>
          </p:spPr>
        </p:pic>
        <p:pic>
          <p:nvPicPr>
            <p:cNvPr id="9" name="Image 8" descr="Une image contenant texte, capture d’écran, Graphique, graphisme&#10;&#10;Le contenu généré par l’IA peut être incorrect.">
              <a:extLst>
                <a:ext uri="{FF2B5EF4-FFF2-40B4-BE49-F238E27FC236}">
                  <a16:creationId xmlns:a16="http://schemas.microsoft.com/office/drawing/2014/main" id="{F6E8B2E1-6E16-ACE4-D4A4-A41749405DF5}"/>
                </a:ext>
              </a:extLst>
            </p:cNvPr>
            <p:cNvPicPr>
              <a:picLocks noChangeAspect="1"/>
            </p:cNvPicPr>
            <p:nvPr/>
          </p:nvPicPr>
          <p:blipFill>
            <a:blip r:embed="rId4"/>
            <a:srcRect l="20990" t="56283" r="61262" b="14811"/>
            <a:stretch>
              <a:fillRect/>
            </a:stretch>
          </p:blipFill>
          <p:spPr>
            <a:xfrm>
              <a:off x="2672885" y="3377575"/>
              <a:ext cx="1704486" cy="1647507"/>
            </a:xfrm>
            <a:prstGeom prst="rect">
              <a:avLst/>
            </a:prstGeom>
          </p:spPr>
        </p:pic>
        <p:pic>
          <p:nvPicPr>
            <p:cNvPr id="10" name="Image 9" descr="Une image contenant texte, capture d’écran, Graphique, graphisme&#10;&#10;Le contenu généré par l’IA peut être incorrect.">
              <a:extLst>
                <a:ext uri="{FF2B5EF4-FFF2-40B4-BE49-F238E27FC236}">
                  <a16:creationId xmlns:a16="http://schemas.microsoft.com/office/drawing/2014/main" id="{DC85CAA9-CFE6-071C-653E-0FF53A257F9A}"/>
                </a:ext>
              </a:extLst>
            </p:cNvPr>
            <p:cNvPicPr>
              <a:picLocks noChangeAspect="1"/>
            </p:cNvPicPr>
            <p:nvPr/>
          </p:nvPicPr>
          <p:blipFill>
            <a:blip r:embed="rId4"/>
            <a:srcRect l="40470" t="56190" r="41782" b="14904"/>
            <a:stretch>
              <a:fillRect/>
            </a:stretch>
          </p:blipFill>
          <p:spPr>
            <a:xfrm>
              <a:off x="4741916" y="3377574"/>
              <a:ext cx="1704486" cy="1647507"/>
            </a:xfrm>
            <a:prstGeom prst="rect">
              <a:avLst/>
            </a:prstGeom>
          </p:spPr>
        </p:pic>
        <p:pic>
          <p:nvPicPr>
            <p:cNvPr id="11" name="Image 10" descr="Une image contenant texte, capture d’écran, Graphique, graphisme&#10;&#10;Le contenu généré par l’IA peut être incorrect.">
              <a:extLst>
                <a:ext uri="{FF2B5EF4-FFF2-40B4-BE49-F238E27FC236}">
                  <a16:creationId xmlns:a16="http://schemas.microsoft.com/office/drawing/2014/main" id="{76E94999-44D2-0B9E-9E6C-01C473AB98CA}"/>
                </a:ext>
              </a:extLst>
            </p:cNvPr>
            <p:cNvPicPr>
              <a:picLocks noChangeAspect="1"/>
            </p:cNvPicPr>
            <p:nvPr/>
          </p:nvPicPr>
          <p:blipFill>
            <a:blip r:embed="rId4"/>
            <a:srcRect l="59585" t="56747" r="22667" b="14347"/>
            <a:stretch>
              <a:fillRect/>
            </a:stretch>
          </p:blipFill>
          <p:spPr>
            <a:xfrm>
              <a:off x="6860374" y="3377573"/>
              <a:ext cx="1704486" cy="1647507"/>
            </a:xfrm>
            <a:prstGeom prst="rect">
              <a:avLst/>
            </a:prstGeom>
          </p:spPr>
        </p:pic>
        <mc:AlternateContent xmlns:mc="http://schemas.openxmlformats.org/markup-compatibility/2006" xmlns:a14="http://schemas.microsoft.com/office/drawing/2010/main">
          <mc:Choice Requires="a14">
            <p:sp>
              <p:nvSpPr>
                <p:cNvPr id="13" name="ZoneTexte 12">
                  <a:extLst>
                    <a:ext uri="{FF2B5EF4-FFF2-40B4-BE49-F238E27FC236}">
                      <a16:creationId xmlns:a16="http://schemas.microsoft.com/office/drawing/2014/main" id="{9D81B061-259E-0AFE-1009-1F2C2D4A43F3}"/>
                    </a:ext>
                  </a:extLst>
                </p:cNvPr>
                <p:cNvSpPr txBox="1"/>
                <p:nvPr/>
              </p:nvSpPr>
              <p:spPr>
                <a:xfrm>
                  <a:off x="1096410" y="3079850"/>
                  <a:ext cx="927888" cy="322390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r>
                    <a:rPr lang="fr-FR" dirty="0"/>
                    <a:t>Input </a:t>
                  </a:r>
                  <a14:m>
                    <m:oMath xmlns:m="http://schemas.openxmlformats.org/officeDocument/2006/math">
                      <m:sSub>
                        <m:sSubPr>
                          <m:ctrlPr>
                            <a:rPr lang="fr-FR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fr-FR" i="1">
                              <a:latin typeface="Cambria Math" panose="02040503050406030204" pitchFamily="18" charset="0"/>
                            </a:rPr>
                            <m:t>𝑥</m:t>
                          </m:r>
                        </m:e>
                        <m:sub>
                          <m:r>
                            <a:rPr lang="fr-FR" i="1">
                              <a:latin typeface="Cambria Math" panose="02040503050406030204" pitchFamily="18" charset="0"/>
                            </a:rPr>
                            <m:t>𝑢𝐷</m:t>
                          </m:r>
                        </m:sub>
                      </m:sSub>
                    </m:oMath>
                  </a14:m>
                  <a:endParaRPr lang="fr-FR" dirty="0"/>
                </a:p>
              </p:txBody>
            </p:sp>
          </mc:Choice>
          <mc:Fallback xmlns="">
            <p:sp>
              <p:nvSpPr>
                <p:cNvPr id="13" name="ZoneTexte 12">
                  <a:extLst>
                    <a:ext uri="{FF2B5EF4-FFF2-40B4-BE49-F238E27FC236}">
                      <a16:creationId xmlns:a16="http://schemas.microsoft.com/office/drawing/2014/main" id="{9D81B061-259E-0AFE-1009-1F2C2D4A43F3}"/>
                    </a:ext>
                  </a:extLst>
                </p:cNvPr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1096410" y="3079850"/>
                  <a:ext cx="927888" cy="322390"/>
                </a:xfrm>
                <a:prstGeom prst="rect">
                  <a:avLst/>
                </a:prstGeom>
                <a:blipFill>
                  <a:blip r:embed="rId5"/>
                  <a:stretch>
                    <a:fillRect l="-4324" t="-10000" b="-26667"/>
                  </a:stretch>
                </a:blipFill>
              </p:spPr>
              <p:txBody>
                <a:bodyPr/>
                <a:lstStyle/>
                <a:p>
                  <a:r>
                    <a:rPr lang="fr-FR">
                      <a:noFill/>
                    </a:rPr>
                    <a:t> </a:t>
                  </a:r>
                </a:p>
              </p:txBody>
            </p:sp>
          </mc:Fallback>
        </mc:AlternateContent>
        <mc:AlternateContent xmlns:mc="http://schemas.openxmlformats.org/markup-compatibility/2006" xmlns:a14="http://schemas.microsoft.com/office/drawing/2010/main">
          <mc:Choice Requires="a14">
            <p:sp>
              <p:nvSpPr>
                <p:cNvPr id="14" name="ZoneTexte 13">
                  <a:extLst>
                    <a:ext uri="{FF2B5EF4-FFF2-40B4-BE49-F238E27FC236}">
                      <a16:creationId xmlns:a16="http://schemas.microsoft.com/office/drawing/2014/main" id="{A13CF7EA-53B2-C648-E014-C3E14BF9E836}"/>
                    </a:ext>
                  </a:extLst>
                </p:cNvPr>
                <p:cNvSpPr txBox="1"/>
                <p:nvPr/>
              </p:nvSpPr>
              <p:spPr>
                <a:xfrm>
                  <a:off x="2767773" y="3077491"/>
                  <a:ext cx="1611622" cy="322390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r>
                    <a:rPr lang="fr-FR" dirty="0"/>
                    <a:t>Phasemask </a:t>
                  </a:r>
                  <a14:m>
                    <m:oMath xmlns:m="http://schemas.openxmlformats.org/officeDocument/2006/math">
                      <m:sSub>
                        <m:sSubPr>
                          <m:ctrlPr>
                            <a:rPr lang="fr-FR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fr-FR" i="1">
                              <a:latin typeface="Cambria Math" panose="02040503050406030204" pitchFamily="18" charset="0"/>
                            </a:rPr>
                            <m:t>𝑤</m:t>
                          </m:r>
                        </m:e>
                        <m:sub>
                          <m:r>
                            <a:rPr lang="fr-FR" i="1">
                              <a:latin typeface="Cambria Math" panose="02040503050406030204" pitchFamily="18" charset="0"/>
                            </a:rPr>
                            <m:t>𝑆𝐿𝑀</m:t>
                          </m:r>
                        </m:sub>
                      </m:sSub>
                    </m:oMath>
                  </a14:m>
                  <a:endParaRPr lang="fr-FR" dirty="0"/>
                </a:p>
              </p:txBody>
            </p:sp>
          </mc:Choice>
          <mc:Fallback xmlns="">
            <p:sp>
              <p:nvSpPr>
                <p:cNvPr id="14" name="ZoneTexte 13">
                  <a:extLst>
                    <a:ext uri="{FF2B5EF4-FFF2-40B4-BE49-F238E27FC236}">
                      <a16:creationId xmlns:a16="http://schemas.microsoft.com/office/drawing/2014/main" id="{A13CF7EA-53B2-C648-E014-C3E14BF9E836}"/>
                    </a:ext>
                  </a:extLst>
                </p:cNvPr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2767773" y="3077491"/>
                  <a:ext cx="1611622" cy="322390"/>
                </a:xfrm>
                <a:prstGeom prst="rect">
                  <a:avLst/>
                </a:prstGeom>
                <a:blipFill>
                  <a:blip r:embed="rId6"/>
                  <a:stretch>
                    <a:fillRect l="-2492" t="-8197" b="-24590"/>
                  </a:stretch>
                </a:blipFill>
              </p:spPr>
              <p:txBody>
                <a:bodyPr/>
                <a:lstStyle/>
                <a:p>
                  <a:r>
                    <a:rPr lang="fr-FR">
                      <a:noFill/>
                    </a:rPr>
                    <a:t> </a:t>
                  </a:r>
                </a:p>
              </p:txBody>
            </p:sp>
          </mc:Fallback>
        </mc:AlternateContent>
        <mc:AlternateContent xmlns:mc="http://schemas.openxmlformats.org/markup-compatibility/2006" xmlns:a14="http://schemas.microsoft.com/office/drawing/2010/main">
          <mc:Choice Requires="a14">
            <p:sp>
              <p:nvSpPr>
                <p:cNvPr id="15" name="ZoneTexte 14">
                  <a:extLst>
                    <a:ext uri="{FF2B5EF4-FFF2-40B4-BE49-F238E27FC236}">
                      <a16:creationId xmlns:a16="http://schemas.microsoft.com/office/drawing/2014/main" id="{75F62E46-0AC2-6609-C8DE-303C6247ABB2}"/>
                    </a:ext>
                  </a:extLst>
                </p:cNvPr>
                <p:cNvSpPr txBox="1"/>
                <p:nvPr/>
              </p:nvSpPr>
              <p:spPr>
                <a:xfrm>
                  <a:off x="4965876" y="3079850"/>
                  <a:ext cx="1400551" cy="322390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r>
                    <a:rPr lang="fr-FR" dirty="0"/>
                    <a:t>Output </a:t>
                  </a:r>
                  <a14:m>
                    <m:oMath xmlns:m="http://schemas.openxmlformats.org/officeDocument/2006/math">
                      <m:sSub>
                        <m:sSubPr>
                          <m:ctrlPr>
                            <a:rPr lang="fr-FR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fr-FR" i="1">
                              <a:latin typeface="Cambria Math" panose="02040503050406030204" pitchFamily="18" charset="0"/>
                            </a:rPr>
                            <m:t>𝑦</m:t>
                          </m:r>
                        </m:e>
                        <m:sub>
                          <m:r>
                            <a:rPr lang="fr-FR" i="1">
                              <a:latin typeface="Cambria Math" panose="02040503050406030204" pitchFamily="18" charset="0"/>
                            </a:rPr>
                            <m:t>𝑐𝑎𝑚𝑒𝑟𝑎</m:t>
                          </m:r>
                        </m:sub>
                      </m:sSub>
                    </m:oMath>
                  </a14:m>
                  <a:endParaRPr lang="fr-FR" dirty="0"/>
                </a:p>
              </p:txBody>
            </p:sp>
          </mc:Choice>
          <mc:Fallback xmlns="">
            <p:sp>
              <p:nvSpPr>
                <p:cNvPr id="15" name="ZoneTexte 14">
                  <a:extLst>
                    <a:ext uri="{FF2B5EF4-FFF2-40B4-BE49-F238E27FC236}">
                      <a16:creationId xmlns:a16="http://schemas.microsoft.com/office/drawing/2014/main" id="{75F62E46-0AC2-6609-C8DE-303C6247ABB2}"/>
                    </a:ext>
                  </a:extLst>
                </p:cNvPr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4965876" y="3079850"/>
                  <a:ext cx="1400551" cy="322390"/>
                </a:xfrm>
                <a:prstGeom prst="rect">
                  <a:avLst/>
                </a:prstGeom>
                <a:blipFill>
                  <a:blip r:embed="rId7"/>
                  <a:stretch>
                    <a:fillRect l="-3237" t="-10000" b="-26667"/>
                  </a:stretch>
                </a:blipFill>
              </p:spPr>
              <p:txBody>
                <a:bodyPr/>
                <a:lstStyle/>
                <a:p>
                  <a:r>
                    <a:rPr lang="fr-FR">
                      <a:noFill/>
                    </a:rPr>
                    <a:t> </a:t>
                  </a:r>
                </a:p>
              </p:txBody>
            </p:sp>
          </mc:Fallback>
        </mc:AlternateContent>
        <mc:AlternateContent xmlns:mc="http://schemas.openxmlformats.org/markup-compatibility/2006" xmlns:a14="http://schemas.microsoft.com/office/drawing/2010/main">
          <mc:Choice Requires="a14">
            <p:sp>
              <p:nvSpPr>
                <p:cNvPr id="16" name="ZoneTexte 15">
                  <a:extLst>
                    <a:ext uri="{FF2B5EF4-FFF2-40B4-BE49-F238E27FC236}">
                      <a16:creationId xmlns:a16="http://schemas.microsoft.com/office/drawing/2014/main" id="{4DE70755-7472-65DF-D906-289B29802001}"/>
                    </a:ext>
                  </a:extLst>
                </p:cNvPr>
                <p:cNvSpPr txBox="1"/>
                <p:nvPr/>
              </p:nvSpPr>
              <p:spPr>
                <a:xfrm>
                  <a:off x="6828386" y="3056128"/>
                  <a:ext cx="1854877" cy="342091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r>
                    <a:rPr lang="fr-FR" dirty="0"/>
                    <a:t>Surrogate </a:t>
                  </a:r>
                  <a14:m>
                    <m:oMath xmlns:m="http://schemas.openxmlformats.org/officeDocument/2006/math">
                      <m:sSub>
                        <m:sSubPr>
                          <m:ctrlPr>
                            <a:rPr lang="fr-FR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fr-FR" i="1">
                              <a:latin typeface="Cambria Math" panose="02040503050406030204" pitchFamily="18" charset="0"/>
                            </a:rPr>
                            <m:t>𝑦</m:t>
                          </m:r>
                        </m:e>
                        <m:sub>
                          <m:r>
                            <a:rPr lang="fr-FR" i="1">
                              <a:latin typeface="Cambria Math" panose="02040503050406030204" pitchFamily="18" charset="0"/>
                            </a:rPr>
                            <m:t>𝑠𝑢𝑟𝑟𝑜𝑔𝑎𝑡𝑒</m:t>
                          </m:r>
                        </m:sub>
                      </m:sSub>
                    </m:oMath>
                  </a14:m>
                  <a:endParaRPr lang="fr-FR" dirty="0"/>
                </a:p>
              </p:txBody>
            </p:sp>
          </mc:Choice>
          <mc:Fallback xmlns="">
            <p:sp>
              <p:nvSpPr>
                <p:cNvPr id="16" name="ZoneTexte 15">
                  <a:extLst>
                    <a:ext uri="{FF2B5EF4-FFF2-40B4-BE49-F238E27FC236}">
                      <a16:creationId xmlns:a16="http://schemas.microsoft.com/office/drawing/2014/main" id="{4DE70755-7472-65DF-D906-289B29802001}"/>
                    </a:ext>
                  </a:extLst>
                </p:cNvPr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6828386" y="3056128"/>
                  <a:ext cx="1854877" cy="342091"/>
                </a:xfrm>
                <a:prstGeom prst="rect">
                  <a:avLst/>
                </a:prstGeom>
                <a:blipFill>
                  <a:blip r:embed="rId8"/>
                  <a:stretch>
                    <a:fillRect l="-2162" t="-7813" b="-18750"/>
                  </a:stretch>
                </a:blipFill>
              </p:spPr>
              <p:txBody>
                <a:bodyPr/>
                <a:lstStyle/>
                <a:p>
                  <a:r>
                    <a:rPr lang="fr-FR">
                      <a:noFill/>
                    </a:rPr>
                    <a:t> </a:t>
                  </a:r>
                </a:p>
              </p:txBody>
            </p:sp>
          </mc:Fallback>
        </mc:AlternateContent>
        <p:sp>
          <p:nvSpPr>
            <p:cNvPr id="18" name="ZoneTexte 17">
              <a:extLst>
                <a:ext uri="{FF2B5EF4-FFF2-40B4-BE49-F238E27FC236}">
                  <a16:creationId xmlns:a16="http://schemas.microsoft.com/office/drawing/2014/main" id="{C09200A5-91BE-4D91-D107-A13C8EDC3866}"/>
                </a:ext>
              </a:extLst>
            </p:cNvPr>
            <p:cNvSpPr txBox="1"/>
            <p:nvPr/>
          </p:nvSpPr>
          <p:spPr>
            <a:xfrm>
              <a:off x="2350774" y="4741045"/>
              <a:ext cx="267141" cy="34624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fr-FR" sz="2400" dirty="0"/>
                <a:t>0</a:t>
              </a:r>
            </a:p>
          </p:txBody>
        </p:sp>
        <p:sp>
          <p:nvSpPr>
            <p:cNvPr id="19" name="ZoneTexte 18">
              <a:extLst>
                <a:ext uri="{FF2B5EF4-FFF2-40B4-BE49-F238E27FC236}">
                  <a16:creationId xmlns:a16="http://schemas.microsoft.com/office/drawing/2014/main" id="{09076168-FEF8-04C4-37E6-C2DC04F9BA90}"/>
                </a:ext>
              </a:extLst>
            </p:cNvPr>
            <p:cNvSpPr txBox="1"/>
            <p:nvPr/>
          </p:nvSpPr>
          <p:spPr>
            <a:xfrm>
              <a:off x="2338663" y="3353292"/>
              <a:ext cx="267141" cy="34624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fr-FR" sz="2400" dirty="0"/>
                <a:t>1</a:t>
              </a:r>
            </a:p>
          </p:txBody>
        </p:sp>
        <p:sp>
          <p:nvSpPr>
            <p:cNvPr id="20" name="ZoneTexte 19">
              <a:extLst>
                <a:ext uri="{FF2B5EF4-FFF2-40B4-BE49-F238E27FC236}">
                  <a16:creationId xmlns:a16="http://schemas.microsoft.com/office/drawing/2014/main" id="{45A20F8D-2A69-AD13-D887-05A8F4BC19FE}"/>
                </a:ext>
              </a:extLst>
            </p:cNvPr>
            <p:cNvSpPr txBox="1"/>
            <p:nvPr/>
          </p:nvSpPr>
          <p:spPr>
            <a:xfrm>
              <a:off x="4349198" y="4724998"/>
              <a:ext cx="280846" cy="34624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fr-FR" sz="2400" dirty="0"/>
                <a:t>0</a:t>
              </a:r>
            </a:p>
          </p:txBody>
        </p:sp>
        <p:sp>
          <p:nvSpPr>
            <p:cNvPr id="21" name="ZoneTexte 20">
              <a:extLst>
                <a:ext uri="{FF2B5EF4-FFF2-40B4-BE49-F238E27FC236}">
                  <a16:creationId xmlns:a16="http://schemas.microsoft.com/office/drawing/2014/main" id="{185E3911-1E1D-47EB-97E4-3137E27E0D9B}"/>
                </a:ext>
              </a:extLst>
            </p:cNvPr>
            <p:cNvSpPr txBox="1"/>
            <p:nvPr/>
          </p:nvSpPr>
          <p:spPr>
            <a:xfrm>
              <a:off x="4305408" y="3320399"/>
              <a:ext cx="536734" cy="40298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fr-FR" sz="2400" dirty="0"/>
                <a:t>2</a:t>
              </a:r>
              <a:r>
                <a:rPr lang="el-GR" sz="2400" dirty="0"/>
                <a:t>π</a:t>
              </a:r>
              <a:endParaRPr lang="fr-FR" sz="2400" dirty="0"/>
            </a:p>
          </p:txBody>
        </p:sp>
        <p:sp>
          <p:nvSpPr>
            <p:cNvPr id="24" name="ZoneTexte 23">
              <a:extLst>
                <a:ext uri="{FF2B5EF4-FFF2-40B4-BE49-F238E27FC236}">
                  <a16:creationId xmlns:a16="http://schemas.microsoft.com/office/drawing/2014/main" id="{6140F996-46D0-DDAA-36C2-BB0EA24392F5}"/>
                </a:ext>
              </a:extLst>
            </p:cNvPr>
            <p:cNvSpPr txBox="1"/>
            <p:nvPr/>
          </p:nvSpPr>
          <p:spPr>
            <a:xfrm>
              <a:off x="6417080" y="4760763"/>
              <a:ext cx="267141" cy="34624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fr-FR" sz="2400" dirty="0"/>
                <a:t>0</a:t>
              </a:r>
            </a:p>
          </p:txBody>
        </p:sp>
        <p:sp>
          <p:nvSpPr>
            <p:cNvPr id="25" name="ZoneTexte 24">
              <a:extLst>
                <a:ext uri="{FF2B5EF4-FFF2-40B4-BE49-F238E27FC236}">
                  <a16:creationId xmlns:a16="http://schemas.microsoft.com/office/drawing/2014/main" id="{8C4CB754-A346-1442-F003-2A1D1A71865B}"/>
                </a:ext>
              </a:extLst>
            </p:cNvPr>
            <p:cNvSpPr txBox="1"/>
            <p:nvPr/>
          </p:nvSpPr>
          <p:spPr>
            <a:xfrm>
              <a:off x="6404969" y="3373010"/>
              <a:ext cx="267141" cy="34624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fr-FR" sz="2400" dirty="0"/>
                <a:t>1</a:t>
              </a:r>
            </a:p>
          </p:txBody>
        </p:sp>
        <p:sp>
          <p:nvSpPr>
            <p:cNvPr id="26" name="ZoneTexte 25">
              <a:extLst>
                <a:ext uri="{FF2B5EF4-FFF2-40B4-BE49-F238E27FC236}">
                  <a16:creationId xmlns:a16="http://schemas.microsoft.com/office/drawing/2014/main" id="{DE1BA336-3B35-7063-5918-F4D64DB1C4E1}"/>
                </a:ext>
              </a:extLst>
            </p:cNvPr>
            <p:cNvSpPr txBox="1"/>
            <p:nvPr/>
          </p:nvSpPr>
          <p:spPr>
            <a:xfrm>
              <a:off x="8543191" y="4767685"/>
              <a:ext cx="267141" cy="34624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fr-FR" sz="2400" dirty="0"/>
                <a:t>0</a:t>
              </a:r>
            </a:p>
          </p:txBody>
        </p:sp>
        <p:sp>
          <p:nvSpPr>
            <p:cNvPr id="27" name="ZoneTexte 26">
              <a:extLst>
                <a:ext uri="{FF2B5EF4-FFF2-40B4-BE49-F238E27FC236}">
                  <a16:creationId xmlns:a16="http://schemas.microsoft.com/office/drawing/2014/main" id="{C79B535C-CD37-A2B4-FEE5-D12B34200C31}"/>
                </a:ext>
              </a:extLst>
            </p:cNvPr>
            <p:cNvSpPr txBox="1"/>
            <p:nvPr/>
          </p:nvSpPr>
          <p:spPr>
            <a:xfrm>
              <a:off x="8531080" y="3379932"/>
              <a:ext cx="267141" cy="34624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fr-FR" sz="2400" dirty="0"/>
                <a:t>1</a:t>
              </a:r>
            </a:p>
          </p:txBody>
        </p:sp>
      </p:grpSp>
      <p:grpSp>
        <p:nvGrpSpPr>
          <p:cNvPr id="341" name="Groupe 340">
            <a:extLst>
              <a:ext uri="{FF2B5EF4-FFF2-40B4-BE49-F238E27FC236}">
                <a16:creationId xmlns:a16="http://schemas.microsoft.com/office/drawing/2014/main" id="{C1580F68-232A-875F-1356-31AE481497A9}"/>
              </a:ext>
            </a:extLst>
          </p:cNvPr>
          <p:cNvGrpSpPr/>
          <p:nvPr/>
        </p:nvGrpSpPr>
        <p:grpSpPr>
          <a:xfrm>
            <a:off x="606927" y="1865714"/>
            <a:ext cx="1149503" cy="1017416"/>
            <a:chOff x="478055" y="1754237"/>
            <a:chExt cx="1096078" cy="1017416"/>
          </a:xfrm>
        </p:grpSpPr>
        <p:grpSp>
          <p:nvGrpSpPr>
            <p:cNvPr id="36" name="Groupe 35">
              <a:extLst>
                <a:ext uri="{FF2B5EF4-FFF2-40B4-BE49-F238E27FC236}">
                  <a16:creationId xmlns:a16="http://schemas.microsoft.com/office/drawing/2014/main" id="{754283CA-E941-A85A-70AE-D02AF59118CB}"/>
                </a:ext>
              </a:extLst>
            </p:cNvPr>
            <p:cNvGrpSpPr/>
            <p:nvPr/>
          </p:nvGrpSpPr>
          <p:grpSpPr>
            <a:xfrm>
              <a:off x="478055" y="1771375"/>
              <a:ext cx="967347" cy="1000278"/>
              <a:chOff x="3927823" y="923289"/>
              <a:chExt cx="1539240" cy="1600200"/>
            </a:xfrm>
            <a:scene3d>
              <a:camera prst="isometricOffAxis2Right"/>
              <a:lightRig rig="threePt" dir="t"/>
            </a:scene3d>
          </p:grpSpPr>
          <p:sp>
            <p:nvSpPr>
              <p:cNvPr id="37" name="Rectangle 36">
                <a:extLst>
                  <a:ext uri="{FF2B5EF4-FFF2-40B4-BE49-F238E27FC236}">
                    <a16:creationId xmlns:a16="http://schemas.microsoft.com/office/drawing/2014/main" id="{2FC42BB3-CBDC-F4CE-407F-010F94A4DD73}"/>
                  </a:ext>
                </a:extLst>
              </p:cNvPr>
              <p:cNvSpPr/>
              <p:nvPr/>
            </p:nvSpPr>
            <p:spPr>
              <a:xfrm>
                <a:off x="3927823" y="923289"/>
                <a:ext cx="192405" cy="200025"/>
              </a:xfrm>
              <a:prstGeom prst="rect">
                <a:avLst/>
              </a:prstGeom>
              <a:solidFill>
                <a:schemeClr val="tx1">
                  <a:lumMod val="75000"/>
                  <a:lumOff val="25000"/>
                </a:schemeClr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fr-FR" sz="2400"/>
              </a:p>
            </p:txBody>
          </p:sp>
          <p:sp>
            <p:nvSpPr>
              <p:cNvPr id="38" name="Rectangle 37">
                <a:extLst>
                  <a:ext uri="{FF2B5EF4-FFF2-40B4-BE49-F238E27FC236}">
                    <a16:creationId xmlns:a16="http://schemas.microsoft.com/office/drawing/2014/main" id="{C76B68F8-5DE4-9D35-A4C8-460C104C642E}"/>
                  </a:ext>
                </a:extLst>
              </p:cNvPr>
              <p:cNvSpPr/>
              <p:nvPr/>
            </p:nvSpPr>
            <p:spPr>
              <a:xfrm>
                <a:off x="4120228" y="923289"/>
                <a:ext cx="192405" cy="200025"/>
              </a:xfrm>
              <a:prstGeom prst="rect">
                <a:avLst/>
              </a:prstGeom>
              <a:solidFill>
                <a:schemeClr val="bg1">
                  <a:lumMod val="50000"/>
                </a:schemeClr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fr-FR" sz="2400"/>
              </a:p>
            </p:txBody>
          </p:sp>
          <p:sp>
            <p:nvSpPr>
              <p:cNvPr id="39" name="Rectangle 38">
                <a:extLst>
                  <a:ext uri="{FF2B5EF4-FFF2-40B4-BE49-F238E27FC236}">
                    <a16:creationId xmlns:a16="http://schemas.microsoft.com/office/drawing/2014/main" id="{AA5E48D0-BB15-2834-F97A-158D0842E74B}"/>
                  </a:ext>
                </a:extLst>
              </p:cNvPr>
              <p:cNvSpPr/>
              <p:nvPr/>
            </p:nvSpPr>
            <p:spPr>
              <a:xfrm>
                <a:off x="4312633" y="923289"/>
                <a:ext cx="192405" cy="200025"/>
              </a:xfrm>
              <a:prstGeom prst="rect">
                <a:avLst/>
              </a:prstGeom>
              <a:solidFill>
                <a:schemeClr val="bg1">
                  <a:lumMod val="50000"/>
                </a:schemeClr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fr-FR" sz="2400"/>
              </a:p>
            </p:txBody>
          </p:sp>
          <p:sp>
            <p:nvSpPr>
              <p:cNvPr id="40" name="Rectangle 39">
                <a:extLst>
                  <a:ext uri="{FF2B5EF4-FFF2-40B4-BE49-F238E27FC236}">
                    <a16:creationId xmlns:a16="http://schemas.microsoft.com/office/drawing/2014/main" id="{9CD3B65A-A674-10D1-3EDA-83DD1A0B8DBC}"/>
                  </a:ext>
                </a:extLst>
              </p:cNvPr>
              <p:cNvSpPr/>
              <p:nvPr/>
            </p:nvSpPr>
            <p:spPr>
              <a:xfrm>
                <a:off x="4505038" y="923289"/>
                <a:ext cx="192405" cy="200025"/>
              </a:xfrm>
              <a:prstGeom prst="rect">
                <a:avLst/>
              </a:prstGeom>
              <a:solidFill>
                <a:schemeClr val="bg1">
                  <a:lumMod val="50000"/>
                </a:schemeClr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fr-FR" sz="2400"/>
              </a:p>
            </p:txBody>
          </p:sp>
          <p:sp>
            <p:nvSpPr>
              <p:cNvPr id="41" name="Rectangle 40">
                <a:extLst>
                  <a:ext uri="{FF2B5EF4-FFF2-40B4-BE49-F238E27FC236}">
                    <a16:creationId xmlns:a16="http://schemas.microsoft.com/office/drawing/2014/main" id="{A9FDE593-4B71-9518-5B78-446A324AC478}"/>
                  </a:ext>
                </a:extLst>
              </p:cNvPr>
              <p:cNvSpPr/>
              <p:nvPr/>
            </p:nvSpPr>
            <p:spPr>
              <a:xfrm>
                <a:off x="4697443" y="923289"/>
                <a:ext cx="192405" cy="200025"/>
              </a:xfrm>
              <a:prstGeom prst="rect">
                <a:avLst/>
              </a:prstGeom>
              <a:solidFill>
                <a:schemeClr val="bg1">
                  <a:lumMod val="50000"/>
                </a:schemeClr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fr-FR" sz="2400"/>
              </a:p>
            </p:txBody>
          </p:sp>
          <p:sp>
            <p:nvSpPr>
              <p:cNvPr id="42" name="Rectangle 41">
                <a:extLst>
                  <a:ext uri="{FF2B5EF4-FFF2-40B4-BE49-F238E27FC236}">
                    <a16:creationId xmlns:a16="http://schemas.microsoft.com/office/drawing/2014/main" id="{3E096DA5-578F-7740-D93A-7D66E35A502C}"/>
                  </a:ext>
                </a:extLst>
              </p:cNvPr>
              <p:cNvSpPr/>
              <p:nvPr/>
            </p:nvSpPr>
            <p:spPr>
              <a:xfrm>
                <a:off x="4889848" y="923289"/>
                <a:ext cx="192405" cy="200025"/>
              </a:xfrm>
              <a:prstGeom prst="rect">
                <a:avLst/>
              </a:prstGeom>
              <a:solidFill>
                <a:schemeClr val="bg1">
                  <a:lumMod val="50000"/>
                </a:schemeClr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fr-FR" sz="2400"/>
              </a:p>
            </p:txBody>
          </p:sp>
          <p:sp>
            <p:nvSpPr>
              <p:cNvPr id="43" name="Rectangle 42">
                <a:extLst>
                  <a:ext uri="{FF2B5EF4-FFF2-40B4-BE49-F238E27FC236}">
                    <a16:creationId xmlns:a16="http://schemas.microsoft.com/office/drawing/2014/main" id="{D117E75A-CD1F-0B11-C744-7996F2A2EAC5}"/>
                  </a:ext>
                </a:extLst>
              </p:cNvPr>
              <p:cNvSpPr/>
              <p:nvPr/>
            </p:nvSpPr>
            <p:spPr>
              <a:xfrm>
                <a:off x="5082253" y="923289"/>
                <a:ext cx="192405" cy="200025"/>
              </a:xfrm>
              <a:prstGeom prst="rect">
                <a:avLst/>
              </a:prstGeom>
              <a:solidFill>
                <a:schemeClr val="tx1">
                  <a:lumMod val="75000"/>
                  <a:lumOff val="25000"/>
                </a:schemeClr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fr-FR" sz="2400"/>
              </a:p>
            </p:txBody>
          </p:sp>
          <p:sp>
            <p:nvSpPr>
              <p:cNvPr id="44" name="Rectangle 43">
                <a:extLst>
                  <a:ext uri="{FF2B5EF4-FFF2-40B4-BE49-F238E27FC236}">
                    <a16:creationId xmlns:a16="http://schemas.microsoft.com/office/drawing/2014/main" id="{FE156BDF-6992-8725-A560-F63A0CA0A04C}"/>
                  </a:ext>
                </a:extLst>
              </p:cNvPr>
              <p:cNvSpPr/>
              <p:nvPr/>
            </p:nvSpPr>
            <p:spPr>
              <a:xfrm>
                <a:off x="5274658" y="923289"/>
                <a:ext cx="192405" cy="200025"/>
              </a:xfrm>
              <a:prstGeom prst="rect">
                <a:avLst/>
              </a:prstGeom>
              <a:solidFill>
                <a:schemeClr val="tx1">
                  <a:lumMod val="75000"/>
                  <a:lumOff val="25000"/>
                </a:schemeClr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fr-FR" sz="2400"/>
              </a:p>
            </p:txBody>
          </p:sp>
          <p:sp>
            <p:nvSpPr>
              <p:cNvPr id="45" name="Rectangle 44">
                <a:extLst>
                  <a:ext uri="{FF2B5EF4-FFF2-40B4-BE49-F238E27FC236}">
                    <a16:creationId xmlns:a16="http://schemas.microsoft.com/office/drawing/2014/main" id="{FDA7E13F-13D5-BC64-761D-B6C83ED09A41}"/>
                  </a:ext>
                </a:extLst>
              </p:cNvPr>
              <p:cNvSpPr/>
              <p:nvPr/>
            </p:nvSpPr>
            <p:spPr>
              <a:xfrm>
                <a:off x="3927823" y="1123314"/>
                <a:ext cx="192405" cy="200025"/>
              </a:xfrm>
              <a:prstGeom prst="rect">
                <a:avLst/>
              </a:prstGeom>
              <a:solidFill>
                <a:schemeClr val="bg1">
                  <a:lumMod val="50000"/>
                </a:schemeClr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fr-FR" sz="2400"/>
              </a:p>
            </p:txBody>
          </p:sp>
          <p:sp>
            <p:nvSpPr>
              <p:cNvPr id="46" name="Rectangle 45">
                <a:extLst>
                  <a:ext uri="{FF2B5EF4-FFF2-40B4-BE49-F238E27FC236}">
                    <a16:creationId xmlns:a16="http://schemas.microsoft.com/office/drawing/2014/main" id="{82D12B22-2708-CEB9-F17C-87C6A8BB5518}"/>
                  </a:ext>
                </a:extLst>
              </p:cNvPr>
              <p:cNvSpPr/>
              <p:nvPr/>
            </p:nvSpPr>
            <p:spPr>
              <a:xfrm>
                <a:off x="4120228" y="1123314"/>
                <a:ext cx="192405" cy="200025"/>
              </a:xfrm>
              <a:prstGeom prst="rect">
                <a:avLst/>
              </a:prstGeom>
              <a:solidFill>
                <a:schemeClr val="bg1">
                  <a:lumMod val="50000"/>
                </a:schemeClr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fr-FR" sz="2400"/>
              </a:p>
            </p:txBody>
          </p:sp>
          <p:sp>
            <p:nvSpPr>
              <p:cNvPr id="47" name="Rectangle 46">
                <a:extLst>
                  <a:ext uri="{FF2B5EF4-FFF2-40B4-BE49-F238E27FC236}">
                    <a16:creationId xmlns:a16="http://schemas.microsoft.com/office/drawing/2014/main" id="{B0184D57-3B6A-9EBA-F432-33D6DE4E5734}"/>
                  </a:ext>
                </a:extLst>
              </p:cNvPr>
              <p:cNvSpPr/>
              <p:nvPr/>
            </p:nvSpPr>
            <p:spPr>
              <a:xfrm>
                <a:off x="4312633" y="1123314"/>
                <a:ext cx="192405" cy="200025"/>
              </a:xfrm>
              <a:prstGeom prst="rect">
                <a:avLst/>
              </a:prstGeom>
              <a:solidFill>
                <a:schemeClr val="bg1">
                  <a:lumMod val="50000"/>
                </a:schemeClr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fr-FR" sz="2400"/>
              </a:p>
            </p:txBody>
          </p:sp>
          <p:sp>
            <p:nvSpPr>
              <p:cNvPr id="48" name="Rectangle 47">
                <a:extLst>
                  <a:ext uri="{FF2B5EF4-FFF2-40B4-BE49-F238E27FC236}">
                    <a16:creationId xmlns:a16="http://schemas.microsoft.com/office/drawing/2014/main" id="{882C16C0-CE80-6B40-00DB-0F10AC202497}"/>
                  </a:ext>
                </a:extLst>
              </p:cNvPr>
              <p:cNvSpPr/>
              <p:nvPr/>
            </p:nvSpPr>
            <p:spPr>
              <a:xfrm>
                <a:off x="4505038" y="1123314"/>
                <a:ext cx="192405" cy="200025"/>
              </a:xfrm>
              <a:prstGeom prst="rect">
                <a:avLst/>
              </a:prstGeom>
              <a:solidFill>
                <a:schemeClr val="bg1">
                  <a:lumMod val="75000"/>
                </a:schemeClr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fr-FR" sz="2400"/>
              </a:p>
            </p:txBody>
          </p:sp>
          <p:sp>
            <p:nvSpPr>
              <p:cNvPr id="49" name="Rectangle 48">
                <a:extLst>
                  <a:ext uri="{FF2B5EF4-FFF2-40B4-BE49-F238E27FC236}">
                    <a16:creationId xmlns:a16="http://schemas.microsoft.com/office/drawing/2014/main" id="{DDB880FB-98F0-0BE6-7AB2-BFC244A4FFA4}"/>
                  </a:ext>
                </a:extLst>
              </p:cNvPr>
              <p:cNvSpPr/>
              <p:nvPr/>
            </p:nvSpPr>
            <p:spPr>
              <a:xfrm>
                <a:off x="4697443" y="1123314"/>
                <a:ext cx="192405" cy="200025"/>
              </a:xfrm>
              <a:prstGeom prst="rect">
                <a:avLst/>
              </a:prstGeom>
              <a:solidFill>
                <a:schemeClr val="bg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fr-FR" sz="2400"/>
              </a:p>
            </p:txBody>
          </p:sp>
          <p:sp>
            <p:nvSpPr>
              <p:cNvPr id="50" name="Rectangle 49">
                <a:extLst>
                  <a:ext uri="{FF2B5EF4-FFF2-40B4-BE49-F238E27FC236}">
                    <a16:creationId xmlns:a16="http://schemas.microsoft.com/office/drawing/2014/main" id="{F9E4094E-6DF8-33CA-2CC7-B3A2A2C704CC}"/>
                  </a:ext>
                </a:extLst>
              </p:cNvPr>
              <p:cNvSpPr/>
              <p:nvPr/>
            </p:nvSpPr>
            <p:spPr>
              <a:xfrm>
                <a:off x="4889848" y="1123314"/>
                <a:ext cx="192405" cy="200025"/>
              </a:xfrm>
              <a:prstGeom prst="rect">
                <a:avLst/>
              </a:prstGeom>
              <a:solidFill>
                <a:schemeClr val="bg1">
                  <a:lumMod val="50000"/>
                </a:schemeClr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fr-FR" sz="2400"/>
              </a:p>
            </p:txBody>
          </p:sp>
          <p:sp>
            <p:nvSpPr>
              <p:cNvPr id="51" name="Rectangle 50">
                <a:extLst>
                  <a:ext uri="{FF2B5EF4-FFF2-40B4-BE49-F238E27FC236}">
                    <a16:creationId xmlns:a16="http://schemas.microsoft.com/office/drawing/2014/main" id="{02631EA8-ED1A-2BD7-D67C-0158B99BB457}"/>
                  </a:ext>
                </a:extLst>
              </p:cNvPr>
              <p:cNvSpPr/>
              <p:nvPr/>
            </p:nvSpPr>
            <p:spPr>
              <a:xfrm>
                <a:off x="5082253" y="1123314"/>
                <a:ext cx="192405" cy="200025"/>
              </a:xfrm>
              <a:prstGeom prst="rect">
                <a:avLst/>
              </a:prstGeom>
              <a:solidFill>
                <a:schemeClr val="bg1">
                  <a:lumMod val="50000"/>
                </a:schemeClr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fr-FR" sz="2400"/>
              </a:p>
            </p:txBody>
          </p:sp>
          <p:sp>
            <p:nvSpPr>
              <p:cNvPr id="52" name="Rectangle 51">
                <a:extLst>
                  <a:ext uri="{FF2B5EF4-FFF2-40B4-BE49-F238E27FC236}">
                    <a16:creationId xmlns:a16="http://schemas.microsoft.com/office/drawing/2014/main" id="{B3037F80-983B-0427-D1E0-FB5A9E027985}"/>
                  </a:ext>
                </a:extLst>
              </p:cNvPr>
              <p:cNvSpPr/>
              <p:nvPr/>
            </p:nvSpPr>
            <p:spPr>
              <a:xfrm>
                <a:off x="5274658" y="1123314"/>
                <a:ext cx="192405" cy="200025"/>
              </a:xfrm>
              <a:prstGeom prst="rect">
                <a:avLst/>
              </a:prstGeom>
              <a:solidFill>
                <a:schemeClr val="bg1">
                  <a:lumMod val="50000"/>
                </a:schemeClr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fr-FR" sz="2400"/>
              </a:p>
            </p:txBody>
          </p:sp>
          <p:sp>
            <p:nvSpPr>
              <p:cNvPr id="53" name="Rectangle 52">
                <a:extLst>
                  <a:ext uri="{FF2B5EF4-FFF2-40B4-BE49-F238E27FC236}">
                    <a16:creationId xmlns:a16="http://schemas.microsoft.com/office/drawing/2014/main" id="{84BF9038-D075-7F2A-60B9-F0905785680C}"/>
                  </a:ext>
                </a:extLst>
              </p:cNvPr>
              <p:cNvSpPr/>
              <p:nvPr/>
            </p:nvSpPr>
            <p:spPr>
              <a:xfrm>
                <a:off x="3927823" y="1323339"/>
                <a:ext cx="192405" cy="200025"/>
              </a:xfrm>
              <a:prstGeom prst="rect">
                <a:avLst/>
              </a:prstGeom>
              <a:solidFill>
                <a:schemeClr val="bg1">
                  <a:lumMod val="50000"/>
                </a:schemeClr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fr-FR" sz="2400"/>
              </a:p>
            </p:txBody>
          </p:sp>
          <p:sp>
            <p:nvSpPr>
              <p:cNvPr id="54" name="Rectangle 53">
                <a:extLst>
                  <a:ext uri="{FF2B5EF4-FFF2-40B4-BE49-F238E27FC236}">
                    <a16:creationId xmlns:a16="http://schemas.microsoft.com/office/drawing/2014/main" id="{EE543E89-B1F8-8CAC-C417-753763FF4D4C}"/>
                  </a:ext>
                </a:extLst>
              </p:cNvPr>
              <p:cNvSpPr/>
              <p:nvPr/>
            </p:nvSpPr>
            <p:spPr>
              <a:xfrm>
                <a:off x="4120228" y="1323339"/>
                <a:ext cx="192405" cy="200025"/>
              </a:xfrm>
              <a:prstGeom prst="rect">
                <a:avLst/>
              </a:prstGeom>
              <a:solidFill>
                <a:schemeClr val="bg1">
                  <a:lumMod val="50000"/>
                </a:schemeClr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fr-FR" sz="2400"/>
              </a:p>
            </p:txBody>
          </p:sp>
          <p:sp>
            <p:nvSpPr>
              <p:cNvPr id="55" name="Rectangle 54">
                <a:extLst>
                  <a:ext uri="{FF2B5EF4-FFF2-40B4-BE49-F238E27FC236}">
                    <a16:creationId xmlns:a16="http://schemas.microsoft.com/office/drawing/2014/main" id="{76DF64F5-E25B-62E7-0D59-34D0D9BE1F15}"/>
                  </a:ext>
                </a:extLst>
              </p:cNvPr>
              <p:cNvSpPr/>
              <p:nvPr/>
            </p:nvSpPr>
            <p:spPr>
              <a:xfrm>
                <a:off x="4312633" y="1323339"/>
                <a:ext cx="192405" cy="200025"/>
              </a:xfrm>
              <a:prstGeom prst="rect">
                <a:avLst/>
              </a:prstGeom>
              <a:solidFill>
                <a:schemeClr val="bg1">
                  <a:lumMod val="75000"/>
                </a:schemeClr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fr-FR" sz="2400"/>
              </a:p>
            </p:txBody>
          </p:sp>
          <p:sp>
            <p:nvSpPr>
              <p:cNvPr id="56" name="Rectangle 55">
                <a:extLst>
                  <a:ext uri="{FF2B5EF4-FFF2-40B4-BE49-F238E27FC236}">
                    <a16:creationId xmlns:a16="http://schemas.microsoft.com/office/drawing/2014/main" id="{361D8632-21AB-2825-D963-D8405F663EF3}"/>
                  </a:ext>
                </a:extLst>
              </p:cNvPr>
              <p:cNvSpPr/>
              <p:nvPr/>
            </p:nvSpPr>
            <p:spPr>
              <a:xfrm>
                <a:off x="4505038" y="1323339"/>
                <a:ext cx="192405" cy="200025"/>
              </a:xfrm>
              <a:prstGeom prst="rect">
                <a:avLst/>
              </a:prstGeom>
              <a:solidFill>
                <a:schemeClr val="bg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fr-FR" sz="2400"/>
              </a:p>
            </p:txBody>
          </p:sp>
          <p:sp>
            <p:nvSpPr>
              <p:cNvPr id="57" name="Rectangle 56">
                <a:extLst>
                  <a:ext uri="{FF2B5EF4-FFF2-40B4-BE49-F238E27FC236}">
                    <a16:creationId xmlns:a16="http://schemas.microsoft.com/office/drawing/2014/main" id="{8397A8CC-44F6-D89C-0C77-F0DD28BB4140}"/>
                  </a:ext>
                </a:extLst>
              </p:cNvPr>
              <p:cNvSpPr/>
              <p:nvPr/>
            </p:nvSpPr>
            <p:spPr>
              <a:xfrm>
                <a:off x="4697443" y="1323339"/>
                <a:ext cx="192405" cy="200025"/>
              </a:xfrm>
              <a:prstGeom prst="rect">
                <a:avLst/>
              </a:prstGeom>
              <a:solidFill>
                <a:schemeClr val="bg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fr-FR" sz="2400"/>
              </a:p>
            </p:txBody>
          </p:sp>
          <p:sp>
            <p:nvSpPr>
              <p:cNvPr id="58" name="Rectangle 57">
                <a:extLst>
                  <a:ext uri="{FF2B5EF4-FFF2-40B4-BE49-F238E27FC236}">
                    <a16:creationId xmlns:a16="http://schemas.microsoft.com/office/drawing/2014/main" id="{BC210F94-3F8C-4FD9-B956-F2BC367B7C51}"/>
                  </a:ext>
                </a:extLst>
              </p:cNvPr>
              <p:cNvSpPr/>
              <p:nvPr/>
            </p:nvSpPr>
            <p:spPr>
              <a:xfrm>
                <a:off x="4889848" y="1323339"/>
                <a:ext cx="192405" cy="200025"/>
              </a:xfrm>
              <a:prstGeom prst="rect">
                <a:avLst/>
              </a:prstGeom>
              <a:solidFill>
                <a:schemeClr val="bg1">
                  <a:lumMod val="50000"/>
                </a:schemeClr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fr-FR" sz="2400"/>
              </a:p>
            </p:txBody>
          </p:sp>
          <p:sp>
            <p:nvSpPr>
              <p:cNvPr id="59" name="Rectangle 58">
                <a:extLst>
                  <a:ext uri="{FF2B5EF4-FFF2-40B4-BE49-F238E27FC236}">
                    <a16:creationId xmlns:a16="http://schemas.microsoft.com/office/drawing/2014/main" id="{5445B9F5-BA82-90E8-BDDD-B58E597F9A81}"/>
                  </a:ext>
                </a:extLst>
              </p:cNvPr>
              <p:cNvSpPr/>
              <p:nvPr/>
            </p:nvSpPr>
            <p:spPr>
              <a:xfrm>
                <a:off x="5082253" y="1323339"/>
                <a:ext cx="192405" cy="200025"/>
              </a:xfrm>
              <a:prstGeom prst="rect">
                <a:avLst/>
              </a:prstGeom>
              <a:solidFill>
                <a:schemeClr val="bg1">
                  <a:lumMod val="50000"/>
                </a:schemeClr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fr-FR" sz="2400"/>
              </a:p>
            </p:txBody>
          </p:sp>
          <p:sp>
            <p:nvSpPr>
              <p:cNvPr id="60" name="Rectangle 59">
                <a:extLst>
                  <a:ext uri="{FF2B5EF4-FFF2-40B4-BE49-F238E27FC236}">
                    <a16:creationId xmlns:a16="http://schemas.microsoft.com/office/drawing/2014/main" id="{06A4E05E-EDFC-5D96-C625-3B557D1E17E1}"/>
                  </a:ext>
                </a:extLst>
              </p:cNvPr>
              <p:cNvSpPr/>
              <p:nvPr/>
            </p:nvSpPr>
            <p:spPr>
              <a:xfrm>
                <a:off x="5274658" y="1323339"/>
                <a:ext cx="192405" cy="200025"/>
              </a:xfrm>
              <a:prstGeom prst="rect">
                <a:avLst/>
              </a:prstGeom>
              <a:solidFill>
                <a:schemeClr val="bg1">
                  <a:lumMod val="50000"/>
                </a:schemeClr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fr-FR" sz="2400"/>
              </a:p>
            </p:txBody>
          </p:sp>
          <p:sp>
            <p:nvSpPr>
              <p:cNvPr id="61" name="Rectangle 60">
                <a:extLst>
                  <a:ext uri="{FF2B5EF4-FFF2-40B4-BE49-F238E27FC236}">
                    <a16:creationId xmlns:a16="http://schemas.microsoft.com/office/drawing/2014/main" id="{07AD9A41-F933-DFB2-5CC9-096E9452AD80}"/>
                  </a:ext>
                </a:extLst>
              </p:cNvPr>
              <p:cNvSpPr/>
              <p:nvPr/>
            </p:nvSpPr>
            <p:spPr>
              <a:xfrm>
                <a:off x="3927823" y="1523364"/>
                <a:ext cx="192405" cy="200025"/>
              </a:xfrm>
              <a:prstGeom prst="rect">
                <a:avLst/>
              </a:prstGeom>
              <a:solidFill>
                <a:schemeClr val="bg1">
                  <a:lumMod val="50000"/>
                </a:schemeClr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fr-FR" sz="2400"/>
              </a:p>
            </p:txBody>
          </p:sp>
          <p:sp>
            <p:nvSpPr>
              <p:cNvPr id="62" name="Rectangle 61">
                <a:extLst>
                  <a:ext uri="{FF2B5EF4-FFF2-40B4-BE49-F238E27FC236}">
                    <a16:creationId xmlns:a16="http://schemas.microsoft.com/office/drawing/2014/main" id="{46BEEB84-67C9-932F-3EA9-789649883F16}"/>
                  </a:ext>
                </a:extLst>
              </p:cNvPr>
              <p:cNvSpPr/>
              <p:nvPr/>
            </p:nvSpPr>
            <p:spPr>
              <a:xfrm>
                <a:off x="4120228" y="1523364"/>
                <a:ext cx="192405" cy="200025"/>
              </a:xfrm>
              <a:prstGeom prst="rect">
                <a:avLst/>
              </a:prstGeom>
              <a:solidFill>
                <a:schemeClr val="bg1">
                  <a:lumMod val="50000"/>
                </a:schemeClr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fr-FR" sz="2400"/>
              </a:p>
            </p:txBody>
          </p:sp>
          <p:sp>
            <p:nvSpPr>
              <p:cNvPr id="63" name="Rectangle 62">
                <a:extLst>
                  <a:ext uri="{FF2B5EF4-FFF2-40B4-BE49-F238E27FC236}">
                    <a16:creationId xmlns:a16="http://schemas.microsoft.com/office/drawing/2014/main" id="{61516FB0-8C4C-EE39-28F2-6824565B8637}"/>
                  </a:ext>
                </a:extLst>
              </p:cNvPr>
              <p:cNvSpPr/>
              <p:nvPr/>
            </p:nvSpPr>
            <p:spPr>
              <a:xfrm>
                <a:off x="4312633" y="1523364"/>
                <a:ext cx="192405" cy="200025"/>
              </a:xfrm>
              <a:prstGeom prst="rect">
                <a:avLst/>
              </a:prstGeom>
              <a:solidFill>
                <a:schemeClr val="bg1">
                  <a:lumMod val="50000"/>
                </a:schemeClr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fr-FR" sz="2400"/>
              </a:p>
            </p:txBody>
          </p:sp>
          <p:sp>
            <p:nvSpPr>
              <p:cNvPr id="64" name="Rectangle 63">
                <a:extLst>
                  <a:ext uri="{FF2B5EF4-FFF2-40B4-BE49-F238E27FC236}">
                    <a16:creationId xmlns:a16="http://schemas.microsoft.com/office/drawing/2014/main" id="{EC0B6FD1-C4DF-EC65-0C6B-B7B7D7BB3EED}"/>
                  </a:ext>
                </a:extLst>
              </p:cNvPr>
              <p:cNvSpPr/>
              <p:nvPr/>
            </p:nvSpPr>
            <p:spPr>
              <a:xfrm>
                <a:off x="4505038" y="1523364"/>
                <a:ext cx="192405" cy="200025"/>
              </a:xfrm>
              <a:prstGeom prst="rect">
                <a:avLst/>
              </a:prstGeom>
              <a:solidFill>
                <a:schemeClr val="bg1">
                  <a:lumMod val="50000"/>
                </a:schemeClr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fr-FR" sz="2400"/>
              </a:p>
            </p:txBody>
          </p:sp>
          <p:sp>
            <p:nvSpPr>
              <p:cNvPr id="65" name="Rectangle 64">
                <a:extLst>
                  <a:ext uri="{FF2B5EF4-FFF2-40B4-BE49-F238E27FC236}">
                    <a16:creationId xmlns:a16="http://schemas.microsoft.com/office/drawing/2014/main" id="{F7F2191D-A9B1-8CFE-5ABD-9095D90F5FE4}"/>
                  </a:ext>
                </a:extLst>
              </p:cNvPr>
              <p:cNvSpPr/>
              <p:nvPr/>
            </p:nvSpPr>
            <p:spPr>
              <a:xfrm>
                <a:off x="4697443" y="1523364"/>
                <a:ext cx="192405" cy="200025"/>
              </a:xfrm>
              <a:prstGeom prst="rect">
                <a:avLst/>
              </a:prstGeom>
              <a:solidFill>
                <a:schemeClr val="bg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fr-FR" sz="2400"/>
              </a:p>
            </p:txBody>
          </p:sp>
          <p:sp>
            <p:nvSpPr>
              <p:cNvPr id="66" name="Rectangle 65">
                <a:extLst>
                  <a:ext uri="{FF2B5EF4-FFF2-40B4-BE49-F238E27FC236}">
                    <a16:creationId xmlns:a16="http://schemas.microsoft.com/office/drawing/2014/main" id="{1C3F6BCE-E36F-7CBF-8FFD-E5EF0FE10A74}"/>
                  </a:ext>
                </a:extLst>
              </p:cNvPr>
              <p:cNvSpPr/>
              <p:nvPr/>
            </p:nvSpPr>
            <p:spPr>
              <a:xfrm>
                <a:off x="4889848" y="1523364"/>
                <a:ext cx="192405" cy="200025"/>
              </a:xfrm>
              <a:prstGeom prst="rect">
                <a:avLst/>
              </a:prstGeom>
              <a:solidFill>
                <a:schemeClr val="bg1">
                  <a:lumMod val="50000"/>
                </a:schemeClr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fr-FR" sz="2400"/>
              </a:p>
            </p:txBody>
          </p:sp>
          <p:sp>
            <p:nvSpPr>
              <p:cNvPr id="67" name="Rectangle 66">
                <a:extLst>
                  <a:ext uri="{FF2B5EF4-FFF2-40B4-BE49-F238E27FC236}">
                    <a16:creationId xmlns:a16="http://schemas.microsoft.com/office/drawing/2014/main" id="{FB8E6262-D7B9-99BC-F73A-8D458B0E274E}"/>
                  </a:ext>
                </a:extLst>
              </p:cNvPr>
              <p:cNvSpPr/>
              <p:nvPr/>
            </p:nvSpPr>
            <p:spPr>
              <a:xfrm>
                <a:off x="5082253" y="1523364"/>
                <a:ext cx="192405" cy="200025"/>
              </a:xfrm>
              <a:prstGeom prst="rect">
                <a:avLst/>
              </a:prstGeom>
              <a:solidFill>
                <a:schemeClr val="bg1">
                  <a:lumMod val="50000"/>
                </a:schemeClr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fr-FR" sz="2400"/>
              </a:p>
            </p:txBody>
          </p:sp>
          <p:sp>
            <p:nvSpPr>
              <p:cNvPr id="68" name="Rectangle 67">
                <a:extLst>
                  <a:ext uri="{FF2B5EF4-FFF2-40B4-BE49-F238E27FC236}">
                    <a16:creationId xmlns:a16="http://schemas.microsoft.com/office/drawing/2014/main" id="{BA5DD667-4843-1AF3-CBA1-5A6036B311FD}"/>
                  </a:ext>
                </a:extLst>
              </p:cNvPr>
              <p:cNvSpPr/>
              <p:nvPr/>
            </p:nvSpPr>
            <p:spPr>
              <a:xfrm>
                <a:off x="5274658" y="1523364"/>
                <a:ext cx="192405" cy="200025"/>
              </a:xfrm>
              <a:prstGeom prst="rect">
                <a:avLst/>
              </a:prstGeom>
              <a:solidFill>
                <a:schemeClr val="bg1">
                  <a:lumMod val="50000"/>
                </a:schemeClr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fr-FR" sz="2400"/>
              </a:p>
            </p:txBody>
          </p:sp>
          <p:sp>
            <p:nvSpPr>
              <p:cNvPr id="69" name="Rectangle 68">
                <a:extLst>
                  <a:ext uri="{FF2B5EF4-FFF2-40B4-BE49-F238E27FC236}">
                    <a16:creationId xmlns:a16="http://schemas.microsoft.com/office/drawing/2014/main" id="{568A7872-0FEE-4FA2-8590-9E695EE9655C}"/>
                  </a:ext>
                </a:extLst>
              </p:cNvPr>
              <p:cNvSpPr/>
              <p:nvPr/>
            </p:nvSpPr>
            <p:spPr>
              <a:xfrm>
                <a:off x="3927823" y="1723389"/>
                <a:ext cx="192405" cy="200025"/>
              </a:xfrm>
              <a:prstGeom prst="rect">
                <a:avLst/>
              </a:prstGeom>
              <a:solidFill>
                <a:schemeClr val="tx1">
                  <a:lumMod val="75000"/>
                  <a:lumOff val="25000"/>
                </a:schemeClr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fr-FR" sz="2400"/>
              </a:p>
            </p:txBody>
          </p:sp>
          <p:sp>
            <p:nvSpPr>
              <p:cNvPr id="70" name="Rectangle 69">
                <a:extLst>
                  <a:ext uri="{FF2B5EF4-FFF2-40B4-BE49-F238E27FC236}">
                    <a16:creationId xmlns:a16="http://schemas.microsoft.com/office/drawing/2014/main" id="{5CFAE040-D609-415B-3AD5-C76A66C7BFA5}"/>
                  </a:ext>
                </a:extLst>
              </p:cNvPr>
              <p:cNvSpPr/>
              <p:nvPr/>
            </p:nvSpPr>
            <p:spPr>
              <a:xfrm>
                <a:off x="4120228" y="1723389"/>
                <a:ext cx="192405" cy="200025"/>
              </a:xfrm>
              <a:prstGeom prst="rect">
                <a:avLst/>
              </a:prstGeom>
              <a:solidFill>
                <a:schemeClr val="bg1">
                  <a:lumMod val="50000"/>
                </a:schemeClr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fr-FR" sz="2400"/>
              </a:p>
            </p:txBody>
          </p:sp>
          <p:sp>
            <p:nvSpPr>
              <p:cNvPr id="71" name="Rectangle 70">
                <a:extLst>
                  <a:ext uri="{FF2B5EF4-FFF2-40B4-BE49-F238E27FC236}">
                    <a16:creationId xmlns:a16="http://schemas.microsoft.com/office/drawing/2014/main" id="{69F66BDB-9E4F-F1D3-65B0-1B2BF75AE9EF}"/>
                  </a:ext>
                </a:extLst>
              </p:cNvPr>
              <p:cNvSpPr/>
              <p:nvPr/>
            </p:nvSpPr>
            <p:spPr>
              <a:xfrm>
                <a:off x="4312633" y="1723389"/>
                <a:ext cx="192405" cy="200025"/>
              </a:xfrm>
              <a:prstGeom prst="rect">
                <a:avLst/>
              </a:prstGeom>
              <a:solidFill>
                <a:schemeClr val="bg1">
                  <a:lumMod val="50000"/>
                </a:schemeClr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fr-FR" sz="2400"/>
              </a:p>
            </p:txBody>
          </p:sp>
          <p:sp>
            <p:nvSpPr>
              <p:cNvPr id="72" name="Rectangle 71">
                <a:extLst>
                  <a:ext uri="{FF2B5EF4-FFF2-40B4-BE49-F238E27FC236}">
                    <a16:creationId xmlns:a16="http://schemas.microsoft.com/office/drawing/2014/main" id="{1EF122DB-135A-720F-75DB-08F09BF48DA1}"/>
                  </a:ext>
                </a:extLst>
              </p:cNvPr>
              <p:cNvSpPr/>
              <p:nvPr/>
            </p:nvSpPr>
            <p:spPr>
              <a:xfrm>
                <a:off x="4505038" y="1723389"/>
                <a:ext cx="192405" cy="200025"/>
              </a:xfrm>
              <a:prstGeom prst="rect">
                <a:avLst/>
              </a:prstGeom>
              <a:solidFill>
                <a:schemeClr val="bg1">
                  <a:lumMod val="50000"/>
                </a:schemeClr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fr-FR" sz="2400"/>
              </a:p>
            </p:txBody>
          </p:sp>
          <p:sp>
            <p:nvSpPr>
              <p:cNvPr id="73" name="Rectangle 72">
                <a:extLst>
                  <a:ext uri="{FF2B5EF4-FFF2-40B4-BE49-F238E27FC236}">
                    <a16:creationId xmlns:a16="http://schemas.microsoft.com/office/drawing/2014/main" id="{A8000FA1-9BA5-612F-4353-4FE3552C2AD1}"/>
                  </a:ext>
                </a:extLst>
              </p:cNvPr>
              <p:cNvSpPr/>
              <p:nvPr/>
            </p:nvSpPr>
            <p:spPr>
              <a:xfrm>
                <a:off x="4697443" y="1723389"/>
                <a:ext cx="192405" cy="200025"/>
              </a:xfrm>
              <a:prstGeom prst="rect">
                <a:avLst/>
              </a:prstGeom>
              <a:solidFill>
                <a:schemeClr val="bg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fr-FR" sz="2400"/>
              </a:p>
            </p:txBody>
          </p:sp>
          <p:sp>
            <p:nvSpPr>
              <p:cNvPr id="74" name="Rectangle 73">
                <a:extLst>
                  <a:ext uri="{FF2B5EF4-FFF2-40B4-BE49-F238E27FC236}">
                    <a16:creationId xmlns:a16="http://schemas.microsoft.com/office/drawing/2014/main" id="{08B83E89-53E3-6E9C-7774-9463EBC9A51D}"/>
                  </a:ext>
                </a:extLst>
              </p:cNvPr>
              <p:cNvSpPr/>
              <p:nvPr/>
            </p:nvSpPr>
            <p:spPr>
              <a:xfrm>
                <a:off x="4889848" y="1723389"/>
                <a:ext cx="192405" cy="200025"/>
              </a:xfrm>
              <a:prstGeom prst="rect">
                <a:avLst/>
              </a:prstGeom>
              <a:solidFill>
                <a:schemeClr val="bg1">
                  <a:lumMod val="50000"/>
                </a:schemeClr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fr-FR" sz="2400"/>
              </a:p>
            </p:txBody>
          </p:sp>
          <p:sp>
            <p:nvSpPr>
              <p:cNvPr id="75" name="Rectangle 74">
                <a:extLst>
                  <a:ext uri="{FF2B5EF4-FFF2-40B4-BE49-F238E27FC236}">
                    <a16:creationId xmlns:a16="http://schemas.microsoft.com/office/drawing/2014/main" id="{5D9FE851-F1C5-06B8-A816-17833300D75B}"/>
                  </a:ext>
                </a:extLst>
              </p:cNvPr>
              <p:cNvSpPr/>
              <p:nvPr/>
            </p:nvSpPr>
            <p:spPr>
              <a:xfrm>
                <a:off x="5082253" y="1723389"/>
                <a:ext cx="192405" cy="200025"/>
              </a:xfrm>
              <a:prstGeom prst="rect">
                <a:avLst/>
              </a:prstGeom>
              <a:solidFill>
                <a:schemeClr val="bg1">
                  <a:lumMod val="50000"/>
                </a:schemeClr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fr-FR" sz="2400"/>
              </a:p>
            </p:txBody>
          </p:sp>
          <p:sp>
            <p:nvSpPr>
              <p:cNvPr id="76" name="Rectangle 75">
                <a:extLst>
                  <a:ext uri="{FF2B5EF4-FFF2-40B4-BE49-F238E27FC236}">
                    <a16:creationId xmlns:a16="http://schemas.microsoft.com/office/drawing/2014/main" id="{5EF658FF-CDE5-9DF4-D124-6A812AB46839}"/>
                  </a:ext>
                </a:extLst>
              </p:cNvPr>
              <p:cNvSpPr/>
              <p:nvPr/>
            </p:nvSpPr>
            <p:spPr>
              <a:xfrm>
                <a:off x="5274658" y="1723389"/>
                <a:ext cx="192405" cy="200025"/>
              </a:xfrm>
              <a:prstGeom prst="rect">
                <a:avLst/>
              </a:prstGeom>
              <a:solidFill>
                <a:schemeClr val="bg1">
                  <a:lumMod val="50000"/>
                </a:schemeClr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fr-FR" sz="2400"/>
              </a:p>
            </p:txBody>
          </p:sp>
          <p:sp>
            <p:nvSpPr>
              <p:cNvPr id="77" name="Rectangle 76">
                <a:extLst>
                  <a:ext uri="{FF2B5EF4-FFF2-40B4-BE49-F238E27FC236}">
                    <a16:creationId xmlns:a16="http://schemas.microsoft.com/office/drawing/2014/main" id="{81D78F80-90BF-E6C2-540C-115043D30870}"/>
                  </a:ext>
                </a:extLst>
              </p:cNvPr>
              <p:cNvSpPr/>
              <p:nvPr/>
            </p:nvSpPr>
            <p:spPr>
              <a:xfrm>
                <a:off x="3927823" y="1923414"/>
                <a:ext cx="192405" cy="200025"/>
              </a:xfrm>
              <a:prstGeom prst="rect">
                <a:avLst/>
              </a:prstGeom>
              <a:solidFill>
                <a:schemeClr val="bg1">
                  <a:lumMod val="50000"/>
                </a:schemeClr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fr-FR" sz="2400"/>
              </a:p>
            </p:txBody>
          </p:sp>
          <p:sp>
            <p:nvSpPr>
              <p:cNvPr id="78" name="Rectangle 77">
                <a:extLst>
                  <a:ext uri="{FF2B5EF4-FFF2-40B4-BE49-F238E27FC236}">
                    <a16:creationId xmlns:a16="http://schemas.microsoft.com/office/drawing/2014/main" id="{405296A7-B16D-C911-6C9D-7C47AAC3A1D3}"/>
                  </a:ext>
                </a:extLst>
              </p:cNvPr>
              <p:cNvSpPr/>
              <p:nvPr/>
            </p:nvSpPr>
            <p:spPr>
              <a:xfrm>
                <a:off x="4120228" y="1923414"/>
                <a:ext cx="192405" cy="200025"/>
              </a:xfrm>
              <a:prstGeom prst="rect">
                <a:avLst/>
              </a:prstGeom>
              <a:solidFill>
                <a:schemeClr val="bg1">
                  <a:lumMod val="50000"/>
                </a:schemeClr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fr-FR" sz="2400"/>
              </a:p>
            </p:txBody>
          </p:sp>
          <p:sp>
            <p:nvSpPr>
              <p:cNvPr id="79" name="Rectangle 78">
                <a:extLst>
                  <a:ext uri="{FF2B5EF4-FFF2-40B4-BE49-F238E27FC236}">
                    <a16:creationId xmlns:a16="http://schemas.microsoft.com/office/drawing/2014/main" id="{23CD38BD-069F-C16A-BEE3-9A5631591D7E}"/>
                  </a:ext>
                </a:extLst>
              </p:cNvPr>
              <p:cNvSpPr/>
              <p:nvPr/>
            </p:nvSpPr>
            <p:spPr>
              <a:xfrm>
                <a:off x="4312633" y="1923414"/>
                <a:ext cx="192405" cy="200025"/>
              </a:xfrm>
              <a:prstGeom prst="rect">
                <a:avLst/>
              </a:prstGeom>
              <a:solidFill>
                <a:schemeClr val="bg1">
                  <a:lumMod val="50000"/>
                </a:schemeClr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fr-FR" sz="2400"/>
              </a:p>
            </p:txBody>
          </p:sp>
          <p:sp>
            <p:nvSpPr>
              <p:cNvPr id="80" name="Rectangle 79">
                <a:extLst>
                  <a:ext uri="{FF2B5EF4-FFF2-40B4-BE49-F238E27FC236}">
                    <a16:creationId xmlns:a16="http://schemas.microsoft.com/office/drawing/2014/main" id="{319B9B9F-4364-F32F-DE9F-EB458C2F87E5}"/>
                  </a:ext>
                </a:extLst>
              </p:cNvPr>
              <p:cNvSpPr/>
              <p:nvPr/>
            </p:nvSpPr>
            <p:spPr>
              <a:xfrm>
                <a:off x="4505038" y="1923414"/>
                <a:ext cx="192405" cy="200025"/>
              </a:xfrm>
              <a:prstGeom prst="rect">
                <a:avLst/>
              </a:prstGeom>
              <a:solidFill>
                <a:schemeClr val="bg1">
                  <a:lumMod val="75000"/>
                </a:schemeClr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fr-FR" sz="2400"/>
              </a:p>
            </p:txBody>
          </p:sp>
          <p:sp>
            <p:nvSpPr>
              <p:cNvPr id="81" name="Rectangle 80">
                <a:extLst>
                  <a:ext uri="{FF2B5EF4-FFF2-40B4-BE49-F238E27FC236}">
                    <a16:creationId xmlns:a16="http://schemas.microsoft.com/office/drawing/2014/main" id="{C423C040-0C4C-9EFA-F284-ABABB3811D82}"/>
                  </a:ext>
                </a:extLst>
              </p:cNvPr>
              <p:cNvSpPr/>
              <p:nvPr/>
            </p:nvSpPr>
            <p:spPr>
              <a:xfrm>
                <a:off x="4697443" y="1923414"/>
                <a:ext cx="192405" cy="200025"/>
              </a:xfrm>
              <a:prstGeom prst="rect">
                <a:avLst/>
              </a:prstGeom>
              <a:solidFill>
                <a:schemeClr val="bg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fr-FR" sz="2400"/>
              </a:p>
            </p:txBody>
          </p:sp>
          <p:sp>
            <p:nvSpPr>
              <p:cNvPr id="82" name="Rectangle 81">
                <a:extLst>
                  <a:ext uri="{FF2B5EF4-FFF2-40B4-BE49-F238E27FC236}">
                    <a16:creationId xmlns:a16="http://schemas.microsoft.com/office/drawing/2014/main" id="{0C7CDA62-C391-555D-5F3D-E67A7D661BD5}"/>
                  </a:ext>
                </a:extLst>
              </p:cNvPr>
              <p:cNvSpPr/>
              <p:nvPr/>
            </p:nvSpPr>
            <p:spPr>
              <a:xfrm>
                <a:off x="4889848" y="1923414"/>
                <a:ext cx="192405" cy="200025"/>
              </a:xfrm>
              <a:prstGeom prst="rect">
                <a:avLst/>
              </a:prstGeom>
              <a:solidFill>
                <a:schemeClr val="bg1">
                  <a:lumMod val="95000"/>
                </a:schemeClr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fr-FR" sz="2400"/>
              </a:p>
            </p:txBody>
          </p:sp>
          <p:sp>
            <p:nvSpPr>
              <p:cNvPr id="83" name="Rectangle 82">
                <a:extLst>
                  <a:ext uri="{FF2B5EF4-FFF2-40B4-BE49-F238E27FC236}">
                    <a16:creationId xmlns:a16="http://schemas.microsoft.com/office/drawing/2014/main" id="{3689F22F-82E1-5B7B-68D5-3862967A29D7}"/>
                  </a:ext>
                </a:extLst>
              </p:cNvPr>
              <p:cNvSpPr/>
              <p:nvPr/>
            </p:nvSpPr>
            <p:spPr>
              <a:xfrm>
                <a:off x="5082253" y="1923414"/>
                <a:ext cx="192405" cy="200025"/>
              </a:xfrm>
              <a:prstGeom prst="rect">
                <a:avLst/>
              </a:prstGeom>
              <a:solidFill>
                <a:schemeClr val="bg1">
                  <a:lumMod val="50000"/>
                </a:schemeClr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fr-FR" sz="2400"/>
              </a:p>
            </p:txBody>
          </p:sp>
          <p:sp>
            <p:nvSpPr>
              <p:cNvPr id="84" name="Rectangle 83">
                <a:extLst>
                  <a:ext uri="{FF2B5EF4-FFF2-40B4-BE49-F238E27FC236}">
                    <a16:creationId xmlns:a16="http://schemas.microsoft.com/office/drawing/2014/main" id="{F6568949-E570-6B39-3034-89CD722DC3E7}"/>
                  </a:ext>
                </a:extLst>
              </p:cNvPr>
              <p:cNvSpPr/>
              <p:nvPr/>
            </p:nvSpPr>
            <p:spPr>
              <a:xfrm>
                <a:off x="5274658" y="1923414"/>
                <a:ext cx="192405" cy="200025"/>
              </a:xfrm>
              <a:prstGeom prst="rect">
                <a:avLst/>
              </a:prstGeom>
              <a:solidFill>
                <a:schemeClr val="bg1">
                  <a:lumMod val="50000"/>
                </a:schemeClr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fr-FR" sz="2400"/>
              </a:p>
            </p:txBody>
          </p:sp>
          <p:sp>
            <p:nvSpPr>
              <p:cNvPr id="85" name="Rectangle 84">
                <a:extLst>
                  <a:ext uri="{FF2B5EF4-FFF2-40B4-BE49-F238E27FC236}">
                    <a16:creationId xmlns:a16="http://schemas.microsoft.com/office/drawing/2014/main" id="{8394AE80-5908-59C6-AC85-3B63565DE1F9}"/>
                  </a:ext>
                </a:extLst>
              </p:cNvPr>
              <p:cNvSpPr/>
              <p:nvPr/>
            </p:nvSpPr>
            <p:spPr>
              <a:xfrm>
                <a:off x="3927823" y="2123439"/>
                <a:ext cx="192405" cy="200025"/>
              </a:xfrm>
              <a:prstGeom prst="rect">
                <a:avLst/>
              </a:prstGeom>
              <a:solidFill>
                <a:schemeClr val="tx1">
                  <a:lumMod val="75000"/>
                  <a:lumOff val="25000"/>
                </a:schemeClr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fr-FR" sz="2400"/>
              </a:p>
            </p:txBody>
          </p:sp>
          <p:sp>
            <p:nvSpPr>
              <p:cNvPr id="86" name="Rectangle 85">
                <a:extLst>
                  <a:ext uri="{FF2B5EF4-FFF2-40B4-BE49-F238E27FC236}">
                    <a16:creationId xmlns:a16="http://schemas.microsoft.com/office/drawing/2014/main" id="{378FA0D5-C757-A84D-6D58-ED0750BFFABF}"/>
                  </a:ext>
                </a:extLst>
              </p:cNvPr>
              <p:cNvSpPr/>
              <p:nvPr/>
            </p:nvSpPr>
            <p:spPr>
              <a:xfrm>
                <a:off x="4120228" y="2123439"/>
                <a:ext cx="192405" cy="200025"/>
              </a:xfrm>
              <a:prstGeom prst="rect">
                <a:avLst/>
              </a:prstGeom>
              <a:solidFill>
                <a:schemeClr val="bg1">
                  <a:lumMod val="75000"/>
                </a:schemeClr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fr-FR" sz="2400"/>
              </a:p>
            </p:txBody>
          </p:sp>
          <p:sp>
            <p:nvSpPr>
              <p:cNvPr id="87" name="Rectangle 86">
                <a:extLst>
                  <a:ext uri="{FF2B5EF4-FFF2-40B4-BE49-F238E27FC236}">
                    <a16:creationId xmlns:a16="http://schemas.microsoft.com/office/drawing/2014/main" id="{FFC4C8EB-8F70-0C71-F6F7-4E5FC308CC45}"/>
                  </a:ext>
                </a:extLst>
              </p:cNvPr>
              <p:cNvSpPr/>
              <p:nvPr/>
            </p:nvSpPr>
            <p:spPr>
              <a:xfrm>
                <a:off x="4312633" y="2123439"/>
                <a:ext cx="192405" cy="200025"/>
              </a:xfrm>
              <a:prstGeom prst="rect">
                <a:avLst/>
              </a:prstGeom>
              <a:solidFill>
                <a:schemeClr val="bg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fr-FR" sz="2400"/>
              </a:p>
            </p:txBody>
          </p:sp>
          <p:sp>
            <p:nvSpPr>
              <p:cNvPr id="88" name="Rectangle 87">
                <a:extLst>
                  <a:ext uri="{FF2B5EF4-FFF2-40B4-BE49-F238E27FC236}">
                    <a16:creationId xmlns:a16="http://schemas.microsoft.com/office/drawing/2014/main" id="{2FCC69F4-132A-9583-4B2F-651F99837AF0}"/>
                  </a:ext>
                </a:extLst>
              </p:cNvPr>
              <p:cNvSpPr/>
              <p:nvPr/>
            </p:nvSpPr>
            <p:spPr>
              <a:xfrm>
                <a:off x="4505038" y="2123439"/>
                <a:ext cx="192405" cy="200025"/>
              </a:xfrm>
              <a:prstGeom prst="rect">
                <a:avLst/>
              </a:prstGeom>
              <a:solidFill>
                <a:schemeClr val="bg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fr-FR" sz="2400"/>
              </a:p>
            </p:txBody>
          </p:sp>
          <p:sp>
            <p:nvSpPr>
              <p:cNvPr id="89" name="Rectangle 88">
                <a:extLst>
                  <a:ext uri="{FF2B5EF4-FFF2-40B4-BE49-F238E27FC236}">
                    <a16:creationId xmlns:a16="http://schemas.microsoft.com/office/drawing/2014/main" id="{9290B7A5-FF5E-EED5-D95A-61BDC48A9491}"/>
                  </a:ext>
                </a:extLst>
              </p:cNvPr>
              <p:cNvSpPr/>
              <p:nvPr/>
            </p:nvSpPr>
            <p:spPr>
              <a:xfrm>
                <a:off x="4697443" y="2123439"/>
                <a:ext cx="192405" cy="200025"/>
              </a:xfrm>
              <a:prstGeom prst="rect">
                <a:avLst/>
              </a:prstGeom>
              <a:solidFill>
                <a:schemeClr val="bg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fr-FR" sz="2400"/>
              </a:p>
            </p:txBody>
          </p:sp>
          <p:sp>
            <p:nvSpPr>
              <p:cNvPr id="90" name="Rectangle 89">
                <a:extLst>
                  <a:ext uri="{FF2B5EF4-FFF2-40B4-BE49-F238E27FC236}">
                    <a16:creationId xmlns:a16="http://schemas.microsoft.com/office/drawing/2014/main" id="{9BF5C5DB-484A-B657-8605-0190B52DD95E}"/>
                  </a:ext>
                </a:extLst>
              </p:cNvPr>
              <p:cNvSpPr/>
              <p:nvPr/>
            </p:nvSpPr>
            <p:spPr>
              <a:xfrm>
                <a:off x="4889848" y="2123439"/>
                <a:ext cx="192405" cy="200025"/>
              </a:xfrm>
              <a:prstGeom prst="rect">
                <a:avLst/>
              </a:prstGeom>
              <a:solidFill>
                <a:schemeClr val="bg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fr-FR" sz="2400"/>
              </a:p>
            </p:txBody>
          </p:sp>
          <p:sp>
            <p:nvSpPr>
              <p:cNvPr id="91" name="Rectangle 90">
                <a:extLst>
                  <a:ext uri="{FF2B5EF4-FFF2-40B4-BE49-F238E27FC236}">
                    <a16:creationId xmlns:a16="http://schemas.microsoft.com/office/drawing/2014/main" id="{751E9B10-0B50-B547-327E-7293C808987E}"/>
                  </a:ext>
                </a:extLst>
              </p:cNvPr>
              <p:cNvSpPr/>
              <p:nvPr/>
            </p:nvSpPr>
            <p:spPr>
              <a:xfrm>
                <a:off x="5082253" y="2123439"/>
                <a:ext cx="192405" cy="200025"/>
              </a:xfrm>
              <a:prstGeom prst="rect">
                <a:avLst/>
              </a:prstGeom>
              <a:solidFill>
                <a:schemeClr val="bg1">
                  <a:lumMod val="50000"/>
                </a:schemeClr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fr-FR" sz="2400"/>
              </a:p>
            </p:txBody>
          </p:sp>
          <p:sp>
            <p:nvSpPr>
              <p:cNvPr id="92" name="Rectangle 91">
                <a:extLst>
                  <a:ext uri="{FF2B5EF4-FFF2-40B4-BE49-F238E27FC236}">
                    <a16:creationId xmlns:a16="http://schemas.microsoft.com/office/drawing/2014/main" id="{1DA1ACAF-E15A-5B04-1805-A5725EC9498C}"/>
                  </a:ext>
                </a:extLst>
              </p:cNvPr>
              <p:cNvSpPr/>
              <p:nvPr/>
            </p:nvSpPr>
            <p:spPr>
              <a:xfrm>
                <a:off x="5274658" y="2123439"/>
                <a:ext cx="192405" cy="200025"/>
              </a:xfrm>
              <a:prstGeom prst="rect">
                <a:avLst/>
              </a:prstGeom>
              <a:solidFill>
                <a:schemeClr val="tx1">
                  <a:lumMod val="75000"/>
                  <a:lumOff val="25000"/>
                </a:schemeClr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fr-FR" sz="2400"/>
              </a:p>
            </p:txBody>
          </p:sp>
          <p:sp>
            <p:nvSpPr>
              <p:cNvPr id="93" name="Rectangle 92">
                <a:extLst>
                  <a:ext uri="{FF2B5EF4-FFF2-40B4-BE49-F238E27FC236}">
                    <a16:creationId xmlns:a16="http://schemas.microsoft.com/office/drawing/2014/main" id="{F8264F58-622C-C9DD-E89F-94C2750E79DF}"/>
                  </a:ext>
                </a:extLst>
              </p:cNvPr>
              <p:cNvSpPr/>
              <p:nvPr/>
            </p:nvSpPr>
            <p:spPr>
              <a:xfrm>
                <a:off x="3927823" y="2323464"/>
                <a:ext cx="192405" cy="200025"/>
              </a:xfrm>
              <a:prstGeom prst="rect">
                <a:avLst/>
              </a:prstGeom>
              <a:solidFill>
                <a:schemeClr val="tx1">
                  <a:lumMod val="75000"/>
                  <a:lumOff val="25000"/>
                </a:schemeClr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fr-FR" sz="2400"/>
              </a:p>
            </p:txBody>
          </p:sp>
          <p:sp>
            <p:nvSpPr>
              <p:cNvPr id="94" name="Rectangle 93">
                <a:extLst>
                  <a:ext uri="{FF2B5EF4-FFF2-40B4-BE49-F238E27FC236}">
                    <a16:creationId xmlns:a16="http://schemas.microsoft.com/office/drawing/2014/main" id="{12DE1149-F6D2-55CB-D534-D20DBD97271A}"/>
                  </a:ext>
                </a:extLst>
              </p:cNvPr>
              <p:cNvSpPr/>
              <p:nvPr/>
            </p:nvSpPr>
            <p:spPr>
              <a:xfrm>
                <a:off x="4120228" y="2323464"/>
                <a:ext cx="192405" cy="200025"/>
              </a:xfrm>
              <a:prstGeom prst="rect">
                <a:avLst/>
              </a:prstGeom>
              <a:solidFill>
                <a:schemeClr val="bg1">
                  <a:lumMod val="50000"/>
                </a:schemeClr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fr-FR" sz="2400"/>
              </a:p>
            </p:txBody>
          </p:sp>
          <p:sp>
            <p:nvSpPr>
              <p:cNvPr id="95" name="Rectangle 94">
                <a:extLst>
                  <a:ext uri="{FF2B5EF4-FFF2-40B4-BE49-F238E27FC236}">
                    <a16:creationId xmlns:a16="http://schemas.microsoft.com/office/drawing/2014/main" id="{161ED3BD-0EBF-04E4-C84F-C4338B82A743}"/>
                  </a:ext>
                </a:extLst>
              </p:cNvPr>
              <p:cNvSpPr/>
              <p:nvPr/>
            </p:nvSpPr>
            <p:spPr>
              <a:xfrm>
                <a:off x="4312633" y="2323464"/>
                <a:ext cx="192405" cy="200025"/>
              </a:xfrm>
              <a:prstGeom prst="rect">
                <a:avLst/>
              </a:prstGeom>
              <a:solidFill>
                <a:schemeClr val="bg1">
                  <a:lumMod val="50000"/>
                </a:schemeClr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fr-FR" sz="2400"/>
              </a:p>
            </p:txBody>
          </p:sp>
          <p:sp>
            <p:nvSpPr>
              <p:cNvPr id="96" name="Rectangle 95">
                <a:extLst>
                  <a:ext uri="{FF2B5EF4-FFF2-40B4-BE49-F238E27FC236}">
                    <a16:creationId xmlns:a16="http://schemas.microsoft.com/office/drawing/2014/main" id="{5E09DD2E-2373-0BEF-BF2C-559FEEE37AFF}"/>
                  </a:ext>
                </a:extLst>
              </p:cNvPr>
              <p:cNvSpPr/>
              <p:nvPr/>
            </p:nvSpPr>
            <p:spPr>
              <a:xfrm>
                <a:off x="4505038" y="2323464"/>
                <a:ext cx="192405" cy="200025"/>
              </a:xfrm>
              <a:prstGeom prst="rect">
                <a:avLst/>
              </a:prstGeom>
              <a:solidFill>
                <a:schemeClr val="bg1">
                  <a:lumMod val="50000"/>
                </a:schemeClr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fr-FR" sz="2400"/>
              </a:p>
            </p:txBody>
          </p:sp>
          <p:sp>
            <p:nvSpPr>
              <p:cNvPr id="97" name="Rectangle 96">
                <a:extLst>
                  <a:ext uri="{FF2B5EF4-FFF2-40B4-BE49-F238E27FC236}">
                    <a16:creationId xmlns:a16="http://schemas.microsoft.com/office/drawing/2014/main" id="{D2F848DC-19CD-CB66-CF4C-E2ED64F734C8}"/>
                  </a:ext>
                </a:extLst>
              </p:cNvPr>
              <p:cNvSpPr/>
              <p:nvPr/>
            </p:nvSpPr>
            <p:spPr>
              <a:xfrm>
                <a:off x="4697443" y="2323464"/>
                <a:ext cx="192405" cy="200025"/>
              </a:xfrm>
              <a:prstGeom prst="rect">
                <a:avLst/>
              </a:prstGeom>
              <a:solidFill>
                <a:schemeClr val="bg1">
                  <a:lumMod val="50000"/>
                </a:schemeClr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fr-FR" sz="2400"/>
              </a:p>
            </p:txBody>
          </p:sp>
          <p:sp>
            <p:nvSpPr>
              <p:cNvPr id="98" name="Rectangle 97">
                <a:extLst>
                  <a:ext uri="{FF2B5EF4-FFF2-40B4-BE49-F238E27FC236}">
                    <a16:creationId xmlns:a16="http://schemas.microsoft.com/office/drawing/2014/main" id="{8A89E3A5-468A-DD6C-E008-FC45FE0DBEAA}"/>
                  </a:ext>
                </a:extLst>
              </p:cNvPr>
              <p:cNvSpPr/>
              <p:nvPr/>
            </p:nvSpPr>
            <p:spPr>
              <a:xfrm>
                <a:off x="4889848" y="2323464"/>
                <a:ext cx="192405" cy="200025"/>
              </a:xfrm>
              <a:prstGeom prst="rect">
                <a:avLst/>
              </a:prstGeom>
              <a:solidFill>
                <a:schemeClr val="tx1">
                  <a:lumMod val="75000"/>
                  <a:lumOff val="25000"/>
                </a:schemeClr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fr-FR" sz="2400"/>
              </a:p>
            </p:txBody>
          </p:sp>
          <p:sp>
            <p:nvSpPr>
              <p:cNvPr id="99" name="Rectangle 98">
                <a:extLst>
                  <a:ext uri="{FF2B5EF4-FFF2-40B4-BE49-F238E27FC236}">
                    <a16:creationId xmlns:a16="http://schemas.microsoft.com/office/drawing/2014/main" id="{7B410F74-90BD-76CD-F831-248901E1C67C}"/>
                  </a:ext>
                </a:extLst>
              </p:cNvPr>
              <p:cNvSpPr/>
              <p:nvPr/>
            </p:nvSpPr>
            <p:spPr>
              <a:xfrm>
                <a:off x="5082253" y="2323464"/>
                <a:ext cx="192405" cy="200025"/>
              </a:xfrm>
              <a:prstGeom prst="rect">
                <a:avLst/>
              </a:prstGeom>
              <a:solidFill>
                <a:schemeClr val="bg1">
                  <a:lumMod val="50000"/>
                </a:schemeClr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fr-FR" sz="2400"/>
              </a:p>
            </p:txBody>
          </p:sp>
          <p:sp>
            <p:nvSpPr>
              <p:cNvPr id="100" name="Rectangle 99">
                <a:extLst>
                  <a:ext uri="{FF2B5EF4-FFF2-40B4-BE49-F238E27FC236}">
                    <a16:creationId xmlns:a16="http://schemas.microsoft.com/office/drawing/2014/main" id="{0B76EA5F-6BCB-69BF-CD2F-23F16D5E0471}"/>
                  </a:ext>
                </a:extLst>
              </p:cNvPr>
              <p:cNvSpPr/>
              <p:nvPr/>
            </p:nvSpPr>
            <p:spPr>
              <a:xfrm>
                <a:off x="5274658" y="2323464"/>
                <a:ext cx="192405" cy="200025"/>
              </a:xfrm>
              <a:prstGeom prst="rect">
                <a:avLst/>
              </a:prstGeom>
              <a:solidFill>
                <a:schemeClr val="tx1">
                  <a:lumMod val="75000"/>
                  <a:lumOff val="25000"/>
                </a:schemeClr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fr-FR" sz="2400"/>
              </a:p>
            </p:txBody>
          </p:sp>
        </p:grpSp>
        <p:grpSp>
          <p:nvGrpSpPr>
            <p:cNvPr id="101" name="Groupe 100">
              <a:extLst>
                <a:ext uri="{FF2B5EF4-FFF2-40B4-BE49-F238E27FC236}">
                  <a16:creationId xmlns:a16="http://schemas.microsoft.com/office/drawing/2014/main" id="{B56993CD-9000-2E9E-9E5C-29DB087729F7}"/>
                </a:ext>
              </a:extLst>
            </p:cNvPr>
            <p:cNvGrpSpPr/>
            <p:nvPr/>
          </p:nvGrpSpPr>
          <p:grpSpPr>
            <a:xfrm>
              <a:off x="719892" y="1754237"/>
              <a:ext cx="854241" cy="1017416"/>
              <a:chOff x="1495773" y="2396489"/>
              <a:chExt cx="1539240" cy="1600200"/>
            </a:xfrm>
            <a:scene3d>
              <a:camera prst="isometricOffAxis2Right"/>
              <a:lightRig rig="threePt" dir="t"/>
            </a:scene3d>
          </p:grpSpPr>
          <p:sp>
            <p:nvSpPr>
              <p:cNvPr id="102" name="Rectangle 101">
                <a:extLst>
                  <a:ext uri="{FF2B5EF4-FFF2-40B4-BE49-F238E27FC236}">
                    <a16:creationId xmlns:a16="http://schemas.microsoft.com/office/drawing/2014/main" id="{D5842187-1717-E5F9-586D-54EAC5EE66CC}"/>
                  </a:ext>
                </a:extLst>
              </p:cNvPr>
              <p:cNvSpPr/>
              <p:nvPr/>
            </p:nvSpPr>
            <p:spPr>
              <a:xfrm>
                <a:off x="1495773" y="2396489"/>
                <a:ext cx="192405" cy="200025"/>
              </a:xfrm>
              <a:prstGeom prst="rect">
                <a:avLst/>
              </a:prstGeom>
              <a:solidFill>
                <a:srgbClr val="949494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fr-FR" sz="2400"/>
              </a:p>
            </p:txBody>
          </p:sp>
          <p:sp>
            <p:nvSpPr>
              <p:cNvPr id="103" name="Rectangle 102">
                <a:extLst>
                  <a:ext uri="{FF2B5EF4-FFF2-40B4-BE49-F238E27FC236}">
                    <a16:creationId xmlns:a16="http://schemas.microsoft.com/office/drawing/2014/main" id="{6A3260C9-C67F-8D2B-A736-8C753696E305}"/>
                  </a:ext>
                </a:extLst>
              </p:cNvPr>
              <p:cNvSpPr/>
              <p:nvPr/>
            </p:nvSpPr>
            <p:spPr>
              <a:xfrm>
                <a:off x="1688178" y="2396489"/>
                <a:ext cx="192405" cy="200025"/>
              </a:xfrm>
              <a:prstGeom prst="rect">
                <a:avLst/>
              </a:prstGeom>
              <a:solidFill>
                <a:srgbClr val="949494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fr-FR" sz="2400"/>
              </a:p>
            </p:txBody>
          </p:sp>
          <p:sp>
            <p:nvSpPr>
              <p:cNvPr id="104" name="Rectangle 103">
                <a:extLst>
                  <a:ext uri="{FF2B5EF4-FFF2-40B4-BE49-F238E27FC236}">
                    <a16:creationId xmlns:a16="http://schemas.microsoft.com/office/drawing/2014/main" id="{FCE66A52-E0C3-AE4F-24E5-8A25DAD16652}"/>
                  </a:ext>
                </a:extLst>
              </p:cNvPr>
              <p:cNvSpPr/>
              <p:nvPr/>
            </p:nvSpPr>
            <p:spPr>
              <a:xfrm>
                <a:off x="1880583" y="2396489"/>
                <a:ext cx="192405" cy="200025"/>
              </a:xfrm>
              <a:prstGeom prst="rect">
                <a:avLst/>
              </a:prstGeom>
              <a:solidFill>
                <a:srgbClr val="949494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fr-FR" sz="2400"/>
              </a:p>
            </p:txBody>
          </p:sp>
          <p:sp>
            <p:nvSpPr>
              <p:cNvPr id="105" name="Rectangle 104">
                <a:extLst>
                  <a:ext uri="{FF2B5EF4-FFF2-40B4-BE49-F238E27FC236}">
                    <a16:creationId xmlns:a16="http://schemas.microsoft.com/office/drawing/2014/main" id="{E4E0332C-D539-5695-6759-043ABB79243E}"/>
                  </a:ext>
                </a:extLst>
              </p:cNvPr>
              <p:cNvSpPr/>
              <p:nvPr/>
            </p:nvSpPr>
            <p:spPr>
              <a:xfrm>
                <a:off x="2072988" y="2396489"/>
                <a:ext cx="192405" cy="200025"/>
              </a:xfrm>
              <a:prstGeom prst="rect">
                <a:avLst/>
              </a:prstGeom>
              <a:solidFill>
                <a:srgbClr val="949494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fr-FR" sz="2400"/>
              </a:p>
            </p:txBody>
          </p:sp>
          <p:sp>
            <p:nvSpPr>
              <p:cNvPr id="106" name="Rectangle 105">
                <a:extLst>
                  <a:ext uri="{FF2B5EF4-FFF2-40B4-BE49-F238E27FC236}">
                    <a16:creationId xmlns:a16="http://schemas.microsoft.com/office/drawing/2014/main" id="{64446786-A8D6-F29B-9419-91CE34338CAB}"/>
                  </a:ext>
                </a:extLst>
              </p:cNvPr>
              <p:cNvSpPr/>
              <p:nvPr/>
            </p:nvSpPr>
            <p:spPr>
              <a:xfrm>
                <a:off x="2265393" y="2396489"/>
                <a:ext cx="192405" cy="200025"/>
              </a:xfrm>
              <a:prstGeom prst="rect">
                <a:avLst/>
              </a:prstGeom>
              <a:solidFill>
                <a:srgbClr val="949494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fr-FR" sz="2400"/>
              </a:p>
            </p:txBody>
          </p:sp>
          <p:sp>
            <p:nvSpPr>
              <p:cNvPr id="107" name="Rectangle 106">
                <a:extLst>
                  <a:ext uri="{FF2B5EF4-FFF2-40B4-BE49-F238E27FC236}">
                    <a16:creationId xmlns:a16="http://schemas.microsoft.com/office/drawing/2014/main" id="{D40E3CAD-2570-E58F-2E44-3B0DC5DCA7AC}"/>
                  </a:ext>
                </a:extLst>
              </p:cNvPr>
              <p:cNvSpPr/>
              <p:nvPr/>
            </p:nvSpPr>
            <p:spPr>
              <a:xfrm>
                <a:off x="2457798" y="2396489"/>
                <a:ext cx="192405" cy="200025"/>
              </a:xfrm>
              <a:prstGeom prst="rect">
                <a:avLst/>
              </a:prstGeom>
              <a:solidFill>
                <a:srgbClr val="949494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fr-FR" sz="2400"/>
              </a:p>
            </p:txBody>
          </p:sp>
          <p:sp>
            <p:nvSpPr>
              <p:cNvPr id="108" name="Rectangle 107">
                <a:extLst>
                  <a:ext uri="{FF2B5EF4-FFF2-40B4-BE49-F238E27FC236}">
                    <a16:creationId xmlns:a16="http://schemas.microsoft.com/office/drawing/2014/main" id="{D7683F26-0FA6-732B-95E5-A778F7B5FCC9}"/>
                  </a:ext>
                </a:extLst>
              </p:cNvPr>
              <p:cNvSpPr/>
              <p:nvPr/>
            </p:nvSpPr>
            <p:spPr>
              <a:xfrm>
                <a:off x="2650203" y="2396489"/>
                <a:ext cx="192405" cy="200025"/>
              </a:xfrm>
              <a:prstGeom prst="rect">
                <a:avLst/>
              </a:prstGeom>
              <a:solidFill>
                <a:srgbClr val="949494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fr-FR" sz="2400"/>
              </a:p>
            </p:txBody>
          </p:sp>
          <p:sp>
            <p:nvSpPr>
              <p:cNvPr id="109" name="Rectangle 108">
                <a:extLst>
                  <a:ext uri="{FF2B5EF4-FFF2-40B4-BE49-F238E27FC236}">
                    <a16:creationId xmlns:a16="http://schemas.microsoft.com/office/drawing/2014/main" id="{020C5A6D-B0F9-88C0-B402-1F1F92241AA7}"/>
                  </a:ext>
                </a:extLst>
              </p:cNvPr>
              <p:cNvSpPr/>
              <p:nvPr/>
            </p:nvSpPr>
            <p:spPr>
              <a:xfrm>
                <a:off x="2842608" y="2396489"/>
                <a:ext cx="192405" cy="200025"/>
              </a:xfrm>
              <a:prstGeom prst="rect">
                <a:avLst/>
              </a:prstGeom>
              <a:solidFill>
                <a:srgbClr val="949494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fr-FR" sz="2400"/>
              </a:p>
            </p:txBody>
          </p:sp>
          <p:sp>
            <p:nvSpPr>
              <p:cNvPr id="110" name="Rectangle 109">
                <a:extLst>
                  <a:ext uri="{FF2B5EF4-FFF2-40B4-BE49-F238E27FC236}">
                    <a16:creationId xmlns:a16="http://schemas.microsoft.com/office/drawing/2014/main" id="{61BBDDDA-80FE-5545-C2D4-769050869D9D}"/>
                  </a:ext>
                </a:extLst>
              </p:cNvPr>
              <p:cNvSpPr/>
              <p:nvPr/>
            </p:nvSpPr>
            <p:spPr>
              <a:xfrm>
                <a:off x="1495773" y="2596514"/>
                <a:ext cx="192405" cy="200025"/>
              </a:xfrm>
              <a:prstGeom prst="rect">
                <a:avLst/>
              </a:prstGeom>
              <a:solidFill>
                <a:srgbClr val="949494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fr-FR" sz="2400"/>
              </a:p>
            </p:txBody>
          </p:sp>
          <p:sp>
            <p:nvSpPr>
              <p:cNvPr id="111" name="Rectangle 110">
                <a:extLst>
                  <a:ext uri="{FF2B5EF4-FFF2-40B4-BE49-F238E27FC236}">
                    <a16:creationId xmlns:a16="http://schemas.microsoft.com/office/drawing/2014/main" id="{5F92682B-1E1E-0DB3-F357-DABCE4D05351}"/>
                  </a:ext>
                </a:extLst>
              </p:cNvPr>
              <p:cNvSpPr/>
              <p:nvPr/>
            </p:nvSpPr>
            <p:spPr>
              <a:xfrm>
                <a:off x="1688178" y="2596514"/>
                <a:ext cx="192405" cy="200025"/>
              </a:xfrm>
              <a:prstGeom prst="rect">
                <a:avLst/>
              </a:prstGeom>
              <a:solidFill>
                <a:srgbClr val="949494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fr-FR" sz="2400"/>
              </a:p>
            </p:txBody>
          </p:sp>
          <p:sp>
            <p:nvSpPr>
              <p:cNvPr id="112" name="Rectangle 111">
                <a:extLst>
                  <a:ext uri="{FF2B5EF4-FFF2-40B4-BE49-F238E27FC236}">
                    <a16:creationId xmlns:a16="http://schemas.microsoft.com/office/drawing/2014/main" id="{ADE22192-B24A-4453-480F-ABB5EF32006B}"/>
                  </a:ext>
                </a:extLst>
              </p:cNvPr>
              <p:cNvSpPr/>
              <p:nvPr/>
            </p:nvSpPr>
            <p:spPr>
              <a:xfrm>
                <a:off x="1880583" y="2596514"/>
                <a:ext cx="192405" cy="200025"/>
              </a:xfrm>
              <a:prstGeom prst="rect">
                <a:avLst/>
              </a:prstGeom>
              <a:solidFill>
                <a:schemeClr val="bg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fr-FR" sz="2400"/>
              </a:p>
            </p:txBody>
          </p:sp>
          <p:sp>
            <p:nvSpPr>
              <p:cNvPr id="113" name="Rectangle 112">
                <a:extLst>
                  <a:ext uri="{FF2B5EF4-FFF2-40B4-BE49-F238E27FC236}">
                    <a16:creationId xmlns:a16="http://schemas.microsoft.com/office/drawing/2014/main" id="{0FAA02B5-F0E0-9624-2FC6-66346F060814}"/>
                  </a:ext>
                </a:extLst>
              </p:cNvPr>
              <p:cNvSpPr/>
              <p:nvPr/>
            </p:nvSpPr>
            <p:spPr>
              <a:xfrm>
                <a:off x="2072988" y="2596514"/>
                <a:ext cx="192405" cy="200025"/>
              </a:xfrm>
              <a:prstGeom prst="rect">
                <a:avLst/>
              </a:prstGeom>
              <a:solidFill>
                <a:schemeClr val="bg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fr-FR" sz="2400"/>
              </a:p>
            </p:txBody>
          </p:sp>
          <p:sp>
            <p:nvSpPr>
              <p:cNvPr id="114" name="Rectangle 113">
                <a:extLst>
                  <a:ext uri="{FF2B5EF4-FFF2-40B4-BE49-F238E27FC236}">
                    <a16:creationId xmlns:a16="http://schemas.microsoft.com/office/drawing/2014/main" id="{F2600EF2-F096-E669-4B8B-198754796430}"/>
                  </a:ext>
                </a:extLst>
              </p:cNvPr>
              <p:cNvSpPr/>
              <p:nvPr/>
            </p:nvSpPr>
            <p:spPr>
              <a:xfrm>
                <a:off x="2265393" y="2596514"/>
                <a:ext cx="192405" cy="200025"/>
              </a:xfrm>
              <a:prstGeom prst="rect">
                <a:avLst/>
              </a:prstGeom>
              <a:solidFill>
                <a:schemeClr val="bg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fr-FR" sz="2400"/>
              </a:p>
            </p:txBody>
          </p:sp>
          <p:sp>
            <p:nvSpPr>
              <p:cNvPr id="115" name="Rectangle 114">
                <a:extLst>
                  <a:ext uri="{FF2B5EF4-FFF2-40B4-BE49-F238E27FC236}">
                    <a16:creationId xmlns:a16="http://schemas.microsoft.com/office/drawing/2014/main" id="{19D01DB9-0416-7E4C-DEF3-F9A899DBF193}"/>
                  </a:ext>
                </a:extLst>
              </p:cNvPr>
              <p:cNvSpPr/>
              <p:nvPr/>
            </p:nvSpPr>
            <p:spPr>
              <a:xfrm>
                <a:off x="2457798" y="2596514"/>
                <a:ext cx="192405" cy="200025"/>
              </a:xfrm>
              <a:prstGeom prst="rect">
                <a:avLst/>
              </a:prstGeom>
              <a:solidFill>
                <a:srgbClr val="949494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fr-FR" sz="2400"/>
              </a:p>
            </p:txBody>
          </p:sp>
          <p:sp>
            <p:nvSpPr>
              <p:cNvPr id="116" name="Rectangle 115">
                <a:extLst>
                  <a:ext uri="{FF2B5EF4-FFF2-40B4-BE49-F238E27FC236}">
                    <a16:creationId xmlns:a16="http://schemas.microsoft.com/office/drawing/2014/main" id="{F725D748-69DC-8F03-0500-A1C2F28FD922}"/>
                  </a:ext>
                </a:extLst>
              </p:cNvPr>
              <p:cNvSpPr/>
              <p:nvPr/>
            </p:nvSpPr>
            <p:spPr>
              <a:xfrm>
                <a:off x="2650203" y="2596514"/>
                <a:ext cx="192405" cy="200025"/>
              </a:xfrm>
              <a:prstGeom prst="rect">
                <a:avLst/>
              </a:prstGeom>
              <a:solidFill>
                <a:srgbClr val="949494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fr-FR" sz="2400"/>
              </a:p>
            </p:txBody>
          </p:sp>
          <p:sp>
            <p:nvSpPr>
              <p:cNvPr id="117" name="Rectangle 116">
                <a:extLst>
                  <a:ext uri="{FF2B5EF4-FFF2-40B4-BE49-F238E27FC236}">
                    <a16:creationId xmlns:a16="http://schemas.microsoft.com/office/drawing/2014/main" id="{A1DB0DAD-0E24-6C15-2DF7-FC65EFEABBD6}"/>
                  </a:ext>
                </a:extLst>
              </p:cNvPr>
              <p:cNvSpPr/>
              <p:nvPr/>
            </p:nvSpPr>
            <p:spPr>
              <a:xfrm>
                <a:off x="2842608" y="2596514"/>
                <a:ext cx="192405" cy="200025"/>
              </a:xfrm>
              <a:prstGeom prst="rect">
                <a:avLst/>
              </a:prstGeom>
              <a:solidFill>
                <a:srgbClr val="949494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fr-FR" sz="2400"/>
              </a:p>
            </p:txBody>
          </p:sp>
          <p:sp>
            <p:nvSpPr>
              <p:cNvPr id="118" name="Rectangle 117">
                <a:extLst>
                  <a:ext uri="{FF2B5EF4-FFF2-40B4-BE49-F238E27FC236}">
                    <a16:creationId xmlns:a16="http://schemas.microsoft.com/office/drawing/2014/main" id="{29A2A4FE-43B6-C259-4C21-CDD14E45556C}"/>
                  </a:ext>
                </a:extLst>
              </p:cNvPr>
              <p:cNvSpPr/>
              <p:nvPr/>
            </p:nvSpPr>
            <p:spPr>
              <a:xfrm>
                <a:off x="1495773" y="2796539"/>
                <a:ext cx="192405" cy="200025"/>
              </a:xfrm>
              <a:prstGeom prst="rect">
                <a:avLst/>
              </a:prstGeom>
              <a:solidFill>
                <a:srgbClr val="949494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fr-FR" sz="2400"/>
              </a:p>
            </p:txBody>
          </p:sp>
          <p:sp>
            <p:nvSpPr>
              <p:cNvPr id="119" name="Rectangle 118">
                <a:extLst>
                  <a:ext uri="{FF2B5EF4-FFF2-40B4-BE49-F238E27FC236}">
                    <a16:creationId xmlns:a16="http://schemas.microsoft.com/office/drawing/2014/main" id="{B6372C8D-05DE-995F-59F6-615FC050F961}"/>
                  </a:ext>
                </a:extLst>
              </p:cNvPr>
              <p:cNvSpPr/>
              <p:nvPr/>
            </p:nvSpPr>
            <p:spPr>
              <a:xfrm>
                <a:off x="1688178" y="2796539"/>
                <a:ext cx="192405" cy="200025"/>
              </a:xfrm>
              <a:prstGeom prst="rect">
                <a:avLst/>
              </a:prstGeom>
              <a:solidFill>
                <a:srgbClr val="949494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fr-FR" sz="2400"/>
              </a:p>
            </p:txBody>
          </p:sp>
          <p:sp>
            <p:nvSpPr>
              <p:cNvPr id="120" name="Rectangle 119">
                <a:extLst>
                  <a:ext uri="{FF2B5EF4-FFF2-40B4-BE49-F238E27FC236}">
                    <a16:creationId xmlns:a16="http://schemas.microsoft.com/office/drawing/2014/main" id="{36CC51CF-B87C-4B59-0E3F-03E895362A88}"/>
                  </a:ext>
                </a:extLst>
              </p:cNvPr>
              <p:cNvSpPr/>
              <p:nvPr/>
            </p:nvSpPr>
            <p:spPr>
              <a:xfrm>
                <a:off x="1880583" y="2796539"/>
                <a:ext cx="192405" cy="200025"/>
              </a:xfrm>
              <a:prstGeom prst="rect">
                <a:avLst/>
              </a:prstGeom>
              <a:solidFill>
                <a:schemeClr val="bg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fr-FR" sz="2400"/>
              </a:p>
            </p:txBody>
          </p:sp>
          <p:sp>
            <p:nvSpPr>
              <p:cNvPr id="121" name="Rectangle 120">
                <a:extLst>
                  <a:ext uri="{FF2B5EF4-FFF2-40B4-BE49-F238E27FC236}">
                    <a16:creationId xmlns:a16="http://schemas.microsoft.com/office/drawing/2014/main" id="{08088ADA-E34E-6D45-A978-BA92FA874DAB}"/>
                  </a:ext>
                </a:extLst>
              </p:cNvPr>
              <p:cNvSpPr/>
              <p:nvPr/>
            </p:nvSpPr>
            <p:spPr>
              <a:xfrm>
                <a:off x="2072988" y="2796539"/>
                <a:ext cx="192405" cy="200025"/>
              </a:xfrm>
              <a:prstGeom prst="rect">
                <a:avLst/>
              </a:prstGeom>
              <a:solidFill>
                <a:schemeClr val="bg1">
                  <a:lumMod val="75000"/>
                </a:schemeClr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fr-FR" sz="2400"/>
              </a:p>
            </p:txBody>
          </p:sp>
          <p:sp>
            <p:nvSpPr>
              <p:cNvPr id="122" name="Rectangle 121">
                <a:extLst>
                  <a:ext uri="{FF2B5EF4-FFF2-40B4-BE49-F238E27FC236}">
                    <a16:creationId xmlns:a16="http://schemas.microsoft.com/office/drawing/2014/main" id="{268D25AD-189E-320A-3A58-D95D78192F21}"/>
                  </a:ext>
                </a:extLst>
              </p:cNvPr>
              <p:cNvSpPr/>
              <p:nvPr/>
            </p:nvSpPr>
            <p:spPr>
              <a:xfrm>
                <a:off x="2265393" y="2796539"/>
                <a:ext cx="192405" cy="200025"/>
              </a:xfrm>
              <a:prstGeom prst="rect">
                <a:avLst/>
              </a:prstGeom>
              <a:solidFill>
                <a:srgbClr val="949494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fr-FR" sz="2400"/>
              </a:p>
            </p:txBody>
          </p:sp>
          <p:sp>
            <p:nvSpPr>
              <p:cNvPr id="123" name="Rectangle 122">
                <a:extLst>
                  <a:ext uri="{FF2B5EF4-FFF2-40B4-BE49-F238E27FC236}">
                    <a16:creationId xmlns:a16="http://schemas.microsoft.com/office/drawing/2014/main" id="{F827B426-5925-4EF2-F3FA-35EEF6491BC1}"/>
                  </a:ext>
                </a:extLst>
              </p:cNvPr>
              <p:cNvSpPr/>
              <p:nvPr/>
            </p:nvSpPr>
            <p:spPr>
              <a:xfrm>
                <a:off x="2457798" y="2796539"/>
                <a:ext cx="192405" cy="200025"/>
              </a:xfrm>
              <a:prstGeom prst="rect">
                <a:avLst/>
              </a:prstGeom>
              <a:solidFill>
                <a:schemeClr val="bg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fr-FR" sz="2400"/>
              </a:p>
            </p:txBody>
          </p:sp>
          <p:sp>
            <p:nvSpPr>
              <p:cNvPr id="124" name="Rectangle 123">
                <a:extLst>
                  <a:ext uri="{FF2B5EF4-FFF2-40B4-BE49-F238E27FC236}">
                    <a16:creationId xmlns:a16="http://schemas.microsoft.com/office/drawing/2014/main" id="{FE79CEE8-ED69-DF5A-DC21-D6E5AB07C214}"/>
                  </a:ext>
                </a:extLst>
              </p:cNvPr>
              <p:cNvSpPr/>
              <p:nvPr/>
            </p:nvSpPr>
            <p:spPr>
              <a:xfrm>
                <a:off x="2650203" y="2796539"/>
                <a:ext cx="192405" cy="200025"/>
              </a:xfrm>
              <a:prstGeom prst="rect">
                <a:avLst/>
              </a:prstGeom>
              <a:solidFill>
                <a:srgbClr val="949494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fr-FR" sz="2400"/>
              </a:p>
            </p:txBody>
          </p:sp>
          <p:sp>
            <p:nvSpPr>
              <p:cNvPr id="125" name="Rectangle 124">
                <a:extLst>
                  <a:ext uri="{FF2B5EF4-FFF2-40B4-BE49-F238E27FC236}">
                    <a16:creationId xmlns:a16="http://schemas.microsoft.com/office/drawing/2014/main" id="{1F8E28C4-56A3-B229-9E80-4E940C6ECB25}"/>
                  </a:ext>
                </a:extLst>
              </p:cNvPr>
              <p:cNvSpPr/>
              <p:nvPr/>
            </p:nvSpPr>
            <p:spPr>
              <a:xfrm>
                <a:off x="2842608" y="2796539"/>
                <a:ext cx="192405" cy="200025"/>
              </a:xfrm>
              <a:prstGeom prst="rect">
                <a:avLst/>
              </a:prstGeom>
              <a:solidFill>
                <a:srgbClr val="949494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fr-FR" sz="2400"/>
              </a:p>
            </p:txBody>
          </p:sp>
          <p:sp>
            <p:nvSpPr>
              <p:cNvPr id="126" name="Rectangle 125">
                <a:extLst>
                  <a:ext uri="{FF2B5EF4-FFF2-40B4-BE49-F238E27FC236}">
                    <a16:creationId xmlns:a16="http://schemas.microsoft.com/office/drawing/2014/main" id="{022BE6DD-7362-615A-8B49-365DA478CA4C}"/>
                  </a:ext>
                </a:extLst>
              </p:cNvPr>
              <p:cNvSpPr/>
              <p:nvPr/>
            </p:nvSpPr>
            <p:spPr>
              <a:xfrm>
                <a:off x="1495773" y="2996564"/>
                <a:ext cx="192405" cy="200025"/>
              </a:xfrm>
              <a:prstGeom prst="rect">
                <a:avLst/>
              </a:prstGeom>
              <a:solidFill>
                <a:srgbClr val="949494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fr-FR" sz="2400"/>
              </a:p>
            </p:txBody>
          </p:sp>
          <p:sp>
            <p:nvSpPr>
              <p:cNvPr id="127" name="Rectangle 126">
                <a:extLst>
                  <a:ext uri="{FF2B5EF4-FFF2-40B4-BE49-F238E27FC236}">
                    <a16:creationId xmlns:a16="http://schemas.microsoft.com/office/drawing/2014/main" id="{69C231F4-43B0-1FF2-07E3-50CABE7B05C1}"/>
                  </a:ext>
                </a:extLst>
              </p:cNvPr>
              <p:cNvSpPr/>
              <p:nvPr/>
            </p:nvSpPr>
            <p:spPr>
              <a:xfrm>
                <a:off x="1688178" y="2996564"/>
                <a:ext cx="192405" cy="200025"/>
              </a:xfrm>
              <a:prstGeom prst="rect">
                <a:avLst/>
              </a:prstGeom>
              <a:solidFill>
                <a:srgbClr val="949494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fr-FR" sz="2400"/>
              </a:p>
            </p:txBody>
          </p:sp>
          <p:sp>
            <p:nvSpPr>
              <p:cNvPr id="128" name="Rectangle 127">
                <a:extLst>
                  <a:ext uri="{FF2B5EF4-FFF2-40B4-BE49-F238E27FC236}">
                    <a16:creationId xmlns:a16="http://schemas.microsoft.com/office/drawing/2014/main" id="{2786BE3F-6D4C-0147-4386-D76266C0193B}"/>
                  </a:ext>
                </a:extLst>
              </p:cNvPr>
              <p:cNvSpPr/>
              <p:nvPr/>
            </p:nvSpPr>
            <p:spPr>
              <a:xfrm>
                <a:off x="1880583" y="2996564"/>
                <a:ext cx="192405" cy="200025"/>
              </a:xfrm>
              <a:prstGeom prst="rect">
                <a:avLst/>
              </a:prstGeom>
              <a:solidFill>
                <a:schemeClr val="bg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fr-FR" sz="2400"/>
              </a:p>
            </p:txBody>
          </p:sp>
          <p:sp>
            <p:nvSpPr>
              <p:cNvPr id="129" name="Rectangle 128">
                <a:extLst>
                  <a:ext uri="{FF2B5EF4-FFF2-40B4-BE49-F238E27FC236}">
                    <a16:creationId xmlns:a16="http://schemas.microsoft.com/office/drawing/2014/main" id="{1BFF275D-669A-9125-6243-F1F27A29DB63}"/>
                  </a:ext>
                </a:extLst>
              </p:cNvPr>
              <p:cNvSpPr/>
              <p:nvPr/>
            </p:nvSpPr>
            <p:spPr>
              <a:xfrm>
                <a:off x="2072988" y="2996564"/>
                <a:ext cx="192405" cy="200025"/>
              </a:xfrm>
              <a:prstGeom prst="rect">
                <a:avLst/>
              </a:prstGeom>
              <a:solidFill>
                <a:srgbClr val="949494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fr-FR" sz="2400"/>
              </a:p>
            </p:txBody>
          </p:sp>
          <p:sp>
            <p:nvSpPr>
              <p:cNvPr id="130" name="Rectangle 129">
                <a:extLst>
                  <a:ext uri="{FF2B5EF4-FFF2-40B4-BE49-F238E27FC236}">
                    <a16:creationId xmlns:a16="http://schemas.microsoft.com/office/drawing/2014/main" id="{52D1C978-0B99-79BE-1630-8922ABC2C926}"/>
                  </a:ext>
                </a:extLst>
              </p:cNvPr>
              <p:cNvSpPr/>
              <p:nvPr/>
            </p:nvSpPr>
            <p:spPr>
              <a:xfrm>
                <a:off x="2265393" y="2996564"/>
                <a:ext cx="192405" cy="200025"/>
              </a:xfrm>
              <a:prstGeom prst="rect">
                <a:avLst/>
              </a:prstGeom>
              <a:solidFill>
                <a:srgbClr val="949494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fr-FR" sz="2400"/>
              </a:p>
            </p:txBody>
          </p:sp>
          <p:sp>
            <p:nvSpPr>
              <p:cNvPr id="131" name="Rectangle 130">
                <a:extLst>
                  <a:ext uri="{FF2B5EF4-FFF2-40B4-BE49-F238E27FC236}">
                    <a16:creationId xmlns:a16="http://schemas.microsoft.com/office/drawing/2014/main" id="{74A0F97C-63E9-9A1F-0F80-DC5560258740}"/>
                  </a:ext>
                </a:extLst>
              </p:cNvPr>
              <p:cNvSpPr/>
              <p:nvPr/>
            </p:nvSpPr>
            <p:spPr>
              <a:xfrm>
                <a:off x="2457798" y="2996564"/>
                <a:ext cx="192405" cy="200025"/>
              </a:xfrm>
              <a:prstGeom prst="rect">
                <a:avLst/>
              </a:prstGeom>
              <a:solidFill>
                <a:schemeClr val="bg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fr-FR" sz="2400"/>
              </a:p>
            </p:txBody>
          </p:sp>
          <p:sp>
            <p:nvSpPr>
              <p:cNvPr id="132" name="Rectangle 131">
                <a:extLst>
                  <a:ext uri="{FF2B5EF4-FFF2-40B4-BE49-F238E27FC236}">
                    <a16:creationId xmlns:a16="http://schemas.microsoft.com/office/drawing/2014/main" id="{7D31535A-F3C2-50F3-AF01-1DB916DA9618}"/>
                  </a:ext>
                </a:extLst>
              </p:cNvPr>
              <p:cNvSpPr/>
              <p:nvPr/>
            </p:nvSpPr>
            <p:spPr>
              <a:xfrm>
                <a:off x="2650203" y="2996564"/>
                <a:ext cx="192405" cy="200025"/>
              </a:xfrm>
              <a:prstGeom prst="rect">
                <a:avLst/>
              </a:prstGeom>
              <a:solidFill>
                <a:srgbClr val="949494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fr-FR" sz="2400"/>
              </a:p>
            </p:txBody>
          </p:sp>
          <p:sp>
            <p:nvSpPr>
              <p:cNvPr id="133" name="Rectangle 132">
                <a:extLst>
                  <a:ext uri="{FF2B5EF4-FFF2-40B4-BE49-F238E27FC236}">
                    <a16:creationId xmlns:a16="http://schemas.microsoft.com/office/drawing/2014/main" id="{8413B337-FABD-5437-4F78-025C92C93CB3}"/>
                  </a:ext>
                </a:extLst>
              </p:cNvPr>
              <p:cNvSpPr/>
              <p:nvPr/>
            </p:nvSpPr>
            <p:spPr>
              <a:xfrm>
                <a:off x="2842608" y="2996564"/>
                <a:ext cx="192405" cy="200025"/>
              </a:xfrm>
              <a:prstGeom prst="rect">
                <a:avLst/>
              </a:prstGeom>
              <a:solidFill>
                <a:srgbClr val="949494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fr-FR" sz="2400"/>
              </a:p>
            </p:txBody>
          </p:sp>
          <p:sp>
            <p:nvSpPr>
              <p:cNvPr id="134" name="Rectangle 133">
                <a:extLst>
                  <a:ext uri="{FF2B5EF4-FFF2-40B4-BE49-F238E27FC236}">
                    <a16:creationId xmlns:a16="http://schemas.microsoft.com/office/drawing/2014/main" id="{10580778-644C-D609-96E7-6564022846DE}"/>
                  </a:ext>
                </a:extLst>
              </p:cNvPr>
              <p:cNvSpPr/>
              <p:nvPr/>
            </p:nvSpPr>
            <p:spPr>
              <a:xfrm>
                <a:off x="1495773" y="3196589"/>
                <a:ext cx="192405" cy="200025"/>
              </a:xfrm>
              <a:prstGeom prst="rect">
                <a:avLst/>
              </a:prstGeom>
              <a:solidFill>
                <a:srgbClr val="949494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fr-FR" sz="2400"/>
              </a:p>
            </p:txBody>
          </p:sp>
          <p:sp>
            <p:nvSpPr>
              <p:cNvPr id="135" name="Rectangle 134">
                <a:extLst>
                  <a:ext uri="{FF2B5EF4-FFF2-40B4-BE49-F238E27FC236}">
                    <a16:creationId xmlns:a16="http://schemas.microsoft.com/office/drawing/2014/main" id="{469CFE44-9AF6-5BFC-BBA5-2605BA4D13D6}"/>
                  </a:ext>
                </a:extLst>
              </p:cNvPr>
              <p:cNvSpPr/>
              <p:nvPr/>
            </p:nvSpPr>
            <p:spPr>
              <a:xfrm>
                <a:off x="1688178" y="3196589"/>
                <a:ext cx="192405" cy="200025"/>
              </a:xfrm>
              <a:prstGeom prst="rect">
                <a:avLst/>
              </a:prstGeom>
              <a:solidFill>
                <a:srgbClr val="949494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fr-FR" sz="2400"/>
              </a:p>
            </p:txBody>
          </p:sp>
          <p:sp>
            <p:nvSpPr>
              <p:cNvPr id="136" name="Rectangle 135">
                <a:extLst>
                  <a:ext uri="{FF2B5EF4-FFF2-40B4-BE49-F238E27FC236}">
                    <a16:creationId xmlns:a16="http://schemas.microsoft.com/office/drawing/2014/main" id="{7F7ACA88-7405-778D-50DD-9AB27A5CC441}"/>
                  </a:ext>
                </a:extLst>
              </p:cNvPr>
              <p:cNvSpPr/>
              <p:nvPr/>
            </p:nvSpPr>
            <p:spPr>
              <a:xfrm>
                <a:off x="1880583" y="3196589"/>
                <a:ext cx="192405" cy="200025"/>
              </a:xfrm>
              <a:prstGeom prst="rect">
                <a:avLst/>
              </a:prstGeom>
              <a:solidFill>
                <a:schemeClr val="bg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fr-FR" sz="2400"/>
              </a:p>
            </p:txBody>
          </p:sp>
          <p:sp>
            <p:nvSpPr>
              <p:cNvPr id="137" name="Rectangle 136">
                <a:extLst>
                  <a:ext uri="{FF2B5EF4-FFF2-40B4-BE49-F238E27FC236}">
                    <a16:creationId xmlns:a16="http://schemas.microsoft.com/office/drawing/2014/main" id="{DE3BAAC6-568B-B8CC-2209-523AE32BAAB5}"/>
                  </a:ext>
                </a:extLst>
              </p:cNvPr>
              <p:cNvSpPr/>
              <p:nvPr/>
            </p:nvSpPr>
            <p:spPr>
              <a:xfrm>
                <a:off x="2072988" y="3196589"/>
                <a:ext cx="192405" cy="200025"/>
              </a:xfrm>
              <a:prstGeom prst="rect">
                <a:avLst/>
              </a:prstGeom>
              <a:solidFill>
                <a:schemeClr val="bg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fr-FR" sz="2400"/>
              </a:p>
            </p:txBody>
          </p:sp>
          <p:sp>
            <p:nvSpPr>
              <p:cNvPr id="138" name="Rectangle 137">
                <a:extLst>
                  <a:ext uri="{FF2B5EF4-FFF2-40B4-BE49-F238E27FC236}">
                    <a16:creationId xmlns:a16="http://schemas.microsoft.com/office/drawing/2014/main" id="{F3BB62B7-70AA-4626-451F-4055BC366099}"/>
                  </a:ext>
                </a:extLst>
              </p:cNvPr>
              <p:cNvSpPr/>
              <p:nvPr/>
            </p:nvSpPr>
            <p:spPr>
              <a:xfrm>
                <a:off x="2265393" y="3196589"/>
                <a:ext cx="192405" cy="200025"/>
              </a:xfrm>
              <a:prstGeom prst="rect">
                <a:avLst/>
              </a:prstGeom>
              <a:solidFill>
                <a:schemeClr val="bg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fr-FR" sz="2400"/>
              </a:p>
            </p:txBody>
          </p:sp>
          <p:sp>
            <p:nvSpPr>
              <p:cNvPr id="139" name="Rectangle 138">
                <a:extLst>
                  <a:ext uri="{FF2B5EF4-FFF2-40B4-BE49-F238E27FC236}">
                    <a16:creationId xmlns:a16="http://schemas.microsoft.com/office/drawing/2014/main" id="{A37A4079-4D69-F8BD-A6B9-1FFC327BDA92}"/>
                  </a:ext>
                </a:extLst>
              </p:cNvPr>
              <p:cNvSpPr/>
              <p:nvPr/>
            </p:nvSpPr>
            <p:spPr>
              <a:xfrm>
                <a:off x="2457798" y="3196589"/>
                <a:ext cx="192405" cy="200025"/>
              </a:xfrm>
              <a:prstGeom prst="rect">
                <a:avLst/>
              </a:prstGeom>
              <a:solidFill>
                <a:schemeClr val="bg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fr-FR" sz="2400"/>
              </a:p>
            </p:txBody>
          </p:sp>
          <p:sp>
            <p:nvSpPr>
              <p:cNvPr id="140" name="Rectangle 139">
                <a:extLst>
                  <a:ext uri="{FF2B5EF4-FFF2-40B4-BE49-F238E27FC236}">
                    <a16:creationId xmlns:a16="http://schemas.microsoft.com/office/drawing/2014/main" id="{9C437AB8-39B8-9A01-F3C4-2B13B2F59E8C}"/>
                  </a:ext>
                </a:extLst>
              </p:cNvPr>
              <p:cNvSpPr/>
              <p:nvPr/>
            </p:nvSpPr>
            <p:spPr>
              <a:xfrm>
                <a:off x="2650203" y="3196589"/>
                <a:ext cx="192405" cy="200025"/>
              </a:xfrm>
              <a:prstGeom prst="rect">
                <a:avLst/>
              </a:prstGeom>
              <a:solidFill>
                <a:srgbClr val="949494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fr-FR" sz="2400"/>
              </a:p>
            </p:txBody>
          </p:sp>
          <p:sp>
            <p:nvSpPr>
              <p:cNvPr id="141" name="Rectangle 140">
                <a:extLst>
                  <a:ext uri="{FF2B5EF4-FFF2-40B4-BE49-F238E27FC236}">
                    <a16:creationId xmlns:a16="http://schemas.microsoft.com/office/drawing/2014/main" id="{09E4D676-482D-ECC1-075E-A5765580F4D7}"/>
                  </a:ext>
                </a:extLst>
              </p:cNvPr>
              <p:cNvSpPr/>
              <p:nvPr/>
            </p:nvSpPr>
            <p:spPr>
              <a:xfrm>
                <a:off x="2842608" y="3196589"/>
                <a:ext cx="192405" cy="200025"/>
              </a:xfrm>
              <a:prstGeom prst="rect">
                <a:avLst/>
              </a:prstGeom>
              <a:solidFill>
                <a:srgbClr val="949494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fr-FR" sz="2400"/>
              </a:p>
            </p:txBody>
          </p:sp>
          <p:sp>
            <p:nvSpPr>
              <p:cNvPr id="142" name="Rectangle 141">
                <a:extLst>
                  <a:ext uri="{FF2B5EF4-FFF2-40B4-BE49-F238E27FC236}">
                    <a16:creationId xmlns:a16="http://schemas.microsoft.com/office/drawing/2014/main" id="{48889104-442D-5210-F2A8-E02BEF0B503E}"/>
                  </a:ext>
                </a:extLst>
              </p:cNvPr>
              <p:cNvSpPr/>
              <p:nvPr/>
            </p:nvSpPr>
            <p:spPr>
              <a:xfrm>
                <a:off x="1495773" y="3396614"/>
                <a:ext cx="192405" cy="200025"/>
              </a:xfrm>
              <a:prstGeom prst="rect">
                <a:avLst/>
              </a:prstGeom>
              <a:solidFill>
                <a:srgbClr val="949494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fr-FR" sz="2400"/>
              </a:p>
            </p:txBody>
          </p:sp>
          <p:sp>
            <p:nvSpPr>
              <p:cNvPr id="143" name="Rectangle 142">
                <a:extLst>
                  <a:ext uri="{FF2B5EF4-FFF2-40B4-BE49-F238E27FC236}">
                    <a16:creationId xmlns:a16="http://schemas.microsoft.com/office/drawing/2014/main" id="{902BB1E8-0B12-E075-4619-2D9BB8001B4F}"/>
                  </a:ext>
                </a:extLst>
              </p:cNvPr>
              <p:cNvSpPr/>
              <p:nvPr/>
            </p:nvSpPr>
            <p:spPr>
              <a:xfrm>
                <a:off x="1688178" y="3396614"/>
                <a:ext cx="192405" cy="200025"/>
              </a:xfrm>
              <a:prstGeom prst="rect">
                <a:avLst/>
              </a:prstGeom>
              <a:solidFill>
                <a:srgbClr val="949494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fr-FR" sz="2400"/>
              </a:p>
            </p:txBody>
          </p:sp>
          <p:sp>
            <p:nvSpPr>
              <p:cNvPr id="144" name="Rectangle 143">
                <a:extLst>
                  <a:ext uri="{FF2B5EF4-FFF2-40B4-BE49-F238E27FC236}">
                    <a16:creationId xmlns:a16="http://schemas.microsoft.com/office/drawing/2014/main" id="{05B0778E-D601-C84F-6BC6-4708D4B441ED}"/>
                  </a:ext>
                </a:extLst>
              </p:cNvPr>
              <p:cNvSpPr/>
              <p:nvPr/>
            </p:nvSpPr>
            <p:spPr>
              <a:xfrm>
                <a:off x="1880583" y="3396614"/>
                <a:ext cx="192405" cy="200025"/>
              </a:xfrm>
              <a:prstGeom prst="rect">
                <a:avLst/>
              </a:prstGeom>
              <a:solidFill>
                <a:schemeClr val="bg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fr-FR" sz="2400"/>
              </a:p>
            </p:txBody>
          </p:sp>
          <p:sp>
            <p:nvSpPr>
              <p:cNvPr id="145" name="Rectangle 144">
                <a:extLst>
                  <a:ext uri="{FF2B5EF4-FFF2-40B4-BE49-F238E27FC236}">
                    <a16:creationId xmlns:a16="http://schemas.microsoft.com/office/drawing/2014/main" id="{58346217-5A75-1B52-2931-E5AFB0EB560C}"/>
                  </a:ext>
                </a:extLst>
              </p:cNvPr>
              <p:cNvSpPr/>
              <p:nvPr/>
            </p:nvSpPr>
            <p:spPr>
              <a:xfrm>
                <a:off x="2072988" y="3396614"/>
                <a:ext cx="192405" cy="200025"/>
              </a:xfrm>
              <a:prstGeom prst="rect">
                <a:avLst/>
              </a:prstGeom>
              <a:solidFill>
                <a:srgbClr val="949494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fr-FR" sz="2400"/>
              </a:p>
            </p:txBody>
          </p:sp>
          <p:sp>
            <p:nvSpPr>
              <p:cNvPr id="146" name="Rectangle 145">
                <a:extLst>
                  <a:ext uri="{FF2B5EF4-FFF2-40B4-BE49-F238E27FC236}">
                    <a16:creationId xmlns:a16="http://schemas.microsoft.com/office/drawing/2014/main" id="{1AAA5560-E45F-F3EE-47A9-71D3B8173A07}"/>
                  </a:ext>
                </a:extLst>
              </p:cNvPr>
              <p:cNvSpPr/>
              <p:nvPr/>
            </p:nvSpPr>
            <p:spPr>
              <a:xfrm>
                <a:off x="2265393" y="3396614"/>
                <a:ext cx="192405" cy="200025"/>
              </a:xfrm>
              <a:prstGeom prst="rect">
                <a:avLst/>
              </a:prstGeom>
              <a:solidFill>
                <a:srgbClr val="949494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fr-FR" sz="2400"/>
              </a:p>
            </p:txBody>
          </p:sp>
          <p:sp>
            <p:nvSpPr>
              <p:cNvPr id="147" name="Rectangle 146">
                <a:extLst>
                  <a:ext uri="{FF2B5EF4-FFF2-40B4-BE49-F238E27FC236}">
                    <a16:creationId xmlns:a16="http://schemas.microsoft.com/office/drawing/2014/main" id="{9D8CCACA-256D-38D5-4641-81B49FE7870D}"/>
                  </a:ext>
                </a:extLst>
              </p:cNvPr>
              <p:cNvSpPr/>
              <p:nvPr/>
            </p:nvSpPr>
            <p:spPr>
              <a:xfrm>
                <a:off x="2457798" y="3396614"/>
                <a:ext cx="192405" cy="200025"/>
              </a:xfrm>
              <a:prstGeom prst="rect">
                <a:avLst/>
              </a:prstGeom>
              <a:solidFill>
                <a:schemeClr val="bg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fr-FR" sz="2400"/>
              </a:p>
            </p:txBody>
          </p:sp>
          <p:sp>
            <p:nvSpPr>
              <p:cNvPr id="148" name="Rectangle 147">
                <a:extLst>
                  <a:ext uri="{FF2B5EF4-FFF2-40B4-BE49-F238E27FC236}">
                    <a16:creationId xmlns:a16="http://schemas.microsoft.com/office/drawing/2014/main" id="{68039CA9-2822-03CC-DE5E-B1F74806E8DB}"/>
                  </a:ext>
                </a:extLst>
              </p:cNvPr>
              <p:cNvSpPr/>
              <p:nvPr/>
            </p:nvSpPr>
            <p:spPr>
              <a:xfrm>
                <a:off x="2650203" y="3396614"/>
                <a:ext cx="192405" cy="200025"/>
              </a:xfrm>
              <a:prstGeom prst="rect">
                <a:avLst/>
              </a:prstGeom>
              <a:solidFill>
                <a:srgbClr val="949494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fr-FR" sz="2400"/>
              </a:p>
            </p:txBody>
          </p:sp>
          <p:sp>
            <p:nvSpPr>
              <p:cNvPr id="149" name="Rectangle 148">
                <a:extLst>
                  <a:ext uri="{FF2B5EF4-FFF2-40B4-BE49-F238E27FC236}">
                    <a16:creationId xmlns:a16="http://schemas.microsoft.com/office/drawing/2014/main" id="{AABE5C7A-068C-9EAD-FD43-B456A8EB12E1}"/>
                  </a:ext>
                </a:extLst>
              </p:cNvPr>
              <p:cNvSpPr/>
              <p:nvPr/>
            </p:nvSpPr>
            <p:spPr>
              <a:xfrm>
                <a:off x="2842608" y="3396614"/>
                <a:ext cx="192405" cy="200025"/>
              </a:xfrm>
              <a:prstGeom prst="rect">
                <a:avLst/>
              </a:prstGeom>
              <a:solidFill>
                <a:srgbClr val="949494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fr-FR" sz="2400"/>
              </a:p>
            </p:txBody>
          </p:sp>
          <p:sp>
            <p:nvSpPr>
              <p:cNvPr id="150" name="Rectangle 149">
                <a:extLst>
                  <a:ext uri="{FF2B5EF4-FFF2-40B4-BE49-F238E27FC236}">
                    <a16:creationId xmlns:a16="http://schemas.microsoft.com/office/drawing/2014/main" id="{3C5AF28F-9A10-9B43-0DA6-2315498F82EB}"/>
                  </a:ext>
                </a:extLst>
              </p:cNvPr>
              <p:cNvSpPr/>
              <p:nvPr/>
            </p:nvSpPr>
            <p:spPr>
              <a:xfrm>
                <a:off x="1495773" y="3596639"/>
                <a:ext cx="192405" cy="200025"/>
              </a:xfrm>
              <a:prstGeom prst="rect">
                <a:avLst/>
              </a:prstGeom>
              <a:solidFill>
                <a:srgbClr val="949494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fr-FR" sz="2400"/>
              </a:p>
            </p:txBody>
          </p:sp>
          <p:sp>
            <p:nvSpPr>
              <p:cNvPr id="151" name="Rectangle 150">
                <a:extLst>
                  <a:ext uri="{FF2B5EF4-FFF2-40B4-BE49-F238E27FC236}">
                    <a16:creationId xmlns:a16="http://schemas.microsoft.com/office/drawing/2014/main" id="{F096DC93-132A-01A8-A5E2-EEB0FC7BC1EB}"/>
                  </a:ext>
                </a:extLst>
              </p:cNvPr>
              <p:cNvSpPr/>
              <p:nvPr/>
            </p:nvSpPr>
            <p:spPr>
              <a:xfrm>
                <a:off x="1688178" y="3596639"/>
                <a:ext cx="192405" cy="200025"/>
              </a:xfrm>
              <a:prstGeom prst="rect">
                <a:avLst/>
              </a:prstGeom>
              <a:solidFill>
                <a:srgbClr val="949494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fr-FR" sz="2400"/>
              </a:p>
            </p:txBody>
          </p:sp>
          <p:sp>
            <p:nvSpPr>
              <p:cNvPr id="152" name="Rectangle 151">
                <a:extLst>
                  <a:ext uri="{FF2B5EF4-FFF2-40B4-BE49-F238E27FC236}">
                    <a16:creationId xmlns:a16="http://schemas.microsoft.com/office/drawing/2014/main" id="{DE3DD188-B993-D990-3378-13DA61BD5047}"/>
                  </a:ext>
                </a:extLst>
              </p:cNvPr>
              <p:cNvSpPr/>
              <p:nvPr/>
            </p:nvSpPr>
            <p:spPr>
              <a:xfrm>
                <a:off x="1880583" y="3596639"/>
                <a:ext cx="192405" cy="200025"/>
              </a:xfrm>
              <a:prstGeom prst="rect">
                <a:avLst/>
              </a:prstGeom>
              <a:solidFill>
                <a:schemeClr val="bg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fr-FR" sz="2400"/>
              </a:p>
            </p:txBody>
          </p:sp>
          <p:sp>
            <p:nvSpPr>
              <p:cNvPr id="153" name="Rectangle 152">
                <a:extLst>
                  <a:ext uri="{FF2B5EF4-FFF2-40B4-BE49-F238E27FC236}">
                    <a16:creationId xmlns:a16="http://schemas.microsoft.com/office/drawing/2014/main" id="{C702B437-2E3D-41DD-1805-05C9F4AAEC7C}"/>
                  </a:ext>
                </a:extLst>
              </p:cNvPr>
              <p:cNvSpPr/>
              <p:nvPr/>
            </p:nvSpPr>
            <p:spPr>
              <a:xfrm>
                <a:off x="2072988" y="3596639"/>
                <a:ext cx="192405" cy="200025"/>
              </a:xfrm>
              <a:prstGeom prst="rect">
                <a:avLst/>
              </a:prstGeom>
              <a:solidFill>
                <a:schemeClr val="bg1">
                  <a:lumMod val="65000"/>
                </a:schemeClr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fr-FR" sz="2400"/>
              </a:p>
            </p:txBody>
          </p:sp>
          <p:sp>
            <p:nvSpPr>
              <p:cNvPr id="154" name="Rectangle 153">
                <a:extLst>
                  <a:ext uri="{FF2B5EF4-FFF2-40B4-BE49-F238E27FC236}">
                    <a16:creationId xmlns:a16="http://schemas.microsoft.com/office/drawing/2014/main" id="{9759A2D1-5202-07CF-59D6-A5224DCFDA95}"/>
                  </a:ext>
                </a:extLst>
              </p:cNvPr>
              <p:cNvSpPr/>
              <p:nvPr/>
            </p:nvSpPr>
            <p:spPr>
              <a:xfrm>
                <a:off x="2265393" y="3596639"/>
                <a:ext cx="192405" cy="200025"/>
              </a:xfrm>
              <a:prstGeom prst="rect">
                <a:avLst/>
              </a:prstGeom>
              <a:solidFill>
                <a:schemeClr val="bg1">
                  <a:lumMod val="85000"/>
                </a:schemeClr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fr-FR" sz="2400"/>
              </a:p>
            </p:txBody>
          </p:sp>
          <p:sp>
            <p:nvSpPr>
              <p:cNvPr id="155" name="Rectangle 154">
                <a:extLst>
                  <a:ext uri="{FF2B5EF4-FFF2-40B4-BE49-F238E27FC236}">
                    <a16:creationId xmlns:a16="http://schemas.microsoft.com/office/drawing/2014/main" id="{B2B6787D-0521-996F-31C7-40691E0E07DB}"/>
                  </a:ext>
                </a:extLst>
              </p:cNvPr>
              <p:cNvSpPr/>
              <p:nvPr/>
            </p:nvSpPr>
            <p:spPr>
              <a:xfrm>
                <a:off x="2457798" y="3596639"/>
                <a:ext cx="192405" cy="200025"/>
              </a:xfrm>
              <a:prstGeom prst="rect">
                <a:avLst/>
              </a:prstGeom>
              <a:solidFill>
                <a:schemeClr val="bg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fr-FR" sz="2400"/>
              </a:p>
            </p:txBody>
          </p:sp>
          <p:sp>
            <p:nvSpPr>
              <p:cNvPr id="156" name="Rectangle 155">
                <a:extLst>
                  <a:ext uri="{FF2B5EF4-FFF2-40B4-BE49-F238E27FC236}">
                    <a16:creationId xmlns:a16="http://schemas.microsoft.com/office/drawing/2014/main" id="{FD88E09E-4668-7BF7-4313-0FAF053D7B06}"/>
                  </a:ext>
                </a:extLst>
              </p:cNvPr>
              <p:cNvSpPr/>
              <p:nvPr/>
            </p:nvSpPr>
            <p:spPr>
              <a:xfrm>
                <a:off x="2650203" y="3596639"/>
                <a:ext cx="192405" cy="200025"/>
              </a:xfrm>
              <a:prstGeom prst="rect">
                <a:avLst/>
              </a:prstGeom>
              <a:solidFill>
                <a:schemeClr val="bg1">
                  <a:lumMod val="75000"/>
                </a:schemeClr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fr-FR" sz="2400"/>
              </a:p>
            </p:txBody>
          </p:sp>
          <p:sp>
            <p:nvSpPr>
              <p:cNvPr id="157" name="Rectangle 156">
                <a:extLst>
                  <a:ext uri="{FF2B5EF4-FFF2-40B4-BE49-F238E27FC236}">
                    <a16:creationId xmlns:a16="http://schemas.microsoft.com/office/drawing/2014/main" id="{9F39D9CB-CD7A-F977-203C-C4C406D88521}"/>
                  </a:ext>
                </a:extLst>
              </p:cNvPr>
              <p:cNvSpPr/>
              <p:nvPr/>
            </p:nvSpPr>
            <p:spPr>
              <a:xfrm>
                <a:off x="2842608" y="3596639"/>
                <a:ext cx="192405" cy="200025"/>
              </a:xfrm>
              <a:prstGeom prst="rect">
                <a:avLst/>
              </a:prstGeom>
              <a:solidFill>
                <a:srgbClr val="949494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fr-FR" sz="2400"/>
              </a:p>
            </p:txBody>
          </p:sp>
          <p:sp>
            <p:nvSpPr>
              <p:cNvPr id="158" name="Rectangle 157">
                <a:extLst>
                  <a:ext uri="{FF2B5EF4-FFF2-40B4-BE49-F238E27FC236}">
                    <a16:creationId xmlns:a16="http://schemas.microsoft.com/office/drawing/2014/main" id="{4C2C56C2-BBE2-B03E-E484-78C697007536}"/>
                  </a:ext>
                </a:extLst>
              </p:cNvPr>
              <p:cNvSpPr/>
              <p:nvPr/>
            </p:nvSpPr>
            <p:spPr>
              <a:xfrm>
                <a:off x="1495773" y="3796664"/>
                <a:ext cx="192405" cy="200025"/>
              </a:xfrm>
              <a:prstGeom prst="rect">
                <a:avLst/>
              </a:prstGeom>
              <a:solidFill>
                <a:srgbClr val="949494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fr-FR" sz="2400"/>
              </a:p>
            </p:txBody>
          </p:sp>
          <p:sp>
            <p:nvSpPr>
              <p:cNvPr id="159" name="Rectangle 158">
                <a:extLst>
                  <a:ext uri="{FF2B5EF4-FFF2-40B4-BE49-F238E27FC236}">
                    <a16:creationId xmlns:a16="http://schemas.microsoft.com/office/drawing/2014/main" id="{C36B4279-D58A-FF76-F8BD-89E1D7C7569B}"/>
                  </a:ext>
                </a:extLst>
              </p:cNvPr>
              <p:cNvSpPr/>
              <p:nvPr/>
            </p:nvSpPr>
            <p:spPr>
              <a:xfrm>
                <a:off x="1688178" y="3796664"/>
                <a:ext cx="192405" cy="200025"/>
              </a:xfrm>
              <a:prstGeom prst="rect">
                <a:avLst/>
              </a:prstGeom>
              <a:solidFill>
                <a:srgbClr val="949494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fr-FR" sz="2400"/>
              </a:p>
            </p:txBody>
          </p:sp>
          <p:sp>
            <p:nvSpPr>
              <p:cNvPr id="160" name="Rectangle 159">
                <a:extLst>
                  <a:ext uri="{FF2B5EF4-FFF2-40B4-BE49-F238E27FC236}">
                    <a16:creationId xmlns:a16="http://schemas.microsoft.com/office/drawing/2014/main" id="{298D643D-0D06-5EA4-D89E-CF9F9BBF358F}"/>
                  </a:ext>
                </a:extLst>
              </p:cNvPr>
              <p:cNvSpPr/>
              <p:nvPr/>
            </p:nvSpPr>
            <p:spPr>
              <a:xfrm>
                <a:off x="1880583" y="3796664"/>
                <a:ext cx="192405" cy="200025"/>
              </a:xfrm>
              <a:prstGeom prst="rect">
                <a:avLst/>
              </a:prstGeom>
              <a:solidFill>
                <a:schemeClr val="bg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fr-FR" sz="2400"/>
              </a:p>
            </p:txBody>
          </p:sp>
          <p:sp>
            <p:nvSpPr>
              <p:cNvPr id="161" name="Rectangle 160">
                <a:extLst>
                  <a:ext uri="{FF2B5EF4-FFF2-40B4-BE49-F238E27FC236}">
                    <a16:creationId xmlns:a16="http://schemas.microsoft.com/office/drawing/2014/main" id="{AD9B6061-39D6-0ECB-AA73-46C3923B1B9E}"/>
                  </a:ext>
                </a:extLst>
              </p:cNvPr>
              <p:cNvSpPr/>
              <p:nvPr/>
            </p:nvSpPr>
            <p:spPr>
              <a:xfrm>
                <a:off x="2072988" y="3796664"/>
                <a:ext cx="192405" cy="200025"/>
              </a:xfrm>
              <a:prstGeom prst="rect">
                <a:avLst/>
              </a:prstGeom>
              <a:solidFill>
                <a:schemeClr val="bg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fr-FR" sz="2400"/>
              </a:p>
            </p:txBody>
          </p:sp>
          <p:sp>
            <p:nvSpPr>
              <p:cNvPr id="162" name="Rectangle 161">
                <a:extLst>
                  <a:ext uri="{FF2B5EF4-FFF2-40B4-BE49-F238E27FC236}">
                    <a16:creationId xmlns:a16="http://schemas.microsoft.com/office/drawing/2014/main" id="{61763794-8E5A-0931-53F6-83528AD98957}"/>
                  </a:ext>
                </a:extLst>
              </p:cNvPr>
              <p:cNvSpPr/>
              <p:nvPr/>
            </p:nvSpPr>
            <p:spPr>
              <a:xfrm>
                <a:off x="2265393" y="3796664"/>
                <a:ext cx="192405" cy="200025"/>
              </a:xfrm>
              <a:prstGeom prst="rect">
                <a:avLst/>
              </a:prstGeom>
              <a:solidFill>
                <a:schemeClr val="bg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fr-FR" sz="2400"/>
              </a:p>
            </p:txBody>
          </p:sp>
          <p:sp>
            <p:nvSpPr>
              <p:cNvPr id="163" name="Rectangle 162">
                <a:extLst>
                  <a:ext uri="{FF2B5EF4-FFF2-40B4-BE49-F238E27FC236}">
                    <a16:creationId xmlns:a16="http://schemas.microsoft.com/office/drawing/2014/main" id="{9EE2ED0E-BE9C-1847-8961-2E7570A308CE}"/>
                  </a:ext>
                </a:extLst>
              </p:cNvPr>
              <p:cNvSpPr/>
              <p:nvPr/>
            </p:nvSpPr>
            <p:spPr>
              <a:xfrm>
                <a:off x="2457798" y="3796664"/>
                <a:ext cx="192405" cy="200025"/>
              </a:xfrm>
              <a:prstGeom prst="rect">
                <a:avLst/>
              </a:prstGeom>
              <a:solidFill>
                <a:schemeClr val="bg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fr-FR" sz="2400"/>
              </a:p>
            </p:txBody>
          </p:sp>
          <p:sp>
            <p:nvSpPr>
              <p:cNvPr id="164" name="Rectangle 163">
                <a:extLst>
                  <a:ext uri="{FF2B5EF4-FFF2-40B4-BE49-F238E27FC236}">
                    <a16:creationId xmlns:a16="http://schemas.microsoft.com/office/drawing/2014/main" id="{3DDA34DB-5105-A717-3126-76FD8F6B6489}"/>
                  </a:ext>
                </a:extLst>
              </p:cNvPr>
              <p:cNvSpPr/>
              <p:nvPr/>
            </p:nvSpPr>
            <p:spPr>
              <a:xfrm>
                <a:off x="2650203" y="3796664"/>
                <a:ext cx="192405" cy="200025"/>
              </a:xfrm>
              <a:prstGeom prst="rect">
                <a:avLst/>
              </a:prstGeom>
              <a:solidFill>
                <a:srgbClr val="949494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fr-FR" sz="2400"/>
              </a:p>
            </p:txBody>
          </p:sp>
          <p:sp>
            <p:nvSpPr>
              <p:cNvPr id="165" name="Rectangle 164">
                <a:extLst>
                  <a:ext uri="{FF2B5EF4-FFF2-40B4-BE49-F238E27FC236}">
                    <a16:creationId xmlns:a16="http://schemas.microsoft.com/office/drawing/2014/main" id="{A86E304D-511E-62A3-7DF0-019B0B199EE5}"/>
                  </a:ext>
                </a:extLst>
              </p:cNvPr>
              <p:cNvSpPr/>
              <p:nvPr/>
            </p:nvSpPr>
            <p:spPr>
              <a:xfrm>
                <a:off x="2842608" y="3796664"/>
                <a:ext cx="192405" cy="200025"/>
              </a:xfrm>
              <a:prstGeom prst="rect">
                <a:avLst/>
              </a:prstGeom>
              <a:solidFill>
                <a:srgbClr val="949494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fr-FR" sz="2400"/>
              </a:p>
            </p:txBody>
          </p:sp>
        </p:grpSp>
      </p:grpSp>
      <p:sp>
        <p:nvSpPr>
          <p:cNvPr id="166" name="Flèche : droite 165">
            <a:extLst>
              <a:ext uri="{FF2B5EF4-FFF2-40B4-BE49-F238E27FC236}">
                <a16:creationId xmlns:a16="http://schemas.microsoft.com/office/drawing/2014/main" id="{131B10C0-9C09-1280-317D-39CEA4B303D3}"/>
              </a:ext>
            </a:extLst>
          </p:cNvPr>
          <p:cNvSpPr/>
          <p:nvPr/>
        </p:nvSpPr>
        <p:spPr>
          <a:xfrm>
            <a:off x="1751961" y="2905115"/>
            <a:ext cx="588084" cy="360727"/>
          </a:xfrm>
          <a:prstGeom prst="rightArrow">
            <a:avLst/>
          </a:prstGeom>
          <a:solidFill>
            <a:srgbClr val="4B8FCC"/>
          </a:solidFill>
          <a:ln>
            <a:solidFill>
              <a:srgbClr val="070707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 sz="2400"/>
          </a:p>
        </p:txBody>
      </p:sp>
      <p:grpSp>
        <p:nvGrpSpPr>
          <p:cNvPr id="171" name="Groupe 170">
            <a:extLst>
              <a:ext uri="{FF2B5EF4-FFF2-40B4-BE49-F238E27FC236}">
                <a16:creationId xmlns:a16="http://schemas.microsoft.com/office/drawing/2014/main" id="{F5669CA9-DE37-8F6D-946E-479855822A34}"/>
              </a:ext>
            </a:extLst>
          </p:cNvPr>
          <p:cNvGrpSpPr/>
          <p:nvPr/>
        </p:nvGrpSpPr>
        <p:grpSpPr>
          <a:xfrm>
            <a:off x="2508677" y="2554238"/>
            <a:ext cx="688275" cy="849071"/>
            <a:chOff x="2072008" y="2182083"/>
            <a:chExt cx="516206" cy="636803"/>
          </a:xfrm>
        </p:grpSpPr>
        <p:sp>
          <p:nvSpPr>
            <p:cNvPr id="168" name="Parallélogramme 167">
              <a:extLst>
                <a:ext uri="{FF2B5EF4-FFF2-40B4-BE49-F238E27FC236}">
                  <a16:creationId xmlns:a16="http://schemas.microsoft.com/office/drawing/2014/main" id="{D06444DD-4247-9E6B-FAD9-A2499C6B06DC}"/>
                </a:ext>
              </a:extLst>
            </p:cNvPr>
            <p:cNvSpPr/>
            <p:nvPr/>
          </p:nvSpPr>
          <p:spPr>
            <a:xfrm rot="5400000" flipV="1">
              <a:off x="1857945" y="2398340"/>
              <a:ext cx="634609" cy="206483"/>
            </a:xfrm>
            <a:prstGeom prst="parallelogram">
              <a:avLst>
                <a:gd name="adj" fmla="val 72875"/>
              </a:avLst>
            </a:prstGeom>
            <a:solidFill>
              <a:schemeClr val="tx1">
                <a:lumMod val="40000"/>
                <a:lumOff val="60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fr-FR" sz="2400"/>
            </a:p>
          </p:txBody>
        </p:sp>
        <p:sp>
          <p:nvSpPr>
            <p:cNvPr id="167" name="Parallélogramme 166">
              <a:extLst>
                <a:ext uri="{FF2B5EF4-FFF2-40B4-BE49-F238E27FC236}">
                  <a16:creationId xmlns:a16="http://schemas.microsoft.com/office/drawing/2014/main" id="{F70112F3-0B10-6F24-5058-113DF240EBEA}"/>
                </a:ext>
              </a:extLst>
            </p:cNvPr>
            <p:cNvSpPr/>
            <p:nvPr/>
          </p:nvSpPr>
          <p:spPr>
            <a:xfrm rot="5400000" flipV="1">
              <a:off x="1961186" y="2398340"/>
              <a:ext cx="634609" cy="206483"/>
            </a:xfrm>
            <a:prstGeom prst="parallelogram">
              <a:avLst>
                <a:gd name="adj" fmla="val 72875"/>
              </a:avLst>
            </a:prstGeom>
            <a:solidFill>
              <a:schemeClr val="tx1">
                <a:lumMod val="40000"/>
                <a:lumOff val="60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fr-FR" sz="2400"/>
            </a:p>
          </p:txBody>
        </p:sp>
        <p:sp>
          <p:nvSpPr>
            <p:cNvPr id="169" name="Parallélogramme 168">
              <a:extLst>
                <a:ext uri="{FF2B5EF4-FFF2-40B4-BE49-F238E27FC236}">
                  <a16:creationId xmlns:a16="http://schemas.microsoft.com/office/drawing/2014/main" id="{13DDE833-895F-7345-3BF8-DF108C6D3C81}"/>
                </a:ext>
              </a:extLst>
            </p:cNvPr>
            <p:cNvSpPr/>
            <p:nvPr/>
          </p:nvSpPr>
          <p:spPr>
            <a:xfrm rot="5400000" flipV="1">
              <a:off x="2064427" y="2396146"/>
              <a:ext cx="634609" cy="206483"/>
            </a:xfrm>
            <a:prstGeom prst="parallelogram">
              <a:avLst>
                <a:gd name="adj" fmla="val 72875"/>
              </a:avLst>
            </a:prstGeom>
            <a:solidFill>
              <a:schemeClr val="tx1">
                <a:lumMod val="40000"/>
                <a:lumOff val="60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fr-FR" sz="2400"/>
            </a:p>
          </p:txBody>
        </p:sp>
        <p:sp>
          <p:nvSpPr>
            <p:cNvPr id="170" name="Parallélogramme 169">
              <a:extLst>
                <a:ext uri="{FF2B5EF4-FFF2-40B4-BE49-F238E27FC236}">
                  <a16:creationId xmlns:a16="http://schemas.microsoft.com/office/drawing/2014/main" id="{8910E6D5-4B27-4B82-AD74-C475FD2F969E}"/>
                </a:ext>
              </a:extLst>
            </p:cNvPr>
            <p:cNvSpPr/>
            <p:nvPr/>
          </p:nvSpPr>
          <p:spPr>
            <a:xfrm rot="5400000" flipV="1">
              <a:off x="2167668" y="2396146"/>
              <a:ext cx="634609" cy="206483"/>
            </a:xfrm>
            <a:prstGeom prst="parallelogram">
              <a:avLst>
                <a:gd name="adj" fmla="val 72875"/>
              </a:avLst>
            </a:prstGeom>
            <a:solidFill>
              <a:schemeClr val="tx1">
                <a:lumMod val="40000"/>
                <a:lumOff val="60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fr-FR" sz="2400"/>
            </a:p>
          </p:txBody>
        </p:sp>
      </p:grpSp>
      <p:sp>
        <p:nvSpPr>
          <p:cNvPr id="172" name="Flèche : droite 171">
            <a:extLst>
              <a:ext uri="{FF2B5EF4-FFF2-40B4-BE49-F238E27FC236}">
                <a16:creationId xmlns:a16="http://schemas.microsoft.com/office/drawing/2014/main" id="{CFBAB167-267D-08DA-187E-31E4E25DA8BE}"/>
              </a:ext>
            </a:extLst>
          </p:cNvPr>
          <p:cNvSpPr/>
          <p:nvPr/>
        </p:nvSpPr>
        <p:spPr>
          <a:xfrm>
            <a:off x="3397373" y="2908950"/>
            <a:ext cx="588084" cy="360727"/>
          </a:xfrm>
          <a:prstGeom prst="rightArrow">
            <a:avLst/>
          </a:prstGeom>
          <a:solidFill>
            <a:srgbClr val="4B8FCC"/>
          </a:solidFill>
          <a:ln>
            <a:solidFill>
              <a:srgbClr val="070707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 sz="2400"/>
          </a:p>
        </p:txBody>
      </p:sp>
      <p:grpSp>
        <p:nvGrpSpPr>
          <p:cNvPr id="183" name="Groupe 182">
            <a:extLst>
              <a:ext uri="{FF2B5EF4-FFF2-40B4-BE49-F238E27FC236}">
                <a16:creationId xmlns:a16="http://schemas.microsoft.com/office/drawing/2014/main" id="{19BFE640-048D-A5AA-9BFD-661AB0DB0F7D}"/>
              </a:ext>
            </a:extLst>
          </p:cNvPr>
          <p:cNvGrpSpPr/>
          <p:nvPr/>
        </p:nvGrpSpPr>
        <p:grpSpPr>
          <a:xfrm>
            <a:off x="4131590" y="2903020"/>
            <a:ext cx="1073452" cy="488645"/>
            <a:chOff x="3449959" y="2262944"/>
            <a:chExt cx="805089" cy="366484"/>
          </a:xfrm>
        </p:grpSpPr>
        <p:sp>
          <p:nvSpPr>
            <p:cNvPr id="174" name="Parallélogramme 173">
              <a:extLst>
                <a:ext uri="{FF2B5EF4-FFF2-40B4-BE49-F238E27FC236}">
                  <a16:creationId xmlns:a16="http://schemas.microsoft.com/office/drawing/2014/main" id="{64A01D4A-F539-6DCE-E6AB-5F3EAE224A38}"/>
                </a:ext>
              </a:extLst>
            </p:cNvPr>
            <p:cNvSpPr/>
            <p:nvPr/>
          </p:nvSpPr>
          <p:spPr>
            <a:xfrm rot="5400000" flipV="1">
              <a:off x="3356188" y="2357974"/>
              <a:ext cx="363967" cy="176426"/>
            </a:xfrm>
            <a:prstGeom prst="parallelogram">
              <a:avLst>
                <a:gd name="adj" fmla="val 72875"/>
              </a:avLst>
            </a:prstGeom>
            <a:solidFill>
              <a:schemeClr val="tx1">
                <a:lumMod val="40000"/>
                <a:lumOff val="60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fr-FR" sz="2400"/>
            </a:p>
          </p:txBody>
        </p:sp>
        <p:sp>
          <p:nvSpPr>
            <p:cNvPr id="175" name="Parallélogramme 174">
              <a:extLst>
                <a:ext uri="{FF2B5EF4-FFF2-40B4-BE49-F238E27FC236}">
                  <a16:creationId xmlns:a16="http://schemas.microsoft.com/office/drawing/2014/main" id="{45B27702-0B99-D15A-1763-BF4E3AD75763}"/>
                </a:ext>
              </a:extLst>
            </p:cNvPr>
            <p:cNvSpPr/>
            <p:nvPr/>
          </p:nvSpPr>
          <p:spPr>
            <a:xfrm rot="5400000" flipV="1">
              <a:off x="3444400" y="2357974"/>
              <a:ext cx="363967" cy="176426"/>
            </a:xfrm>
            <a:prstGeom prst="parallelogram">
              <a:avLst>
                <a:gd name="adj" fmla="val 72875"/>
              </a:avLst>
            </a:prstGeom>
            <a:solidFill>
              <a:schemeClr val="tx1">
                <a:lumMod val="40000"/>
                <a:lumOff val="60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fr-FR" sz="2400"/>
            </a:p>
          </p:txBody>
        </p:sp>
        <p:sp>
          <p:nvSpPr>
            <p:cNvPr id="176" name="Parallélogramme 175">
              <a:extLst>
                <a:ext uri="{FF2B5EF4-FFF2-40B4-BE49-F238E27FC236}">
                  <a16:creationId xmlns:a16="http://schemas.microsoft.com/office/drawing/2014/main" id="{01F8D5D0-7B55-B77F-131A-E526B9BEE422}"/>
                </a:ext>
              </a:extLst>
            </p:cNvPr>
            <p:cNvSpPr/>
            <p:nvPr/>
          </p:nvSpPr>
          <p:spPr>
            <a:xfrm rot="5400000" flipV="1">
              <a:off x="3532613" y="2356715"/>
              <a:ext cx="363967" cy="176426"/>
            </a:xfrm>
            <a:prstGeom prst="parallelogram">
              <a:avLst>
                <a:gd name="adj" fmla="val 72875"/>
              </a:avLst>
            </a:prstGeom>
            <a:solidFill>
              <a:schemeClr val="tx1">
                <a:lumMod val="40000"/>
                <a:lumOff val="60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fr-FR" sz="2400"/>
            </a:p>
          </p:txBody>
        </p:sp>
        <p:sp>
          <p:nvSpPr>
            <p:cNvPr id="177" name="Parallélogramme 176">
              <a:extLst>
                <a:ext uri="{FF2B5EF4-FFF2-40B4-BE49-F238E27FC236}">
                  <a16:creationId xmlns:a16="http://schemas.microsoft.com/office/drawing/2014/main" id="{DD7835A2-518B-3E28-1C0E-D5964DCFB0CD}"/>
                </a:ext>
              </a:extLst>
            </p:cNvPr>
            <p:cNvSpPr/>
            <p:nvPr/>
          </p:nvSpPr>
          <p:spPr>
            <a:xfrm rot="5400000" flipV="1">
              <a:off x="3620826" y="2356715"/>
              <a:ext cx="363967" cy="176426"/>
            </a:xfrm>
            <a:prstGeom prst="parallelogram">
              <a:avLst>
                <a:gd name="adj" fmla="val 72875"/>
              </a:avLst>
            </a:prstGeom>
            <a:solidFill>
              <a:schemeClr val="tx1">
                <a:lumMod val="40000"/>
                <a:lumOff val="60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fr-FR" sz="2400"/>
            </a:p>
          </p:txBody>
        </p:sp>
        <p:sp>
          <p:nvSpPr>
            <p:cNvPr id="179" name="Parallélogramme 178">
              <a:extLst>
                <a:ext uri="{FF2B5EF4-FFF2-40B4-BE49-F238E27FC236}">
                  <a16:creationId xmlns:a16="http://schemas.microsoft.com/office/drawing/2014/main" id="{958FB20A-9E7C-77B6-904B-48CAC3EC9C1C}"/>
                </a:ext>
              </a:extLst>
            </p:cNvPr>
            <p:cNvSpPr/>
            <p:nvPr/>
          </p:nvSpPr>
          <p:spPr>
            <a:xfrm rot="5400000" flipV="1">
              <a:off x="3720213" y="2359232"/>
              <a:ext cx="363967" cy="176426"/>
            </a:xfrm>
            <a:prstGeom prst="parallelogram">
              <a:avLst>
                <a:gd name="adj" fmla="val 72875"/>
              </a:avLst>
            </a:prstGeom>
            <a:solidFill>
              <a:schemeClr val="tx1">
                <a:lumMod val="40000"/>
                <a:lumOff val="60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fr-FR" sz="2400"/>
            </a:p>
          </p:txBody>
        </p:sp>
        <p:sp>
          <p:nvSpPr>
            <p:cNvPr id="180" name="Parallélogramme 179">
              <a:extLst>
                <a:ext uri="{FF2B5EF4-FFF2-40B4-BE49-F238E27FC236}">
                  <a16:creationId xmlns:a16="http://schemas.microsoft.com/office/drawing/2014/main" id="{D3DE9742-B7DB-6B69-7B43-AB096FBA395C}"/>
                </a:ext>
              </a:extLst>
            </p:cNvPr>
            <p:cNvSpPr/>
            <p:nvPr/>
          </p:nvSpPr>
          <p:spPr>
            <a:xfrm rot="5400000" flipV="1">
              <a:off x="3808425" y="2359232"/>
              <a:ext cx="363967" cy="176426"/>
            </a:xfrm>
            <a:prstGeom prst="parallelogram">
              <a:avLst>
                <a:gd name="adj" fmla="val 72875"/>
              </a:avLst>
            </a:prstGeom>
            <a:solidFill>
              <a:schemeClr val="tx1">
                <a:lumMod val="40000"/>
                <a:lumOff val="60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fr-FR" sz="2400"/>
            </a:p>
          </p:txBody>
        </p:sp>
        <p:sp>
          <p:nvSpPr>
            <p:cNvPr id="181" name="Parallélogramme 180">
              <a:extLst>
                <a:ext uri="{FF2B5EF4-FFF2-40B4-BE49-F238E27FC236}">
                  <a16:creationId xmlns:a16="http://schemas.microsoft.com/office/drawing/2014/main" id="{1F241A1E-3E94-8F9E-4F05-1385A43FE887}"/>
                </a:ext>
              </a:extLst>
            </p:cNvPr>
            <p:cNvSpPr/>
            <p:nvPr/>
          </p:nvSpPr>
          <p:spPr>
            <a:xfrm rot="5400000" flipV="1">
              <a:off x="3896638" y="2357973"/>
              <a:ext cx="363967" cy="176426"/>
            </a:xfrm>
            <a:prstGeom prst="parallelogram">
              <a:avLst>
                <a:gd name="adj" fmla="val 72875"/>
              </a:avLst>
            </a:prstGeom>
            <a:solidFill>
              <a:schemeClr val="tx1">
                <a:lumMod val="40000"/>
                <a:lumOff val="60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fr-FR" sz="2400"/>
            </a:p>
          </p:txBody>
        </p:sp>
        <p:sp>
          <p:nvSpPr>
            <p:cNvPr id="182" name="Parallélogramme 181">
              <a:extLst>
                <a:ext uri="{FF2B5EF4-FFF2-40B4-BE49-F238E27FC236}">
                  <a16:creationId xmlns:a16="http://schemas.microsoft.com/office/drawing/2014/main" id="{877A3DED-B5C4-E7A8-B162-0F0EAB814FD0}"/>
                </a:ext>
              </a:extLst>
            </p:cNvPr>
            <p:cNvSpPr/>
            <p:nvPr/>
          </p:nvSpPr>
          <p:spPr>
            <a:xfrm rot="5400000" flipV="1">
              <a:off x="3984851" y="2357973"/>
              <a:ext cx="363967" cy="176426"/>
            </a:xfrm>
            <a:prstGeom prst="parallelogram">
              <a:avLst>
                <a:gd name="adj" fmla="val 72875"/>
              </a:avLst>
            </a:prstGeom>
            <a:solidFill>
              <a:schemeClr val="tx1">
                <a:lumMod val="40000"/>
                <a:lumOff val="60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fr-FR" sz="2400"/>
            </a:p>
          </p:txBody>
        </p:sp>
      </p:grpSp>
      <p:sp>
        <p:nvSpPr>
          <p:cNvPr id="184" name="Flèche : droite 183">
            <a:extLst>
              <a:ext uri="{FF2B5EF4-FFF2-40B4-BE49-F238E27FC236}">
                <a16:creationId xmlns:a16="http://schemas.microsoft.com/office/drawing/2014/main" id="{0C1A1AB0-16A0-4D63-CA76-EE68BA4D6464}"/>
              </a:ext>
            </a:extLst>
          </p:cNvPr>
          <p:cNvSpPr/>
          <p:nvPr/>
        </p:nvSpPr>
        <p:spPr>
          <a:xfrm>
            <a:off x="5465299" y="2908950"/>
            <a:ext cx="588084" cy="360727"/>
          </a:xfrm>
          <a:prstGeom prst="rightArrow">
            <a:avLst/>
          </a:prstGeom>
          <a:solidFill>
            <a:srgbClr val="4B8FCC"/>
          </a:solidFill>
          <a:ln>
            <a:solidFill>
              <a:srgbClr val="070707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 sz="2400"/>
          </a:p>
        </p:txBody>
      </p:sp>
      <p:sp>
        <p:nvSpPr>
          <p:cNvPr id="185" name="ZoneTexte 184">
            <a:extLst>
              <a:ext uri="{FF2B5EF4-FFF2-40B4-BE49-F238E27FC236}">
                <a16:creationId xmlns:a16="http://schemas.microsoft.com/office/drawing/2014/main" id="{41296981-8994-9AF8-7479-D5749AED70F0}"/>
              </a:ext>
            </a:extLst>
          </p:cNvPr>
          <p:cNvSpPr txBox="1"/>
          <p:nvPr/>
        </p:nvSpPr>
        <p:spPr>
          <a:xfrm>
            <a:off x="1562084" y="2191589"/>
            <a:ext cx="1085554" cy="70769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fr-FR" sz="1333" i="1" dirty="0"/>
              <a:t>Convolution</a:t>
            </a:r>
          </a:p>
          <a:p>
            <a:pPr algn="ctr"/>
            <a:r>
              <a:rPr lang="fr-FR" sz="1333" i="1" dirty="0"/>
              <a:t>+ </a:t>
            </a:r>
            <a:r>
              <a:rPr lang="fr-FR" sz="1333" i="1" dirty="0" err="1"/>
              <a:t>Residual</a:t>
            </a:r>
            <a:r>
              <a:rPr lang="fr-FR" sz="1333" i="1" dirty="0"/>
              <a:t> </a:t>
            </a:r>
          </a:p>
          <a:p>
            <a:pPr algn="ctr"/>
            <a:r>
              <a:rPr lang="fr-FR" sz="1333" i="1" dirty="0"/>
              <a:t>Block</a:t>
            </a:r>
          </a:p>
        </p:txBody>
      </p:sp>
      <p:sp>
        <p:nvSpPr>
          <p:cNvPr id="186" name="ZoneTexte 185">
            <a:extLst>
              <a:ext uri="{FF2B5EF4-FFF2-40B4-BE49-F238E27FC236}">
                <a16:creationId xmlns:a16="http://schemas.microsoft.com/office/drawing/2014/main" id="{10A999FE-83D0-2ED5-0C80-7D43987F1431}"/>
              </a:ext>
            </a:extLst>
          </p:cNvPr>
          <p:cNvSpPr txBox="1"/>
          <p:nvPr/>
        </p:nvSpPr>
        <p:spPr>
          <a:xfrm>
            <a:off x="3165167" y="2191589"/>
            <a:ext cx="1085554" cy="70769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fr-FR" sz="1333" i="1" dirty="0"/>
              <a:t>Convolution</a:t>
            </a:r>
          </a:p>
          <a:p>
            <a:pPr algn="ctr"/>
            <a:r>
              <a:rPr lang="fr-FR" sz="1333" i="1" dirty="0"/>
              <a:t>+ </a:t>
            </a:r>
            <a:r>
              <a:rPr lang="fr-FR" sz="1333" i="1" dirty="0" err="1"/>
              <a:t>Residual</a:t>
            </a:r>
            <a:r>
              <a:rPr lang="fr-FR" sz="1333" i="1" dirty="0"/>
              <a:t> </a:t>
            </a:r>
          </a:p>
          <a:p>
            <a:pPr algn="ctr"/>
            <a:r>
              <a:rPr lang="fr-FR" sz="1333" i="1" dirty="0"/>
              <a:t>Block</a:t>
            </a:r>
          </a:p>
        </p:txBody>
      </p:sp>
      <p:sp>
        <p:nvSpPr>
          <p:cNvPr id="187" name="ZoneTexte 186">
            <a:extLst>
              <a:ext uri="{FF2B5EF4-FFF2-40B4-BE49-F238E27FC236}">
                <a16:creationId xmlns:a16="http://schemas.microsoft.com/office/drawing/2014/main" id="{BE5C30EC-5482-2C7E-2D88-441B162F0378}"/>
              </a:ext>
            </a:extLst>
          </p:cNvPr>
          <p:cNvSpPr txBox="1"/>
          <p:nvPr/>
        </p:nvSpPr>
        <p:spPr>
          <a:xfrm>
            <a:off x="5310635" y="2377013"/>
            <a:ext cx="859531" cy="50257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fr-FR" sz="1333" i="1" dirty="0"/>
              <a:t>Spatial </a:t>
            </a:r>
          </a:p>
          <a:p>
            <a:pPr algn="ctr"/>
            <a:r>
              <a:rPr lang="fr-FR" sz="1333" i="1" dirty="0"/>
              <a:t>Attention</a:t>
            </a:r>
          </a:p>
        </p:txBody>
      </p:sp>
      <p:grpSp>
        <p:nvGrpSpPr>
          <p:cNvPr id="210" name="Groupe 209">
            <a:extLst>
              <a:ext uri="{FF2B5EF4-FFF2-40B4-BE49-F238E27FC236}">
                <a16:creationId xmlns:a16="http://schemas.microsoft.com/office/drawing/2014/main" id="{8E842A89-EF26-70A4-A7AB-57F85857F90B}"/>
              </a:ext>
            </a:extLst>
          </p:cNvPr>
          <p:cNvGrpSpPr/>
          <p:nvPr/>
        </p:nvGrpSpPr>
        <p:grpSpPr>
          <a:xfrm>
            <a:off x="6260178" y="2841155"/>
            <a:ext cx="1063292" cy="488645"/>
            <a:chOff x="4862773" y="2397271"/>
            <a:chExt cx="797469" cy="366484"/>
          </a:xfrm>
        </p:grpSpPr>
        <p:sp>
          <p:nvSpPr>
            <p:cNvPr id="189" name="Parallélogramme 188">
              <a:extLst>
                <a:ext uri="{FF2B5EF4-FFF2-40B4-BE49-F238E27FC236}">
                  <a16:creationId xmlns:a16="http://schemas.microsoft.com/office/drawing/2014/main" id="{F2D32AA1-50A1-D581-005E-1C9DA3A33156}"/>
                </a:ext>
              </a:extLst>
            </p:cNvPr>
            <p:cNvSpPr/>
            <p:nvPr/>
          </p:nvSpPr>
          <p:spPr>
            <a:xfrm rot="5400000" flipV="1">
              <a:off x="4769002" y="2492301"/>
              <a:ext cx="363967" cy="176426"/>
            </a:xfrm>
            <a:prstGeom prst="parallelogram">
              <a:avLst>
                <a:gd name="adj" fmla="val 72875"/>
              </a:avLst>
            </a:prstGeom>
            <a:solidFill>
              <a:srgbClr val="FFC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fr-FR" sz="2400"/>
            </a:p>
          </p:txBody>
        </p:sp>
        <p:sp>
          <p:nvSpPr>
            <p:cNvPr id="190" name="Parallélogramme 189">
              <a:extLst>
                <a:ext uri="{FF2B5EF4-FFF2-40B4-BE49-F238E27FC236}">
                  <a16:creationId xmlns:a16="http://schemas.microsoft.com/office/drawing/2014/main" id="{EFEF447B-565C-1530-3402-6E0803CB1A6E}"/>
                </a:ext>
              </a:extLst>
            </p:cNvPr>
            <p:cNvSpPr/>
            <p:nvPr/>
          </p:nvSpPr>
          <p:spPr>
            <a:xfrm rot="5400000" flipV="1">
              <a:off x="4849594" y="2492301"/>
              <a:ext cx="363967" cy="176426"/>
            </a:xfrm>
            <a:prstGeom prst="parallelogram">
              <a:avLst>
                <a:gd name="adj" fmla="val 72875"/>
              </a:avLst>
            </a:prstGeom>
            <a:solidFill>
              <a:srgbClr val="FFC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fr-FR" sz="2400"/>
            </a:p>
          </p:txBody>
        </p:sp>
        <p:sp>
          <p:nvSpPr>
            <p:cNvPr id="191" name="Parallélogramme 190">
              <a:extLst>
                <a:ext uri="{FF2B5EF4-FFF2-40B4-BE49-F238E27FC236}">
                  <a16:creationId xmlns:a16="http://schemas.microsoft.com/office/drawing/2014/main" id="{54CF84F5-7CB5-25A0-E284-D3FC2B004025}"/>
                </a:ext>
              </a:extLst>
            </p:cNvPr>
            <p:cNvSpPr/>
            <p:nvPr/>
          </p:nvSpPr>
          <p:spPr>
            <a:xfrm rot="5400000" flipV="1">
              <a:off x="4937807" y="2491042"/>
              <a:ext cx="363967" cy="176426"/>
            </a:xfrm>
            <a:prstGeom prst="parallelogram">
              <a:avLst>
                <a:gd name="adj" fmla="val 72875"/>
              </a:avLst>
            </a:prstGeom>
            <a:solidFill>
              <a:srgbClr val="FFC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fr-FR" sz="2400"/>
            </a:p>
          </p:txBody>
        </p:sp>
        <p:sp>
          <p:nvSpPr>
            <p:cNvPr id="192" name="Parallélogramme 191">
              <a:extLst>
                <a:ext uri="{FF2B5EF4-FFF2-40B4-BE49-F238E27FC236}">
                  <a16:creationId xmlns:a16="http://schemas.microsoft.com/office/drawing/2014/main" id="{24C2316F-9B11-81FA-EAA1-ECBA81BF19F4}"/>
                </a:ext>
              </a:extLst>
            </p:cNvPr>
            <p:cNvSpPr/>
            <p:nvPr/>
          </p:nvSpPr>
          <p:spPr>
            <a:xfrm rot="5400000" flipV="1">
              <a:off x="5026020" y="2491042"/>
              <a:ext cx="363967" cy="176426"/>
            </a:xfrm>
            <a:prstGeom prst="parallelogram">
              <a:avLst>
                <a:gd name="adj" fmla="val 72875"/>
              </a:avLst>
            </a:prstGeom>
            <a:solidFill>
              <a:srgbClr val="FFC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fr-FR" sz="2400"/>
            </a:p>
          </p:txBody>
        </p:sp>
        <p:sp>
          <p:nvSpPr>
            <p:cNvPr id="193" name="Parallélogramme 192">
              <a:extLst>
                <a:ext uri="{FF2B5EF4-FFF2-40B4-BE49-F238E27FC236}">
                  <a16:creationId xmlns:a16="http://schemas.microsoft.com/office/drawing/2014/main" id="{72E0B9D3-1A5B-7D87-8E87-6E2ED6030CA6}"/>
                </a:ext>
              </a:extLst>
            </p:cNvPr>
            <p:cNvSpPr/>
            <p:nvPr/>
          </p:nvSpPr>
          <p:spPr>
            <a:xfrm rot="5400000" flipV="1">
              <a:off x="5125407" y="2493559"/>
              <a:ext cx="363967" cy="176426"/>
            </a:xfrm>
            <a:prstGeom prst="parallelogram">
              <a:avLst>
                <a:gd name="adj" fmla="val 72875"/>
              </a:avLst>
            </a:prstGeom>
            <a:solidFill>
              <a:srgbClr val="FFC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fr-FR" sz="2400"/>
            </a:p>
          </p:txBody>
        </p:sp>
        <p:sp>
          <p:nvSpPr>
            <p:cNvPr id="194" name="Parallélogramme 193">
              <a:extLst>
                <a:ext uri="{FF2B5EF4-FFF2-40B4-BE49-F238E27FC236}">
                  <a16:creationId xmlns:a16="http://schemas.microsoft.com/office/drawing/2014/main" id="{16C4B790-EEB7-C2B7-5362-5C39B03398D2}"/>
                </a:ext>
              </a:extLst>
            </p:cNvPr>
            <p:cNvSpPr/>
            <p:nvPr/>
          </p:nvSpPr>
          <p:spPr>
            <a:xfrm rot="5400000" flipV="1">
              <a:off x="5213619" y="2493559"/>
              <a:ext cx="363967" cy="176426"/>
            </a:xfrm>
            <a:prstGeom prst="parallelogram">
              <a:avLst>
                <a:gd name="adj" fmla="val 72875"/>
              </a:avLst>
            </a:prstGeom>
            <a:solidFill>
              <a:srgbClr val="FFC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fr-FR" sz="2400"/>
            </a:p>
          </p:txBody>
        </p:sp>
        <p:sp>
          <p:nvSpPr>
            <p:cNvPr id="195" name="Parallélogramme 194">
              <a:extLst>
                <a:ext uri="{FF2B5EF4-FFF2-40B4-BE49-F238E27FC236}">
                  <a16:creationId xmlns:a16="http://schemas.microsoft.com/office/drawing/2014/main" id="{C538A966-8052-C522-5149-8F33DEA7332A}"/>
                </a:ext>
              </a:extLst>
            </p:cNvPr>
            <p:cNvSpPr/>
            <p:nvPr/>
          </p:nvSpPr>
          <p:spPr>
            <a:xfrm rot="5400000" flipV="1">
              <a:off x="5301832" y="2492300"/>
              <a:ext cx="363967" cy="176426"/>
            </a:xfrm>
            <a:prstGeom prst="parallelogram">
              <a:avLst>
                <a:gd name="adj" fmla="val 72875"/>
              </a:avLst>
            </a:prstGeom>
            <a:solidFill>
              <a:srgbClr val="FFC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fr-FR" sz="2400"/>
            </a:p>
          </p:txBody>
        </p:sp>
        <p:sp>
          <p:nvSpPr>
            <p:cNvPr id="196" name="Parallélogramme 195">
              <a:extLst>
                <a:ext uri="{FF2B5EF4-FFF2-40B4-BE49-F238E27FC236}">
                  <a16:creationId xmlns:a16="http://schemas.microsoft.com/office/drawing/2014/main" id="{E7082935-7500-A937-45FA-16E1B736F40E}"/>
                </a:ext>
              </a:extLst>
            </p:cNvPr>
            <p:cNvSpPr/>
            <p:nvPr/>
          </p:nvSpPr>
          <p:spPr>
            <a:xfrm rot="5400000" flipV="1">
              <a:off x="5390045" y="2492300"/>
              <a:ext cx="363967" cy="176426"/>
            </a:xfrm>
            <a:prstGeom prst="parallelogram">
              <a:avLst>
                <a:gd name="adj" fmla="val 72875"/>
              </a:avLst>
            </a:prstGeom>
            <a:solidFill>
              <a:srgbClr val="FFC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fr-FR" sz="2400"/>
            </a:p>
          </p:txBody>
        </p:sp>
      </p:grpSp>
      <p:sp>
        <p:nvSpPr>
          <p:cNvPr id="197" name="Flèche : droite 196">
            <a:extLst>
              <a:ext uri="{FF2B5EF4-FFF2-40B4-BE49-F238E27FC236}">
                <a16:creationId xmlns:a16="http://schemas.microsoft.com/office/drawing/2014/main" id="{6017B768-551D-2BA9-3C1A-57BFE2F2DB41}"/>
              </a:ext>
            </a:extLst>
          </p:cNvPr>
          <p:cNvSpPr/>
          <p:nvPr/>
        </p:nvSpPr>
        <p:spPr>
          <a:xfrm>
            <a:off x="7560471" y="2888055"/>
            <a:ext cx="588084" cy="360727"/>
          </a:xfrm>
          <a:prstGeom prst="rightArrow">
            <a:avLst/>
          </a:prstGeom>
          <a:solidFill>
            <a:srgbClr val="4B8FCC"/>
          </a:solidFill>
          <a:ln>
            <a:solidFill>
              <a:srgbClr val="070707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 sz="2400"/>
          </a:p>
        </p:txBody>
      </p:sp>
      <p:sp>
        <p:nvSpPr>
          <p:cNvPr id="198" name="ZoneTexte 197">
            <a:extLst>
              <a:ext uri="{FF2B5EF4-FFF2-40B4-BE49-F238E27FC236}">
                <a16:creationId xmlns:a16="http://schemas.microsoft.com/office/drawing/2014/main" id="{A60DECDC-461C-BCC4-DCE5-7554EA7AAF52}"/>
              </a:ext>
            </a:extLst>
          </p:cNvPr>
          <p:cNvSpPr txBox="1"/>
          <p:nvPr/>
        </p:nvSpPr>
        <p:spPr>
          <a:xfrm>
            <a:off x="7271361" y="2191589"/>
            <a:ext cx="1085554" cy="70769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fr-FR" sz="1333" i="1" dirty="0"/>
              <a:t>Convolution</a:t>
            </a:r>
          </a:p>
          <a:p>
            <a:pPr algn="ctr"/>
            <a:r>
              <a:rPr lang="fr-FR" sz="1333" i="1" dirty="0"/>
              <a:t>+ </a:t>
            </a:r>
            <a:r>
              <a:rPr lang="fr-FR" sz="1333" i="1" dirty="0" err="1"/>
              <a:t>Residual</a:t>
            </a:r>
            <a:r>
              <a:rPr lang="fr-FR" sz="1333" i="1" dirty="0"/>
              <a:t> </a:t>
            </a:r>
          </a:p>
          <a:p>
            <a:pPr algn="ctr"/>
            <a:r>
              <a:rPr lang="fr-FR" sz="1333" i="1" dirty="0"/>
              <a:t>Block</a:t>
            </a:r>
          </a:p>
        </p:txBody>
      </p:sp>
      <p:sp>
        <p:nvSpPr>
          <p:cNvPr id="203" name="Flèche : droite 202">
            <a:extLst>
              <a:ext uri="{FF2B5EF4-FFF2-40B4-BE49-F238E27FC236}">
                <a16:creationId xmlns:a16="http://schemas.microsoft.com/office/drawing/2014/main" id="{7C3FA980-D45B-2553-0EAE-3C057E9962FF}"/>
              </a:ext>
            </a:extLst>
          </p:cNvPr>
          <p:cNvSpPr/>
          <p:nvPr/>
        </p:nvSpPr>
        <p:spPr>
          <a:xfrm>
            <a:off x="9250287" y="2888055"/>
            <a:ext cx="588084" cy="360727"/>
          </a:xfrm>
          <a:prstGeom prst="rightArrow">
            <a:avLst/>
          </a:prstGeom>
          <a:solidFill>
            <a:srgbClr val="4B8FCC"/>
          </a:solidFill>
          <a:ln>
            <a:solidFill>
              <a:srgbClr val="070707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 sz="2400"/>
          </a:p>
        </p:txBody>
      </p:sp>
      <p:sp>
        <p:nvSpPr>
          <p:cNvPr id="204" name="ZoneTexte 203">
            <a:extLst>
              <a:ext uri="{FF2B5EF4-FFF2-40B4-BE49-F238E27FC236}">
                <a16:creationId xmlns:a16="http://schemas.microsoft.com/office/drawing/2014/main" id="{B55520E7-D6DC-35CF-85CF-CD64B2DD4FF7}"/>
              </a:ext>
            </a:extLst>
          </p:cNvPr>
          <p:cNvSpPr txBox="1"/>
          <p:nvPr/>
        </p:nvSpPr>
        <p:spPr>
          <a:xfrm>
            <a:off x="8961177" y="2191589"/>
            <a:ext cx="1085554" cy="70769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fr-FR" sz="1333" i="1" dirty="0"/>
              <a:t>Convolution</a:t>
            </a:r>
          </a:p>
          <a:p>
            <a:pPr algn="ctr"/>
            <a:r>
              <a:rPr lang="fr-FR" sz="1333" i="1" dirty="0"/>
              <a:t>+ </a:t>
            </a:r>
            <a:r>
              <a:rPr lang="fr-FR" sz="1333" i="1" dirty="0" err="1"/>
              <a:t>Residual</a:t>
            </a:r>
            <a:r>
              <a:rPr lang="fr-FR" sz="1333" i="1" dirty="0"/>
              <a:t> </a:t>
            </a:r>
          </a:p>
          <a:p>
            <a:pPr algn="ctr"/>
            <a:r>
              <a:rPr lang="fr-FR" sz="1333" i="1" dirty="0"/>
              <a:t>Block</a:t>
            </a:r>
          </a:p>
        </p:txBody>
      </p:sp>
      <p:grpSp>
        <p:nvGrpSpPr>
          <p:cNvPr id="205" name="Groupe 204">
            <a:extLst>
              <a:ext uri="{FF2B5EF4-FFF2-40B4-BE49-F238E27FC236}">
                <a16:creationId xmlns:a16="http://schemas.microsoft.com/office/drawing/2014/main" id="{7C43BF71-75AE-B319-ED05-A4291A2538E1}"/>
              </a:ext>
            </a:extLst>
          </p:cNvPr>
          <p:cNvGrpSpPr/>
          <p:nvPr/>
        </p:nvGrpSpPr>
        <p:grpSpPr>
          <a:xfrm>
            <a:off x="8317668" y="2643882"/>
            <a:ext cx="688275" cy="849071"/>
            <a:chOff x="2072008" y="2182083"/>
            <a:chExt cx="516206" cy="636803"/>
          </a:xfrm>
        </p:grpSpPr>
        <p:sp>
          <p:nvSpPr>
            <p:cNvPr id="206" name="Parallélogramme 205">
              <a:extLst>
                <a:ext uri="{FF2B5EF4-FFF2-40B4-BE49-F238E27FC236}">
                  <a16:creationId xmlns:a16="http://schemas.microsoft.com/office/drawing/2014/main" id="{FA3A2FAB-33CD-B7A7-84C9-5F9B93AF7BAB}"/>
                </a:ext>
              </a:extLst>
            </p:cNvPr>
            <p:cNvSpPr/>
            <p:nvPr/>
          </p:nvSpPr>
          <p:spPr>
            <a:xfrm rot="5400000" flipV="1">
              <a:off x="1857945" y="2398340"/>
              <a:ext cx="634609" cy="206483"/>
            </a:xfrm>
            <a:prstGeom prst="parallelogram">
              <a:avLst>
                <a:gd name="adj" fmla="val 72875"/>
              </a:avLst>
            </a:prstGeom>
            <a:solidFill>
              <a:schemeClr val="tx1">
                <a:lumMod val="40000"/>
                <a:lumOff val="60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fr-FR" sz="2400"/>
            </a:p>
          </p:txBody>
        </p:sp>
        <p:sp>
          <p:nvSpPr>
            <p:cNvPr id="207" name="Parallélogramme 206">
              <a:extLst>
                <a:ext uri="{FF2B5EF4-FFF2-40B4-BE49-F238E27FC236}">
                  <a16:creationId xmlns:a16="http://schemas.microsoft.com/office/drawing/2014/main" id="{AEB2AC85-E437-624A-2008-A7E8792829A7}"/>
                </a:ext>
              </a:extLst>
            </p:cNvPr>
            <p:cNvSpPr/>
            <p:nvPr/>
          </p:nvSpPr>
          <p:spPr>
            <a:xfrm rot="5400000" flipV="1">
              <a:off x="1961186" y="2398340"/>
              <a:ext cx="634609" cy="206483"/>
            </a:xfrm>
            <a:prstGeom prst="parallelogram">
              <a:avLst>
                <a:gd name="adj" fmla="val 72875"/>
              </a:avLst>
            </a:prstGeom>
            <a:solidFill>
              <a:schemeClr val="tx1">
                <a:lumMod val="40000"/>
                <a:lumOff val="60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fr-FR" sz="2400"/>
            </a:p>
          </p:txBody>
        </p:sp>
        <p:sp>
          <p:nvSpPr>
            <p:cNvPr id="208" name="Parallélogramme 207">
              <a:extLst>
                <a:ext uri="{FF2B5EF4-FFF2-40B4-BE49-F238E27FC236}">
                  <a16:creationId xmlns:a16="http://schemas.microsoft.com/office/drawing/2014/main" id="{856748D7-C408-025A-3F41-5262274DD0FA}"/>
                </a:ext>
              </a:extLst>
            </p:cNvPr>
            <p:cNvSpPr/>
            <p:nvPr/>
          </p:nvSpPr>
          <p:spPr>
            <a:xfrm rot="5400000" flipV="1">
              <a:off x="2064427" y="2396146"/>
              <a:ext cx="634609" cy="206483"/>
            </a:xfrm>
            <a:prstGeom prst="parallelogram">
              <a:avLst>
                <a:gd name="adj" fmla="val 72875"/>
              </a:avLst>
            </a:prstGeom>
            <a:solidFill>
              <a:schemeClr val="tx1">
                <a:lumMod val="40000"/>
                <a:lumOff val="60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fr-FR" sz="2400"/>
            </a:p>
          </p:txBody>
        </p:sp>
        <p:sp>
          <p:nvSpPr>
            <p:cNvPr id="209" name="Parallélogramme 208">
              <a:extLst>
                <a:ext uri="{FF2B5EF4-FFF2-40B4-BE49-F238E27FC236}">
                  <a16:creationId xmlns:a16="http://schemas.microsoft.com/office/drawing/2014/main" id="{1E1968DD-1218-01E6-15BC-36C11AABFDD7}"/>
                </a:ext>
              </a:extLst>
            </p:cNvPr>
            <p:cNvSpPr/>
            <p:nvPr/>
          </p:nvSpPr>
          <p:spPr>
            <a:xfrm rot="5400000" flipV="1">
              <a:off x="2167668" y="2396146"/>
              <a:ext cx="634609" cy="206483"/>
            </a:xfrm>
            <a:prstGeom prst="parallelogram">
              <a:avLst>
                <a:gd name="adj" fmla="val 72875"/>
              </a:avLst>
            </a:prstGeom>
            <a:solidFill>
              <a:schemeClr val="tx1">
                <a:lumMod val="40000"/>
                <a:lumOff val="60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fr-FR" sz="2400"/>
            </a:p>
          </p:txBody>
        </p:sp>
      </p:grpSp>
      <p:grpSp>
        <p:nvGrpSpPr>
          <p:cNvPr id="480" name="Groupe 479">
            <a:extLst>
              <a:ext uri="{FF2B5EF4-FFF2-40B4-BE49-F238E27FC236}">
                <a16:creationId xmlns:a16="http://schemas.microsoft.com/office/drawing/2014/main" id="{CA95D41F-E77A-212E-0005-28C4C0BDE128}"/>
              </a:ext>
            </a:extLst>
          </p:cNvPr>
          <p:cNvGrpSpPr/>
          <p:nvPr/>
        </p:nvGrpSpPr>
        <p:grpSpPr>
          <a:xfrm>
            <a:off x="2922778" y="2122349"/>
            <a:ext cx="5839713" cy="403765"/>
            <a:chOff x="2359723" y="1858167"/>
            <a:chExt cx="4379785" cy="302824"/>
          </a:xfrm>
        </p:grpSpPr>
        <p:cxnSp>
          <p:nvCxnSpPr>
            <p:cNvPr id="474" name="Connecteur droit 473">
              <a:extLst>
                <a:ext uri="{FF2B5EF4-FFF2-40B4-BE49-F238E27FC236}">
                  <a16:creationId xmlns:a16="http://schemas.microsoft.com/office/drawing/2014/main" id="{FF0CE910-5FEB-8DDC-C9B5-693669F431FB}"/>
                </a:ext>
              </a:extLst>
            </p:cNvPr>
            <p:cNvCxnSpPr/>
            <p:nvPr/>
          </p:nvCxnSpPr>
          <p:spPr>
            <a:xfrm flipV="1">
              <a:off x="2359723" y="1860292"/>
              <a:ext cx="152384" cy="254354"/>
            </a:xfrm>
            <a:prstGeom prst="line">
              <a:avLst/>
            </a:prstGeom>
            <a:ln w="3810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76" name="Connecteur droit avec flèche 475">
              <a:extLst>
                <a:ext uri="{FF2B5EF4-FFF2-40B4-BE49-F238E27FC236}">
                  <a16:creationId xmlns:a16="http://schemas.microsoft.com/office/drawing/2014/main" id="{8A66AF7B-E435-386D-890A-C364C01A0CC9}"/>
                </a:ext>
              </a:extLst>
            </p:cNvPr>
            <p:cNvCxnSpPr/>
            <p:nvPr/>
          </p:nvCxnSpPr>
          <p:spPr>
            <a:xfrm>
              <a:off x="6559618" y="1858167"/>
              <a:ext cx="179890" cy="302824"/>
            </a:xfrm>
            <a:prstGeom prst="straightConnector1">
              <a:avLst/>
            </a:prstGeom>
            <a:ln w="28575"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78" name="Connecteur droit 477">
              <a:extLst>
                <a:ext uri="{FF2B5EF4-FFF2-40B4-BE49-F238E27FC236}">
                  <a16:creationId xmlns:a16="http://schemas.microsoft.com/office/drawing/2014/main" id="{CD0B8DC5-ADCA-4BE6-FB0B-BB02E14E9AE0}"/>
                </a:ext>
              </a:extLst>
            </p:cNvPr>
            <p:cNvCxnSpPr/>
            <p:nvPr/>
          </p:nvCxnSpPr>
          <p:spPr>
            <a:xfrm>
              <a:off x="2507673" y="1860292"/>
              <a:ext cx="4051945" cy="0"/>
            </a:xfrm>
            <a:prstGeom prst="line">
              <a:avLst/>
            </a:prstGeom>
            <a:ln w="285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487" name="ZoneTexte 486">
            <a:extLst>
              <a:ext uri="{FF2B5EF4-FFF2-40B4-BE49-F238E27FC236}">
                <a16:creationId xmlns:a16="http://schemas.microsoft.com/office/drawing/2014/main" id="{7B351853-02EE-4796-988A-46FC56BD31B3}"/>
              </a:ext>
            </a:extLst>
          </p:cNvPr>
          <p:cNvSpPr txBox="1"/>
          <p:nvPr/>
        </p:nvSpPr>
        <p:spPr>
          <a:xfrm>
            <a:off x="5069196" y="1834287"/>
            <a:ext cx="1473480" cy="2974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fr-FR" sz="1333" i="1" dirty="0"/>
              <a:t>Skip connections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89" name="ZoneTexte 488">
                <a:extLst>
                  <a:ext uri="{FF2B5EF4-FFF2-40B4-BE49-F238E27FC236}">
                    <a16:creationId xmlns:a16="http://schemas.microsoft.com/office/drawing/2014/main" id="{AB6F02B3-6F9E-9EE2-D76D-1080EF0D5490}"/>
                  </a:ext>
                </a:extLst>
              </p:cNvPr>
              <p:cNvSpPr txBox="1"/>
              <p:nvPr/>
            </p:nvSpPr>
            <p:spPr>
              <a:xfrm>
                <a:off x="-52165" y="2122350"/>
                <a:ext cx="1023037" cy="83099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 algn="ctr"/>
                <a:r>
                  <a:rPr lang="fr-FR" sz="2400" dirty="0"/>
                  <a:t>Inputs</a:t>
                </a:r>
              </a:p>
              <a:p>
                <a:pPr algn="ctr"/>
                <a:r>
                  <a:rPr lang="fr-FR" sz="2400" dirty="0"/>
                  <a:t>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fr-FR" sz="2400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fr-FR" sz="2400" i="1">
                            <a:latin typeface="Cambria Math" panose="02040503050406030204" pitchFamily="18" charset="0"/>
                          </a:rPr>
                          <m:t>𝑥</m:t>
                        </m:r>
                      </m:e>
                      <m:sub>
                        <m:r>
                          <a:rPr lang="fr-FR" sz="2400" i="1">
                            <a:latin typeface="Cambria Math" panose="02040503050406030204" pitchFamily="18" charset="0"/>
                          </a:rPr>
                          <m:t>𝑢𝐷</m:t>
                        </m:r>
                      </m:sub>
                    </m:sSub>
                  </m:oMath>
                </a14:m>
                <a:endParaRPr lang="fr-FR" sz="2400" dirty="0"/>
              </a:p>
            </p:txBody>
          </p:sp>
        </mc:Choice>
        <mc:Fallback xmlns="">
          <p:sp>
            <p:nvSpPr>
              <p:cNvPr id="489" name="ZoneTexte 488">
                <a:extLst>
                  <a:ext uri="{FF2B5EF4-FFF2-40B4-BE49-F238E27FC236}">
                    <a16:creationId xmlns:a16="http://schemas.microsoft.com/office/drawing/2014/main" id="{AB6F02B3-6F9E-9EE2-D76D-1080EF0D5490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-52165" y="2122350"/>
                <a:ext cx="1023037" cy="830997"/>
              </a:xfrm>
              <a:prstGeom prst="rect">
                <a:avLst/>
              </a:prstGeom>
              <a:blipFill>
                <a:blip r:embed="rId9"/>
                <a:stretch>
                  <a:fillRect l="-8929" t="-5147" r="-8929" b="-2206"/>
                </a:stretch>
              </a:blipFill>
            </p:spPr>
            <p:txBody>
              <a:bodyPr/>
              <a:lstStyle/>
              <a:p>
                <a:r>
                  <a:rPr lang="fr-FR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90" name="ZoneTexte 489">
                <a:extLst>
                  <a:ext uri="{FF2B5EF4-FFF2-40B4-BE49-F238E27FC236}">
                    <a16:creationId xmlns:a16="http://schemas.microsoft.com/office/drawing/2014/main" id="{164D7570-6B6F-1773-B5FB-743DD701C7A4}"/>
                  </a:ext>
                </a:extLst>
              </p:cNvPr>
              <p:cNvSpPr txBox="1"/>
              <p:nvPr/>
            </p:nvSpPr>
            <p:spPr>
              <a:xfrm>
                <a:off x="10795035" y="2434617"/>
                <a:ext cx="1587935" cy="86107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 algn="ctr"/>
                <a:r>
                  <a:rPr lang="fr-FR" sz="2400" dirty="0"/>
                  <a:t>Output</a:t>
                </a:r>
              </a:p>
              <a:p>
                <a:pPr algn="ctr"/>
                <a:r>
                  <a:rPr lang="fr-FR" sz="2400" dirty="0"/>
                  <a:t>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fr-FR" sz="2400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fr-FR" sz="2400" i="1">
                            <a:latin typeface="Cambria Math" panose="02040503050406030204" pitchFamily="18" charset="0"/>
                          </a:rPr>
                          <m:t>𝑦</m:t>
                        </m:r>
                      </m:e>
                      <m:sub>
                        <m:r>
                          <a:rPr lang="fr-FR" sz="2400" i="1">
                            <a:latin typeface="Cambria Math" panose="02040503050406030204" pitchFamily="18" charset="0"/>
                          </a:rPr>
                          <m:t>𝑠𝑢𝑟𝑟𝑜𝑔𝑎𝑡𝑒</m:t>
                        </m:r>
                      </m:sub>
                    </m:sSub>
                  </m:oMath>
                </a14:m>
                <a:endParaRPr lang="fr-FR" sz="2400" dirty="0"/>
              </a:p>
            </p:txBody>
          </p:sp>
        </mc:Choice>
        <mc:Fallback xmlns="">
          <p:sp>
            <p:nvSpPr>
              <p:cNvPr id="490" name="ZoneTexte 489">
                <a:extLst>
                  <a:ext uri="{FF2B5EF4-FFF2-40B4-BE49-F238E27FC236}">
                    <a16:creationId xmlns:a16="http://schemas.microsoft.com/office/drawing/2014/main" id="{164D7570-6B6F-1773-B5FB-743DD701C7A4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0795035" y="2434617"/>
                <a:ext cx="1587935" cy="861070"/>
              </a:xfrm>
              <a:prstGeom prst="rect">
                <a:avLst/>
              </a:prstGeom>
              <a:blipFill>
                <a:blip r:embed="rId10"/>
                <a:stretch>
                  <a:fillRect t="-4930" b="-5634"/>
                </a:stretch>
              </a:blipFill>
            </p:spPr>
            <p:txBody>
              <a:bodyPr/>
              <a:lstStyle/>
              <a:p>
                <a:r>
                  <a:rPr lang="fr-FR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493" name="Image 492" descr="Une image contenant Caractère coloré, capture d’écran, motif, violet&#10;&#10;Le contenu généré par l’IA peut être incorrect.">
            <a:extLst>
              <a:ext uri="{FF2B5EF4-FFF2-40B4-BE49-F238E27FC236}">
                <a16:creationId xmlns:a16="http://schemas.microsoft.com/office/drawing/2014/main" id="{862FB792-132F-C04B-2905-D1A05CE32AC1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9776506" y="2057176"/>
            <a:ext cx="1256077" cy="1422896"/>
          </a:xfrm>
          <a:prstGeom prst="rect">
            <a:avLst/>
          </a:prstGeom>
          <a:scene3d>
            <a:camera prst="isometricOffAxis2Right"/>
            <a:lightRig rig="threePt" dir="t"/>
          </a:scene3d>
        </p:spPr>
      </p:pic>
      <p:pic>
        <p:nvPicPr>
          <p:cNvPr id="491" name="Image 490" descr="Une image contenant texte, capture d’écran, Graphique, graphisme&#10;&#10;Le contenu généré par l’IA peut être incorrect.">
            <a:extLst>
              <a:ext uri="{FF2B5EF4-FFF2-40B4-BE49-F238E27FC236}">
                <a16:creationId xmlns:a16="http://schemas.microsoft.com/office/drawing/2014/main" id="{A61B68F6-437C-DB55-1096-620C605AC4A6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40718" t="57366" r="43448" b="17314"/>
          <a:stretch>
            <a:fillRect/>
          </a:stretch>
        </p:blipFill>
        <p:spPr>
          <a:xfrm>
            <a:off x="10017877" y="2057176"/>
            <a:ext cx="1256076" cy="1422895"/>
          </a:xfrm>
          <a:prstGeom prst="rect">
            <a:avLst/>
          </a:prstGeom>
          <a:scene3d>
            <a:camera prst="isometricOffAxis2Right"/>
            <a:lightRig rig="threePt" dir="t"/>
          </a:scene3d>
        </p:spPr>
      </p:pic>
      <p:sp>
        <p:nvSpPr>
          <p:cNvPr id="494" name="ZoneTexte 493">
            <a:extLst>
              <a:ext uri="{FF2B5EF4-FFF2-40B4-BE49-F238E27FC236}">
                <a16:creationId xmlns:a16="http://schemas.microsoft.com/office/drawing/2014/main" id="{90C3678A-4F90-4535-91F2-F0946A128AE6}"/>
              </a:ext>
            </a:extLst>
          </p:cNvPr>
          <p:cNvSpPr txBox="1"/>
          <p:nvPr/>
        </p:nvSpPr>
        <p:spPr>
          <a:xfrm>
            <a:off x="361075" y="2871749"/>
            <a:ext cx="324127" cy="37965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fr-FR" sz="1867" b="1" i="1" dirty="0"/>
              <a:t>+</a:t>
            </a:r>
          </a:p>
        </p:txBody>
      </p:sp>
      <p:pic>
        <p:nvPicPr>
          <p:cNvPr id="498" name="Image 497" descr="Une image contenant Caractère coloré, art&#10;&#10;Le contenu généré par l’IA peut être incorrect.">
            <a:extLst>
              <a:ext uri="{FF2B5EF4-FFF2-40B4-BE49-F238E27FC236}">
                <a16:creationId xmlns:a16="http://schemas.microsoft.com/office/drawing/2014/main" id="{11475258-DBA9-FA8A-A180-28390578BC72}"/>
              </a:ext>
            </a:extLst>
      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589713" y="3015378"/>
            <a:ext cx="1041472" cy="1092545"/>
          </a:xfrm>
          <a:prstGeom prst="rect">
            <a:avLst/>
          </a:prstGeom>
          <a:scene3d>
            <a:camera prst="isometricOffAxis2Right"/>
            <a:lightRig rig="threePt" dir="t"/>
          </a:scene3d>
        </p:spPr>
      </p:pic>
      <p:pic>
        <p:nvPicPr>
          <p:cNvPr id="496" name="Image 495" descr="Une image contenant motif, Caractère coloré, tapis, tissu&#10;&#10;Le contenu généré par l’IA peut être incorrect.">
            <a:extLst>
              <a:ext uri="{FF2B5EF4-FFF2-40B4-BE49-F238E27FC236}">
                <a16:creationId xmlns:a16="http://schemas.microsoft.com/office/drawing/2014/main" id="{717051EB-E756-1563-1311-2BDE1C148997}"/>
              </a:ext>
            </a:extLst>
      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867891" y="2993803"/>
            <a:ext cx="952579" cy="1092548"/>
          </a:xfrm>
          <a:prstGeom prst="rect">
            <a:avLst/>
          </a:prstGeom>
          <a:scene3d>
            <a:camera prst="isometricOffAxis2Right"/>
            <a:lightRig rig="threePt" dir="t"/>
          </a:scene3d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499" name="ZoneTexte 498">
                <a:extLst>
                  <a:ext uri="{FF2B5EF4-FFF2-40B4-BE49-F238E27FC236}">
                    <a16:creationId xmlns:a16="http://schemas.microsoft.com/office/drawing/2014/main" id="{1024B641-92E7-FFD2-C738-F367EEF66349}"/>
                  </a:ext>
                </a:extLst>
              </p:cNvPr>
              <p:cNvSpPr txBox="1"/>
              <p:nvPr/>
            </p:nvSpPr>
            <p:spPr>
              <a:xfrm>
                <a:off x="70463" y="3303694"/>
                <a:ext cx="777777" cy="83099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 algn="ctr"/>
                <a:r>
                  <a:rPr lang="fr-FR" sz="1600" dirty="0"/>
                  <a:t>Phase</a:t>
                </a:r>
              </a:p>
              <a:p>
                <a:pPr algn="ctr"/>
                <a:r>
                  <a:rPr lang="fr-FR" sz="1600" dirty="0" err="1"/>
                  <a:t>masks</a:t>
                </a:r>
                <a:endParaRPr lang="fr-FR" sz="1600" dirty="0"/>
              </a:p>
              <a:p>
                <a:pPr algn="ctr"/>
                <a:r>
                  <a:rPr lang="fr-FR" sz="1600" dirty="0"/>
                  <a:t>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fr-FR" sz="1600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fr-FR" sz="1600" i="1">
                            <a:latin typeface="Cambria Math" panose="02040503050406030204" pitchFamily="18" charset="0"/>
                          </a:rPr>
                          <m:t>𝑤</m:t>
                        </m:r>
                      </m:e>
                      <m:sub>
                        <m:r>
                          <a:rPr lang="fr-FR" sz="1600" i="1">
                            <a:latin typeface="Cambria Math" panose="02040503050406030204" pitchFamily="18" charset="0"/>
                          </a:rPr>
                          <m:t>𝑆𝐿𝑀</m:t>
                        </m:r>
                      </m:sub>
                    </m:sSub>
                  </m:oMath>
                </a14:m>
                <a:endParaRPr lang="fr-FR" sz="1600" dirty="0"/>
              </a:p>
            </p:txBody>
          </p:sp>
        </mc:Choice>
        <mc:Fallback xmlns="">
          <p:sp>
            <p:nvSpPr>
              <p:cNvPr id="499" name="ZoneTexte 498">
                <a:extLst>
                  <a:ext uri="{FF2B5EF4-FFF2-40B4-BE49-F238E27FC236}">
                    <a16:creationId xmlns:a16="http://schemas.microsoft.com/office/drawing/2014/main" id="{1024B641-92E7-FFD2-C738-F367EEF66349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0463" y="3303694"/>
                <a:ext cx="777777" cy="830997"/>
              </a:xfrm>
              <a:prstGeom prst="rect">
                <a:avLst/>
              </a:prstGeom>
              <a:blipFill>
                <a:blip r:embed="rId14"/>
                <a:stretch>
                  <a:fillRect l="-3937" t="-2206" r="-2362"/>
                </a:stretch>
              </a:blipFill>
            </p:spPr>
            <p:txBody>
              <a:bodyPr/>
              <a:lstStyle/>
              <a:p>
                <a:r>
                  <a:rPr lang="fr-FR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145707798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DC7157-CD58-A5AF-5108-A1787389202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06500" y="239404"/>
            <a:ext cx="9766299" cy="1430337"/>
          </a:xfrm>
        </p:spPr>
        <p:txBody>
          <a:bodyPr/>
          <a:lstStyle/>
          <a:p>
            <a:r>
              <a:rPr lang="en-CH" dirty="0"/>
              <a:t>A 16-channel free-space optical neural network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396CD48-D949-9DF4-16C1-38FCBAD3AE6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Romain Fleury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936F09-4AF6-5884-D04B-67BDA065A45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E1CD7C-2161-7D43-862E-CE4C333CD873}" type="slidenum">
              <a:rPr lang="fr-FR" smtClean="0"/>
              <a:pPr/>
              <a:t>47</a:t>
            </a:fld>
            <a:endParaRPr lang="fr-FR"/>
          </a:p>
        </p:txBody>
      </p:sp>
      <p:sp>
        <p:nvSpPr>
          <p:cNvPr id="125" name="Text 6">
            <a:extLst>
              <a:ext uri="{FF2B5EF4-FFF2-40B4-BE49-F238E27FC236}">
                <a16:creationId xmlns:a16="http://schemas.microsoft.com/office/drawing/2014/main" id="{AAB4893F-0D37-DADF-0133-3EF2609F3369}"/>
              </a:ext>
            </a:extLst>
          </p:cNvPr>
          <p:cNvSpPr/>
          <p:nvPr/>
        </p:nvSpPr>
        <p:spPr>
          <a:xfrm>
            <a:off x="9327937" y="4258000"/>
            <a:ext cx="2522221" cy="329184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ctr">
            <a:noAutofit/>
          </a:bodyPr>
          <a:lstStyle/>
          <a:p>
            <a:pPr marL="0" indent="0" algn="ctr">
              <a:buNone/>
            </a:pPr>
            <a:r>
              <a:rPr lang="en-US" sz="1400" dirty="0">
                <a:latin typeface="Arial" pitchFamily="34" charset="0"/>
                <a:ea typeface="Arial" pitchFamily="34" charset="-122"/>
                <a:cs typeface="Arial" pitchFamily="34" charset="-120"/>
              </a:rPr>
              <a:t>Images, phase masks, </a:t>
            </a:r>
          </a:p>
          <a:p>
            <a:pPr marL="0" indent="0" algn="ctr">
              <a:buNone/>
            </a:pPr>
            <a:r>
              <a:rPr lang="en-US" sz="1400" dirty="0">
                <a:latin typeface="Arial" pitchFamily="34" charset="0"/>
                <a:ea typeface="Arial" pitchFamily="34" charset="-122"/>
                <a:cs typeface="Arial" pitchFamily="34" charset="-120"/>
              </a:rPr>
              <a:t>propagation, and camera readout </a:t>
            </a:r>
          </a:p>
          <a:p>
            <a:pPr marL="0" indent="0" algn="ctr">
              <a:buNone/>
            </a:pPr>
            <a:r>
              <a:rPr lang="en-US" sz="1400" dirty="0">
                <a:latin typeface="Arial" pitchFamily="34" charset="0"/>
                <a:ea typeface="Arial" pitchFamily="34" charset="-122"/>
                <a:cs typeface="Arial" pitchFamily="34" charset="-120"/>
              </a:rPr>
              <a:t>are organized as a tiled optical field</a:t>
            </a:r>
            <a:r>
              <a:rPr lang="en-US" sz="600" dirty="0">
                <a:latin typeface="Arial" pitchFamily="34" charset="0"/>
                <a:ea typeface="Arial" pitchFamily="34" charset="-122"/>
                <a:cs typeface="Arial" pitchFamily="34" charset="-120"/>
              </a:rPr>
              <a:t>.</a:t>
            </a:r>
            <a:endParaRPr lang="en-US" sz="600" dirty="0"/>
          </a:p>
        </p:txBody>
      </p:sp>
      <p:sp>
        <p:nvSpPr>
          <p:cNvPr id="126" name="Text 7">
            <a:extLst>
              <a:ext uri="{FF2B5EF4-FFF2-40B4-BE49-F238E27FC236}">
                <a16:creationId xmlns:a16="http://schemas.microsoft.com/office/drawing/2014/main" id="{9D87917E-0BF0-1D1A-0B13-58D67162B69E}"/>
              </a:ext>
            </a:extLst>
          </p:cNvPr>
          <p:cNvSpPr/>
          <p:nvPr/>
        </p:nvSpPr>
        <p:spPr>
          <a:xfrm>
            <a:off x="1812091" y="3538395"/>
            <a:ext cx="1280160" cy="31089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3200" b="1" dirty="0">
                <a:solidFill>
                  <a:srgbClr val="E3061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 x 4</a:t>
            </a:r>
            <a:endParaRPr lang="en-US" sz="3200" dirty="0"/>
          </a:p>
        </p:txBody>
      </p:sp>
      <p:sp>
        <p:nvSpPr>
          <p:cNvPr id="127" name="Text 8">
            <a:extLst>
              <a:ext uri="{FF2B5EF4-FFF2-40B4-BE49-F238E27FC236}">
                <a16:creationId xmlns:a16="http://schemas.microsoft.com/office/drawing/2014/main" id="{D07679F9-DF43-5E4C-ED21-AC75D2D81537}"/>
              </a:ext>
            </a:extLst>
          </p:cNvPr>
          <p:cNvSpPr/>
          <p:nvPr/>
        </p:nvSpPr>
        <p:spPr>
          <a:xfrm>
            <a:off x="1812091" y="3914823"/>
            <a:ext cx="1280160" cy="292608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ctr">
            <a:noAutofit/>
          </a:bodyPr>
          <a:lstStyle/>
          <a:p>
            <a:pPr marL="0" indent="0" algn="ctr">
              <a:buNone/>
            </a:pPr>
            <a:r>
              <a:rPr lang="en-US" sz="1200" dirty="0">
                <a:solidFill>
                  <a:srgbClr val="606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spatial channel array</a:t>
            </a:r>
            <a:endParaRPr lang="en-US" sz="1200" dirty="0"/>
          </a:p>
        </p:txBody>
      </p:sp>
      <p:sp>
        <p:nvSpPr>
          <p:cNvPr id="128" name="Text 9">
            <a:extLst>
              <a:ext uri="{FF2B5EF4-FFF2-40B4-BE49-F238E27FC236}">
                <a16:creationId xmlns:a16="http://schemas.microsoft.com/office/drawing/2014/main" id="{BDB76574-56C0-72D8-EF01-4F2CFFB4BE09}"/>
              </a:ext>
            </a:extLst>
          </p:cNvPr>
          <p:cNvSpPr/>
          <p:nvPr/>
        </p:nvSpPr>
        <p:spPr>
          <a:xfrm>
            <a:off x="1812091" y="4389636"/>
            <a:ext cx="1280160" cy="31089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3200" b="1" dirty="0">
                <a:solidFill>
                  <a:srgbClr val="243B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5-6</a:t>
            </a:r>
            <a:endParaRPr lang="en-US" sz="3200" dirty="0"/>
          </a:p>
        </p:txBody>
      </p:sp>
      <p:sp>
        <p:nvSpPr>
          <p:cNvPr id="129" name="Text 10">
            <a:extLst>
              <a:ext uri="{FF2B5EF4-FFF2-40B4-BE49-F238E27FC236}">
                <a16:creationId xmlns:a16="http://schemas.microsoft.com/office/drawing/2014/main" id="{4292259A-119D-02F8-194B-1A97184D44EC}"/>
              </a:ext>
            </a:extLst>
          </p:cNvPr>
          <p:cNvSpPr/>
          <p:nvPr/>
        </p:nvSpPr>
        <p:spPr>
          <a:xfrm>
            <a:off x="1812091" y="4766064"/>
            <a:ext cx="1280160" cy="292608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ctr">
            <a:noAutofit/>
          </a:bodyPr>
          <a:lstStyle/>
          <a:p>
            <a:pPr marL="0" indent="0" algn="ctr">
              <a:buNone/>
            </a:pPr>
            <a:r>
              <a:rPr lang="en-US" sz="1200" dirty="0">
                <a:solidFill>
                  <a:srgbClr val="606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optical phase layers</a:t>
            </a:r>
            <a:endParaRPr lang="en-US" sz="1200" dirty="0"/>
          </a:p>
        </p:txBody>
      </p:sp>
      <p:sp>
        <p:nvSpPr>
          <p:cNvPr id="130" name="Text 11">
            <a:extLst>
              <a:ext uri="{FF2B5EF4-FFF2-40B4-BE49-F238E27FC236}">
                <a16:creationId xmlns:a16="http://schemas.microsoft.com/office/drawing/2014/main" id="{2D805B01-A829-6B0C-DB64-765EE1CA7C3F}"/>
              </a:ext>
            </a:extLst>
          </p:cNvPr>
          <p:cNvSpPr/>
          <p:nvPr/>
        </p:nvSpPr>
        <p:spPr>
          <a:xfrm>
            <a:off x="1649208" y="5280752"/>
            <a:ext cx="1554480" cy="31089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3200" b="1" dirty="0">
                <a:solidFill>
                  <a:srgbClr val="50784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&gt;1M</a:t>
            </a:r>
            <a:endParaRPr lang="en-US" sz="3200" dirty="0"/>
          </a:p>
        </p:txBody>
      </p:sp>
      <p:sp>
        <p:nvSpPr>
          <p:cNvPr id="131" name="Text 12">
            <a:extLst>
              <a:ext uri="{FF2B5EF4-FFF2-40B4-BE49-F238E27FC236}">
                <a16:creationId xmlns:a16="http://schemas.microsoft.com/office/drawing/2014/main" id="{1E51A3CE-A95E-636A-D1DF-6B207AE8F9D4}"/>
              </a:ext>
            </a:extLst>
          </p:cNvPr>
          <p:cNvSpPr/>
          <p:nvPr/>
        </p:nvSpPr>
        <p:spPr>
          <a:xfrm>
            <a:off x="1649208" y="5619080"/>
            <a:ext cx="1554480" cy="292608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ctr">
            <a:normAutofit/>
          </a:bodyPr>
          <a:lstStyle/>
          <a:p>
            <a:pPr marL="0" indent="0" algn="ctr">
              <a:buNone/>
            </a:pPr>
            <a:r>
              <a:rPr lang="en-US" sz="1200" dirty="0">
                <a:solidFill>
                  <a:srgbClr val="606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trainable phase values</a:t>
            </a:r>
            <a:endParaRPr lang="en-US" sz="1200" dirty="0"/>
          </a:p>
        </p:txBody>
      </p:sp>
      <p:sp>
        <p:nvSpPr>
          <p:cNvPr id="132" name="TextBox 131">
            <a:extLst>
              <a:ext uri="{FF2B5EF4-FFF2-40B4-BE49-F238E27FC236}">
                <a16:creationId xmlns:a16="http://schemas.microsoft.com/office/drawing/2014/main" id="{DBFA6704-C959-6E23-3675-2829735EEEA2}"/>
              </a:ext>
            </a:extLst>
          </p:cNvPr>
          <p:cNvSpPr txBox="1"/>
          <p:nvPr/>
        </p:nvSpPr>
        <p:spPr>
          <a:xfrm>
            <a:off x="4925687" y="3747135"/>
            <a:ext cx="6823972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3200" b="0" i="0" dirty="0">
                <a:solidFill>
                  <a:srgbClr val="000000"/>
                </a:solidFill>
                <a:effectLst/>
                <a:latin typeface="Arial"/>
              </a:rPr>
              <a:t> </a:t>
            </a:r>
            <a:endParaRPr lang="en-US" sz="3200" dirty="0"/>
          </a:p>
        </p:txBody>
      </p:sp>
      <p:pic>
        <p:nvPicPr>
          <p:cNvPr id="168" name="Picture 167">
            <a:extLst>
              <a:ext uri="{FF2B5EF4-FFF2-40B4-BE49-F238E27FC236}">
                <a16:creationId xmlns:a16="http://schemas.microsoft.com/office/drawing/2014/main" id="{1E6083FC-6933-9C84-F415-1436CF7C51B9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5789" r="79335" b="5151"/>
          <a:stretch>
            <a:fillRect/>
          </a:stretch>
        </p:blipFill>
        <p:spPr>
          <a:xfrm>
            <a:off x="4388587" y="5472861"/>
            <a:ext cx="828962" cy="813776"/>
          </a:xfrm>
          <a:prstGeom prst="rect">
            <a:avLst/>
          </a:prstGeom>
        </p:spPr>
      </p:pic>
      <p:sp>
        <p:nvSpPr>
          <p:cNvPr id="237" name="TextBox 236">
            <a:extLst>
              <a:ext uri="{FF2B5EF4-FFF2-40B4-BE49-F238E27FC236}">
                <a16:creationId xmlns:a16="http://schemas.microsoft.com/office/drawing/2014/main" id="{5E2BD5DE-EE27-1517-2547-08A768AC89E5}"/>
              </a:ext>
            </a:extLst>
          </p:cNvPr>
          <p:cNvSpPr txBox="1"/>
          <p:nvPr/>
        </p:nvSpPr>
        <p:spPr>
          <a:xfrm>
            <a:off x="4547235" y="3393724"/>
            <a:ext cx="897018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400" dirty="0"/>
              <a:t>Display</a:t>
            </a:r>
          </a:p>
        </p:txBody>
      </p:sp>
      <p:sp>
        <p:nvSpPr>
          <p:cNvPr id="238" name="TextBox 237">
            <a:extLst>
              <a:ext uri="{FF2B5EF4-FFF2-40B4-BE49-F238E27FC236}">
                <a16:creationId xmlns:a16="http://schemas.microsoft.com/office/drawing/2014/main" id="{54DEDA15-49BC-2D01-45FF-425DFD7D2B21}"/>
              </a:ext>
            </a:extLst>
          </p:cNvPr>
          <p:cNvSpPr txBox="1"/>
          <p:nvPr/>
        </p:nvSpPr>
        <p:spPr>
          <a:xfrm>
            <a:off x="6318516" y="3393724"/>
            <a:ext cx="734992" cy="2593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400" dirty="0"/>
              <a:t>SLM</a:t>
            </a:r>
          </a:p>
        </p:txBody>
      </p:sp>
      <p:sp>
        <p:nvSpPr>
          <p:cNvPr id="239" name="TextBox 238">
            <a:extLst>
              <a:ext uri="{FF2B5EF4-FFF2-40B4-BE49-F238E27FC236}">
                <a16:creationId xmlns:a16="http://schemas.microsoft.com/office/drawing/2014/main" id="{79E6E74C-F24C-E715-88E0-63483AA5E272}"/>
              </a:ext>
            </a:extLst>
          </p:cNvPr>
          <p:cNvSpPr txBox="1"/>
          <p:nvPr/>
        </p:nvSpPr>
        <p:spPr>
          <a:xfrm>
            <a:off x="7973909" y="3415713"/>
            <a:ext cx="853212" cy="2593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400" dirty="0"/>
              <a:t>Camera</a:t>
            </a:r>
          </a:p>
        </p:txBody>
      </p:sp>
      <p:pic>
        <p:nvPicPr>
          <p:cNvPr id="240" name="Picture 239">
            <a:extLst>
              <a:ext uri="{FF2B5EF4-FFF2-40B4-BE49-F238E27FC236}">
                <a16:creationId xmlns:a16="http://schemas.microsoft.com/office/drawing/2014/main" id="{96E94022-E4D0-00B6-44E0-456710EF723E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37298" t="2603" r="41763" b="82286"/>
          <a:stretch>
            <a:fillRect/>
          </a:stretch>
        </p:blipFill>
        <p:spPr>
          <a:xfrm>
            <a:off x="6070437" y="5477794"/>
            <a:ext cx="828962" cy="843480"/>
          </a:xfrm>
          <a:prstGeom prst="rect">
            <a:avLst/>
          </a:prstGeom>
        </p:spPr>
      </p:pic>
      <p:pic>
        <p:nvPicPr>
          <p:cNvPr id="241" name="Picture 240">
            <a:extLst>
              <a:ext uri="{FF2B5EF4-FFF2-40B4-BE49-F238E27FC236}">
                <a16:creationId xmlns:a16="http://schemas.microsoft.com/office/drawing/2014/main" id="{5064D9FB-EB1A-0C8B-DEE5-523CD59F9E04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5434" t="15180" r="53901" b="5761"/>
          <a:stretch>
            <a:fillRect/>
          </a:stretch>
        </p:blipFill>
        <p:spPr>
          <a:xfrm>
            <a:off x="7774032" y="5475122"/>
            <a:ext cx="828962" cy="813776"/>
          </a:xfrm>
          <a:prstGeom prst="rect">
            <a:avLst/>
          </a:prstGeom>
        </p:spPr>
      </p:pic>
      <p:cxnSp>
        <p:nvCxnSpPr>
          <p:cNvPr id="242" name="Straight Connector 241">
            <a:extLst>
              <a:ext uri="{FF2B5EF4-FFF2-40B4-BE49-F238E27FC236}">
                <a16:creationId xmlns:a16="http://schemas.microsoft.com/office/drawing/2014/main" id="{CD2AE1A9-84C3-B74A-689D-4BB88708E674}"/>
              </a:ext>
            </a:extLst>
          </p:cNvPr>
          <p:cNvCxnSpPr>
            <a:cxnSpLocks/>
          </p:cNvCxnSpPr>
          <p:nvPr/>
        </p:nvCxnSpPr>
        <p:spPr>
          <a:xfrm>
            <a:off x="4957777" y="5018247"/>
            <a:ext cx="259771" cy="454614"/>
          </a:xfrm>
          <a:prstGeom prst="line">
            <a:avLst/>
          </a:prstGeom>
          <a:ln w="12700">
            <a:prstDash val="sysDash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243" name="Straight Connector 242">
            <a:extLst>
              <a:ext uri="{FF2B5EF4-FFF2-40B4-BE49-F238E27FC236}">
                <a16:creationId xmlns:a16="http://schemas.microsoft.com/office/drawing/2014/main" id="{3B89CE2D-EB1E-01D2-F8AA-85B17AEB35CD}"/>
              </a:ext>
            </a:extLst>
          </p:cNvPr>
          <p:cNvCxnSpPr>
            <a:cxnSpLocks/>
          </p:cNvCxnSpPr>
          <p:nvPr/>
        </p:nvCxnSpPr>
        <p:spPr>
          <a:xfrm flipH="1">
            <a:off x="4388587" y="5013315"/>
            <a:ext cx="297814" cy="459547"/>
          </a:xfrm>
          <a:prstGeom prst="line">
            <a:avLst/>
          </a:prstGeom>
          <a:ln w="12700">
            <a:prstDash val="sysDash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244" name="Straight Connector 243">
            <a:extLst>
              <a:ext uri="{FF2B5EF4-FFF2-40B4-BE49-F238E27FC236}">
                <a16:creationId xmlns:a16="http://schemas.microsoft.com/office/drawing/2014/main" id="{715C046F-CA25-40E5-D7FC-92124CACB6E7}"/>
              </a:ext>
            </a:extLst>
          </p:cNvPr>
          <p:cNvCxnSpPr>
            <a:cxnSpLocks/>
          </p:cNvCxnSpPr>
          <p:nvPr/>
        </p:nvCxnSpPr>
        <p:spPr>
          <a:xfrm>
            <a:off x="6639628" y="5023180"/>
            <a:ext cx="259771" cy="454614"/>
          </a:xfrm>
          <a:prstGeom prst="line">
            <a:avLst/>
          </a:prstGeom>
          <a:ln w="12700">
            <a:prstDash val="sysDash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245" name="Straight Connector 244">
            <a:extLst>
              <a:ext uri="{FF2B5EF4-FFF2-40B4-BE49-F238E27FC236}">
                <a16:creationId xmlns:a16="http://schemas.microsoft.com/office/drawing/2014/main" id="{7729F644-85E7-4FBF-5F1A-CD3F7BA849DB}"/>
              </a:ext>
            </a:extLst>
          </p:cNvPr>
          <p:cNvCxnSpPr>
            <a:cxnSpLocks/>
          </p:cNvCxnSpPr>
          <p:nvPr/>
        </p:nvCxnSpPr>
        <p:spPr>
          <a:xfrm flipH="1">
            <a:off x="6070437" y="5018247"/>
            <a:ext cx="297814" cy="459547"/>
          </a:xfrm>
          <a:prstGeom prst="line">
            <a:avLst/>
          </a:prstGeom>
          <a:ln w="12700">
            <a:prstDash val="sysDash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246" name="Straight Connector 245">
            <a:extLst>
              <a:ext uri="{FF2B5EF4-FFF2-40B4-BE49-F238E27FC236}">
                <a16:creationId xmlns:a16="http://schemas.microsoft.com/office/drawing/2014/main" id="{4B530FAA-C2AC-0F73-B592-8126215F0420}"/>
              </a:ext>
            </a:extLst>
          </p:cNvPr>
          <p:cNvCxnSpPr>
            <a:cxnSpLocks/>
          </p:cNvCxnSpPr>
          <p:nvPr/>
        </p:nvCxnSpPr>
        <p:spPr>
          <a:xfrm>
            <a:off x="8343223" y="5020509"/>
            <a:ext cx="259771" cy="454614"/>
          </a:xfrm>
          <a:prstGeom prst="line">
            <a:avLst/>
          </a:prstGeom>
          <a:ln w="12700">
            <a:prstDash val="sysDash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247" name="Straight Connector 246">
            <a:extLst>
              <a:ext uri="{FF2B5EF4-FFF2-40B4-BE49-F238E27FC236}">
                <a16:creationId xmlns:a16="http://schemas.microsoft.com/office/drawing/2014/main" id="{5E356C1F-BCA3-9BE1-1F22-FA9FA7F4874F}"/>
              </a:ext>
            </a:extLst>
          </p:cNvPr>
          <p:cNvCxnSpPr>
            <a:cxnSpLocks/>
          </p:cNvCxnSpPr>
          <p:nvPr/>
        </p:nvCxnSpPr>
        <p:spPr>
          <a:xfrm flipH="1">
            <a:off x="7774032" y="5015576"/>
            <a:ext cx="297814" cy="459547"/>
          </a:xfrm>
          <a:prstGeom prst="line">
            <a:avLst/>
          </a:prstGeom>
          <a:ln w="12700">
            <a:prstDash val="sysDash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248" name="Straight Arrow Connector 247">
            <a:extLst>
              <a:ext uri="{FF2B5EF4-FFF2-40B4-BE49-F238E27FC236}">
                <a16:creationId xmlns:a16="http://schemas.microsoft.com/office/drawing/2014/main" id="{60E8A320-A4BF-B8D5-267F-D8A01D26C567}"/>
              </a:ext>
            </a:extLst>
          </p:cNvPr>
          <p:cNvCxnSpPr>
            <a:cxnSpLocks/>
          </p:cNvCxnSpPr>
          <p:nvPr/>
        </p:nvCxnSpPr>
        <p:spPr>
          <a:xfrm>
            <a:off x="5739561" y="4357362"/>
            <a:ext cx="157310" cy="0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249" name="Straight Arrow Connector 248">
            <a:extLst>
              <a:ext uri="{FF2B5EF4-FFF2-40B4-BE49-F238E27FC236}">
                <a16:creationId xmlns:a16="http://schemas.microsoft.com/office/drawing/2014/main" id="{1AD1E87F-1647-34FB-36E4-D48289C5D80F}"/>
              </a:ext>
            </a:extLst>
          </p:cNvPr>
          <p:cNvCxnSpPr>
            <a:cxnSpLocks/>
          </p:cNvCxnSpPr>
          <p:nvPr/>
        </p:nvCxnSpPr>
        <p:spPr>
          <a:xfrm>
            <a:off x="7424684" y="4369691"/>
            <a:ext cx="157310" cy="0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3" name="TextBox 2">
            <a:extLst>
              <a:ext uri="{FF2B5EF4-FFF2-40B4-BE49-F238E27FC236}">
                <a16:creationId xmlns:a16="http://schemas.microsoft.com/office/drawing/2014/main" id="{6CE9CAB4-DD87-F487-B147-B64684A96306}"/>
              </a:ext>
            </a:extLst>
          </p:cNvPr>
          <p:cNvSpPr txBox="1"/>
          <p:nvPr/>
        </p:nvSpPr>
        <p:spPr>
          <a:xfrm>
            <a:off x="828677" y="6379580"/>
            <a:ext cx="11472862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A. </a:t>
            </a:r>
            <a:r>
              <a:rPr lang="en-GB" dirty="0" err="1"/>
              <a:t>Momeni</a:t>
            </a:r>
            <a:r>
              <a:rPr lang="en-GB" dirty="0"/>
              <a:t>, G. </a:t>
            </a:r>
            <a:r>
              <a:rPr lang="en-GB" dirty="0" err="1"/>
              <a:t>Noetinger</a:t>
            </a:r>
            <a:r>
              <a:rPr lang="en-GB" dirty="0"/>
              <a:t>, T. </a:t>
            </a:r>
            <a:r>
              <a:rPr lang="en-GB" dirty="0" err="1"/>
              <a:t>Tuuva</a:t>
            </a:r>
            <a:r>
              <a:rPr lang="en-GB" dirty="0"/>
              <a:t> and RF, “Multi-channel optical vision model”, </a:t>
            </a:r>
            <a:r>
              <a:rPr lang="en-GB" b="0" i="0" u="none" strike="noStrike" dirty="0">
                <a:effectLst/>
              </a:rPr>
              <a:t>arXiv:2606.10253 (2026)</a:t>
            </a:r>
            <a:endParaRPr lang="en-CH" dirty="0"/>
          </a:p>
        </p:txBody>
      </p:sp>
      <p:pic>
        <p:nvPicPr>
          <p:cNvPr id="7" name="Image 0" descr="/Users/alimomeni/Documents/My Workspace/ONN_Vision/outputs/019e8988-eab5-76e1-abd4-f7fe1f44c152/presentations/onn-vision-paper-deck/assets/crops/fig1_training_loop.png">
            <a:extLst>
              <a:ext uri="{FF2B5EF4-FFF2-40B4-BE49-F238E27FC236}">
                <a16:creationId xmlns:a16="http://schemas.microsoft.com/office/drawing/2014/main" id="{C0309012-48BE-1D55-E141-3016990672E6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5823" t="20348" r="4376" b="11260"/>
          <a:stretch>
            <a:fillRect/>
          </a:stretch>
        </p:blipFill>
        <p:spPr>
          <a:xfrm>
            <a:off x="3624287" y="872176"/>
            <a:ext cx="4230548" cy="2458520"/>
          </a:xfrm>
          <a:prstGeom prst="rect">
            <a:avLst/>
          </a:prstGeom>
        </p:spPr>
      </p:pic>
      <p:sp>
        <p:nvSpPr>
          <p:cNvPr id="9" name="Text 8">
            <a:extLst>
              <a:ext uri="{FF2B5EF4-FFF2-40B4-BE49-F238E27FC236}">
                <a16:creationId xmlns:a16="http://schemas.microsoft.com/office/drawing/2014/main" id="{8169CE6D-0CDD-8ED4-E295-794150C626F1}"/>
              </a:ext>
            </a:extLst>
          </p:cNvPr>
          <p:cNvSpPr/>
          <p:nvPr/>
        </p:nvSpPr>
        <p:spPr>
          <a:xfrm>
            <a:off x="7951812" y="1559283"/>
            <a:ext cx="3682463" cy="1302604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>
            <a:defPPr>
              <a:defRPr lang="x-none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US" sz="1400" dirty="0">
                <a:solidFill>
                  <a:srgbClr val="0070C0"/>
                </a:solidFill>
                <a:latin typeface="Arial" pitchFamily="34" charset="0"/>
                <a:cs typeface="Arial" pitchFamily="34" charset="-120"/>
              </a:rPr>
              <a:t>1: Physical output defines the loss signal</a:t>
            </a:r>
          </a:p>
          <a:p>
            <a:r>
              <a:rPr lang="en-US" sz="1400" dirty="0">
                <a:solidFill>
                  <a:srgbClr val="0070C0"/>
                </a:solidFill>
                <a:latin typeface="Arial" pitchFamily="34" charset="0"/>
                <a:cs typeface="Arial" pitchFamily="34" charset="-120"/>
              </a:rPr>
              <a:t>2: Surrogate gradients update phase masks</a:t>
            </a:r>
          </a:p>
          <a:p>
            <a:r>
              <a:rPr lang="en-US" sz="1400" dirty="0">
                <a:solidFill>
                  <a:srgbClr val="0070C0"/>
                </a:solidFill>
                <a:latin typeface="Arial" pitchFamily="34" charset="0"/>
                <a:cs typeface="Arial" pitchFamily="34" charset="-120"/>
              </a:rPr>
              <a:t>3: New optical pairs fine-tune the surrogate</a:t>
            </a:r>
          </a:p>
        </p:txBody>
      </p:sp>
      <p:grpSp>
        <p:nvGrpSpPr>
          <p:cNvPr id="46" name="Groupe 45">
            <a:extLst>
              <a:ext uri="{FF2B5EF4-FFF2-40B4-BE49-F238E27FC236}">
                <a16:creationId xmlns:a16="http://schemas.microsoft.com/office/drawing/2014/main" id="{E1002B2E-37EE-E1A5-4B21-58D4AE44A41E}"/>
              </a:ext>
            </a:extLst>
          </p:cNvPr>
          <p:cNvGrpSpPr/>
          <p:nvPr/>
        </p:nvGrpSpPr>
        <p:grpSpPr>
          <a:xfrm>
            <a:off x="4238046" y="3655372"/>
            <a:ext cx="1473817" cy="1427597"/>
            <a:chOff x="4238046" y="3655372"/>
            <a:chExt cx="1473817" cy="1427597"/>
          </a:xfrm>
        </p:grpSpPr>
        <p:sp>
          <p:nvSpPr>
            <p:cNvPr id="135" name="Rectangle 134">
              <a:extLst>
                <a:ext uri="{FF2B5EF4-FFF2-40B4-BE49-F238E27FC236}">
                  <a16:creationId xmlns:a16="http://schemas.microsoft.com/office/drawing/2014/main" id="{6F42C0C7-B602-1C63-A526-D74E2A44EEB0}"/>
                </a:ext>
              </a:extLst>
            </p:cNvPr>
            <p:cNvSpPr/>
            <p:nvPr/>
          </p:nvSpPr>
          <p:spPr>
            <a:xfrm>
              <a:off x="4238046" y="3655372"/>
              <a:ext cx="1473817" cy="1427597"/>
            </a:xfrm>
            <a:prstGeom prst="rect">
              <a:avLst/>
            </a:prstGeom>
            <a:ln>
              <a:solidFill>
                <a:schemeClr val="tx1"/>
              </a:solidFill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en-US" sz="900"/>
            </a:p>
          </p:txBody>
        </p:sp>
        <p:sp>
          <p:nvSpPr>
            <p:cNvPr id="136" name="Rectangle 135">
              <a:extLst>
                <a:ext uri="{FF2B5EF4-FFF2-40B4-BE49-F238E27FC236}">
                  <a16:creationId xmlns:a16="http://schemas.microsoft.com/office/drawing/2014/main" id="{209A4D3F-1AD7-92A8-00D6-DC91F90377AE}"/>
                </a:ext>
              </a:extLst>
            </p:cNvPr>
            <p:cNvSpPr/>
            <p:nvPr/>
          </p:nvSpPr>
          <p:spPr>
            <a:xfrm>
              <a:off x="4331324" y="3727085"/>
              <a:ext cx="278646" cy="277048"/>
            </a:xfrm>
            <a:prstGeom prst="rect">
              <a:avLst/>
            </a:prstGeom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en-US" sz="900"/>
            </a:p>
          </p:txBody>
        </p:sp>
        <p:sp>
          <p:nvSpPr>
            <p:cNvPr id="138" name="Rectangle 137">
              <a:extLst>
                <a:ext uri="{FF2B5EF4-FFF2-40B4-BE49-F238E27FC236}">
                  <a16:creationId xmlns:a16="http://schemas.microsoft.com/office/drawing/2014/main" id="{B4D4A532-1648-CB45-AE72-7018F4DB5F85}"/>
                </a:ext>
              </a:extLst>
            </p:cNvPr>
            <p:cNvSpPr/>
            <p:nvPr/>
          </p:nvSpPr>
          <p:spPr>
            <a:xfrm>
              <a:off x="4679614" y="3727085"/>
              <a:ext cx="278646" cy="277048"/>
            </a:xfrm>
            <a:prstGeom prst="rect">
              <a:avLst/>
            </a:prstGeom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en-US" sz="900"/>
            </a:p>
          </p:txBody>
        </p:sp>
        <p:sp>
          <p:nvSpPr>
            <p:cNvPr id="139" name="TextBox 138">
              <a:extLst>
                <a:ext uri="{FF2B5EF4-FFF2-40B4-BE49-F238E27FC236}">
                  <a16:creationId xmlns:a16="http://schemas.microsoft.com/office/drawing/2014/main" id="{A61FD2F6-D156-19E8-6008-E1B99C1FD06E}"/>
                </a:ext>
              </a:extLst>
            </p:cNvPr>
            <p:cNvSpPr txBox="1"/>
            <p:nvPr/>
          </p:nvSpPr>
          <p:spPr>
            <a:xfrm>
              <a:off x="4679614" y="3775219"/>
              <a:ext cx="278645" cy="20005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700" dirty="0"/>
                <a:t>2</a:t>
              </a:r>
            </a:p>
          </p:txBody>
        </p:sp>
        <p:sp>
          <p:nvSpPr>
            <p:cNvPr id="140" name="Rectangle 139">
              <a:extLst>
                <a:ext uri="{FF2B5EF4-FFF2-40B4-BE49-F238E27FC236}">
                  <a16:creationId xmlns:a16="http://schemas.microsoft.com/office/drawing/2014/main" id="{9741B76F-615F-0264-C9C3-F7F27FC50845}"/>
                </a:ext>
              </a:extLst>
            </p:cNvPr>
            <p:cNvSpPr/>
            <p:nvPr/>
          </p:nvSpPr>
          <p:spPr>
            <a:xfrm>
              <a:off x="5027903" y="3727085"/>
              <a:ext cx="278646" cy="277048"/>
            </a:xfrm>
            <a:prstGeom prst="rect">
              <a:avLst/>
            </a:prstGeom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en-US" sz="900"/>
            </a:p>
          </p:txBody>
        </p:sp>
        <p:sp>
          <p:nvSpPr>
            <p:cNvPr id="142" name="Rectangle 141">
              <a:extLst>
                <a:ext uri="{FF2B5EF4-FFF2-40B4-BE49-F238E27FC236}">
                  <a16:creationId xmlns:a16="http://schemas.microsoft.com/office/drawing/2014/main" id="{FA89872A-0604-F27C-A2B6-F68F0C31C343}"/>
                </a:ext>
              </a:extLst>
            </p:cNvPr>
            <p:cNvSpPr/>
            <p:nvPr/>
          </p:nvSpPr>
          <p:spPr>
            <a:xfrm>
              <a:off x="5376193" y="3727085"/>
              <a:ext cx="278646" cy="277048"/>
            </a:xfrm>
            <a:prstGeom prst="rect">
              <a:avLst/>
            </a:prstGeom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en-US" sz="900"/>
            </a:p>
          </p:txBody>
        </p:sp>
        <p:sp>
          <p:nvSpPr>
            <p:cNvPr id="144" name="Rectangle 143">
              <a:extLst>
                <a:ext uri="{FF2B5EF4-FFF2-40B4-BE49-F238E27FC236}">
                  <a16:creationId xmlns:a16="http://schemas.microsoft.com/office/drawing/2014/main" id="{88851F14-F84B-22B2-B36D-753B8D18DB43}"/>
                </a:ext>
              </a:extLst>
            </p:cNvPr>
            <p:cNvSpPr/>
            <p:nvPr/>
          </p:nvSpPr>
          <p:spPr>
            <a:xfrm>
              <a:off x="4331324" y="4066214"/>
              <a:ext cx="278646" cy="277048"/>
            </a:xfrm>
            <a:prstGeom prst="rect">
              <a:avLst/>
            </a:prstGeom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en-US" sz="900"/>
            </a:p>
          </p:txBody>
        </p:sp>
        <p:sp>
          <p:nvSpPr>
            <p:cNvPr id="146" name="Rectangle 145">
              <a:extLst>
                <a:ext uri="{FF2B5EF4-FFF2-40B4-BE49-F238E27FC236}">
                  <a16:creationId xmlns:a16="http://schemas.microsoft.com/office/drawing/2014/main" id="{196D24DD-41B7-35EE-81D7-E92E49089874}"/>
                </a:ext>
              </a:extLst>
            </p:cNvPr>
            <p:cNvSpPr/>
            <p:nvPr/>
          </p:nvSpPr>
          <p:spPr>
            <a:xfrm>
              <a:off x="4679614" y="4066214"/>
              <a:ext cx="278646" cy="277048"/>
            </a:xfrm>
            <a:prstGeom prst="rect">
              <a:avLst/>
            </a:prstGeom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en-US" sz="900"/>
            </a:p>
          </p:txBody>
        </p:sp>
        <p:sp>
          <p:nvSpPr>
            <p:cNvPr id="148" name="Rectangle 147">
              <a:extLst>
                <a:ext uri="{FF2B5EF4-FFF2-40B4-BE49-F238E27FC236}">
                  <a16:creationId xmlns:a16="http://schemas.microsoft.com/office/drawing/2014/main" id="{DA4A0758-A8B5-148E-B547-A98133982A70}"/>
                </a:ext>
              </a:extLst>
            </p:cNvPr>
            <p:cNvSpPr/>
            <p:nvPr/>
          </p:nvSpPr>
          <p:spPr>
            <a:xfrm>
              <a:off x="5027903" y="4066214"/>
              <a:ext cx="278646" cy="277048"/>
            </a:xfrm>
            <a:prstGeom prst="rect">
              <a:avLst/>
            </a:prstGeom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en-US" sz="900"/>
            </a:p>
          </p:txBody>
        </p:sp>
        <p:sp>
          <p:nvSpPr>
            <p:cNvPr id="150" name="Rectangle 149">
              <a:extLst>
                <a:ext uri="{FF2B5EF4-FFF2-40B4-BE49-F238E27FC236}">
                  <a16:creationId xmlns:a16="http://schemas.microsoft.com/office/drawing/2014/main" id="{62F389A7-313F-8D5C-179D-D58E6EED8F0B}"/>
                </a:ext>
              </a:extLst>
            </p:cNvPr>
            <p:cNvSpPr/>
            <p:nvPr/>
          </p:nvSpPr>
          <p:spPr>
            <a:xfrm>
              <a:off x="5376193" y="4066214"/>
              <a:ext cx="278646" cy="277048"/>
            </a:xfrm>
            <a:prstGeom prst="rect">
              <a:avLst/>
            </a:prstGeom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en-US" sz="900"/>
            </a:p>
          </p:txBody>
        </p:sp>
        <p:sp>
          <p:nvSpPr>
            <p:cNvPr id="152" name="Rectangle 151">
              <a:extLst>
                <a:ext uri="{FF2B5EF4-FFF2-40B4-BE49-F238E27FC236}">
                  <a16:creationId xmlns:a16="http://schemas.microsoft.com/office/drawing/2014/main" id="{0DFFE3D6-AE71-C7CC-F44A-0BA16BB74919}"/>
                </a:ext>
              </a:extLst>
            </p:cNvPr>
            <p:cNvSpPr/>
            <p:nvPr/>
          </p:nvSpPr>
          <p:spPr>
            <a:xfrm>
              <a:off x="4331324" y="4405342"/>
              <a:ext cx="278646" cy="277048"/>
            </a:xfrm>
            <a:prstGeom prst="rect">
              <a:avLst/>
            </a:prstGeom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en-US" sz="900"/>
            </a:p>
          </p:txBody>
        </p:sp>
        <p:sp>
          <p:nvSpPr>
            <p:cNvPr id="154" name="Rectangle 153">
              <a:extLst>
                <a:ext uri="{FF2B5EF4-FFF2-40B4-BE49-F238E27FC236}">
                  <a16:creationId xmlns:a16="http://schemas.microsoft.com/office/drawing/2014/main" id="{E72B62B7-7C35-B1CD-F7D4-B17A1660CCF3}"/>
                </a:ext>
              </a:extLst>
            </p:cNvPr>
            <p:cNvSpPr/>
            <p:nvPr/>
          </p:nvSpPr>
          <p:spPr>
            <a:xfrm>
              <a:off x="4679614" y="4405342"/>
              <a:ext cx="278646" cy="277048"/>
            </a:xfrm>
            <a:prstGeom prst="rect">
              <a:avLst/>
            </a:prstGeom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en-US" sz="900"/>
            </a:p>
          </p:txBody>
        </p:sp>
        <p:sp>
          <p:nvSpPr>
            <p:cNvPr id="156" name="Rectangle 155">
              <a:extLst>
                <a:ext uri="{FF2B5EF4-FFF2-40B4-BE49-F238E27FC236}">
                  <a16:creationId xmlns:a16="http://schemas.microsoft.com/office/drawing/2014/main" id="{CFF52DD0-F769-7DCB-83BF-5554F23C82C9}"/>
                </a:ext>
              </a:extLst>
            </p:cNvPr>
            <p:cNvSpPr/>
            <p:nvPr/>
          </p:nvSpPr>
          <p:spPr>
            <a:xfrm>
              <a:off x="5027903" y="4405342"/>
              <a:ext cx="278646" cy="277048"/>
            </a:xfrm>
            <a:prstGeom prst="rect">
              <a:avLst/>
            </a:prstGeom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en-US" sz="900"/>
            </a:p>
          </p:txBody>
        </p:sp>
        <p:sp>
          <p:nvSpPr>
            <p:cNvPr id="158" name="Rectangle 157">
              <a:extLst>
                <a:ext uri="{FF2B5EF4-FFF2-40B4-BE49-F238E27FC236}">
                  <a16:creationId xmlns:a16="http://schemas.microsoft.com/office/drawing/2014/main" id="{ABDB85FD-8120-DBC0-FAAA-90EE4DE21F31}"/>
                </a:ext>
              </a:extLst>
            </p:cNvPr>
            <p:cNvSpPr/>
            <p:nvPr/>
          </p:nvSpPr>
          <p:spPr>
            <a:xfrm>
              <a:off x="5376193" y="4405342"/>
              <a:ext cx="278646" cy="277048"/>
            </a:xfrm>
            <a:prstGeom prst="rect">
              <a:avLst/>
            </a:prstGeom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en-US" sz="900"/>
            </a:p>
          </p:txBody>
        </p:sp>
        <p:sp>
          <p:nvSpPr>
            <p:cNvPr id="160" name="Rectangle 159">
              <a:extLst>
                <a:ext uri="{FF2B5EF4-FFF2-40B4-BE49-F238E27FC236}">
                  <a16:creationId xmlns:a16="http://schemas.microsoft.com/office/drawing/2014/main" id="{98F3D1AB-911B-A4E2-D12B-071CD429C794}"/>
                </a:ext>
              </a:extLst>
            </p:cNvPr>
            <p:cNvSpPr/>
            <p:nvPr/>
          </p:nvSpPr>
          <p:spPr>
            <a:xfrm>
              <a:off x="4331324" y="4742059"/>
              <a:ext cx="278646" cy="277048"/>
            </a:xfrm>
            <a:prstGeom prst="rect">
              <a:avLst/>
            </a:prstGeom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en-US" sz="900"/>
            </a:p>
          </p:txBody>
        </p:sp>
        <p:sp>
          <p:nvSpPr>
            <p:cNvPr id="162" name="Rectangle 161">
              <a:extLst>
                <a:ext uri="{FF2B5EF4-FFF2-40B4-BE49-F238E27FC236}">
                  <a16:creationId xmlns:a16="http://schemas.microsoft.com/office/drawing/2014/main" id="{6FEA3E05-68F1-FE47-6E8B-0B59768F4DD1}"/>
                </a:ext>
              </a:extLst>
            </p:cNvPr>
            <p:cNvSpPr/>
            <p:nvPr/>
          </p:nvSpPr>
          <p:spPr>
            <a:xfrm>
              <a:off x="4679614" y="4742059"/>
              <a:ext cx="278646" cy="277048"/>
            </a:xfrm>
            <a:prstGeom prst="rect">
              <a:avLst/>
            </a:prstGeom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en-US" sz="900"/>
            </a:p>
          </p:txBody>
        </p:sp>
        <p:sp>
          <p:nvSpPr>
            <p:cNvPr id="164" name="Rectangle 163">
              <a:extLst>
                <a:ext uri="{FF2B5EF4-FFF2-40B4-BE49-F238E27FC236}">
                  <a16:creationId xmlns:a16="http://schemas.microsoft.com/office/drawing/2014/main" id="{C59DCB53-67D5-5FA5-B986-AD3A1358315F}"/>
                </a:ext>
              </a:extLst>
            </p:cNvPr>
            <p:cNvSpPr/>
            <p:nvPr/>
          </p:nvSpPr>
          <p:spPr>
            <a:xfrm>
              <a:off x="5027903" y="4742059"/>
              <a:ext cx="278646" cy="277048"/>
            </a:xfrm>
            <a:prstGeom prst="rect">
              <a:avLst/>
            </a:prstGeom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en-US" sz="900"/>
            </a:p>
          </p:txBody>
        </p:sp>
        <p:sp>
          <p:nvSpPr>
            <p:cNvPr id="166" name="Rectangle 165">
              <a:extLst>
                <a:ext uri="{FF2B5EF4-FFF2-40B4-BE49-F238E27FC236}">
                  <a16:creationId xmlns:a16="http://schemas.microsoft.com/office/drawing/2014/main" id="{9188B4CF-1099-81D4-E573-5D6329C1438C}"/>
                </a:ext>
              </a:extLst>
            </p:cNvPr>
            <p:cNvSpPr/>
            <p:nvPr/>
          </p:nvSpPr>
          <p:spPr>
            <a:xfrm>
              <a:off x="5376193" y="4742059"/>
              <a:ext cx="278646" cy="277048"/>
            </a:xfrm>
            <a:prstGeom prst="rect">
              <a:avLst/>
            </a:prstGeom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en-US" sz="900"/>
            </a:p>
          </p:txBody>
        </p:sp>
        <p:sp>
          <p:nvSpPr>
            <p:cNvPr id="11" name="TextBox 138">
              <a:extLst>
                <a:ext uri="{FF2B5EF4-FFF2-40B4-BE49-F238E27FC236}">
                  <a16:creationId xmlns:a16="http://schemas.microsoft.com/office/drawing/2014/main" id="{AC190047-8132-D2C3-67D9-69BFFDCB92BF}"/>
                </a:ext>
              </a:extLst>
            </p:cNvPr>
            <p:cNvSpPr txBox="1"/>
            <p:nvPr/>
          </p:nvSpPr>
          <p:spPr>
            <a:xfrm>
              <a:off x="4328148" y="3777847"/>
              <a:ext cx="278645" cy="20005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700" dirty="0"/>
                <a:t>1</a:t>
              </a:r>
            </a:p>
          </p:txBody>
        </p:sp>
        <p:sp>
          <p:nvSpPr>
            <p:cNvPr id="13" name="TextBox 138">
              <a:extLst>
                <a:ext uri="{FF2B5EF4-FFF2-40B4-BE49-F238E27FC236}">
                  <a16:creationId xmlns:a16="http://schemas.microsoft.com/office/drawing/2014/main" id="{6FB0750A-5C2B-E781-65F7-456756CDA28F}"/>
                </a:ext>
              </a:extLst>
            </p:cNvPr>
            <p:cNvSpPr txBox="1"/>
            <p:nvPr/>
          </p:nvSpPr>
          <p:spPr>
            <a:xfrm>
              <a:off x="5032039" y="3773612"/>
              <a:ext cx="278645" cy="20005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700" dirty="0"/>
                <a:t>3</a:t>
              </a:r>
            </a:p>
          </p:txBody>
        </p:sp>
        <p:sp>
          <p:nvSpPr>
            <p:cNvPr id="15" name="TextBox 138">
              <a:extLst>
                <a:ext uri="{FF2B5EF4-FFF2-40B4-BE49-F238E27FC236}">
                  <a16:creationId xmlns:a16="http://schemas.microsoft.com/office/drawing/2014/main" id="{86AF6AD2-A351-4552-3B01-A3B73E448A14}"/>
                </a:ext>
              </a:extLst>
            </p:cNvPr>
            <p:cNvSpPr txBox="1"/>
            <p:nvPr/>
          </p:nvSpPr>
          <p:spPr>
            <a:xfrm>
              <a:off x="5376333" y="3777847"/>
              <a:ext cx="278645" cy="20005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700" dirty="0"/>
                <a:t>4</a:t>
              </a:r>
            </a:p>
          </p:txBody>
        </p:sp>
        <p:sp>
          <p:nvSpPr>
            <p:cNvPr id="17" name="TextBox 138">
              <a:extLst>
                <a:ext uri="{FF2B5EF4-FFF2-40B4-BE49-F238E27FC236}">
                  <a16:creationId xmlns:a16="http://schemas.microsoft.com/office/drawing/2014/main" id="{A656EC56-2E97-3072-73ED-65C5503BEC5E}"/>
                </a:ext>
              </a:extLst>
            </p:cNvPr>
            <p:cNvSpPr txBox="1"/>
            <p:nvPr/>
          </p:nvSpPr>
          <p:spPr>
            <a:xfrm>
              <a:off x="4679132" y="4107648"/>
              <a:ext cx="278645" cy="20005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700" dirty="0"/>
                <a:t>6</a:t>
              </a:r>
            </a:p>
          </p:txBody>
        </p:sp>
        <p:sp>
          <p:nvSpPr>
            <p:cNvPr id="19" name="TextBox 138">
              <a:extLst>
                <a:ext uri="{FF2B5EF4-FFF2-40B4-BE49-F238E27FC236}">
                  <a16:creationId xmlns:a16="http://schemas.microsoft.com/office/drawing/2014/main" id="{875F6C7D-A8D5-DED8-06E7-5B754B4A6721}"/>
                </a:ext>
              </a:extLst>
            </p:cNvPr>
            <p:cNvSpPr txBox="1"/>
            <p:nvPr/>
          </p:nvSpPr>
          <p:spPr>
            <a:xfrm>
              <a:off x="4331322" y="4105862"/>
              <a:ext cx="278645" cy="20005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700" dirty="0"/>
                <a:t>5</a:t>
              </a:r>
            </a:p>
          </p:txBody>
        </p:sp>
        <p:sp>
          <p:nvSpPr>
            <p:cNvPr id="21" name="TextBox 138">
              <a:extLst>
                <a:ext uri="{FF2B5EF4-FFF2-40B4-BE49-F238E27FC236}">
                  <a16:creationId xmlns:a16="http://schemas.microsoft.com/office/drawing/2014/main" id="{1BD4E6AD-15A8-1E3C-A374-6B2FDFF88DDB}"/>
                </a:ext>
              </a:extLst>
            </p:cNvPr>
            <p:cNvSpPr txBox="1"/>
            <p:nvPr/>
          </p:nvSpPr>
          <p:spPr>
            <a:xfrm>
              <a:off x="4673146" y="4444240"/>
              <a:ext cx="297814" cy="20005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700" dirty="0"/>
                <a:t>10</a:t>
              </a:r>
            </a:p>
          </p:txBody>
        </p:sp>
        <p:sp>
          <p:nvSpPr>
            <p:cNvPr id="23" name="TextBox 138">
              <a:extLst>
                <a:ext uri="{FF2B5EF4-FFF2-40B4-BE49-F238E27FC236}">
                  <a16:creationId xmlns:a16="http://schemas.microsoft.com/office/drawing/2014/main" id="{ABF9970C-8A65-7BDD-2F20-C6B550BB83DC}"/>
                </a:ext>
              </a:extLst>
            </p:cNvPr>
            <p:cNvSpPr txBox="1"/>
            <p:nvPr/>
          </p:nvSpPr>
          <p:spPr>
            <a:xfrm>
              <a:off x="4331323" y="4446868"/>
              <a:ext cx="278645" cy="20005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700" dirty="0"/>
                <a:t>9</a:t>
              </a:r>
            </a:p>
          </p:txBody>
        </p:sp>
        <p:sp>
          <p:nvSpPr>
            <p:cNvPr id="29" name="TextBox 138">
              <a:extLst>
                <a:ext uri="{FF2B5EF4-FFF2-40B4-BE49-F238E27FC236}">
                  <a16:creationId xmlns:a16="http://schemas.microsoft.com/office/drawing/2014/main" id="{6FF345EA-DF6E-F346-286D-2D0F86790B96}"/>
                </a:ext>
              </a:extLst>
            </p:cNvPr>
            <p:cNvSpPr txBox="1"/>
            <p:nvPr/>
          </p:nvSpPr>
          <p:spPr>
            <a:xfrm>
              <a:off x="5020287" y="4444734"/>
              <a:ext cx="297814" cy="20005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700" dirty="0"/>
                <a:t>11</a:t>
              </a:r>
            </a:p>
          </p:txBody>
        </p:sp>
        <p:sp>
          <p:nvSpPr>
            <p:cNvPr id="31" name="TextBox 138">
              <a:extLst>
                <a:ext uri="{FF2B5EF4-FFF2-40B4-BE49-F238E27FC236}">
                  <a16:creationId xmlns:a16="http://schemas.microsoft.com/office/drawing/2014/main" id="{ACAC99B2-CAA7-0A52-A5A9-A687D2DFAF14}"/>
                </a:ext>
              </a:extLst>
            </p:cNvPr>
            <p:cNvSpPr txBox="1"/>
            <p:nvPr/>
          </p:nvSpPr>
          <p:spPr>
            <a:xfrm>
              <a:off x="5027588" y="4105137"/>
              <a:ext cx="278645" cy="20005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700" dirty="0"/>
                <a:t>7</a:t>
              </a:r>
            </a:p>
          </p:txBody>
        </p:sp>
        <p:sp>
          <p:nvSpPr>
            <p:cNvPr id="33" name="TextBox 138">
              <a:extLst>
                <a:ext uri="{FF2B5EF4-FFF2-40B4-BE49-F238E27FC236}">
                  <a16:creationId xmlns:a16="http://schemas.microsoft.com/office/drawing/2014/main" id="{0C65A623-5681-C03A-B74E-4DA265702A0F}"/>
                </a:ext>
              </a:extLst>
            </p:cNvPr>
            <p:cNvSpPr txBox="1"/>
            <p:nvPr/>
          </p:nvSpPr>
          <p:spPr>
            <a:xfrm>
              <a:off x="5371882" y="4109372"/>
              <a:ext cx="278645" cy="20005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700" dirty="0"/>
                <a:t>8</a:t>
              </a:r>
            </a:p>
          </p:txBody>
        </p:sp>
        <p:sp>
          <p:nvSpPr>
            <p:cNvPr id="35" name="TextBox 138">
              <a:extLst>
                <a:ext uri="{FF2B5EF4-FFF2-40B4-BE49-F238E27FC236}">
                  <a16:creationId xmlns:a16="http://schemas.microsoft.com/office/drawing/2014/main" id="{EA413CEA-90C3-9A00-9942-230BD8206ABC}"/>
                </a:ext>
              </a:extLst>
            </p:cNvPr>
            <p:cNvSpPr txBox="1"/>
            <p:nvPr/>
          </p:nvSpPr>
          <p:spPr>
            <a:xfrm>
              <a:off x="5367310" y="4448501"/>
              <a:ext cx="297813" cy="20005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700" dirty="0"/>
                <a:t>12</a:t>
              </a:r>
            </a:p>
          </p:txBody>
        </p:sp>
        <p:sp>
          <p:nvSpPr>
            <p:cNvPr id="37" name="TextBox 138">
              <a:extLst>
                <a:ext uri="{FF2B5EF4-FFF2-40B4-BE49-F238E27FC236}">
                  <a16:creationId xmlns:a16="http://schemas.microsoft.com/office/drawing/2014/main" id="{6B45FAC9-4D76-90EE-120F-6411138ACA50}"/>
                </a:ext>
              </a:extLst>
            </p:cNvPr>
            <p:cNvSpPr txBox="1"/>
            <p:nvPr/>
          </p:nvSpPr>
          <p:spPr>
            <a:xfrm>
              <a:off x="4674709" y="4784358"/>
              <a:ext cx="297814" cy="20005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700" dirty="0"/>
                <a:t>14</a:t>
              </a:r>
            </a:p>
          </p:txBody>
        </p:sp>
        <p:sp>
          <p:nvSpPr>
            <p:cNvPr id="39" name="TextBox 138">
              <a:extLst>
                <a:ext uri="{FF2B5EF4-FFF2-40B4-BE49-F238E27FC236}">
                  <a16:creationId xmlns:a16="http://schemas.microsoft.com/office/drawing/2014/main" id="{82F07748-C38F-8A55-64DC-4561E284B719}"/>
                </a:ext>
              </a:extLst>
            </p:cNvPr>
            <p:cNvSpPr txBox="1"/>
            <p:nvPr/>
          </p:nvSpPr>
          <p:spPr>
            <a:xfrm>
              <a:off x="4321811" y="4786986"/>
              <a:ext cx="305595" cy="20005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700" dirty="0"/>
                <a:t>13</a:t>
              </a:r>
            </a:p>
          </p:txBody>
        </p:sp>
        <p:sp>
          <p:nvSpPr>
            <p:cNvPr id="41" name="TextBox 138">
              <a:extLst>
                <a:ext uri="{FF2B5EF4-FFF2-40B4-BE49-F238E27FC236}">
                  <a16:creationId xmlns:a16="http://schemas.microsoft.com/office/drawing/2014/main" id="{58DC03AD-B2D2-5D05-DD7F-2CAF6680848C}"/>
                </a:ext>
              </a:extLst>
            </p:cNvPr>
            <p:cNvSpPr txBox="1"/>
            <p:nvPr/>
          </p:nvSpPr>
          <p:spPr>
            <a:xfrm>
              <a:off x="5018675" y="4784852"/>
              <a:ext cx="297814" cy="20005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700" dirty="0"/>
                <a:t>15</a:t>
              </a:r>
            </a:p>
          </p:txBody>
        </p:sp>
        <p:sp>
          <p:nvSpPr>
            <p:cNvPr id="43" name="TextBox 138">
              <a:extLst>
                <a:ext uri="{FF2B5EF4-FFF2-40B4-BE49-F238E27FC236}">
                  <a16:creationId xmlns:a16="http://schemas.microsoft.com/office/drawing/2014/main" id="{F2AA3657-B3A3-BEE6-CAAC-01572DAB7600}"/>
                </a:ext>
              </a:extLst>
            </p:cNvPr>
            <p:cNvSpPr txBox="1"/>
            <p:nvPr/>
          </p:nvSpPr>
          <p:spPr>
            <a:xfrm>
              <a:off x="5365698" y="4788619"/>
              <a:ext cx="297813" cy="20005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700" dirty="0"/>
                <a:t>16</a:t>
              </a:r>
            </a:p>
          </p:txBody>
        </p:sp>
      </p:grpSp>
      <p:grpSp>
        <p:nvGrpSpPr>
          <p:cNvPr id="47" name="Groupe 46">
            <a:extLst>
              <a:ext uri="{FF2B5EF4-FFF2-40B4-BE49-F238E27FC236}">
                <a16:creationId xmlns:a16="http://schemas.microsoft.com/office/drawing/2014/main" id="{A3BC3D33-29FD-3CEF-0E03-62DD137C8A12}"/>
              </a:ext>
            </a:extLst>
          </p:cNvPr>
          <p:cNvGrpSpPr/>
          <p:nvPr/>
        </p:nvGrpSpPr>
        <p:grpSpPr>
          <a:xfrm>
            <a:off x="5929954" y="3672239"/>
            <a:ext cx="1473817" cy="1427597"/>
            <a:chOff x="4238046" y="3655372"/>
            <a:chExt cx="1473817" cy="1427597"/>
          </a:xfrm>
        </p:grpSpPr>
        <p:sp>
          <p:nvSpPr>
            <p:cNvPr id="48" name="Rectangle 47">
              <a:extLst>
                <a:ext uri="{FF2B5EF4-FFF2-40B4-BE49-F238E27FC236}">
                  <a16:creationId xmlns:a16="http://schemas.microsoft.com/office/drawing/2014/main" id="{4848719E-A7E2-1FB3-7D29-1F28A6FF2052}"/>
                </a:ext>
              </a:extLst>
            </p:cNvPr>
            <p:cNvSpPr/>
            <p:nvPr/>
          </p:nvSpPr>
          <p:spPr>
            <a:xfrm>
              <a:off x="4238046" y="3655372"/>
              <a:ext cx="1473817" cy="1427597"/>
            </a:xfrm>
            <a:prstGeom prst="rect">
              <a:avLst/>
            </a:prstGeom>
            <a:ln>
              <a:solidFill>
                <a:schemeClr val="tx1"/>
              </a:solidFill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en-US" sz="900"/>
            </a:p>
          </p:txBody>
        </p:sp>
        <p:sp>
          <p:nvSpPr>
            <p:cNvPr id="49" name="Rectangle 48">
              <a:extLst>
                <a:ext uri="{FF2B5EF4-FFF2-40B4-BE49-F238E27FC236}">
                  <a16:creationId xmlns:a16="http://schemas.microsoft.com/office/drawing/2014/main" id="{DF9D385D-6DE2-EE2B-84CB-6CE514070072}"/>
                </a:ext>
              </a:extLst>
            </p:cNvPr>
            <p:cNvSpPr/>
            <p:nvPr/>
          </p:nvSpPr>
          <p:spPr>
            <a:xfrm>
              <a:off x="4331324" y="3727085"/>
              <a:ext cx="278646" cy="277048"/>
            </a:xfrm>
            <a:prstGeom prst="rect">
              <a:avLst/>
            </a:prstGeom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en-US" sz="900"/>
            </a:p>
          </p:txBody>
        </p:sp>
        <p:sp>
          <p:nvSpPr>
            <p:cNvPr id="50" name="Rectangle 49">
              <a:extLst>
                <a:ext uri="{FF2B5EF4-FFF2-40B4-BE49-F238E27FC236}">
                  <a16:creationId xmlns:a16="http://schemas.microsoft.com/office/drawing/2014/main" id="{AC0432A6-9AC8-6335-662F-11F440FB523B}"/>
                </a:ext>
              </a:extLst>
            </p:cNvPr>
            <p:cNvSpPr/>
            <p:nvPr/>
          </p:nvSpPr>
          <p:spPr>
            <a:xfrm>
              <a:off x="4679614" y="3727085"/>
              <a:ext cx="278646" cy="277048"/>
            </a:xfrm>
            <a:prstGeom prst="rect">
              <a:avLst/>
            </a:prstGeom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en-US" sz="900"/>
            </a:p>
          </p:txBody>
        </p:sp>
        <p:sp>
          <p:nvSpPr>
            <p:cNvPr id="51" name="TextBox 138">
              <a:extLst>
                <a:ext uri="{FF2B5EF4-FFF2-40B4-BE49-F238E27FC236}">
                  <a16:creationId xmlns:a16="http://schemas.microsoft.com/office/drawing/2014/main" id="{B7CB309A-14D5-1AF7-CD2B-26CB97EC4B91}"/>
                </a:ext>
              </a:extLst>
            </p:cNvPr>
            <p:cNvSpPr txBox="1"/>
            <p:nvPr/>
          </p:nvSpPr>
          <p:spPr>
            <a:xfrm>
              <a:off x="4679614" y="3775219"/>
              <a:ext cx="278645" cy="20005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700" dirty="0"/>
                <a:t>2</a:t>
              </a:r>
            </a:p>
          </p:txBody>
        </p:sp>
        <p:sp>
          <p:nvSpPr>
            <p:cNvPr id="52" name="Rectangle 51">
              <a:extLst>
                <a:ext uri="{FF2B5EF4-FFF2-40B4-BE49-F238E27FC236}">
                  <a16:creationId xmlns:a16="http://schemas.microsoft.com/office/drawing/2014/main" id="{6BF49DA9-6A96-9495-4297-789CCBCA6858}"/>
                </a:ext>
              </a:extLst>
            </p:cNvPr>
            <p:cNvSpPr/>
            <p:nvPr/>
          </p:nvSpPr>
          <p:spPr>
            <a:xfrm>
              <a:off x="5027903" y="3727085"/>
              <a:ext cx="278646" cy="277048"/>
            </a:xfrm>
            <a:prstGeom prst="rect">
              <a:avLst/>
            </a:prstGeom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en-US" sz="900"/>
            </a:p>
          </p:txBody>
        </p:sp>
        <p:sp>
          <p:nvSpPr>
            <p:cNvPr id="53" name="Rectangle 52">
              <a:extLst>
                <a:ext uri="{FF2B5EF4-FFF2-40B4-BE49-F238E27FC236}">
                  <a16:creationId xmlns:a16="http://schemas.microsoft.com/office/drawing/2014/main" id="{0EFB4679-EC66-EEBF-5ED2-6BB6C83FC978}"/>
                </a:ext>
              </a:extLst>
            </p:cNvPr>
            <p:cNvSpPr/>
            <p:nvPr/>
          </p:nvSpPr>
          <p:spPr>
            <a:xfrm>
              <a:off x="5376193" y="3727085"/>
              <a:ext cx="278646" cy="277048"/>
            </a:xfrm>
            <a:prstGeom prst="rect">
              <a:avLst/>
            </a:prstGeom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en-US" sz="900"/>
            </a:p>
          </p:txBody>
        </p:sp>
        <p:sp>
          <p:nvSpPr>
            <p:cNvPr id="54" name="Rectangle 53">
              <a:extLst>
                <a:ext uri="{FF2B5EF4-FFF2-40B4-BE49-F238E27FC236}">
                  <a16:creationId xmlns:a16="http://schemas.microsoft.com/office/drawing/2014/main" id="{3DC84F28-A36A-6919-4462-92C433B77AD4}"/>
                </a:ext>
              </a:extLst>
            </p:cNvPr>
            <p:cNvSpPr/>
            <p:nvPr/>
          </p:nvSpPr>
          <p:spPr>
            <a:xfrm>
              <a:off x="4331324" y="4066214"/>
              <a:ext cx="278646" cy="277048"/>
            </a:xfrm>
            <a:prstGeom prst="rect">
              <a:avLst/>
            </a:prstGeom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en-US" sz="900"/>
            </a:p>
          </p:txBody>
        </p:sp>
        <p:sp>
          <p:nvSpPr>
            <p:cNvPr id="55" name="Rectangle 54">
              <a:extLst>
                <a:ext uri="{FF2B5EF4-FFF2-40B4-BE49-F238E27FC236}">
                  <a16:creationId xmlns:a16="http://schemas.microsoft.com/office/drawing/2014/main" id="{E976B63D-2212-385F-6A80-45BBBB76EDD0}"/>
                </a:ext>
              </a:extLst>
            </p:cNvPr>
            <p:cNvSpPr/>
            <p:nvPr/>
          </p:nvSpPr>
          <p:spPr>
            <a:xfrm>
              <a:off x="4679614" y="4066214"/>
              <a:ext cx="278646" cy="277048"/>
            </a:xfrm>
            <a:prstGeom prst="rect">
              <a:avLst/>
            </a:prstGeom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en-US" sz="900"/>
            </a:p>
          </p:txBody>
        </p:sp>
        <p:sp>
          <p:nvSpPr>
            <p:cNvPr id="56" name="Rectangle 55">
              <a:extLst>
                <a:ext uri="{FF2B5EF4-FFF2-40B4-BE49-F238E27FC236}">
                  <a16:creationId xmlns:a16="http://schemas.microsoft.com/office/drawing/2014/main" id="{65A4A14F-6A10-9E13-9A68-ABB0BD971137}"/>
                </a:ext>
              </a:extLst>
            </p:cNvPr>
            <p:cNvSpPr/>
            <p:nvPr/>
          </p:nvSpPr>
          <p:spPr>
            <a:xfrm>
              <a:off x="5027903" y="4066214"/>
              <a:ext cx="278646" cy="277048"/>
            </a:xfrm>
            <a:prstGeom prst="rect">
              <a:avLst/>
            </a:prstGeom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en-US" sz="900"/>
            </a:p>
          </p:txBody>
        </p:sp>
        <p:sp>
          <p:nvSpPr>
            <p:cNvPr id="57" name="Rectangle 56">
              <a:extLst>
                <a:ext uri="{FF2B5EF4-FFF2-40B4-BE49-F238E27FC236}">
                  <a16:creationId xmlns:a16="http://schemas.microsoft.com/office/drawing/2014/main" id="{1DDF3302-B09B-A396-4E45-4DA8850A285B}"/>
                </a:ext>
              </a:extLst>
            </p:cNvPr>
            <p:cNvSpPr/>
            <p:nvPr/>
          </p:nvSpPr>
          <p:spPr>
            <a:xfrm>
              <a:off x="5376193" y="4066214"/>
              <a:ext cx="278646" cy="277048"/>
            </a:xfrm>
            <a:prstGeom prst="rect">
              <a:avLst/>
            </a:prstGeom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en-US" sz="900"/>
            </a:p>
          </p:txBody>
        </p:sp>
        <p:sp>
          <p:nvSpPr>
            <p:cNvPr id="58" name="Rectangle 57">
              <a:extLst>
                <a:ext uri="{FF2B5EF4-FFF2-40B4-BE49-F238E27FC236}">
                  <a16:creationId xmlns:a16="http://schemas.microsoft.com/office/drawing/2014/main" id="{D0837467-1484-7A26-CC42-5065DE012042}"/>
                </a:ext>
              </a:extLst>
            </p:cNvPr>
            <p:cNvSpPr/>
            <p:nvPr/>
          </p:nvSpPr>
          <p:spPr>
            <a:xfrm>
              <a:off x="4331324" y="4405342"/>
              <a:ext cx="278646" cy="277048"/>
            </a:xfrm>
            <a:prstGeom prst="rect">
              <a:avLst/>
            </a:prstGeom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en-US" sz="900"/>
            </a:p>
          </p:txBody>
        </p:sp>
        <p:sp>
          <p:nvSpPr>
            <p:cNvPr id="59" name="Rectangle 58">
              <a:extLst>
                <a:ext uri="{FF2B5EF4-FFF2-40B4-BE49-F238E27FC236}">
                  <a16:creationId xmlns:a16="http://schemas.microsoft.com/office/drawing/2014/main" id="{61DA0003-7991-DFCF-E8F0-62626AA2CC46}"/>
                </a:ext>
              </a:extLst>
            </p:cNvPr>
            <p:cNvSpPr/>
            <p:nvPr/>
          </p:nvSpPr>
          <p:spPr>
            <a:xfrm>
              <a:off x="4679614" y="4405342"/>
              <a:ext cx="278646" cy="277048"/>
            </a:xfrm>
            <a:prstGeom prst="rect">
              <a:avLst/>
            </a:prstGeom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en-US" sz="900"/>
            </a:p>
          </p:txBody>
        </p:sp>
        <p:sp>
          <p:nvSpPr>
            <p:cNvPr id="60" name="Rectangle 59">
              <a:extLst>
                <a:ext uri="{FF2B5EF4-FFF2-40B4-BE49-F238E27FC236}">
                  <a16:creationId xmlns:a16="http://schemas.microsoft.com/office/drawing/2014/main" id="{9EB5AEF5-5B47-0D4C-1870-80E9A1C31794}"/>
                </a:ext>
              </a:extLst>
            </p:cNvPr>
            <p:cNvSpPr/>
            <p:nvPr/>
          </p:nvSpPr>
          <p:spPr>
            <a:xfrm>
              <a:off x="5027903" y="4405342"/>
              <a:ext cx="278646" cy="277048"/>
            </a:xfrm>
            <a:prstGeom prst="rect">
              <a:avLst/>
            </a:prstGeom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en-US" sz="900"/>
            </a:p>
          </p:txBody>
        </p:sp>
        <p:sp>
          <p:nvSpPr>
            <p:cNvPr id="61" name="Rectangle 60">
              <a:extLst>
                <a:ext uri="{FF2B5EF4-FFF2-40B4-BE49-F238E27FC236}">
                  <a16:creationId xmlns:a16="http://schemas.microsoft.com/office/drawing/2014/main" id="{3D9C59E8-4312-38D3-222D-4DDE344B3B01}"/>
                </a:ext>
              </a:extLst>
            </p:cNvPr>
            <p:cNvSpPr/>
            <p:nvPr/>
          </p:nvSpPr>
          <p:spPr>
            <a:xfrm>
              <a:off x="5376193" y="4405342"/>
              <a:ext cx="278646" cy="277048"/>
            </a:xfrm>
            <a:prstGeom prst="rect">
              <a:avLst/>
            </a:prstGeom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en-US" sz="900"/>
            </a:p>
          </p:txBody>
        </p:sp>
        <p:sp>
          <p:nvSpPr>
            <p:cNvPr id="62" name="Rectangle 61">
              <a:extLst>
                <a:ext uri="{FF2B5EF4-FFF2-40B4-BE49-F238E27FC236}">
                  <a16:creationId xmlns:a16="http://schemas.microsoft.com/office/drawing/2014/main" id="{39A63ECC-A4F5-F738-BD45-DAD0354CD6E5}"/>
                </a:ext>
              </a:extLst>
            </p:cNvPr>
            <p:cNvSpPr/>
            <p:nvPr/>
          </p:nvSpPr>
          <p:spPr>
            <a:xfrm>
              <a:off x="4331324" y="4742059"/>
              <a:ext cx="278646" cy="277048"/>
            </a:xfrm>
            <a:prstGeom prst="rect">
              <a:avLst/>
            </a:prstGeom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en-US" sz="900"/>
            </a:p>
          </p:txBody>
        </p:sp>
        <p:sp>
          <p:nvSpPr>
            <p:cNvPr id="63" name="Rectangle 62">
              <a:extLst>
                <a:ext uri="{FF2B5EF4-FFF2-40B4-BE49-F238E27FC236}">
                  <a16:creationId xmlns:a16="http://schemas.microsoft.com/office/drawing/2014/main" id="{47BABC34-09C9-EDBE-BD68-F22471220CC7}"/>
                </a:ext>
              </a:extLst>
            </p:cNvPr>
            <p:cNvSpPr/>
            <p:nvPr/>
          </p:nvSpPr>
          <p:spPr>
            <a:xfrm>
              <a:off x="4679614" y="4742059"/>
              <a:ext cx="278646" cy="277048"/>
            </a:xfrm>
            <a:prstGeom prst="rect">
              <a:avLst/>
            </a:prstGeom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en-US" sz="900"/>
            </a:p>
          </p:txBody>
        </p:sp>
        <p:sp>
          <p:nvSpPr>
            <p:cNvPr id="64" name="Rectangle 63">
              <a:extLst>
                <a:ext uri="{FF2B5EF4-FFF2-40B4-BE49-F238E27FC236}">
                  <a16:creationId xmlns:a16="http://schemas.microsoft.com/office/drawing/2014/main" id="{54AF7184-D72A-AB17-B560-AA9AF0E352AE}"/>
                </a:ext>
              </a:extLst>
            </p:cNvPr>
            <p:cNvSpPr/>
            <p:nvPr/>
          </p:nvSpPr>
          <p:spPr>
            <a:xfrm>
              <a:off x="5027903" y="4742059"/>
              <a:ext cx="278646" cy="277048"/>
            </a:xfrm>
            <a:prstGeom prst="rect">
              <a:avLst/>
            </a:prstGeom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en-US" sz="900"/>
            </a:p>
          </p:txBody>
        </p:sp>
        <p:sp>
          <p:nvSpPr>
            <p:cNvPr id="65" name="Rectangle 64">
              <a:extLst>
                <a:ext uri="{FF2B5EF4-FFF2-40B4-BE49-F238E27FC236}">
                  <a16:creationId xmlns:a16="http://schemas.microsoft.com/office/drawing/2014/main" id="{EB66850E-F1ED-6706-DD4C-00F0963CFCE9}"/>
                </a:ext>
              </a:extLst>
            </p:cNvPr>
            <p:cNvSpPr/>
            <p:nvPr/>
          </p:nvSpPr>
          <p:spPr>
            <a:xfrm>
              <a:off x="5376193" y="4742059"/>
              <a:ext cx="278646" cy="277048"/>
            </a:xfrm>
            <a:prstGeom prst="rect">
              <a:avLst/>
            </a:prstGeom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en-US" sz="900"/>
            </a:p>
          </p:txBody>
        </p:sp>
        <p:sp>
          <p:nvSpPr>
            <p:cNvPr id="66" name="TextBox 138">
              <a:extLst>
                <a:ext uri="{FF2B5EF4-FFF2-40B4-BE49-F238E27FC236}">
                  <a16:creationId xmlns:a16="http://schemas.microsoft.com/office/drawing/2014/main" id="{7868493E-F5DD-1D44-0B3C-8975E705E6B2}"/>
                </a:ext>
              </a:extLst>
            </p:cNvPr>
            <p:cNvSpPr txBox="1"/>
            <p:nvPr/>
          </p:nvSpPr>
          <p:spPr>
            <a:xfrm>
              <a:off x="4328148" y="3777847"/>
              <a:ext cx="278645" cy="20005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700" dirty="0"/>
                <a:t>1</a:t>
              </a:r>
            </a:p>
          </p:txBody>
        </p:sp>
        <p:sp>
          <p:nvSpPr>
            <p:cNvPr id="67" name="TextBox 138">
              <a:extLst>
                <a:ext uri="{FF2B5EF4-FFF2-40B4-BE49-F238E27FC236}">
                  <a16:creationId xmlns:a16="http://schemas.microsoft.com/office/drawing/2014/main" id="{B5AFB6CD-7D48-54B1-E4E7-F80266B7EB47}"/>
                </a:ext>
              </a:extLst>
            </p:cNvPr>
            <p:cNvSpPr txBox="1"/>
            <p:nvPr/>
          </p:nvSpPr>
          <p:spPr>
            <a:xfrm>
              <a:off x="5032039" y="3773612"/>
              <a:ext cx="278645" cy="20005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700" dirty="0"/>
                <a:t>3</a:t>
              </a:r>
            </a:p>
          </p:txBody>
        </p:sp>
        <p:sp>
          <p:nvSpPr>
            <p:cNvPr id="68" name="TextBox 138">
              <a:extLst>
                <a:ext uri="{FF2B5EF4-FFF2-40B4-BE49-F238E27FC236}">
                  <a16:creationId xmlns:a16="http://schemas.microsoft.com/office/drawing/2014/main" id="{276B93CB-5D17-1B28-5A9D-D50ED0CD0EB3}"/>
                </a:ext>
              </a:extLst>
            </p:cNvPr>
            <p:cNvSpPr txBox="1"/>
            <p:nvPr/>
          </p:nvSpPr>
          <p:spPr>
            <a:xfrm>
              <a:off x="5376333" y="3777847"/>
              <a:ext cx="278645" cy="20005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700" dirty="0"/>
                <a:t>4</a:t>
              </a:r>
            </a:p>
          </p:txBody>
        </p:sp>
        <p:sp>
          <p:nvSpPr>
            <p:cNvPr id="69" name="TextBox 138">
              <a:extLst>
                <a:ext uri="{FF2B5EF4-FFF2-40B4-BE49-F238E27FC236}">
                  <a16:creationId xmlns:a16="http://schemas.microsoft.com/office/drawing/2014/main" id="{DCB4776B-B568-20D4-1E92-F9A8027255D9}"/>
                </a:ext>
              </a:extLst>
            </p:cNvPr>
            <p:cNvSpPr txBox="1"/>
            <p:nvPr/>
          </p:nvSpPr>
          <p:spPr>
            <a:xfrm>
              <a:off x="4679132" y="4107648"/>
              <a:ext cx="278645" cy="20005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700" dirty="0"/>
                <a:t>6</a:t>
              </a:r>
            </a:p>
          </p:txBody>
        </p:sp>
        <p:sp>
          <p:nvSpPr>
            <p:cNvPr id="70" name="TextBox 138">
              <a:extLst>
                <a:ext uri="{FF2B5EF4-FFF2-40B4-BE49-F238E27FC236}">
                  <a16:creationId xmlns:a16="http://schemas.microsoft.com/office/drawing/2014/main" id="{4A26D4D1-EB17-6CE6-2640-20C402D0272F}"/>
                </a:ext>
              </a:extLst>
            </p:cNvPr>
            <p:cNvSpPr txBox="1"/>
            <p:nvPr/>
          </p:nvSpPr>
          <p:spPr>
            <a:xfrm>
              <a:off x="4331322" y="4105862"/>
              <a:ext cx="278645" cy="20005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700" dirty="0"/>
                <a:t>5</a:t>
              </a:r>
            </a:p>
          </p:txBody>
        </p:sp>
        <p:sp>
          <p:nvSpPr>
            <p:cNvPr id="71" name="TextBox 138">
              <a:extLst>
                <a:ext uri="{FF2B5EF4-FFF2-40B4-BE49-F238E27FC236}">
                  <a16:creationId xmlns:a16="http://schemas.microsoft.com/office/drawing/2014/main" id="{5A440EBB-4DCF-7213-1350-BDD7ED0FCF45}"/>
                </a:ext>
              </a:extLst>
            </p:cNvPr>
            <p:cNvSpPr txBox="1"/>
            <p:nvPr/>
          </p:nvSpPr>
          <p:spPr>
            <a:xfrm>
              <a:off x="4673146" y="4444240"/>
              <a:ext cx="297814" cy="20005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700" dirty="0"/>
                <a:t>10</a:t>
              </a:r>
            </a:p>
          </p:txBody>
        </p:sp>
        <p:sp>
          <p:nvSpPr>
            <p:cNvPr id="72" name="TextBox 138">
              <a:extLst>
                <a:ext uri="{FF2B5EF4-FFF2-40B4-BE49-F238E27FC236}">
                  <a16:creationId xmlns:a16="http://schemas.microsoft.com/office/drawing/2014/main" id="{6E01BBDA-EE94-D78D-AA43-B800E9656953}"/>
                </a:ext>
              </a:extLst>
            </p:cNvPr>
            <p:cNvSpPr txBox="1"/>
            <p:nvPr/>
          </p:nvSpPr>
          <p:spPr>
            <a:xfrm>
              <a:off x="4331323" y="4446868"/>
              <a:ext cx="278645" cy="20005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700" dirty="0"/>
                <a:t>9</a:t>
              </a:r>
            </a:p>
          </p:txBody>
        </p:sp>
        <p:sp>
          <p:nvSpPr>
            <p:cNvPr id="73" name="TextBox 138">
              <a:extLst>
                <a:ext uri="{FF2B5EF4-FFF2-40B4-BE49-F238E27FC236}">
                  <a16:creationId xmlns:a16="http://schemas.microsoft.com/office/drawing/2014/main" id="{A2730165-C9CF-9A01-F6EB-FFDB7E2FCF03}"/>
                </a:ext>
              </a:extLst>
            </p:cNvPr>
            <p:cNvSpPr txBox="1"/>
            <p:nvPr/>
          </p:nvSpPr>
          <p:spPr>
            <a:xfrm>
              <a:off x="5020287" y="4444734"/>
              <a:ext cx="297814" cy="20005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700" dirty="0"/>
                <a:t>11</a:t>
              </a:r>
            </a:p>
          </p:txBody>
        </p:sp>
        <p:sp>
          <p:nvSpPr>
            <p:cNvPr id="74" name="TextBox 138">
              <a:extLst>
                <a:ext uri="{FF2B5EF4-FFF2-40B4-BE49-F238E27FC236}">
                  <a16:creationId xmlns:a16="http://schemas.microsoft.com/office/drawing/2014/main" id="{51595F9C-7D29-5E53-2F1C-C25A5033F7B3}"/>
                </a:ext>
              </a:extLst>
            </p:cNvPr>
            <p:cNvSpPr txBox="1"/>
            <p:nvPr/>
          </p:nvSpPr>
          <p:spPr>
            <a:xfrm>
              <a:off x="5027588" y="4105137"/>
              <a:ext cx="278645" cy="20005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700" dirty="0"/>
                <a:t>7</a:t>
              </a:r>
            </a:p>
          </p:txBody>
        </p:sp>
        <p:sp>
          <p:nvSpPr>
            <p:cNvPr id="75" name="TextBox 138">
              <a:extLst>
                <a:ext uri="{FF2B5EF4-FFF2-40B4-BE49-F238E27FC236}">
                  <a16:creationId xmlns:a16="http://schemas.microsoft.com/office/drawing/2014/main" id="{741E647D-721C-0C89-F92A-D05CEFC467C1}"/>
                </a:ext>
              </a:extLst>
            </p:cNvPr>
            <p:cNvSpPr txBox="1"/>
            <p:nvPr/>
          </p:nvSpPr>
          <p:spPr>
            <a:xfrm>
              <a:off x="5371882" y="4109372"/>
              <a:ext cx="278645" cy="20005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700" dirty="0"/>
                <a:t>8</a:t>
              </a:r>
            </a:p>
          </p:txBody>
        </p:sp>
        <p:sp>
          <p:nvSpPr>
            <p:cNvPr id="76" name="TextBox 138">
              <a:extLst>
                <a:ext uri="{FF2B5EF4-FFF2-40B4-BE49-F238E27FC236}">
                  <a16:creationId xmlns:a16="http://schemas.microsoft.com/office/drawing/2014/main" id="{C0AA1621-1C55-92FC-8C50-D46632920DFE}"/>
                </a:ext>
              </a:extLst>
            </p:cNvPr>
            <p:cNvSpPr txBox="1"/>
            <p:nvPr/>
          </p:nvSpPr>
          <p:spPr>
            <a:xfrm>
              <a:off x="5367310" y="4448501"/>
              <a:ext cx="297813" cy="20005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700" dirty="0"/>
                <a:t>12</a:t>
              </a:r>
            </a:p>
          </p:txBody>
        </p:sp>
        <p:sp>
          <p:nvSpPr>
            <p:cNvPr id="77" name="TextBox 138">
              <a:extLst>
                <a:ext uri="{FF2B5EF4-FFF2-40B4-BE49-F238E27FC236}">
                  <a16:creationId xmlns:a16="http://schemas.microsoft.com/office/drawing/2014/main" id="{813BED7A-3171-DC5D-6482-75E77AC74A93}"/>
                </a:ext>
              </a:extLst>
            </p:cNvPr>
            <p:cNvSpPr txBox="1"/>
            <p:nvPr/>
          </p:nvSpPr>
          <p:spPr>
            <a:xfrm>
              <a:off x="4674709" y="4784358"/>
              <a:ext cx="297814" cy="20005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700" dirty="0"/>
                <a:t>14</a:t>
              </a:r>
            </a:p>
          </p:txBody>
        </p:sp>
        <p:sp>
          <p:nvSpPr>
            <p:cNvPr id="78" name="TextBox 138">
              <a:extLst>
                <a:ext uri="{FF2B5EF4-FFF2-40B4-BE49-F238E27FC236}">
                  <a16:creationId xmlns:a16="http://schemas.microsoft.com/office/drawing/2014/main" id="{3E04D48F-CCD9-8529-7FCE-B45CDECAB153}"/>
                </a:ext>
              </a:extLst>
            </p:cNvPr>
            <p:cNvSpPr txBox="1"/>
            <p:nvPr/>
          </p:nvSpPr>
          <p:spPr>
            <a:xfrm>
              <a:off x="4321811" y="4786986"/>
              <a:ext cx="305595" cy="20005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700" dirty="0"/>
                <a:t>13</a:t>
              </a:r>
            </a:p>
          </p:txBody>
        </p:sp>
        <p:sp>
          <p:nvSpPr>
            <p:cNvPr id="79" name="TextBox 138">
              <a:extLst>
                <a:ext uri="{FF2B5EF4-FFF2-40B4-BE49-F238E27FC236}">
                  <a16:creationId xmlns:a16="http://schemas.microsoft.com/office/drawing/2014/main" id="{CC9224CA-7E1A-14DE-D1CA-CCBF3542C4BA}"/>
                </a:ext>
              </a:extLst>
            </p:cNvPr>
            <p:cNvSpPr txBox="1"/>
            <p:nvPr/>
          </p:nvSpPr>
          <p:spPr>
            <a:xfrm>
              <a:off x="5018675" y="4784852"/>
              <a:ext cx="297814" cy="20005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700" dirty="0"/>
                <a:t>15</a:t>
              </a:r>
            </a:p>
          </p:txBody>
        </p:sp>
        <p:sp>
          <p:nvSpPr>
            <p:cNvPr id="80" name="TextBox 138">
              <a:extLst>
                <a:ext uri="{FF2B5EF4-FFF2-40B4-BE49-F238E27FC236}">
                  <a16:creationId xmlns:a16="http://schemas.microsoft.com/office/drawing/2014/main" id="{2744D3F6-1B56-0117-5B46-F2B2CC7F5303}"/>
                </a:ext>
              </a:extLst>
            </p:cNvPr>
            <p:cNvSpPr txBox="1"/>
            <p:nvPr/>
          </p:nvSpPr>
          <p:spPr>
            <a:xfrm>
              <a:off x="5365698" y="4788619"/>
              <a:ext cx="297813" cy="20005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700" dirty="0"/>
                <a:t>16</a:t>
              </a:r>
            </a:p>
          </p:txBody>
        </p:sp>
      </p:grpSp>
      <p:grpSp>
        <p:nvGrpSpPr>
          <p:cNvPr id="81" name="Groupe 80">
            <a:extLst>
              <a:ext uri="{FF2B5EF4-FFF2-40B4-BE49-F238E27FC236}">
                <a16:creationId xmlns:a16="http://schemas.microsoft.com/office/drawing/2014/main" id="{658E9B2E-C092-F130-D215-85ADA903C69B}"/>
              </a:ext>
            </a:extLst>
          </p:cNvPr>
          <p:cNvGrpSpPr/>
          <p:nvPr/>
        </p:nvGrpSpPr>
        <p:grpSpPr>
          <a:xfrm>
            <a:off x="7625934" y="3671394"/>
            <a:ext cx="1473817" cy="1427597"/>
            <a:chOff x="4238046" y="3655372"/>
            <a:chExt cx="1473817" cy="1427597"/>
          </a:xfrm>
        </p:grpSpPr>
        <p:sp>
          <p:nvSpPr>
            <p:cNvPr id="82" name="Rectangle 81">
              <a:extLst>
                <a:ext uri="{FF2B5EF4-FFF2-40B4-BE49-F238E27FC236}">
                  <a16:creationId xmlns:a16="http://schemas.microsoft.com/office/drawing/2014/main" id="{BACA37D8-960F-6A25-6DA9-2E4921F08072}"/>
                </a:ext>
              </a:extLst>
            </p:cNvPr>
            <p:cNvSpPr/>
            <p:nvPr/>
          </p:nvSpPr>
          <p:spPr>
            <a:xfrm>
              <a:off x="4238046" y="3655372"/>
              <a:ext cx="1473817" cy="1427597"/>
            </a:xfrm>
            <a:prstGeom prst="rect">
              <a:avLst/>
            </a:prstGeom>
            <a:ln>
              <a:solidFill>
                <a:schemeClr val="tx1"/>
              </a:solidFill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en-US" sz="900"/>
            </a:p>
          </p:txBody>
        </p:sp>
        <p:sp>
          <p:nvSpPr>
            <p:cNvPr id="83" name="Rectangle 82">
              <a:extLst>
                <a:ext uri="{FF2B5EF4-FFF2-40B4-BE49-F238E27FC236}">
                  <a16:creationId xmlns:a16="http://schemas.microsoft.com/office/drawing/2014/main" id="{73B5E060-60B5-5DF2-91C7-EA6C1CF1239E}"/>
                </a:ext>
              </a:extLst>
            </p:cNvPr>
            <p:cNvSpPr/>
            <p:nvPr/>
          </p:nvSpPr>
          <p:spPr>
            <a:xfrm>
              <a:off x="4331324" y="3727085"/>
              <a:ext cx="278646" cy="277048"/>
            </a:xfrm>
            <a:prstGeom prst="rect">
              <a:avLst/>
            </a:prstGeom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en-US" sz="900"/>
            </a:p>
          </p:txBody>
        </p:sp>
        <p:sp>
          <p:nvSpPr>
            <p:cNvPr id="84" name="Rectangle 83">
              <a:extLst>
                <a:ext uri="{FF2B5EF4-FFF2-40B4-BE49-F238E27FC236}">
                  <a16:creationId xmlns:a16="http://schemas.microsoft.com/office/drawing/2014/main" id="{43972B6E-270D-5FDA-9730-214A43A93152}"/>
                </a:ext>
              </a:extLst>
            </p:cNvPr>
            <p:cNvSpPr/>
            <p:nvPr/>
          </p:nvSpPr>
          <p:spPr>
            <a:xfrm>
              <a:off x="4679614" y="3727085"/>
              <a:ext cx="278646" cy="277048"/>
            </a:xfrm>
            <a:prstGeom prst="rect">
              <a:avLst/>
            </a:prstGeom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en-US" sz="900"/>
            </a:p>
          </p:txBody>
        </p:sp>
        <p:sp>
          <p:nvSpPr>
            <p:cNvPr id="85" name="TextBox 138">
              <a:extLst>
                <a:ext uri="{FF2B5EF4-FFF2-40B4-BE49-F238E27FC236}">
                  <a16:creationId xmlns:a16="http://schemas.microsoft.com/office/drawing/2014/main" id="{C79ECE82-B3D6-0245-0B9A-39400BFB7E76}"/>
                </a:ext>
              </a:extLst>
            </p:cNvPr>
            <p:cNvSpPr txBox="1"/>
            <p:nvPr/>
          </p:nvSpPr>
          <p:spPr>
            <a:xfrm>
              <a:off x="4679614" y="3775219"/>
              <a:ext cx="278645" cy="20005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700" dirty="0"/>
                <a:t>2</a:t>
              </a:r>
            </a:p>
          </p:txBody>
        </p:sp>
        <p:sp>
          <p:nvSpPr>
            <p:cNvPr id="86" name="Rectangle 85">
              <a:extLst>
                <a:ext uri="{FF2B5EF4-FFF2-40B4-BE49-F238E27FC236}">
                  <a16:creationId xmlns:a16="http://schemas.microsoft.com/office/drawing/2014/main" id="{029A6E26-0F18-4E26-6177-74C8C2FEC2BA}"/>
                </a:ext>
              </a:extLst>
            </p:cNvPr>
            <p:cNvSpPr/>
            <p:nvPr/>
          </p:nvSpPr>
          <p:spPr>
            <a:xfrm>
              <a:off x="5027903" y="3727085"/>
              <a:ext cx="278646" cy="277048"/>
            </a:xfrm>
            <a:prstGeom prst="rect">
              <a:avLst/>
            </a:prstGeom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en-US" sz="900"/>
            </a:p>
          </p:txBody>
        </p:sp>
        <p:sp>
          <p:nvSpPr>
            <p:cNvPr id="87" name="Rectangle 86">
              <a:extLst>
                <a:ext uri="{FF2B5EF4-FFF2-40B4-BE49-F238E27FC236}">
                  <a16:creationId xmlns:a16="http://schemas.microsoft.com/office/drawing/2014/main" id="{10752C26-BE65-4DEA-FE9C-2B3461671BBD}"/>
                </a:ext>
              </a:extLst>
            </p:cNvPr>
            <p:cNvSpPr/>
            <p:nvPr/>
          </p:nvSpPr>
          <p:spPr>
            <a:xfrm>
              <a:off x="5376193" y="3727085"/>
              <a:ext cx="278646" cy="277048"/>
            </a:xfrm>
            <a:prstGeom prst="rect">
              <a:avLst/>
            </a:prstGeom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en-US" sz="900"/>
            </a:p>
          </p:txBody>
        </p:sp>
        <p:sp>
          <p:nvSpPr>
            <p:cNvPr id="88" name="Rectangle 87">
              <a:extLst>
                <a:ext uri="{FF2B5EF4-FFF2-40B4-BE49-F238E27FC236}">
                  <a16:creationId xmlns:a16="http://schemas.microsoft.com/office/drawing/2014/main" id="{A56302E3-50E4-651B-095A-8694F914ED77}"/>
                </a:ext>
              </a:extLst>
            </p:cNvPr>
            <p:cNvSpPr/>
            <p:nvPr/>
          </p:nvSpPr>
          <p:spPr>
            <a:xfrm>
              <a:off x="4331324" y="4066214"/>
              <a:ext cx="278646" cy="277048"/>
            </a:xfrm>
            <a:prstGeom prst="rect">
              <a:avLst/>
            </a:prstGeom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en-US" sz="900"/>
            </a:p>
          </p:txBody>
        </p:sp>
        <p:sp>
          <p:nvSpPr>
            <p:cNvPr id="89" name="Rectangle 88">
              <a:extLst>
                <a:ext uri="{FF2B5EF4-FFF2-40B4-BE49-F238E27FC236}">
                  <a16:creationId xmlns:a16="http://schemas.microsoft.com/office/drawing/2014/main" id="{72FA5185-F309-37BB-F836-A3FACF5DF212}"/>
                </a:ext>
              </a:extLst>
            </p:cNvPr>
            <p:cNvSpPr/>
            <p:nvPr/>
          </p:nvSpPr>
          <p:spPr>
            <a:xfrm>
              <a:off x="4679614" y="4066214"/>
              <a:ext cx="278646" cy="277048"/>
            </a:xfrm>
            <a:prstGeom prst="rect">
              <a:avLst/>
            </a:prstGeom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en-US" sz="900"/>
            </a:p>
          </p:txBody>
        </p:sp>
        <p:sp>
          <p:nvSpPr>
            <p:cNvPr id="90" name="Rectangle 89">
              <a:extLst>
                <a:ext uri="{FF2B5EF4-FFF2-40B4-BE49-F238E27FC236}">
                  <a16:creationId xmlns:a16="http://schemas.microsoft.com/office/drawing/2014/main" id="{81A870E8-8C6A-61B5-4438-74272B3555E8}"/>
                </a:ext>
              </a:extLst>
            </p:cNvPr>
            <p:cNvSpPr/>
            <p:nvPr/>
          </p:nvSpPr>
          <p:spPr>
            <a:xfrm>
              <a:off x="5027903" y="4066214"/>
              <a:ext cx="278646" cy="277048"/>
            </a:xfrm>
            <a:prstGeom prst="rect">
              <a:avLst/>
            </a:prstGeom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en-US" sz="900"/>
            </a:p>
          </p:txBody>
        </p:sp>
        <p:sp>
          <p:nvSpPr>
            <p:cNvPr id="91" name="Rectangle 90">
              <a:extLst>
                <a:ext uri="{FF2B5EF4-FFF2-40B4-BE49-F238E27FC236}">
                  <a16:creationId xmlns:a16="http://schemas.microsoft.com/office/drawing/2014/main" id="{18C75E89-6AC3-6C9B-4169-B7159413132E}"/>
                </a:ext>
              </a:extLst>
            </p:cNvPr>
            <p:cNvSpPr/>
            <p:nvPr/>
          </p:nvSpPr>
          <p:spPr>
            <a:xfrm>
              <a:off x="5376193" y="4066214"/>
              <a:ext cx="278646" cy="277048"/>
            </a:xfrm>
            <a:prstGeom prst="rect">
              <a:avLst/>
            </a:prstGeom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en-US" sz="900"/>
            </a:p>
          </p:txBody>
        </p:sp>
        <p:sp>
          <p:nvSpPr>
            <p:cNvPr id="92" name="Rectangle 91">
              <a:extLst>
                <a:ext uri="{FF2B5EF4-FFF2-40B4-BE49-F238E27FC236}">
                  <a16:creationId xmlns:a16="http://schemas.microsoft.com/office/drawing/2014/main" id="{6577A9F9-F680-B35F-4AD2-71AAA71A4D0B}"/>
                </a:ext>
              </a:extLst>
            </p:cNvPr>
            <p:cNvSpPr/>
            <p:nvPr/>
          </p:nvSpPr>
          <p:spPr>
            <a:xfrm>
              <a:off x="4331324" y="4405342"/>
              <a:ext cx="278646" cy="277048"/>
            </a:xfrm>
            <a:prstGeom prst="rect">
              <a:avLst/>
            </a:prstGeom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en-US" sz="900"/>
            </a:p>
          </p:txBody>
        </p:sp>
        <p:sp>
          <p:nvSpPr>
            <p:cNvPr id="93" name="Rectangle 92">
              <a:extLst>
                <a:ext uri="{FF2B5EF4-FFF2-40B4-BE49-F238E27FC236}">
                  <a16:creationId xmlns:a16="http://schemas.microsoft.com/office/drawing/2014/main" id="{9A4C8A0F-F246-F8C1-8951-02AACA999978}"/>
                </a:ext>
              </a:extLst>
            </p:cNvPr>
            <p:cNvSpPr/>
            <p:nvPr/>
          </p:nvSpPr>
          <p:spPr>
            <a:xfrm>
              <a:off x="4679614" y="4405342"/>
              <a:ext cx="278646" cy="277048"/>
            </a:xfrm>
            <a:prstGeom prst="rect">
              <a:avLst/>
            </a:prstGeom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en-US" sz="900"/>
            </a:p>
          </p:txBody>
        </p:sp>
        <p:sp>
          <p:nvSpPr>
            <p:cNvPr id="94" name="Rectangle 93">
              <a:extLst>
                <a:ext uri="{FF2B5EF4-FFF2-40B4-BE49-F238E27FC236}">
                  <a16:creationId xmlns:a16="http://schemas.microsoft.com/office/drawing/2014/main" id="{7F1E01DB-A308-58D0-116B-04F787829757}"/>
                </a:ext>
              </a:extLst>
            </p:cNvPr>
            <p:cNvSpPr/>
            <p:nvPr/>
          </p:nvSpPr>
          <p:spPr>
            <a:xfrm>
              <a:off x="5027903" y="4405342"/>
              <a:ext cx="278646" cy="277048"/>
            </a:xfrm>
            <a:prstGeom prst="rect">
              <a:avLst/>
            </a:prstGeom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en-US" sz="900"/>
            </a:p>
          </p:txBody>
        </p:sp>
        <p:sp>
          <p:nvSpPr>
            <p:cNvPr id="95" name="Rectangle 94">
              <a:extLst>
                <a:ext uri="{FF2B5EF4-FFF2-40B4-BE49-F238E27FC236}">
                  <a16:creationId xmlns:a16="http://schemas.microsoft.com/office/drawing/2014/main" id="{B4A712B3-6F92-10EF-8285-45A1EA0A13AF}"/>
                </a:ext>
              </a:extLst>
            </p:cNvPr>
            <p:cNvSpPr/>
            <p:nvPr/>
          </p:nvSpPr>
          <p:spPr>
            <a:xfrm>
              <a:off x="5376193" y="4405342"/>
              <a:ext cx="278646" cy="277048"/>
            </a:xfrm>
            <a:prstGeom prst="rect">
              <a:avLst/>
            </a:prstGeom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en-US" sz="900"/>
            </a:p>
          </p:txBody>
        </p:sp>
        <p:sp>
          <p:nvSpPr>
            <p:cNvPr id="96" name="Rectangle 95">
              <a:extLst>
                <a:ext uri="{FF2B5EF4-FFF2-40B4-BE49-F238E27FC236}">
                  <a16:creationId xmlns:a16="http://schemas.microsoft.com/office/drawing/2014/main" id="{332D7D43-C2FD-1065-AAEF-D8159ABA447A}"/>
                </a:ext>
              </a:extLst>
            </p:cNvPr>
            <p:cNvSpPr/>
            <p:nvPr/>
          </p:nvSpPr>
          <p:spPr>
            <a:xfrm>
              <a:off x="4331324" y="4742059"/>
              <a:ext cx="278646" cy="277048"/>
            </a:xfrm>
            <a:prstGeom prst="rect">
              <a:avLst/>
            </a:prstGeom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en-US" sz="900"/>
            </a:p>
          </p:txBody>
        </p:sp>
        <p:sp>
          <p:nvSpPr>
            <p:cNvPr id="97" name="Rectangle 96">
              <a:extLst>
                <a:ext uri="{FF2B5EF4-FFF2-40B4-BE49-F238E27FC236}">
                  <a16:creationId xmlns:a16="http://schemas.microsoft.com/office/drawing/2014/main" id="{43B6B9DC-B181-3909-470C-AE464FD430F7}"/>
                </a:ext>
              </a:extLst>
            </p:cNvPr>
            <p:cNvSpPr/>
            <p:nvPr/>
          </p:nvSpPr>
          <p:spPr>
            <a:xfrm>
              <a:off x="4679614" y="4742059"/>
              <a:ext cx="278646" cy="277048"/>
            </a:xfrm>
            <a:prstGeom prst="rect">
              <a:avLst/>
            </a:prstGeom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en-US" sz="900"/>
            </a:p>
          </p:txBody>
        </p:sp>
        <p:sp>
          <p:nvSpPr>
            <p:cNvPr id="98" name="Rectangle 97">
              <a:extLst>
                <a:ext uri="{FF2B5EF4-FFF2-40B4-BE49-F238E27FC236}">
                  <a16:creationId xmlns:a16="http://schemas.microsoft.com/office/drawing/2014/main" id="{4A6E0086-0499-E468-9D2A-EEB0C852ED15}"/>
                </a:ext>
              </a:extLst>
            </p:cNvPr>
            <p:cNvSpPr/>
            <p:nvPr/>
          </p:nvSpPr>
          <p:spPr>
            <a:xfrm>
              <a:off x="5027903" y="4742059"/>
              <a:ext cx="278646" cy="277048"/>
            </a:xfrm>
            <a:prstGeom prst="rect">
              <a:avLst/>
            </a:prstGeom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en-US" sz="900"/>
            </a:p>
          </p:txBody>
        </p:sp>
        <p:sp>
          <p:nvSpPr>
            <p:cNvPr id="99" name="Rectangle 98">
              <a:extLst>
                <a:ext uri="{FF2B5EF4-FFF2-40B4-BE49-F238E27FC236}">
                  <a16:creationId xmlns:a16="http://schemas.microsoft.com/office/drawing/2014/main" id="{BF8AFE14-D594-9C04-95AA-6A3600A0A908}"/>
                </a:ext>
              </a:extLst>
            </p:cNvPr>
            <p:cNvSpPr/>
            <p:nvPr/>
          </p:nvSpPr>
          <p:spPr>
            <a:xfrm>
              <a:off x="5376193" y="4742059"/>
              <a:ext cx="278646" cy="277048"/>
            </a:xfrm>
            <a:prstGeom prst="rect">
              <a:avLst/>
            </a:prstGeom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en-US" sz="900"/>
            </a:p>
          </p:txBody>
        </p:sp>
        <p:sp>
          <p:nvSpPr>
            <p:cNvPr id="100" name="TextBox 138">
              <a:extLst>
                <a:ext uri="{FF2B5EF4-FFF2-40B4-BE49-F238E27FC236}">
                  <a16:creationId xmlns:a16="http://schemas.microsoft.com/office/drawing/2014/main" id="{5D939485-9342-3108-EFD9-20DE1DC5B917}"/>
                </a:ext>
              </a:extLst>
            </p:cNvPr>
            <p:cNvSpPr txBox="1"/>
            <p:nvPr/>
          </p:nvSpPr>
          <p:spPr>
            <a:xfrm>
              <a:off x="4328148" y="3777847"/>
              <a:ext cx="278645" cy="20005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700" dirty="0"/>
                <a:t>1</a:t>
              </a:r>
            </a:p>
          </p:txBody>
        </p:sp>
        <p:sp>
          <p:nvSpPr>
            <p:cNvPr id="101" name="TextBox 138">
              <a:extLst>
                <a:ext uri="{FF2B5EF4-FFF2-40B4-BE49-F238E27FC236}">
                  <a16:creationId xmlns:a16="http://schemas.microsoft.com/office/drawing/2014/main" id="{D5711B23-8A28-7B79-00A7-0231206D6BFA}"/>
                </a:ext>
              </a:extLst>
            </p:cNvPr>
            <p:cNvSpPr txBox="1"/>
            <p:nvPr/>
          </p:nvSpPr>
          <p:spPr>
            <a:xfrm>
              <a:off x="5032039" y="3773612"/>
              <a:ext cx="278645" cy="20005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700" dirty="0"/>
                <a:t>3</a:t>
              </a:r>
            </a:p>
          </p:txBody>
        </p:sp>
        <p:sp>
          <p:nvSpPr>
            <p:cNvPr id="102" name="TextBox 138">
              <a:extLst>
                <a:ext uri="{FF2B5EF4-FFF2-40B4-BE49-F238E27FC236}">
                  <a16:creationId xmlns:a16="http://schemas.microsoft.com/office/drawing/2014/main" id="{7739C066-7899-2222-DC21-5CC2BD2E309D}"/>
                </a:ext>
              </a:extLst>
            </p:cNvPr>
            <p:cNvSpPr txBox="1"/>
            <p:nvPr/>
          </p:nvSpPr>
          <p:spPr>
            <a:xfrm>
              <a:off x="5376333" y="3777847"/>
              <a:ext cx="278645" cy="20005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700" dirty="0"/>
                <a:t>4</a:t>
              </a:r>
            </a:p>
          </p:txBody>
        </p:sp>
        <p:sp>
          <p:nvSpPr>
            <p:cNvPr id="103" name="TextBox 138">
              <a:extLst>
                <a:ext uri="{FF2B5EF4-FFF2-40B4-BE49-F238E27FC236}">
                  <a16:creationId xmlns:a16="http://schemas.microsoft.com/office/drawing/2014/main" id="{3677EDD0-39FD-EE72-65C9-D09BAC20BA5E}"/>
                </a:ext>
              </a:extLst>
            </p:cNvPr>
            <p:cNvSpPr txBox="1"/>
            <p:nvPr/>
          </p:nvSpPr>
          <p:spPr>
            <a:xfrm>
              <a:off x="4679132" y="4107648"/>
              <a:ext cx="278645" cy="20005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700" dirty="0"/>
                <a:t>6</a:t>
              </a:r>
            </a:p>
          </p:txBody>
        </p:sp>
        <p:sp>
          <p:nvSpPr>
            <p:cNvPr id="104" name="TextBox 138">
              <a:extLst>
                <a:ext uri="{FF2B5EF4-FFF2-40B4-BE49-F238E27FC236}">
                  <a16:creationId xmlns:a16="http://schemas.microsoft.com/office/drawing/2014/main" id="{2EBEE012-2ED7-DA3D-F2CA-00B94BCEB8E3}"/>
                </a:ext>
              </a:extLst>
            </p:cNvPr>
            <p:cNvSpPr txBox="1"/>
            <p:nvPr/>
          </p:nvSpPr>
          <p:spPr>
            <a:xfrm>
              <a:off x="4331322" y="4105862"/>
              <a:ext cx="278645" cy="20005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700" dirty="0"/>
                <a:t>5</a:t>
              </a:r>
            </a:p>
          </p:txBody>
        </p:sp>
        <p:sp>
          <p:nvSpPr>
            <p:cNvPr id="105" name="TextBox 138">
              <a:extLst>
                <a:ext uri="{FF2B5EF4-FFF2-40B4-BE49-F238E27FC236}">
                  <a16:creationId xmlns:a16="http://schemas.microsoft.com/office/drawing/2014/main" id="{54040D2D-F475-D187-A11B-9C1AAC0F7A18}"/>
                </a:ext>
              </a:extLst>
            </p:cNvPr>
            <p:cNvSpPr txBox="1"/>
            <p:nvPr/>
          </p:nvSpPr>
          <p:spPr>
            <a:xfrm>
              <a:off x="4673146" y="4444240"/>
              <a:ext cx="297814" cy="20005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700" dirty="0"/>
                <a:t>10</a:t>
              </a:r>
            </a:p>
          </p:txBody>
        </p:sp>
        <p:sp>
          <p:nvSpPr>
            <p:cNvPr id="106" name="TextBox 138">
              <a:extLst>
                <a:ext uri="{FF2B5EF4-FFF2-40B4-BE49-F238E27FC236}">
                  <a16:creationId xmlns:a16="http://schemas.microsoft.com/office/drawing/2014/main" id="{FB1D0177-8EA0-C215-07A8-D98B7E147DF8}"/>
                </a:ext>
              </a:extLst>
            </p:cNvPr>
            <p:cNvSpPr txBox="1"/>
            <p:nvPr/>
          </p:nvSpPr>
          <p:spPr>
            <a:xfrm>
              <a:off x="4331323" y="4446868"/>
              <a:ext cx="278645" cy="20005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700" dirty="0"/>
                <a:t>9</a:t>
              </a:r>
            </a:p>
          </p:txBody>
        </p:sp>
        <p:sp>
          <p:nvSpPr>
            <p:cNvPr id="107" name="TextBox 138">
              <a:extLst>
                <a:ext uri="{FF2B5EF4-FFF2-40B4-BE49-F238E27FC236}">
                  <a16:creationId xmlns:a16="http://schemas.microsoft.com/office/drawing/2014/main" id="{0C423325-B0B1-D558-303F-97FD78161555}"/>
                </a:ext>
              </a:extLst>
            </p:cNvPr>
            <p:cNvSpPr txBox="1"/>
            <p:nvPr/>
          </p:nvSpPr>
          <p:spPr>
            <a:xfrm>
              <a:off x="5020287" y="4444734"/>
              <a:ext cx="297814" cy="20005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700" dirty="0"/>
                <a:t>11</a:t>
              </a:r>
            </a:p>
          </p:txBody>
        </p:sp>
        <p:sp>
          <p:nvSpPr>
            <p:cNvPr id="108" name="TextBox 138">
              <a:extLst>
                <a:ext uri="{FF2B5EF4-FFF2-40B4-BE49-F238E27FC236}">
                  <a16:creationId xmlns:a16="http://schemas.microsoft.com/office/drawing/2014/main" id="{67FF04EA-BB0B-DCC6-9AD6-A52476D49162}"/>
                </a:ext>
              </a:extLst>
            </p:cNvPr>
            <p:cNvSpPr txBox="1"/>
            <p:nvPr/>
          </p:nvSpPr>
          <p:spPr>
            <a:xfrm>
              <a:off x="5027588" y="4105137"/>
              <a:ext cx="278645" cy="20005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700" dirty="0"/>
                <a:t>7</a:t>
              </a:r>
            </a:p>
          </p:txBody>
        </p:sp>
        <p:sp>
          <p:nvSpPr>
            <p:cNvPr id="109" name="TextBox 138">
              <a:extLst>
                <a:ext uri="{FF2B5EF4-FFF2-40B4-BE49-F238E27FC236}">
                  <a16:creationId xmlns:a16="http://schemas.microsoft.com/office/drawing/2014/main" id="{23B70788-FD7B-E87A-B713-9A93A12AE9DF}"/>
                </a:ext>
              </a:extLst>
            </p:cNvPr>
            <p:cNvSpPr txBox="1"/>
            <p:nvPr/>
          </p:nvSpPr>
          <p:spPr>
            <a:xfrm>
              <a:off x="5371882" y="4109372"/>
              <a:ext cx="278645" cy="20005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700" dirty="0"/>
                <a:t>8</a:t>
              </a:r>
            </a:p>
          </p:txBody>
        </p:sp>
        <p:sp>
          <p:nvSpPr>
            <p:cNvPr id="110" name="TextBox 138">
              <a:extLst>
                <a:ext uri="{FF2B5EF4-FFF2-40B4-BE49-F238E27FC236}">
                  <a16:creationId xmlns:a16="http://schemas.microsoft.com/office/drawing/2014/main" id="{B577C32B-954B-1650-05B3-A1324DD398B2}"/>
                </a:ext>
              </a:extLst>
            </p:cNvPr>
            <p:cNvSpPr txBox="1"/>
            <p:nvPr/>
          </p:nvSpPr>
          <p:spPr>
            <a:xfrm>
              <a:off x="5367310" y="4448501"/>
              <a:ext cx="297813" cy="20005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700" dirty="0"/>
                <a:t>12</a:t>
              </a:r>
            </a:p>
          </p:txBody>
        </p:sp>
        <p:sp>
          <p:nvSpPr>
            <p:cNvPr id="111" name="TextBox 138">
              <a:extLst>
                <a:ext uri="{FF2B5EF4-FFF2-40B4-BE49-F238E27FC236}">
                  <a16:creationId xmlns:a16="http://schemas.microsoft.com/office/drawing/2014/main" id="{0FAE3123-6C07-FACC-5A77-F3A14FA6FF11}"/>
                </a:ext>
              </a:extLst>
            </p:cNvPr>
            <p:cNvSpPr txBox="1"/>
            <p:nvPr/>
          </p:nvSpPr>
          <p:spPr>
            <a:xfrm>
              <a:off x="4674709" y="4784358"/>
              <a:ext cx="297814" cy="20005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700" dirty="0"/>
                <a:t>14</a:t>
              </a:r>
            </a:p>
          </p:txBody>
        </p:sp>
        <p:sp>
          <p:nvSpPr>
            <p:cNvPr id="112" name="TextBox 138">
              <a:extLst>
                <a:ext uri="{FF2B5EF4-FFF2-40B4-BE49-F238E27FC236}">
                  <a16:creationId xmlns:a16="http://schemas.microsoft.com/office/drawing/2014/main" id="{A4922BA3-487D-0A48-EC74-DE7F6E4E61F8}"/>
                </a:ext>
              </a:extLst>
            </p:cNvPr>
            <p:cNvSpPr txBox="1"/>
            <p:nvPr/>
          </p:nvSpPr>
          <p:spPr>
            <a:xfrm>
              <a:off x="4321811" y="4786986"/>
              <a:ext cx="305595" cy="20005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700" dirty="0"/>
                <a:t>13</a:t>
              </a:r>
            </a:p>
          </p:txBody>
        </p:sp>
        <p:sp>
          <p:nvSpPr>
            <p:cNvPr id="113" name="TextBox 138">
              <a:extLst>
                <a:ext uri="{FF2B5EF4-FFF2-40B4-BE49-F238E27FC236}">
                  <a16:creationId xmlns:a16="http://schemas.microsoft.com/office/drawing/2014/main" id="{EF09266C-A78A-6745-1B8F-FF36846EA007}"/>
                </a:ext>
              </a:extLst>
            </p:cNvPr>
            <p:cNvSpPr txBox="1"/>
            <p:nvPr/>
          </p:nvSpPr>
          <p:spPr>
            <a:xfrm>
              <a:off x="5018675" y="4784852"/>
              <a:ext cx="297814" cy="20005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700" dirty="0"/>
                <a:t>15</a:t>
              </a:r>
            </a:p>
          </p:txBody>
        </p:sp>
        <p:sp>
          <p:nvSpPr>
            <p:cNvPr id="114" name="TextBox 138">
              <a:extLst>
                <a:ext uri="{FF2B5EF4-FFF2-40B4-BE49-F238E27FC236}">
                  <a16:creationId xmlns:a16="http://schemas.microsoft.com/office/drawing/2014/main" id="{F188B46B-73BA-DF13-53BB-6C6EDE6FAC09}"/>
                </a:ext>
              </a:extLst>
            </p:cNvPr>
            <p:cNvSpPr txBox="1"/>
            <p:nvPr/>
          </p:nvSpPr>
          <p:spPr>
            <a:xfrm>
              <a:off x="5365698" y="4788619"/>
              <a:ext cx="297813" cy="20005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700" dirty="0"/>
                <a:t>16</a:t>
              </a:r>
            </a:p>
          </p:txBody>
        </p:sp>
      </p:grpSp>
      <p:sp>
        <p:nvSpPr>
          <p:cNvPr id="115" name="ZoneTexte 114">
            <a:extLst>
              <a:ext uri="{FF2B5EF4-FFF2-40B4-BE49-F238E27FC236}">
                <a16:creationId xmlns:a16="http://schemas.microsoft.com/office/drawing/2014/main" id="{491BC176-59D3-9FF0-BD01-89850E15DFAE}"/>
              </a:ext>
            </a:extLst>
          </p:cNvPr>
          <p:cNvSpPr txBox="1"/>
          <p:nvPr/>
        </p:nvSpPr>
        <p:spPr>
          <a:xfrm>
            <a:off x="1182501" y="1646609"/>
            <a:ext cx="170751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fr-FR" sz="2000" dirty="0"/>
              <a:t>Drift immune </a:t>
            </a:r>
          </a:p>
          <a:p>
            <a:pPr algn="ctr"/>
            <a:r>
              <a:rPr lang="fr-FR" sz="2000" dirty="0"/>
              <a:t>training</a:t>
            </a:r>
          </a:p>
        </p:txBody>
      </p:sp>
    </p:spTree>
    <p:extLst>
      <p:ext uri="{BB962C8B-B14F-4D97-AF65-F5344CB8AC3E}">
        <p14:creationId xmlns:p14="http://schemas.microsoft.com/office/powerpoint/2010/main" val="16313997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C206ED9-E935-DBF7-DAE7-71147049D94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6CA96B-A834-389D-8F49-1542147182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06500" y="239404"/>
            <a:ext cx="7277099" cy="1430337"/>
          </a:xfrm>
        </p:spPr>
        <p:txBody>
          <a:bodyPr/>
          <a:lstStyle/>
          <a:p>
            <a:r>
              <a:rPr lang="en-CH" dirty="0"/>
              <a:t>Hybrid Vision Language Model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4DBFD47-E53E-5C39-4E58-EAEEB4CDAFC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 dirty="0"/>
              <a:t>Romain Fleury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D24A010-688F-ADE6-B195-69CF5289474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E1CD7C-2161-7D43-862E-CE4C333CD873}" type="slidenum">
              <a:rPr lang="fr-FR" smtClean="0"/>
              <a:pPr/>
              <a:t>48</a:t>
            </a:fld>
            <a:endParaRPr lang="fr-FR"/>
          </a:p>
        </p:txBody>
      </p:sp>
      <p:grpSp>
        <p:nvGrpSpPr>
          <p:cNvPr id="3" name="Group 2">
            <a:extLst>
              <a:ext uri="{FF2B5EF4-FFF2-40B4-BE49-F238E27FC236}">
                <a16:creationId xmlns:a16="http://schemas.microsoft.com/office/drawing/2014/main" id="{A704EEB2-5FB1-8B6F-2DD8-0AE89782F5EF}"/>
              </a:ext>
            </a:extLst>
          </p:cNvPr>
          <p:cNvGrpSpPr>
            <a:grpSpLocks noChangeAspect="1"/>
          </p:cNvGrpSpPr>
          <p:nvPr/>
        </p:nvGrpSpPr>
        <p:grpSpPr>
          <a:xfrm>
            <a:off x="895633" y="1554987"/>
            <a:ext cx="5389053" cy="4319157"/>
            <a:chOff x="196335" y="3529075"/>
            <a:chExt cx="3114040" cy="2495805"/>
          </a:xfrm>
        </p:grpSpPr>
        <p:sp>
          <p:nvSpPr>
            <p:cNvPr id="12" name="Rounded Rectangle 11">
              <a:extLst>
                <a:ext uri="{FF2B5EF4-FFF2-40B4-BE49-F238E27FC236}">
                  <a16:creationId xmlns:a16="http://schemas.microsoft.com/office/drawing/2014/main" id="{DEC96E0D-5AB4-5DDC-7147-7CF64AF77FC2}"/>
                </a:ext>
              </a:extLst>
            </p:cNvPr>
            <p:cNvSpPr/>
            <p:nvPr/>
          </p:nvSpPr>
          <p:spPr>
            <a:xfrm rot="5400000">
              <a:off x="1728724" y="4469075"/>
              <a:ext cx="257765" cy="568701"/>
            </a:xfrm>
            <a:prstGeom prst="roundRect">
              <a:avLst/>
            </a:prstGeom>
            <a:ln w="3175">
              <a:prstDash val="solid"/>
            </a:ln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en-US" sz="90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13" name="Rounded Rectangle 12">
              <a:extLst>
                <a:ext uri="{FF2B5EF4-FFF2-40B4-BE49-F238E27FC236}">
                  <a16:creationId xmlns:a16="http://schemas.microsoft.com/office/drawing/2014/main" id="{E21BE78D-6FC9-5422-BC56-B180671792B4}"/>
                </a:ext>
              </a:extLst>
            </p:cNvPr>
            <p:cNvSpPr/>
            <p:nvPr/>
          </p:nvSpPr>
          <p:spPr>
            <a:xfrm>
              <a:off x="251798" y="5043292"/>
              <a:ext cx="612537" cy="385570"/>
            </a:xfrm>
            <a:prstGeom prst="roundRect">
              <a:avLst/>
            </a:prstGeom>
            <a:solidFill>
              <a:srgbClr val="EAF3E5"/>
            </a:solidFill>
            <a:ln w="3175"/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en-US" sz="90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14" name="Rounded Rectangle 13">
              <a:extLst>
                <a:ext uri="{FF2B5EF4-FFF2-40B4-BE49-F238E27FC236}">
                  <a16:creationId xmlns:a16="http://schemas.microsoft.com/office/drawing/2014/main" id="{9C0B39C0-D869-1BD6-68FD-94E86915DF15}"/>
                </a:ext>
              </a:extLst>
            </p:cNvPr>
            <p:cNvSpPr/>
            <p:nvPr/>
          </p:nvSpPr>
          <p:spPr>
            <a:xfrm>
              <a:off x="251794" y="3943263"/>
              <a:ext cx="612537" cy="250885"/>
            </a:xfrm>
            <a:prstGeom prst="roundRect">
              <a:avLst/>
            </a:prstGeom>
            <a:solidFill>
              <a:srgbClr val="EAF3E5"/>
            </a:solidFill>
            <a:ln w="3175"/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en-US" sz="90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15" name="Rounded Rectangle 14">
              <a:extLst>
                <a:ext uri="{FF2B5EF4-FFF2-40B4-BE49-F238E27FC236}">
                  <a16:creationId xmlns:a16="http://schemas.microsoft.com/office/drawing/2014/main" id="{E36DA592-9701-9962-1B25-261E2A03F6B9}"/>
                </a:ext>
              </a:extLst>
            </p:cNvPr>
            <p:cNvSpPr/>
            <p:nvPr/>
          </p:nvSpPr>
          <p:spPr>
            <a:xfrm rot="5400000">
              <a:off x="1086978" y="4473283"/>
              <a:ext cx="257765" cy="568701"/>
            </a:xfrm>
            <a:prstGeom prst="roundRect">
              <a:avLst/>
            </a:prstGeom>
            <a:ln w="3175">
              <a:prstDash val="dash"/>
            </a:ln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en-US" sz="90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cxnSp>
          <p:nvCxnSpPr>
            <p:cNvPr id="16" name="Straight Arrow Connector 15">
              <a:extLst>
                <a:ext uri="{FF2B5EF4-FFF2-40B4-BE49-F238E27FC236}">
                  <a16:creationId xmlns:a16="http://schemas.microsoft.com/office/drawing/2014/main" id="{117F4C45-8A45-AC57-5106-D8A19F9451E3}"/>
                </a:ext>
              </a:extLst>
            </p:cNvPr>
            <p:cNvCxnSpPr>
              <a:cxnSpLocks/>
              <a:endCxn id="13" idx="2"/>
            </p:cNvCxnSpPr>
            <p:nvPr/>
          </p:nvCxnSpPr>
          <p:spPr>
            <a:xfrm flipV="1">
              <a:off x="558066" y="5428864"/>
              <a:ext cx="0" cy="150381"/>
            </a:xfrm>
            <a:prstGeom prst="straightConnector1">
              <a:avLst/>
            </a:prstGeom>
            <a:ln w="3175">
              <a:solidFill>
                <a:schemeClr val="tx1"/>
              </a:solidFill>
              <a:tailEnd type="stealth" w="sm" len="sm"/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17" name="Straight Arrow Connector 16">
              <a:extLst>
                <a:ext uri="{FF2B5EF4-FFF2-40B4-BE49-F238E27FC236}">
                  <a16:creationId xmlns:a16="http://schemas.microsoft.com/office/drawing/2014/main" id="{12BD01EE-A7D3-7B0D-7FDE-7EA553D6E240}"/>
                </a:ext>
              </a:extLst>
            </p:cNvPr>
            <p:cNvCxnSpPr>
              <a:cxnSpLocks/>
            </p:cNvCxnSpPr>
            <p:nvPr/>
          </p:nvCxnSpPr>
          <p:spPr>
            <a:xfrm flipH="1">
              <a:off x="864335" y="5273509"/>
              <a:ext cx="981955" cy="0"/>
            </a:xfrm>
            <a:prstGeom prst="straightConnector1">
              <a:avLst/>
            </a:prstGeom>
            <a:ln w="3175">
              <a:solidFill>
                <a:srgbClr val="843C0A"/>
              </a:solidFill>
              <a:tailEnd type="stealth" w="sm" len="sm"/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18" name="Straight Connector 17">
              <a:extLst>
                <a:ext uri="{FF2B5EF4-FFF2-40B4-BE49-F238E27FC236}">
                  <a16:creationId xmlns:a16="http://schemas.microsoft.com/office/drawing/2014/main" id="{6D3C3011-2EEB-44E1-401D-999E0A4CF991}"/>
                </a:ext>
              </a:extLst>
            </p:cNvPr>
            <p:cNvCxnSpPr>
              <a:cxnSpLocks/>
            </p:cNvCxnSpPr>
            <p:nvPr/>
          </p:nvCxnSpPr>
          <p:spPr>
            <a:xfrm>
              <a:off x="1222223" y="4077698"/>
              <a:ext cx="0" cy="558007"/>
            </a:xfrm>
            <a:prstGeom prst="line">
              <a:avLst/>
            </a:prstGeom>
            <a:ln w="3175">
              <a:prstDash val="dash"/>
              <a:headEnd w="sm" len="sm"/>
              <a:tailEnd type="stealth" w="sm" len="sm"/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19" name="Straight Arrow Connector 18">
              <a:extLst>
                <a:ext uri="{FF2B5EF4-FFF2-40B4-BE49-F238E27FC236}">
                  <a16:creationId xmlns:a16="http://schemas.microsoft.com/office/drawing/2014/main" id="{7484DFD4-8350-7E10-A56D-895CA3DA9E2D}"/>
                </a:ext>
              </a:extLst>
            </p:cNvPr>
            <p:cNvCxnSpPr>
              <a:cxnSpLocks/>
              <a:endCxn id="31" idx="0"/>
            </p:cNvCxnSpPr>
            <p:nvPr/>
          </p:nvCxnSpPr>
          <p:spPr>
            <a:xfrm>
              <a:off x="2861408" y="4128472"/>
              <a:ext cx="1" cy="211575"/>
            </a:xfrm>
            <a:prstGeom prst="straightConnector1">
              <a:avLst/>
            </a:prstGeom>
            <a:ln w="3175">
              <a:solidFill>
                <a:schemeClr val="tx1"/>
              </a:solidFill>
              <a:tailEnd type="stealth" w="sm" len="sm"/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sp>
          <p:nvSpPr>
            <p:cNvPr id="20" name="TextBox 19">
              <a:extLst>
                <a:ext uri="{FF2B5EF4-FFF2-40B4-BE49-F238E27FC236}">
                  <a16:creationId xmlns:a16="http://schemas.microsoft.com/office/drawing/2014/main" id="{0E8DFAAF-A6A6-DA83-2C88-10E94A4C09DF}"/>
                </a:ext>
              </a:extLst>
            </p:cNvPr>
            <p:cNvSpPr txBox="1"/>
            <p:nvPr/>
          </p:nvSpPr>
          <p:spPr>
            <a:xfrm>
              <a:off x="256574" y="5608733"/>
              <a:ext cx="553942" cy="162393"/>
            </a:xfrm>
            <a:prstGeom prst="rect">
              <a:avLst/>
            </a:prstGeom>
            <a:noFill/>
            <a:ln w="3175">
              <a:noFill/>
            </a:ln>
          </p:spPr>
          <p:txBody>
            <a:bodyPr wrap="none" rtlCol="0">
              <a:spAutoFit/>
            </a:bodyPr>
            <a:lstStyle/>
            <a:p>
              <a:r>
                <a:rPr lang="en-US" sz="900" dirty="0">
                  <a:latin typeface="Arial" panose="020B0604020202020204" pitchFamily="34" charset="0"/>
                  <a:cs typeface="Arial" panose="020B0604020202020204" pitchFamily="34" charset="0"/>
                </a:rPr>
                <a:t>Input image</a:t>
              </a:r>
            </a:p>
          </p:txBody>
        </p:sp>
        <p:sp>
          <p:nvSpPr>
            <p:cNvPr id="21" name="TextBox 20">
              <a:extLst>
                <a:ext uri="{FF2B5EF4-FFF2-40B4-BE49-F238E27FC236}">
                  <a16:creationId xmlns:a16="http://schemas.microsoft.com/office/drawing/2014/main" id="{CB834AD5-5CC0-7157-A634-93CAFD140218}"/>
                </a:ext>
              </a:extLst>
            </p:cNvPr>
            <p:cNvSpPr txBox="1"/>
            <p:nvPr/>
          </p:nvSpPr>
          <p:spPr>
            <a:xfrm>
              <a:off x="196335" y="5051411"/>
              <a:ext cx="711825" cy="357265"/>
            </a:xfrm>
            <a:prstGeom prst="rect">
              <a:avLst/>
            </a:prstGeom>
            <a:noFill/>
            <a:ln w="3175">
              <a:noFill/>
            </a:ln>
          </p:spPr>
          <p:txBody>
            <a:bodyPr wrap="none" rtlCol="0">
              <a:spAutoFit/>
            </a:bodyPr>
            <a:lstStyle/>
            <a:p>
              <a:pPr algn="ctr"/>
              <a:r>
                <a:rPr lang="en-US" sz="900" dirty="0">
                  <a:latin typeface="Arial" panose="020B0604020202020204" pitchFamily="34" charset="0"/>
                  <a:cs typeface="Arial" panose="020B0604020202020204" pitchFamily="34" charset="0"/>
                </a:rPr>
                <a:t>Input and phase</a:t>
              </a:r>
            </a:p>
            <a:p>
              <a:pPr algn="ctr"/>
              <a:r>
                <a:rPr lang="en-US" sz="900" dirty="0">
                  <a:latin typeface="Arial" panose="020B0604020202020204" pitchFamily="34" charset="0"/>
                  <a:cs typeface="Arial" panose="020B0604020202020204" pitchFamily="34" charset="0"/>
                </a:rPr>
                <a:t> encoding </a:t>
              </a:r>
            </a:p>
            <a:p>
              <a:pPr algn="ctr"/>
              <a:r>
                <a:rPr lang="en-US" sz="900" dirty="0">
                  <a:latin typeface="Arial" panose="020B0604020202020204" pitchFamily="34" charset="0"/>
                  <a:cs typeface="Arial" panose="020B0604020202020204" pitchFamily="34" charset="0"/>
                </a:rPr>
                <a:t>(16 channels) </a:t>
              </a:r>
            </a:p>
          </p:txBody>
        </p:sp>
        <p:sp>
          <p:nvSpPr>
            <p:cNvPr id="22" name="TextBox 21">
              <a:extLst>
                <a:ext uri="{FF2B5EF4-FFF2-40B4-BE49-F238E27FC236}">
                  <a16:creationId xmlns:a16="http://schemas.microsoft.com/office/drawing/2014/main" id="{4886A3E2-9E1A-A219-9D0F-CA341EDF79C1}"/>
                </a:ext>
              </a:extLst>
            </p:cNvPr>
            <p:cNvSpPr txBox="1"/>
            <p:nvPr/>
          </p:nvSpPr>
          <p:spPr>
            <a:xfrm>
              <a:off x="873547" y="4665268"/>
              <a:ext cx="666715" cy="151567"/>
            </a:xfrm>
            <a:prstGeom prst="rect">
              <a:avLst/>
            </a:prstGeom>
            <a:noFill/>
            <a:ln w="3175">
              <a:noFill/>
            </a:ln>
          </p:spPr>
          <p:txBody>
            <a:bodyPr wrap="none" rtlCol="0">
              <a:spAutoFit/>
            </a:bodyPr>
            <a:lstStyle/>
            <a:p>
              <a:pPr algn="ctr"/>
              <a:r>
                <a:rPr lang="en-US" sz="800" dirty="0">
                  <a:latin typeface="Arial" panose="020B0604020202020204" pitchFamily="34" charset="0"/>
                  <a:cs typeface="Arial" panose="020B0604020202020204" pitchFamily="34" charset="0"/>
                </a:rPr>
                <a:t>Surrogate model</a:t>
              </a:r>
            </a:p>
          </p:txBody>
        </p:sp>
        <p:sp>
          <p:nvSpPr>
            <p:cNvPr id="23" name="TextBox 22">
              <a:extLst>
                <a:ext uri="{FF2B5EF4-FFF2-40B4-BE49-F238E27FC236}">
                  <a16:creationId xmlns:a16="http://schemas.microsoft.com/office/drawing/2014/main" id="{D5C46938-0BA9-30BD-489F-8B5C788AE811}"/>
                </a:ext>
              </a:extLst>
            </p:cNvPr>
            <p:cNvSpPr txBox="1"/>
            <p:nvPr/>
          </p:nvSpPr>
          <p:spPr>
            <a:xfrm rot="16200000">
              <a:off x="806995" y="4267118"/>
              <a:ext cx="653039" cy="162393"/>
            </a:xfrm>
            <a:prstGeom prst="rect">
              <a:avLst/>
            </a:prstGeom>
            <a:noFill/>
            <a:ln w="3175">
              <a:noFill/>
            </a:ln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900" dirty="0">
                  <a:latin typeface="Arial" panose="020B0604020202020204" pitchFamily="34" charset="0"/>
                  <a:cs typeface="Arial" panose="020B0604020202020204" pitchFamily="34" charset="0"/>
                </a:rPr>
                <a:t>Fine-tuning </a:t>
              </a:r>
            </a:p>
          </p:txBody>
        </p:sp>
        <p:sp>
          <p:nvSpPr>
            <p:cNvPr id="24" name="TextBox 23">
              <a:extLst>
                <a:ext uri="{FF2B5EF4-FFF2-40B4-BE49-F238E27FC236}">
                  <a16:creationId xmlns:a16="http://schemas.microsoft.com/office/drawing/2014/main" id="{687600C4-A4A2-C03A-D728-F0AAF3C967E7}"/>
                </a:ext>
              </a:extLst>
            </p:cNvPr>
            <p:cNvSpPr txBox="1"/>
            <p:nvPr/>
          </p:nvSpPr>
          <p:spPr>
            <a:xfrm>
              <a:off x="1193951" y="5231258"/>
              <a:ext cx="680248" cy="162393"/>
            </a:xfrm>
            <a:prstGeom prst="rect">
              <a:avLst/>
            </a:prstGeom>
            <a:noFill/>
            <a:ln w="3175">
              <a:noFill/>
            </a:ln>
          </p:spPr>
          <p:txBody>
            <a:bodyPr wrap="none" rtlCol="0">
              <a:spAutoFit/>
            </a:bodyPr>
            <a:lstStyle/>
            <a:p>
              <a:pPr algn="ctr"/>
              <a:r>
                <a:rPr lang="en-US" sz="900" dirty="0">
                  <a:solidFill>
                    <a:srgbClr val="7030A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Backward pass</a:t>
              </a:r>
            </a:p>
          </p:txBody>
        </p:sp>
        <p:sp>
          <p:nvSpPr>
            <p:cNvPr id="25" name="Rounded Rectangle 24">
              <a:extLst>
                <a:ext uri="{FF2B5EF4-FFF2-40B4-BE49-F238E27FC236}">
                  <a16:creationId xmlns:a16="http://schemas.microsoft.com/office/drawing/2014/main" id="{0F6B5A84-DAAC-B13B-25EC-049BE5DA2833}"/>
                </a:ext>
              </a:extLst>
            </p:cNvPr>
            <p:cNvSpPr/>
            <p:nvPr/>
          </p:nvSpPr>
          <p:spPr>
            <a:xfrm>
              <a:off x="251795" y="4336914"/>
              <a:ext cx="612537" cy="597582"/>
            </a:xfrm>
            <a:prstGeom prst="roundRect">
              <a:avLst/>
            </a:prstGeom>
            <a:solidFill>
              <a:srgbClr val="EAF3E5"/>
            </a:solidFill>
            <a:ln w="3175"/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en-US" sz="90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26" name="TextBox 25">
              <a:extLst>
                <a:ext uri="{FF2B5EF4-FFF2-40B4-BE49-F238E27FC236}">
                  <a16:creationId xmlns:a16="http://schemas.microsoft.com/office/drawing/2014/main" id="{725AB718-4AA2-FA7D-517D-1B859B4E0814}"/>
                </a:ext>
              </a:extLst>
            </p:cNvPr>
            <p:cNvSpPr txBox="1"/>
            <p:nvPr/>
          </p:nvSpPr>
          <p:spPr>
            <a:xfrm>
              <a:off x="237739" y="4534945"/>
              <a:ext cx="621606" cy="162393"/>
            </a:xfrm>
            <a:prstGeom prst="rect">
              <a:avLst/>
            </a:prstGeom>
            <a:noFill/>
            <a:ln w="3175">
              <a:noFill/>
            </a:ln>
          </p:spPr>
          <p:txBody>
            <a:bodyPr wrap="none" rtlCol="0">
              <a:spAutoFit/>
            </a:bodyPr>
            <a:lstStyle/>
            <a:p>
              <a:pPr algn="ctr"/>
              <a:r>
                <a:rPr lang="en-US" sz="900" dirty="0">
                  <a:latin typeface="Arial" panose="020B0604020202020204" pitchFamily="34" charset="0"/>
                  <a:cs typeface="Arial" panose="020B0604020202020204" pitchFamily="34" charset="0"/>
                </a:rPr>
                <a:t>Optical layers</a:t>
              </a:r>
            </a:p>
          </p:txBody>
        </p:sp>
        <p:cxnSp>
          <p:nvCxnSpPr>
            <p:cNvPr id="27" name="Straight Arrow Connector 26">
              <a:extLst>
                <a:ext uri="{FF2B5EF4-FFF2-40B4-BE49-F238E27FC236}">
                  <a16:creationId xmlns:a16="http://schemas.microsoft.com/office/drawing/2014/main" id="{67BB6B37-38E3-DF58-1FF1-72674611AE51}"/>
                </a:ext>
              </a:extLst>
            </p:cNvPr>
            <p:cNvCxnSpPr>
              <a:cxnSpLocks/>
              <a:stCxn id="13" idx="0"/>
              <a:endCxn id="25" idx="2"/>
            </p:cNvCxnSpPr>
            <p:nvPr/>
          </p:nvCxnSpPr>
          <p:spPr>
            <a:xfrm flipH="1" flipV="1">
              <a:off x="558064" y="4934496"/>
              <a:ext cx="3" cy="108796"/>
            </a:xfrm>
            <a:prstGeom prst="straightConnector1">
              <a:avLst/>
            </a:prstGeom>
            <a:ln w="3175">
              <a:solidFill>
                <a:schemeClr val="tx1"/>
              </a:solidFill>
              <a:tailEnd type="stealth" w="sm" len="sm"/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pic>
          <p:nvPicPr>
            <p:cNvPr id="28" name="Picture 27">
              <a:extLst>
                <a:ext uri="{FF2B5EF4-FFF2-40B4-BE49-F238E27FC236}">
                  <a16:creationId xmlns:a16="http://schemas.microsoft.com/office/drawing/2014/main" id="{A234CB8D-986E-AB41-BC9D-18AAA0CF7371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rcRect l="1682" t="60060" r="77359" b="4743"/>
            <a:stretch>
              <a:fillRect/>
            </a:stretch>
          </p:blipFill>
          <p:spPr>
            <a:xfrm>
              <a:off x="851846" y="5477547"/>
              <a:ext cx="471656" cy="547333"/>
            </a:xfrm>
            <a:prstGeom prst="rect">
              <a:avLst/>
            </a:prstGeom>
            <a:ln w="3175">
              <a:solidFill>
                <a:schemeClr val="tx1"/>
              </a:solidFill>
            </a:ln>
          </p:spPr>
        </p:pic>
        <p:cxnSp>
          <p:nvCxnSpPr>
            <p:cNvPr id="29" name="Straight Arrow Connector 28">
              <a:extLst>
                <a:ext uri="{FF2B5EF4-FFF2-40B4-BE49-F238E27FC236}">
                  <a16:creationId xmlns:a16="http://schemas.microsoft.com/office/drawing/2014/main" id="{3A08F421-B2D7-2465-CE7E-CFB86833F198}"/>
                </a:ext>
              </a:extLst>
            </p:cNvPr>
            <p:cNvCxnSpPr>
              <a:cxnSpLocks/>
              <a:stCxn id="25" idx="0"/>
              <a:endCxn id="14" idx="2"/>
            </p:cNvCxnSpPr>
            <p:nvPr/>
          </p:nvCxnSpPr>
          <p:spPr>
            <a:xfrm flipH="1" flipV="1">
              <a:off x="558063" y="4194147"/>
              <a:ext cx="1" cy="142766"/>
            </a:xfrm>
            <a:prstGeom prst="straightConnector1">
              <a:avLst/>
            </a:prstGeom>
            <a:ln w="3175">
              <a:solidFill>
                <a:schemeClr val="tx1"/>
              </a:solidFill>
              <a:tailEnd type="stealth" w="sm" len="sm"/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sp>
          <p:nvSpPr>
            <p:cNvPr id="30" name="TextBox 29">
              <a:extLst>
                <a:ext uri="{FF2B5EF4-FFF2-40B4-BE49-F238E27FC236}">
                  <a16:creationId xmlns:a16="http://schemas.microsoft.com/office/drawing/2014/main" id="{61212A0A-5D3A-935B-DB4F-F73F251E3D23}"/>
                </a:ext>
              </a:extLst>
            </p:cNvPr>
            <p:cNvSpPr txBox="1"/>
            <p:nvPr/>
          </p:nvSpPr>
          <p:spPr>
            <a:xfrm>
              <a:off x="374382" y="4008962"/>
              <a:ext cx="561322" cy="162393"/>
            </a:xfrm>
            <a:prstGeom prst="rect">
              <a:avLst/>
            </a:prstGeom>
            <a:noFill/>
            <a:ln w="3175">
              <a:noFill/>
            </a:ln>
          </p:spPr>
          <p:txBody>
            <a:bodyPr wrap="square">
              <a:spAutoFit/>
            </a:bodyPr>
            <a:lstStyle/>
            <a:p>
              <a:r>
                <a:rPr lang="en-US" sz="900" dirty="0">
                  <a:latin typeface="Arial" panose="020B0604020202020204" pitchFamily="34" charset="0"/>
                  <a:cs typeface="Arial" panose="020B0604020202020204" pitchFamily="34" charset="0"/>
                </a:rPr>
                <a:t>Readout</a:t>
              </a:r>
            </a:p>
          </p:txBody>
        </p:sp>
        <p:sp>
          <p:nvSpPr>
            <p:cNvPr id="31" name="Rounded Rectangle 30">
              <a:extLst>
                <a:ext uri="{FF2B5EF4-FFF2-40B4-BE49-F238E27FC236}">
                  <a16:creationId xmlns:a16="http://schemas.microsoft.com/office/drawing/2014/main" id="{EC0326DF-8E23-BE38-996C-7F651480D6F6}"/>
                </a:ext>
              </a:extLst>
            </p:cNvPr>
            <p:cNvSpPr/>
            <p:nvPr/>
          </p:nvSpPr>
          <p:spPr>
            <a:xfrm>
              <a:off x="2555140" y="4340047"/>
              <a:ext cx="612537" cy="597582"/>
            </a:xfrm>
            <a:prstGeom prst="roundRect">
              <a:avLst>
                <a:gd name="adj" fmla="val 9476"/>
              </a:avLst>
            </a:prstGeom>
            <a:solidFill>
              <a:srgbClr val="C8DDF3"/>
            </a:solidFill>
            <a:ln w="3175"/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en-US" sz="90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32" name="TextBox 31">
              <a:extLst>
                <a:ext uri="{FF2B5EF4-FFF2-40B4-BE49-F238E27FC236}">
                  <a16:creationId xmlns:a16="http://schemas.microsoft.com/office/drawing/2014/main" id="{866A47A5-4152-C809-EFAA-01FC74104B2D}"/>
                </a:ext>
              </a:extLst>
            </p:cNvPr>
            <p:cNvSpPr txBox="1"/>
            <p:nvPr/>
          </p:nvSpPr>
          <p:spPr>
            <a:xfrm>
              <a:off x="2618751" y="4418484"/>
              <a:ext cx="488339" cy="373479"/>
            </a:xfrm>
            <a:prstGeom prst="rect">
              <a:avLst/>
            </a:prstGeom>
            <a:noFill/>
            <a:ln w="3175">
              <a:noFill/>
            </a:ln>
          </p:spPr>
          <p:txBody>
            <a:bodyPr wrap="none" rtlCol="0">
              <a:spAutoFit/>
            </a:bodyPr>
            <a:lstStyle/>
            <a:p>
              <a:pPr algn="ctr"/>
              <a:r>
                <a:rPr lang="en-US" sz="900" dirty="0">
                  <a:latin typeface="Arial" panose="020B0604020202020204" pitchFamily="34" charset="0"/>
                  <a:cs typeface="Arial" panose="020B0604020202020204" pitchFamily="34" charset="0"/>
                </a:rPr>
                <a:t>Digital</a:t>
              </a:r>
            </a:p>
            <a:p>
              <a:pPr algn="ctr"/>
              <a:r>
                <a:rPr lang="en-US" sz="900" dirty="0">
                  <a:latin typeface="Arial" panose="020B0604020202020204" pitchFamily="34" charset="0"/>
                  <a:cs typeface="Arial" panose="020B0604020202020204" pitchFamily="34" charset="0"/>
                </a:rPr>
                <a:t>Transformer </a:t>
              </a:r>
            </a:p>
            <a:p>
              <a:pPr algn="ctr"/>
              <a:r>
                <a:rPr lang="en-US" sz="900" dirty="0">
                  <a:latin typeface="Arial" panose="020B0604020202020204" pitchFamily="34" charset="0"/>
                  <a:cs typeface="Arial" panose="020B0604020202020204" pitchFamily="34" charset="0"/>
                </a:rPr>
                <a:t>decoder</a:t>
              </a:r>
            </a:p>
            <a:p>
              <a:pPr algn="ctr"/>
              <a:r>
                <a:rPr lang="en-US" sz="900" dirty="0">
                  <a:latin typeface="Arial" panose="020B0604020202020204" pitchFamily="34" charset="0"/>
                  <a:cs typeface="Arial" panose="020B0604020202020204" pitchFamily="34" charset="0"/>
                </a:rPr>
                <a:t>layers</a:t>
              </a:r>
            </a:p>
          </p:txBody>
        </p:sp>
        <p:cxnSp>
          <p:nvCxnSpPr>
            <p:cNvPr id="33" name="Straight Arrow Connector 32">
              <a:extLst>
                <a:ext uri="{FF2B5EF4-FFF2-40B4-BE49-F238E27FC236}">
                  <a16:creationId xmlns:a16="http://schemas.microsoft.com/office/drawing/2014/main" id="{EE1F290D-A81E-B657-E91F-58C19034B0C9}"/>
                </a:ext>
              </a:extLst>
            </p:cNvPr>
            <p:cNvCxnSpPr>
              <a:cxnSpLocks/>
            </p:cNvCxnSpPr>
            <p:nvPr/>
          </p:nvCxnSpPr>
          <p:spPr>
            <a:xfrm>
              <a:off x="2861408" y="4940025"/>
              <a:ext cx="0" cy="112011"/>
            </a:xfrm>
            <a:prstGeom prst="straightConnector1">
              <a:avLst/>
            </a:prstGeom>
            <a:ln w="3175">
              <a:solidFill>
                <a:schemeClr val="tx1"/>
              </a:solidFill>
              <a:tailEnd type="stealth" w="sm" len="sm"/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sp>
          <p:nvSpPr>
            <p:cNvPr id="34" name="TextBox 33">
              <a:extLst>
                <a:ext uri="{FF2B5EF4-FFF2-40B4-BE49-F238E27FC236}">
                  <a16:creationId xmlns:a16="http://schemas.microsoft.com/office/drawing/2014/main" id="{B54EAC58-153B-81BC-6E9E-1C0D6578ACCD}"/>
                </a:ext>
              </a:extLst>
            </p:cNvPr>
            <p:cNvSpPr txBox="1"/>
            <p:nvPr/>
          </p:nvSpPr>
          <p:spPr>
            <a:xfrm>
              <a:off x="2619041" y="5054429"/>
              <a:ext cx="526876" cy="162393"/>
            </a:xfrm>
            <a:prstGeom prst="rect">
              <a:avLst/>
            </a:prstGeom>
            <a:noFill/>
            <a:ln w="3175">
              <a:noFill/>
            </a:ln>
          </p:spPr>
          <p:txBody>
            <a:bodyPr wrap="none" rtlCol="0">
              <a:spAutoFit/>
            </a:bodyPr>
            <a:lstStyle/>
            <a:p>
              <a:pPr algn="ctr"/>
              <a:r>
                <a:rPr lang="en-US" sz="900" dirty="0">
                  <a:latin typeface="Arial" panose="020B0604020202020204" pitchFamily="34" charset="0"/>
                  <a:cs typeface="Arial" panose="020B0604020202020204" pitchFamily="34" charset="0"/>
                </a:rPr>
                <a:t>Output text</a:t>
              </a:r>
            </a:p>
          </p:txBody>
        </p:sp>
        <p:cxnSp>
          <p:nvCxnSpPr>
            <p:cNvPr id="35" name="Straight Arrow Connector 34">
              <a:extLst>
                <a:ext uri="{FF2B5EF4-FFF2-40B4-BE49-F238E27FC236}">
                  <a16:creationId xmlns:a16="http://schemas.microsoft.com/office/drawing/2014/main" id="{BD0120C8-8BA4-9F17-3720-EA7A9D1726D1}"/>
                </a:ext>
              </a:extLst>
            </p:cNvPr>
            <p:cNvCxnSpPr>
              <a:cxnSpLocks/>
            </p:cNvCxnSpPr>
            <p:nvPr/>
          </p:nvCxnSpPr>
          <p:spPr>
            <a:xfrm>
              <a:off x="573214" y="3721493"/>
              <a:ext cx="1760663" cy="0"/>
            </a:xfrm>
            <a:prstGeom prst="straightConnector1">
              <a:avLst/>
            </a:prstGeom>
            <a:ln w="3175">
              <a:solidFill>
                <a:schemeClr val="tx1"/>
              </a:solidFill>
              <a:tailEnd type="stealth" w="sm" len="sm"/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8781DEAE-5AC5-C65F-2524-BCF9CD438BFF}"/>
                </a:ext>
              </a:extLst>
            </p:cNvPr>
            <p:cNvCxnSpPr>
              <a:cxnSpLocks/>
            </p:cNvCxnSpPr>
            <p:nvPr/>
          </p:nvCxnSpPr>
          <p:spPr>
            <a:xfrm flipH="1">
              <a:off x="2333877" y="3717750"/>
              <a:ext cx="330" cy="914744"/>
            </a:xfrm>
            <a:prstGeom prst="line">
              <a:avLst/>
            </a:prstGeom>
            <a:ln w="3175">
              <a:solidFill>
                <a:schemeClr val="tx1"/>
              </a:solidFill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37" name="Straight Arrow Connector 36">
              <a:extLst>
                <a:ext uri="{FF2B5EF4-FFF2-40B4-BE49-F238E27FC236}">
                  <a16:creationId xmlns:a16="http://schemas.microsoft.com/office/drawing/2014/main" id="{D3DDB047-61CB-C841-5445-7455069408BE}"/>
                </a:ext>
              </a:extLst>
            </p:cNvPr>
            <p:cNvCxnSpPr>
              <a:cxnSpLocks/>
            </p:cNvCxnSpPr>
            <p:nvPr/>
          </p:nvCxnSpPr>
          <p:spPr>
            <a:xfrm>
              <a:off x="2337513" y="4630301"/>
              <a:ext cx="217627" cy="0"/>
            </a:xfrm>
            <a:prstGeom prst="straightConnector1">
              <a:avLst/>
            </a:prstGeom>
            <a:ln w="3175">
              <a:solidFill>
                <a:schemeClr val="tx1"/>
              </a:solidFill>
              <a:tailEnd type="stealth" w="sm" len="sm"/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38" name="Straight Connector 37">
              <a:extLst>
                <a:ext uri="{FF2B5EF4-FFF2-40B4-BE49-F238E27FC236}">
                  <a16:creationId xmlns:a16="http://schemas.microsoft.com/office/drawing/2014/main" id="{199E5C98-803E-9C8D-ED67-77C4EFEBC4BE}"/>
                </a:ext>
              </a:extLst>
            </p:cNvPr>
            <p:cNvCxnSpPr>
              <a:cxnSpLocks/>
            </p:cNvCxnSpPr>
            <p:nvPr/>
          </p:nvCxnSpPr>
          <p:spPr>
            <a:xfrm>
              <a:off x="1212019" y="4886517"/>
              <a:ext cx="0" cy="337495"/>
            </a:xfrm>
            <a:prstGeom prst="line">
              <a:avLst/>
            </a:prstGeom>
            <a:ln w="3175">
              <a:prstDash val="dash"/>
              <a:headEnd type="stealth" w="sm" len="sm"/>
              <a:tailEnd w="sm" len="sm"/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sp>
          <p:nvSpPr>
            <p:cNvPr id="39" name="TextBox 38">
              <a:extLst>
                <a:ext uri="{FF2B5EF4-FFF2-40B4-BE49-F238E27FC236}">
                  <a16:creationId xmlns:a16="http://schemas.microsoft.com/office/drawing/2014/main" id="{2E8436A8-BE82-9605-CE86-FAE3B77B05C1}"/>
                </a:ext>
              </a:extLst>
            </p:cNvPr>
            <p:cNvSpPr txBox="1"/>
            <p:nvPr/>
          </p:nvSpPr>
          <p:spPr>
            <a:xfrm>
              <a:off x="1532477" y="4658315"/>
              <a:ext cx="666715" cy="151567"/>
            </a:xfrm>
            <a:prstGeom prst="rect">
              <a:avLst/>
            </a:prstGeom>
            <a:noFill/>
            <a:ln w="3175">
              <a:noFill/>
            </a:ln>
          </p:spPr>
          <p:txBody>
            <a:bodyPr wrap="none" rtlCol="0">
              <a:spAutoFit/>
            </a:bodyPr>
            <a:lstStyle/>
            <a:p>
              <a:pPr algn="ctr"/>
              <a:r>
                <a:rPr lang="en-US" sz="800" dirty="0">
                  <a:latin typeface="Arial" panose="020B0604020202020204" pitchFamily="34" charset="0"/>
                  <a:cs typeface="Arial" panose="020B0604020202020204" pitchFamily="34" charset="0"/>
                </a:rPr>
                <a:t>Surrogate model</a:t>
              </a:r>
            </a:p>
          </p:txBody>
        </p:sp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AE47288-DFA6-2DBD-900C-52DD8C2637E2}"/>
                </a:ext>
              </a:extLst>
            </p:cNvPr>
            <p:cNvCxnSpPr>
              <a:cxnSpLocks/>
            </p:cNvCxnSpPr>
            <p:nvPr/>
          </p:nvCxnSpPr>
          <p:spPr>
            <a:xfrm>
              <a:off x="1846291" y="4081272"/>
              <a:ext cx="0" cy="547480"/>
            </a:xfrm>
            <a:prstGeom prst="line">
              <a:avLst/>
            </a:prstGeom>
            <a:ln w="3175">
              <a:solidFill>
                <a:srgbClr val="843C0A"/>
              </a:solidFill>
              <a:headEnd w="sm" len="sm"/>
              <a:tailEnd type="stealth" w="sm" len="sm"/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41" name="Straight Connector 40">
              <a:extLst>
                <a:ext uri="{FF2B5EF4-FFF2-40B4-BE49-F238E27FC236}">
                  <a16:creationId xmlns:a16="http://schemas.microsoft.com/office/drawing/2014/main" id="{3E4492D7-499E-D834-6634-8130768164F6}"/>
                </a:ext>
              </a:extLst>
            </p:cNvPr>
            <p:cNvCxnSpPr>
              <a:cxnSpLocks/>
            </p:cNvCxnSpPr>
            <p:nvPr/>
          </p:nvCxnSpPr>
          <p:spPr>
            <a:xfrm>
              <a:off x="1846291" y="4879650"/>
              <a:ext cx="0" cy="393859"/>
            </a:xfrm>
            <a:prstGeom prst="line">
              <a:avLst/>
            </a:prstGeom>
            <a:ln w="3175">
              <a:solidFill>
                <a:srgbClr val="843C0A"/>
              </a:solidFill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42" name="Straight Arrow Connector 41">
              <a:extLst>
                <a:ext uri="{FF2B5EF4-FFF2-40B4-BE49-F238E27FC236}">
                  <a16:creationId xmlns:a16="http://schemas.microsoft.com/office/drawing/2014/main" id="{8B803975-C0BA-BA09-92B0-40EE5EC36FEF}"/>
                </a:ext>
              </a:extLst>
            </p:cNvPr>
            <p:cNvCxnSpPr>
              <a:cxnSpLocks/>
            </p:cNvCxnSpPr>
            <p:nvPr/>
          </p:nvCxnSpPr>
          <p:spPr>
            <a:xfrm flipH="1">
              <a:off x="2290252" y="4679548"/>
              <a:ext cx="264887" cy="5088"/>
            </a:xfrm>
            <a:prstGeom prst="straightConnector1">
              <a:avLst/>
            </a:prstGeom>
            <a:ln w="3175">
              <a:solidFill>
                <a:srgbClr val="843C0A"/>
              </a:solidFill>
              <a:tailEnd type="stealth" w="sm" len="sm"/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43" name="Straight Arrow Connector 42">
              <a:extLst>
                <a:ext uri="{FF2B5EF4-FFF2-40B4-BE49-F238E27FC236}">
                  <a16:creationId xmlns:a16="http://schemas.microsoft.com/office/drawing/2014/main" id="{C7A1AA81-CF34-8434-FCC6-B7CF28E03C58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2290252" y="4031597"/>
              <a:ext cx="0" cy="653038"/>
            </a:xfrm>
            <a:prstGeom prst="straightConnector1">
              <a:avLst/>
            </a:prstGeom>
            <a:ln w="3175">
              <a:solidFill>
                <a:srgbClr val="843C0A"/>
              </a:solidFill>
              <a:tailEnd type="stealth" w="sm" len="sm"/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44" name="Straight Arrow Connector 43">
              <a:extLst>
                <a:ext uri="{FF2B5EF4-FFF2-40B4-BE49-F238E27FC236}">
                  <a16:creationId xmlns:a16="http://schemas.microsoft.com/office/drawing/2014/main" id="{D7BE7E8B-FB57-A622-E60F-CB8854372CF7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576518" y="3714007"/>
              <a:ext cx="0" cy="193047"/>
            </a:xfrm>
            <a:prstGeom prst="straightConnector1">
              <a:avLst/>
            </a:prstGeom>
            <a:ln w="3175">
              <a:solidFill>
                <a:schemeClr val="tx1"/>
              </a:solidFill>
              <a:tailEnd type="stealth" w="sm" len="sm"/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45" name="Straight Arrow Connector 44">
              <a:extLst>
                <a:ext uri="{FF2B5EF4-FFF2-40B4-BE49-F238E27FC236}">
                  <a16:creationId xmlns:a16="http://schemas.microsoft.com/office/drawing/2014/main" id="{DEE92B7F-C1F3-7818-9855-C385327BC018}"/>
                </a:ext>
              </a:extLst>
            </p:cNvPr>
            <p:cNvCxnSpPr>
              <a:cxnSpLocks/>
            </p:cNvCxnSpPr>
            <p:nvPr/>
          </p:nvCxnSpPr>
          <p:spPr>
            <a:xfrm>
              <a:off x="869381" y="5220135"/>
              <a:ext cx="342639" cy="0"/>
            </a:xfrm>
            <a:prstGeom prst="straightConnector1">
              <a:avLst/>
            </a:prstGeom>
            <a:ln w="3175">
              <a:prstDash val="dash"/>
              <a:tailEnd type="stealth" w="sm" len="sm"/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46" name="Straight Arrow Connector 45">
              <a:extLst>
                <a:ext uri="{FF2B5EF4-FFF2-40B4-BE49-F238E27FC236}">
                  <a16:creationId xmlns:a16="http://schemas.microsoft.com/office/drawing/2014/main" id="{A68234CF-BAAE-9530-B6B4-61AB59710331}"/>
                </a:ext>
              </a:extLst>
            </p:cNvPr>
            <p:cNvCxnSpPr>
              <a:cxnSpLocks/>
            </p:cNvCxnSpPr>
            <p:nvPr/>
          </p:nvCxnSpPr>
          <p:spPr>
            <a:xfrm>
              <a:off x="872974" y="4077698"/>
              <a:ext cx="349249" cy="0"/>
            </a:xfrm>
            <a:prstGeom prst="straightConnector1">
              <a:avLst/>
            </a:prstGeom>
            <a:ln w="3175">
              <a:tailEnd type="stealth" w="sm" len="sm"/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47" name="Straight Arrow Connector 46">
              <a:extLst>
                <a:ext uri="{FF2B5EF4-FFF2-40B4-BE49-F238E27FC236}">
                  <a16:creationId xmlns:a16="http://schemas.microsoft.com/office/drawing/2014/main" id="{E7B391F8-DEB2-BA2D-1DB6-D03A3CD0A48F}"/>
                </a:ext>
              </a:extLst>
            </p:cNvPr>
            <p:cNvCxnSpPr>
              <a:cxnSpLocks/>
            </p:cNvCxnSpPr>
            <p:nvPr/>
          </p:nvCxnSpPr>
          <p:spPr>
            <a:xfrm flipH="1">
              <a:off x="864807" y="4031597"/>
              <a:ext cx="1425445" cy="0"/>
            </a:xfrm>
            <a:prstGeom prst="straightConnector1">
              <a:avLst/>
            </a:prstGeom>
            <a:ln w="3175">
              <a:solidFill>
                <a:srgbClr val="843C0A"/>
              </a:solidFill>
              <a:tailEnd type="stealth" w="sm" len="sm"/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48" name="Straight Arrow Connector 47">
              <a:extLst>
                <a:ext uri="{FF2B5EF4-FFF2-40B4-BE49-F238E27FC236}">
                  <a16:creationId xmlns:a16="http://schemas.microsoft.com/office/drawing/2014/main" id="{A1F6D626-EF26-4CFA-A3F4-073C51DA2941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869381" y="4080283"/>
              <a:ext cx="992545" cy="1119"/>
            </a:xfrm>
            <a:prstGeom prst="straightConnector1">
              <a:avLst/>
            </a:prstGeom>
            <a:ln w="3175">
              <a:solidFill>
                <a:srgbClr val="843C0A"/>
              </a:solidFill>
              <a:tailEnd type="stealth" w="sm" len="sm"/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sp>
          <p:nvSpPr>
            <p:cNvPr id="49" name="TextBox 48">
              <a:extLst>
                <a:ext uri="{FF2B5EF4-FFF2-40B4-BE49-F238E27FC236}">
                  <a16:creationId xmlns:a16="http://schemas.microsoft.com/office/drawing/2014/main" id="{3D41D585-2209-33F2-A72F-0F642EAC36D1}"/>
                </a:ext>
              </a:extLst>
            </p:cNvPr>
            <p:cNvSpPr txBox="1"/>
            <p:nvPr/>
          </p:nvSpPr>
          <p:spPr>
            <a:xfrm>
              <a:off x="1124633" y="3529075"/>
              <a:ext cx="621606" cy="162393"/>
            </a:xfrm>
            <a:prstGeom prst="rect">
              <a:avLst/>
            </a:prstGeom>
            <a:noFill/>
            <a:ln w="3175">
              <a:noFill/>
            </a:ln>
          </p:spPr>
          <p:txBody>
            <a:bodyPr wrap="none" rtlCol="0">
              <a:spAutoFit/>
            </a:bodyPr>
            <a:lstStyle/>
            <a:p>
              <a:pPr algn="ctr"/>
              <a:r>
                <a:rPr lang="en-US" sz="900" dirty="0">
                  <a:latin typeface="Arial" panose="020B0604020202020204" pitchFamily="34" charset="0"/>
                  <a:cs typeface="Arial" panose="020B0604020202020204" pitchFamily="34" charset="0"/>
                </a:rPr>
                <a:t>Forward pass</a:t>
              </a:r>
            </a:p>
          </p:txBody>
        </p:sp>
        <p:sp>
          <p:nvSpPr>
            <p:cNvPr id="50" name="TextBox 49">
              <a:extLst>
                <a:ext uri="{FF2B5EF4-FFF2-40B4-BE49-F238E27FC236}">
                  <a16:creationId xmlns:a16="http://schemas.microsoft.com/office/drawing/2014/main" id="{8B093156-D879-CA0D-5135-9480649C5788}"/>
                </a:ext>
              </a:extLst>
            </p:cNvPr>
            <p:cNvSpPr txBox="1"/>
            <p:nvPr/>
          </p:nvSpPr>
          <p:spPr>
            <a:xfrm>
              <a:off x="2421497" y="5214724"/>
              <a:ext cx="888878" cy="151567"/>
            </a:xfrm>
            <a:prstGeom prst="rect">
              <a:avLst/>
            </a:prstGeom>
            <a:noFill/>
            <a:ln w="3175">
              <a:solidFill>
                <a:schemeClr val="tx1"/>
              </a:solidFill>
            </a:ln>
          </p:spPr>
          <p:txBody>
            <a:bodyPr wrap="none" rtlCol="0">
              <a:spAutoFit/>
            </a:bodyPr>
            <a:lstStyle/>
            <a:p>
              <a:r>
                <a:rPr lang="en-US" sz="800" dirty="0">
                  <a:latin typeface="Arial" panose="020B0604020202020204" pitchFamily="34" charset="0"/>
                  <a:cs typeface="Arial" panose="020B0604020202020204" pitchFamily="34" charset="0"/>
                </a:rPr>
                <a:t>The man in the dark ….</a:t>
              </a:r>
            </a:p>
          </p:txBody>
        </p:sp>
        <p:sp>
          <p:nvSpPr>
            <p:cNvPr id="51" name="TextBox 50">
              <a:extLst>
                <a:ext uri="{FF2B5EF4-FFF2-40B4-BE49-F238E27FC236}">
                  <a16:creationId xmlns:a16="http://schemas.microsoft.com/office/drawing/2014/main" id="{93943DF9-BE76-E684-2853-491CF1F8ABB6}"/>
                </a:ext>
              </a:extLst>
            </p:cNvPr>
            <p:cNvSpPr txBox="1"/>
            <p:nvPr/>
          </p:nvSpPr>
          <p:spPr>
            <a:xfrm>
              <a:off x="2622992" y="3765030"/>
              <a:ext cx="463724" cy="162393"/>
            </a:xfrm>
            <a:prstGeom prst="rect">
              <a:avLst/>
            </a:prstGeom>
            <a:noFill/>
            <a:ln w="3175">
              <a:noFill/>
            </a:ln>
          </p:spPr>
          <p:txBody>
            <a:bodyPr wrap="none" rtlCol="0">
              <a:spAutoFit/>
            </a:bodyPr>
            <a:lstStyle/>
            <a:p>
              <a:pPr algn="ctr"/>
              <a:r>
                <a:rPr lang="en-US" sz="900" dirty="0">
                  <a:latin typeface="Arial" panose="020B0604020202020204" pitchFamily="34" charset="0"/>
                  <a:cs typeface="Arial" panose="020B0604020202020204" pitchFamily="34" charset="0"/>
                </a:rPr>
                <a:t>Input text</a:t>
              </a:r>
            </a:p>
          </p:txBody>
        </p:sp>
        <p:sp>
          <p:nvSpPr>
            <p:cNvPr id="52" name="TextBox 51">
              <a:extLst>
                <a:ext uri="{FF2B5EF4-FFF2-40B4-BE49-F238E27FC236}">
                  <a16:creationId xmlns:a16="http://schemas.microsoft.com/office/drawing/2014/main" id="{834EAE37-D16B-12A7-ADB3-DE421BB9F532}"/>
                </a:ext>
              </a:extLst>
            </p:cNvPr>
            <p:cNvSpPr txBox="1"/>
            <p:nvPr/>
          </p:nvSpPr>
          <p:spPr>
            <a:xfrm>
              <a:off x="2506091" y="3954720"/>
              <a:ext cx="727612" cy="151567"/>
            </a:xfrm>
            <a:prstGeom prst="rect">
              <a:avLst/>
            </a:prstGeom>
            <a:noFill/>
            <a:ln w="3175">
              <a:solidFill>
                <a:schemeClr val="tx1"/>
              </a:solidFill>
            </a:ln>
          </p:spPr>
          <p:txBody>
            <a:bodyPr wrap="none" rtlCol="0">
              <a:spAutoFit/>
            </a:bodyPr>
            <a:lstStyle/>
            <a:p>
              <a:r>
                <a:rPr lang="en-US" sz="800" dirty="0">
                  <a:latin typeface="Arial" panose="020B0604020202020204" pitchFamily="34" charset="0"/>
                  <a:cs typeface="Arial" panose="020B0604020202020204" pitchFamily="34" charset="0"/>
                </a:rPr>
                <a:t>The man in the ….</a:t>
              </a:r>
            </a:p>
          </p:txBody>
        </p:sp>
      </p:grpSp>
      <p:pic>
        <p:nvPicPr>
          <p:cNvPr id="54" name="Image 0" descr="/Users/alimomeni/Documents/My Workspace/ONN_Vision/outputs/019e8988-eab5-76e1-abd4-f7fe1f44c152/presentations/onn-vision-paper-deck/assets/crops/fig4_caption_examples.png">
            <a:extLst>
              <a:ext uri="{FF2B5EF4-FFF2-40B4-BE49-F238E27FC236}">
                <a16:creationId xmlns:a16="http://schemas.microsoft.com/office/drawing/2014/main" id="{F55FEBEE-410B-D7D4-BDE1-08FCD7A07CDC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6361" t="5344" b="10615"/>
          <a:stretch>
            <a:fillRect/>
          </a:stretch>
        </p:blipFill>
        <p:spPr>
          <a:xfrm>
            <a:off x="6708920" y="862314"/>
            <a:ext cx="5050264" cy="3451649"/>
          </a:xfrm>
          <a:prstGeom prst="rect">
            <a:avLst/>
          </a:prstGeom>
        </p:spPr>
      </p:pic>
      <p:grpSp>
        <p:nvGrpSpPr>
          <p:cNvPr id="63" name="Group 62">
            <a:extLst>
              <a:ext uri="{FF2B5EF4-FFF2-40B4-BE49-F238E27FC236}">
                <a16:creationId xmlns:a16="http://schemas.microsoft.com/office/drawing/2014/main" id="{79DD14E6-A19E-EB30-02E3-92BC77285036}"/>
              </a:ext>
            </a:extLst>
          </p:cNvPr>
          <p:cNvGrpSpPr/>
          <p:nvPr/>
        </p:nvGrpSpPr>
        <p:grpSpPr>
          <a:xfrm>
            <a:off x="6563652" y="4286532"/>
            <a:ext cx="5241142" cy="2469851"/>
            <a:chOff x="6563652" y="4286532"/>
            <a:chExt cx="5241142" cy="2469851"/>
          </a:xfrm>
        </p:grpSpPr>
        <p:pic>
          <p:nvPicPr>
            <p:cNvPr id="55" name="Image 1" descr="/Users/alimomeni/Documents/My Workspace/ONN_Vision/outputs/019e8988-eab5-76e1-abd4-f7fe1f44c152/presentations/onn-vision-paper-deck/assets/crops/fig4_caption_metrics.png">
              <a:extLst>
                <a:ext uri="{FF2B5EF4-FFF2-40B4-BE49-F238E27FC236}">
                  <a16:creationId xmlns:a16="http://schemas.microsoft.com/office/drawing/2014/main" id="{C507C8F2-892C-D9B5-A236-49BD4AC413E1}"/>
                </a:ext>
              </a:extLst>
            </p:cNvPr>
            <p:cNvPicPr>
              <a:picLocks noChangeAspect="1"/>
            </p:cNvPicPr>
            <p:nvPr/>
          </p:nvPicPr>
          <p:blipFill>
            <a:blip r:embed="rId4"/>
            <a:srcRect l="55526" t="6711" r="4485" b="4796"/>
            <a:stretch>
              <a:fillRect/>
            </a:stretch>
          </p:blipFill>
          <p:spPr>
            <a:xfrm>
              <a:off x="9188261" y="4313963"/>
              <a:ext cx="2616533" cy="1753079"/>
            </a:xfrm>
            <a:prstGeom prst="rect">
              <a:avLst/>
            </a:prstGeom>
          </p:spPr>
        </p:pic>
        <p:sp>
          <p:nvSpPr>
            <p:cNvPr id="56" name="Text 7">
              <a:extLst>
                <a:ext uri="{FF2B5EF4-FFF2-40B4-BE49-F238E27FC236}">
                  <a16:creationId xmlns:a16="http://schemas.microsoft.com/office/drawing/2014/main" id="{3FA0E211-8682-57C6-DB14-378200E0DD7A}"/>
                </a:ext>
              </a:extLst>
            </p:cNvPr>
            <p:cNvSpPr/>
            <p:nvPr/>
          </p:nvSpPr>
          <p:spPr>
            <a:xfrm>
              <a:off x="7230941" y="6125447"/>
              <a:ext cx="1508760" cy="310896"/>
            </a:xfrm>
            <a:prstGeom prst="rect">
              <a:avLst/>
            </a:prstGeom>
            <a:noFill/>
            <a:ln/>
          </p:spPr>
          <p:txBody>
            <a:bodyPr wrap="square" lIns="0" tIns="0" rIns="0" bIns="0" rtlCol="0" anchor="ctr"/>
            <a:lstStyle/>
            <a:p>
              <a:pPr marL="0" indent="0" algn="ctr">
                <a:buNone/>
              </a:pPr>
              <a:r>
                <a:rPr lang="en-US" sz="2400" b="1" dirty="0">
                  <a:solidFill>
                    <a:srgbClr val="243B63"/>
                  </a:solidFill>
                  <a:latin typeface="Arial" pitchFamily="34" charset="0"/>
                  <a:ea typeface="Arial" pitchFamily="34" charset="-122"/>
                  <a:cs typeface="Arial" pitchFamily="34" charset="-120"/>
                </a:rPr>
                <a:t>0.871</a:t>
              </a:r>
              <a:endParaRPr lang="en-US" sz="2400" dirty="0"/>
            </a:p>
          </p:txBody>
        </p:sp>
        <p:sp>
          <p:nvSpPr>
            <p:cNvPr id="57" name="Text 8">
              <a:extLst>
                <a:ext uri="{FF2B5EF4-FFF2-40B4-BE49-F238E27FC236}">
                  <a16:creationId xmlns:a16="http://schemas.microsoft.com/office/drawing/2014/main" id="{BD1E758C-C55C-E52A-A8CC-DEC567B62125}"/>
                </a:ext>
              </a:extLst>
            </p:cNvPr>
            <p:cNvSpPr/>
            <p:nvPr/>
          </p:nvSpPr>
          <p:spPr>
            <a:xfrm>
              <a:off x="7230941" y="6463775"/>
              <a:ext cx="1508760" cy="292608"/>
            </a:xfrm>
            <a:prstGeom prst="rect">
              <a:avLst/>
            </a:prstGeom>
            <a:noFill/>
            <a:ln/>
          </p:spPr>
          <p:txBody>
            <a:bodyPr wrap="square" lIns="254" tIns="254" rIns="254" bIns="254" rtlCol="0" anchor="ctr">
              <a:normAutofit/>
            </a:bodyPr>
            <a:lstStyle/>
            <a:p>
              <a:pPr marL="0" indent="0" algn="ctr">
                <a:buNone/>
              </a:pPr>
              <a:r>
                <a:rPr lang="en-US" sz="900" dirty="0">
                  <a:solidFill>
                    <a:srgbClr val="606060"/>
                  </a:solidFill>
                  <a:latin typeface="Arial" pitchFamily="34" charset="0"/>
                  <a:ea typeface="Arial" pitchFamily="34" charset="-122"/>
                  <a:cs typeface="Arial" pitchFamily="34" charset="-120"/>
                </a:rPr>
                <a:t>final eval caption loss</a:t>
              </a:r>
              <a:endParaRPr lang="en-US" sz="900" dirty="0"/>
            </a:p>
          </p:txBody>
        </p:sp>
        <p:sp>
          <p:nvSpPr>
            <p:cNvPr id="58" name="Text 9">
              <a:extLst>
                <a:ext uri="{FF2B5EF4-FFF2-40B4-BE49-F238E27FC236}">
                  <a16:creationId xmlns:a16="http://schemas.microsoft.com/office/drawing/2014/main" id="{59AA8696-9990-3914-3C73-CA5D1A02BFE0}"/>
                </a:ext>
              </a:extLst>
            </p:cNvPr>
            <p:cNvSpPr/>
            <p:nvPr/>
          </p:nvSpPr>
          <p:spPr>
            <a:xfrm>
              <a:off x="8831141" y="6125447"/>
              <a:ext cx="1097280" cy="310896"/>
            </a:xfrm>
            <a:prstGeom prst="rect">
              <a:avLst/>
            </a:prstGeom>
            <a:noFill/>
            <a:ln/>
          </p:spPr>
          <p:txBody>
            <a:bodyPr wrap="square" lIns="0" tIns="0" rIns="0" bIns="0" rtlCol="0" anchor="ctr"/>
            <a:lstStyle/>
            <a:p>
              <a:pPr marL="0" indent="0" algn="ctr">
                <a:buNone/>
              </a:pPr>
              <a:r>
                <a:rPr lang="en-US" sz="2400" b="1" dirty="0">
                  <a:solidFill>
                    <a:srgbClr val="50784C"/>
                  </a:solidFill>
                  <a:latin typeface="Arial" pitchFamily="34" charset="0"/>
                  <a:cs typeface="Arial" pitchFamily="34" charset="-120"/>
                </a:rPr>
                <a:t>0.930</a:t>
              </a:r>
            </a:p>
          </p:txBody>
        </p:sp>
        <p:sp>
          <p:nvSpPr>
            <p:cNvPr id="59" name="Text 10">
              <a:extLst>
                <a:ext uri="{FF2B5EF4-FFF2-40B4-BE49-F238E27FC236}">
                  <a16:creationId xmlns:a16="http://schemas.microsoft.com/office/drawing/2014/main" id="{B6D909F2-4E92-C81D-8DF3-E237D0D97AD3}"/>
                </a:ext>
              </a:extLst>
            </p:cNvPr>
            <p:cNvSpPr/>
            <p:nvPr/>
          </p:nvSpPr>
          <p:spPr>
            <a:xfrm>
              <a:off x="8831141" y="6463775"/>
              <a:ext cx="1097280" cy="292608"/>
            </a:xfrm>
            <a:prstGeom prst="rect">
              <a:avLst/>
            </a:prstGeom>
            <a:noFill/>
            <a:ln/>
          </p:spPr>
          <p:txBody>
            <a:bodyPr wrap="square" lIns="254" tIns="254" rIns="254" bIns="254" rtlCol="0" anchor="ctr">
              <a:normAutofit/>
            </a:bodyPr>
            <a:lstStyle/>
            <a:p>
              <a:pPr marL="0" indent="0" algn="ctr">
                <a:buNone/>
              </a:pPr>
              <a:r>
                <a:rPr lang="en-US" sz="900" dirty="0">
                  <a:solidFill>
                    <a:srgbClr val="606060"/>
                  </a:solidFill>
                  <a:latin typeface="Arial" pitchFamily="34" charset="0"/>
                  <a:ea typeface="Arial" pitchFamily="34" charset="-122"/>
                  <a:cs typeface="Arial" pitchFamily="34" charset="-120"/>
                </a:rPr>
                <a:t>BLEU-1</a:t>
              </a:r>
              <a:endParaRPr lang="en-US" sz="900" dirty="0"/>
            </a:p>
          </p:txBody>
        </p:sp>
        <p:sp>
          <p:nvSpPr>
            <p:cNvPr id="60" name="Text 11">
              <a:extLst>
                <a:ext uri="{FF2B5EF4-FFF2-40B4-BE49-F238E27FC236}">
                  <a16:creationId xmlns:a16="http://schemas.microsoft.com/office/drawing/2014/main" id="{0237C596-FE88-3938-D9F5-33ECE15624B0}"/>
                </a:ext>
              </a:extLst>
            </p:cNvPr>
            <p:cNvSpPr/>
            <p:nvPr/>
          </p:nvSpPr>
          <p:spPr>
            <a:xfrm>
              <a:off x="10111301" y="6125447"/>
              <a:ext cx="1097280" cy="310896"/>
            </a:xfrm>
            <a:prstGeom prst="rect">
              <a:avLst/>
            </a:prstGeom>
            <a:noFill/>
            <a:ln/>
          </p:spPr>
          <p:txBody>
            <a:bodyPr wrap="square" lIns="0" tIns="0" rIns="0" bIns="0" rtlCol="0" anchor="ctr"/>
            <a:lstStyle/>
            <a:p>
              <a:pPr marL="0" indent="0" algn="ctr">
                <a:buNone/>
              </a:pPr>
              <a:r>
                <a:rPr lang="en-US" sz="2400" b="1" dirty="0">
                  <a:solidFill>
                    <a:schemeClr val="accent6">
                      <a:lumMod val="75000"/>
                    </a:schemeClr>
                  </a:solidFill>
                  <a:latin typeface="Arial" pitchFamily="34" charset="0"/>
                  <a:ea typeface="Arial" pitchFamily="34" charset="-122"/>
                  <a:cs typeface="Arial" pitchFamily="34" charset="-120"/>
                </a:rPr>
                <a:t>0.848</a:t>
              </a:r>
              <a:endParaRPr lang="en-US" sz="2400" dirty="0">
                <a:solidFill>
                  <a:schemeClr val="accent6">
                    <a:lumMod val="75000"/>
                  </a:schemeClr>
                </a:solidFill>
              </a:endParaRPr>
            </a:p>
          </p:txBody>
        </p:sp>
        <p:sp>
          <p:nvSpPr>
            <p:cNvPr id="61" name="Text 12">
              <a:extLst>
                <a:ext uri="{FF2B5EF4-FFF2-40B4-BE49-F238E27FC236}">
                  <a16:creationId xmlns:a16="http://schemas.microsoft.com/office/drawing/2014/main" id="{E2F3CDA3-2ADE-26AB-0289-E245FCE90A09}"/>
                </a:ext>
              </a:extLst>
            </p:cNvPr>
            <p:cNvSpPr/>
            <p:nvPr/>
          </p:nvSpPr>
          <p:spPr>
            <a:xfrm>
              <a:off x="10111301" y="6463775"/>
              <a:ext cx="1097280" cy="292608"/>
            </a:xfrm>
            <a:prstGeom prst="rect">
              <a:avLst/>
            </a:prstGeom>
            <a:noFill/>
            <a:ln/>
          </p:spPr>
          <p:txBody>
            <a:bodyPr wrap="square" lIns="254" tIns="254" rIns="254" bIns="254" rtlCol="0" anchor="ctr">
              <a:normAutofit/>
            </a:bodyPr>
            <a:lstStyle/>
            <a:p>
              <a:pPr marL="0" indent="0" algn="ctr">
                <a:buNone/>
              </a:pPr>
              <a:r>
                <a:rPr lang="en-US" sz="900" dirty="0">
                  <a:solidFill>
                    <a:srgbClr val="606060"/>
                  </a:solidFill>
                  <a:latin typeface="Arial" pitchFamily="34" charset="0"/>
                  <a:ea typeface="Arial" pitchFamily="34" charset="-122"/>
                  <a:cs typeface="Arial" pitchFamily="34" charset="-120"/>
                </a:rPr>
                <a:t>BLEU-4</a:t>
              </a:r>
              <a:endParaRPr lang="en-US" sz="900" dirty="0"/>
            </a:p>
          </p:txBody>
        </p:sp>
        <p:pic>
          <p:nvPicPr>
            <p:cNvPr id="62" name="Image 1" descr="/Users/alimomeni/Documents/My Workspace/ONN_Vision/outputs/019e8988-eab5-76e1-abd4-f7fe1f44c152/presentations/onn-vision-paper-deck/assets/crops/fig4_caption_metrics.png">
              <a:extLst>
                <a:ext uri="{FF2B5EF4-FFF2-40B4-BE49-F238E27FC236}">
                  <a16:creationId xmlns:a16="http://schemas.microsoft.com/office/drawing/2014/main" id="{301DAD07-F892-C409-91BA-6590B999005A}"/>
                </a:ext>
              </a:extLst>
            </p:cNvPr>
            <p:cNvPicPr>
              <a:picLocks noChangeAspect="1"/>
            </p:cNvPicPr>
            <p:nvPr/>
          </p:nvPicPr>
          <p:blipFill>
            <a:blip r:embed="rId4"/>
            <a:srcRect l="5190" t="6711" r="53703" b="4796"/>
            <a:stretch>
              <a:fillRect/>
            </a:stretch>
          </p:blipFill>
          <p:spPr>
            <a:xfrm>
              <a:off x="6563652" y="4286532"/>
              <a:ext cx="2657754" cy="1732236"/>
            </a:xfrm>
            <a:prstGeom prst="rect">
              <a:avLst/>
            </a:prstGeom>
          </p:spPr>
        </p:pic>
      </p:grpSp>
      <p:sp>
        <p:nvSpPr>
          <p:cNvPr id="6" name="TextBox 5">
            <a:extLst>
              <a:ext uri="{FF2B5EF4-FFF2-40B4-BE49-F238E27FC236}">
                <a16:creationId xmlns:a16="http://schemas.microsoft.com/office/drawing/2014/main" id="{B312FF9F-DB68-0A67-A4C1-E98CCA065A1A}"/>
              </a:ext>
            </a:extLst>
          </p:cNvPr>
          <p:cNvSpPr txBox="1"/>
          <p:nvPr/>
        </p:nvSpPr>
        <p:spPr>
          <a:xfrm>
            <a:off x="770340" y="6211669"/>
            <a:ext cx="6057895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A. </a:t>
            </a:r>
            <a:r>
              <a:rPr lang="en-GB" dirty="0" err="1"/>
              <a:t>Momeni</a:t>
            </a:r>
            <a:r>
              <a:rPr lang="en-GB" dirty="0"/>
              <a:t>, G. </a:t>
            </a:r>
            <a:r>
              <a:rPr lang="en-GB" dirty="0" err="1"/>
              <a:t>Noetinger</a:t>
            </a:r>
            <a:r>
              <a:rPr lang="en-GB" dirty="0"/>
              <a:t>, T. </a:t>
            </a:r>
            <a:r>
              <a:rPr lang="en-GB" dirty="0" err="1"/>
              <a:t>Tuuva</a:t>
            </a:r>
            <a:r>
              <a:rPr lang="en-GB" dirty="0"/>
              <a:t> and RF, </a:t>
            </a:r>
            <a:r>
              <a:rPr lang="en-GB" b="0" i="0" u="none" strike="noStrike" dirty="0">
                <a:effectLst/>
              </a:rPr>
              <a:t>arXiv:2606.10253 (2026)</a:t>
            </a:r>
            <a:endParaRPr lang="en-CH" dirty="0"/>
          </a:p>
        </p:txBody>
      </p:sp>
    </p:spTree>
    <p:extLst>
      <p:ext uri="{BB962C8B-B14F-4D97-AF65-F5344CB8AC3E}">
        <p14:creationId xmlns:p14="http://schemas.microsoft.com/office/powerpoint/2010/main" val="26344262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56B610-7CCD-4400-90B6-FA61FE9C313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CH" dirty="0"/>
              <a:t>Outline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A715A89-2C8F-9C27-FB20-9B1D89A6AB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E1CD7C-2161-7D43-862E-CE4C333CD873}" type="slidenum">
              <a:rPr lang="fr-FR" smtClean="0"/>
              <a:pPr/>
              <a:t>49</a:t>
            </a:fld>
            <a:endParaRPr lang="fr-FR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91B642F7-265E-A133-97C4-EEABB712CC0C}"/>
              </a:ext>
            </a:extLst>
          </p:cNvPr>
          <p:cNvSpPr txBox="1"/>
          <p:nvPr/>
        </p:nvSpPr>
        <p:spPr>
          <a:xfrm>
            <a:off x="1942266" y="1348239"/>
            <a:ext cx="7096815" cy="507831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Font typeface="+mj-lt"/>
              <a:buAutoNum type="arabicPeriod"/>
            </a:pPr>
            <a:r>
              <a:rPr lang="en-CH" dirty="0"/>
              <a:t>Differentiating signals with light:</a:t>
            </a:r>
          </a:p>
          <a:p>
            <a:pPr marL="800100" lvl="1" indent="-342900">
              <a:buFont typeface="+mj-lt"/>
              <a:buAutoNum type="arabicPeriod"/>
            </a:pPr>
            <a:r>
              <a:rPr lang="en-CH" dirty="0"/>
              <a:t>Two examples</a:t>
            </a:r>
          </a:p>
          <a:p>
            <a:pPr marL="800100" lvl="1" indent="-342900">
              <a:buFont typeface="+mj-lt"/>
              <a:buAutoNum type="arabicPeriod"/>
            </a:pPr>
            <a:r>
              <a:rPr lang="en-CH" dirty="0"/>
              <a:t>How it works (a small black board derivation)</a:t>
            </a:r>
          </a:p>
          <a:p>
            <a:pPr marL="800100" lvl="1" indent="-342900">
              <a:buFont typeface="+mj-lt"/>
              <a:buAutoNum type="arabicPeriod"/>
            </a:pPr>
            <a:r>
              <a:rPr lang="en-CH" dirty="0"/>
              <a:t>Applications</a:t>
            </a:r>
          </a:p>
          <a:p>
            <a:pPr marL="800100" lvl="1" indent="-342900">
              <a:buFont typeface="+mj-lt"/>
              <a:buAutoNum type="arabicPeriod"/>
            </a:pPr>
            <a:endParaRPr lang="en-CH" dirty="0"/>
          </a:p>
          <a:p>
            <a:pPr marL="342900" indent="-342900">
              <a:buFont typeface="+mj-lt"/>
              <a:buAutoNum type="arabicPeriod"/>
            </a:pPr>
            <a:r>
              <a:rPr lang="en-CH" dirty="0"/>
              <a:t>Solving equations with light</a:t>
            </a:r>
          </a:p>
          <a:p>
            <a:pPr marL="800100" lvl="1" indent="-342900">
              <a:buFont typeface="+mj-lt"/>
              <a:buAutoNum type="arabicPeriod"/>
            </a:pPr>
            <a:r>
              <a:rPr lang="en-CH" dirty="0"/>
              <a:t>Linear differential equations</a:t>
            </a:r>
          </a:p>
          <a:p>
            <a:pPr marL="800100" lvl="1" indent="-342900">
              <a:buFont typeface="+mj-lt"/>
              <a:buAutoNum type="arabicPeriod"/>
            </a:pPr>
            <a:r>
              <a:rPr lang="en-CH" dirty="0"/>
              <a:t>Integral equations and matrix inversions</a:t>
            </a:r>
          </a:p>
          <a:p>
            <a:pPr marL="800100" lvl="1" indent="-342900">
              <a:buFont typeface="+mj-lt"/>
              <a:buAutoNum type="arabicPeriod"/>
            </a:pPr>
            <a:r>
              <a:rPr lang="en-CH" dirty="0"/>
              <a:t>Implementing general matrix multiplications</a:t>
            </a:r>
          </a:p>
          <a:p>
            <a:pPr marL="342900" indent="-342900">
              <a:buFont typeface="+mj-lt"/>
              <a:buAutoNum type="arabicPeriod"/>
            </a:pPr>
            <a:endParaRPr lang="en-CH" dirty="0"/>
          </a:p>
          <a:p>
            <a:pPr marL="342900" indent="-342900">
              <a:buFont typeface="+mj-lt"/>
              <a:buAutoNum type="arabicPeriod"/>
            </a:pPr>
            <a:r>
              <a:rPr lang="en-CH" dirty="0"/>
              <a:t>Neuromorphic computing with light</a:t>
            </a:r>
          </a:p>
          <a:p>
            <a:pPr marL="800100" lvl="1" indent="-342900">
              <a:buFont typeface="+mj-lt"/>
              <a:buAutoNum type="arabicPeriod"/>
            </a:pPr>
            <a:r>
              <a:rPr lang="en-CH" dirty="0"/>
              <a:t>Deep neural networks</a:t>
            </a:r>
          </a:p>
          <a:p>
            <a:pPr marL="800100" lvl="1" indent="-342900">
              <a:buFont typeface="+mj-lt"/>
              <a:buAutoNum type="arabicPeriod"/>
            </a:pPr>
            <a:r>
              <a:rPr lang="en-CH" dirty="0"/>
              <a:t>Physical neural networks</a:t>
            </a:r>
          </a:p>
          <a:p>
            <a:pPr marL="800100" lvl="1" indent="-342900">
              <a:buFont typeface="+mj-lt"/>
              <a:buAutoNum type="arabicPeriod"/>
            </a:pPr>
            <a:r>
              <a:rPr lang="en-CH" dirty="0"/>
              <a:t>Physical learning systems</a:t>
            </a:r>
          </a:p>
          <a:p>
            <a:pPr lvl="1"/>
            <a:endParaRPr lang="en-CH" dirty="0">
              <a:solidFill>
                <a:srgbClr val="0070C0"/>
              </a:solidFill>
            </a:endParaRPr>
          </a:p>
          <a:p>
            <a:pPr marL="342900" indent="-342900">
              <a:buFont typeface="+mj-lt"/>
              <a:buAutoNum type="arabicPeriod"/>
            </a:pPr>
            <a:r>
              <a:rPr lang="en-CH" dirty="0">
                <a:solidFill>
                  <a:srgbClr val="0070C0"/>
                </a:solidFill>
              </a:rPr>
              <a:t>Conclusions: Opportunities and challenges for optical computing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endParaRPr lang="en-CH" dirty="0"/>
          </a:p>
          <a:p>
            <a:pPr marL="742950" lvl="1" indent="-285750">
              <a:buFont typeface="Arial" panose="020B0604020202020204" pitchFamily="34" charset="0"/>
              <a:buChar char="•"/>
            </a:pPr>
            <a:endParaRPr lang="en-CH" dirty="0"/>
          </a:p>
        </p:txBody>
      </p:sp>
    </p:spTree>
    <p:extLst>
      <p:ext uri="{BB962C8B-B14F-4D97-AF65-F5344CB8AC3E}">
        <p14:creationId xmlns:p14="http://schemas.microsoft.com/office/powerpoint/2010/main" val="6840253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4F8EF3-B717-956A-804F-BF00384C3E3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06501" y="239404"/>
            <a:ext cx="7864080" cy="1430337"/>
          </a:xfrm>
        </p:spPr>
        <p:txBody>
          <a:bodyPr/>
          <a:lstStyle/>
          <a:p>
            <a:r>
              <a:rPr lang="en-CH" dirty="0"/>
              <a:t>Towards learned sensing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E7AC8AB-3926-1346-5335-4C5AD11B46D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E1CD7C-2161-7D43-862E-CE4C333CD873}" type="slidenum">
              <a:rPr lang="fr-FR" smtClean="0"/>
              <a:pPr/>
              <a:t>50</a:t>
            </a:fld>
            <a:endParaRPr lang="fr-FR" dirty="0"/>
          </a:p>
        </p:txBody>
      </p:sp>
      <p:pic>
        <p:nvPicPr>
          <p:cNvPr id="12" name="Picture 11" descr="A diagram of a person's head&#10;&#10;Description automatically generated">
            <a:extLst>
              <a:ext uri="{FF2B5EF4-FFF2-40B4-BE49-F238E27FC236}">
                <a16:creationId xmlns:a16="http://schemas.microsoft.com/office/drawing/2014/main" id="{AB8B99BE-1BDD-973A-C010-4C88D07C086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8540" y="1669741"/>
            <a:ext cx="4560001" cy="3922398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218DF296-EE4F-D3F0-2027-7CB6994B7879}"/>
              </a:ext>
            </a:extLst>
          </p:cNvPr>
          <p:cNvSpPr txBox="1"/>
          <p:nvPr/>
        </p:nvSpPr>
        <p:spPr>
          <a:xfrm>
            <a:off x="2182546" y="5407473"/>
            <a:ext cx="336502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CH" dirty="0"/>
              <a:t>brain power consumption: 20W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28EDD1CD-2BBB-A460-BB10-47982E7B7899}"/>
              </a:ext>
            </a:extLst>
          </p:cNvPr>
          <p:cNvSpPr txBox="1"/>
          <p:nvPr/>
        </p:nvSpPr>
        <p:spPr>
          <a:xfrm>
            <a:off x="122789" y="1868922"/>
            <a:ext cx="201303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CH" dirty="0"/>
              <a:t>analog data compression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A91D0541-5920-0053-8BE5-F2F855EC0D92}"/>
              </a:ext>
            </a:extLst>
          </p:cNvPr>
          <p:cNvSpPr txBox="1"/>
          <p:nvPr/>
        </p:nvSpPr>
        <p:spPr>
          <a:xfrm>
            <a:off x="-129385" y="6563571"/>
            <a:ext cx="7484632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CH" sz="1400" dirty="0"/>
              <a:t>SRC Decanal plan for semiconductors (2020, left), G. Courtine’s lab, EPFL (2023)</a:t>
            </a:r>
          </a:p>
        </p:txBody>
      </p:sp>
      <p:pic>
        <p:nvPicPr>
          <p:cNvPr id="39938" name="Picture 2" descr="Retinal Implants for RP: An Update on Argus II and Others - American  Academy of Ophthalmology">
            <a:extLst>
              <a:ext uri="{FF2B5EF4-FFF2-40B4-BE49-F238E27FC236}">
                <a16:creationId xmlns:a16="http://schemas.microsoft.com/office/drawing/2014/main" id="{DEB7F1FC-3FC1-20F8-3C72-3B192334EF3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86548" y="3382570"/>
            <a:ext cx="2606715" cy="18247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6" name="TextBox 15">
            <a:extLst>
              <a:ext uri="{FF2B5EF4-FFF2-40B4-BE49-F238E27FC236}">
                <a16:creationId xmlns:a16="http://schemas.microsoft.com/office/drawing/2014/main" id="{B589215A-4297-02C0-2C2E-74CEED782E7D}"/>
              </a:ext>
            </a:extLst>
          </p:cNvPr>
          <p:cNvSpPr txBox="1"/>
          <p:nvPr/>
        </p:nvSpPr>
        <p:spPr>
          <a:xfrm>
            <a:off x="6644432" y="5415314"/>
            <a:ext cx="509626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CH" dirty="0"/>
              <a:t>huge compressing costs for biomedical implants</a:t>
            </a:r>
          </a:p>
          <a:p>
            <a:endParaRPr lang="en-CH" dirty="0"/>
          </a:p>
        </p:txBody>
      </p:sp>
      <p:pic>
        <p:nvPicPr>
          <p:cNvPr id="39940" name="Picture 4" descr="Trois patients paralysés remarchent grâce une stimulation de la moelle  épinière">
            <a:extLst>
              <a:ext uri="{FF2B5EF4-FFF2-40B4-BE49-F238E27FC236}">
                <a16:creationId xmlns:a16="http://schemas.microsoft.com/office/drawing/2014/main" id="{0C86FC8F-7F4F-DDBE-FD33-14611272E28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95735" y="987819"/>
            <a:ext cx="2788342" cy="21867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130899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/>
    </p:bldLst>
  </p:timing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Espace réservé pour une image  4">
            <a:extLst>
              <a:ext uri="{FF2B5EF4-FFF2-40B4-BE49-F238E27FC236}">
                <a16:creationId xmlns:a16="http://schemas.microsoft.com/office/drawing/2014/main" id="{C5DC9A4D-B7CD-3F49-976D-9809C46B7DEB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 rotWithShape="1">
          <a:blip r:embed="rId3"/>
          <a:srcRect l="9937" t="12184" b="2246"/>
          <a:stretch/>
        </p:blipFill>
        <p:spPr>
          <a:xfrm>
            <a:off x="1775885" y="0"/>
            <a:ext cx="10416116" cy="6597651"/>
          </a:xfrm>
        </p:spPr>
      </p:pic>
      <p:sp>
        <p:nvSpPr>
          <p:cNvPr id="9" name="Titre 8">
            <a:extLst>
              <a:ext uri="{FF2B5EF4-FFF2-40B4-BE49-F238E27FC236}">
                <a16:creationId xmlns:a16="http://schemas.microsoft.com/office/drawing/2014/main" id="{6AF2DA65-CF00-774A-9D7C-EEFA627B218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326525" y="2319867"/>
            <a:ext cx="2865475" cy="2446867"/>
          </a:xfrm>
        </p:spPr>
        <p:txBody>
          <a:bodyPr>
            <a:normAutofit/>
          </a:bodyPr>
          <a:lstStyle/>
          <a:p>
            <a:r>
              <a:rPr lang="fr-FR" sz="5867" dirty="0" err="1"/>
              <a:t>Thank</a:t>
            </a:r>
            <a:r>
              <a:rPr lang="fr-FR" sz="5867" dirty="0"/>
              <a:t> </a:t>
            </a:r>
            <a:r>
              <a:rPr lang="fr-FR" sz="5867" dirty="0" err="1"/>
              <a:t>you</a:t>
            </a:r>
            <a:endParaRPr lang="fr-FR" sz="5867" dirty="0"/>
          </a:p>
        </p:txBody>
      </p:sp>
      <p:sp>
        <p:nvSpPr>
          <p:cNvPr id="10" name="Sous-titre 9">
            <a:extLst>
              <a:ext uri="{FF2B5EF4-FFF2-40B4-BE49-F238E27FC236}">
                <a16:creationId xmlns:a16="http://schemas.microsoft.com/office/drawing/2014/main" id="{2F4A7CFE-65FA-E249-9125-D938BCA4407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627001" y="3808853"/>
            <a:ext cx="4053255" cy="2571369"/>
          </a:xfrm>
          <a:solidFill>
            <a:schemeClr val="accent2"/>
          </a:solidFill>
        </p:spPr>
        <p:txBody>
          <a:bodyPr vert="horz" lIns="120000" tIns="45720" rIns="91440" bIns="45720" rtlCol="0" anchor="ctr" anchorCtr="0">
            <a:normAutofit/>
          </a:bodyPr>
          <a:lstStyle/>
          <a:p>
            <a:r>
              <a:rPr lang="fr-FR" sz="1867" b="1" dirty="0"/>
              <a:t>Questions?</a:t>
            </a:r>
          </a:p>
          <a:p>
            <a:r>
              <a:rPr lang="fr-FR" sz="1867" b="1" dirty="0">
                <a:solidFill>
                  <a:srgbClr val="ED6E9C"/>
                </a:solidFill>
              </a:rPr>
              <a:t>guillaume.noetinger@epfl.ch</a:t>
            </a:r>
          </a:p>
          <a:p>
            <a:r>
              <a:rPr lang="fr-FR" sz="1867" b="1" dirty="0">
                <a:hlinkClick r:id="rId4"/>
              </a:rPr>
              <a:t>romain.fleury@epfl.ch</a:t>
            </a:r>
            <a:endParaRPr lang="fr-FR" sz="1867" b="1" dirty="0"/>
          </a:p>
        </p:txBody>
      </p:sp>
    </p:spTree>
    <p:extLst>
      <p:ext uri="{BB962C8B-B14F-4D97-AF65-F5344CB8AC3E}">
        <p14:creationId xmlns:p14="http://schemas.microsoft.com/office/powerpoint/2010/main" val="27222316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</p:sld>
</file>

<file path=ppt/theme/theme1.xml><?xml version="1.0" encoding="utf-8"?>
<a:theme xmlns:a="http://schemas.openxmlformats.org/drawingml/2006/main" name="Thème Office">
  <a:themeElements>
    <a:clrScheme name="EPFL - New Colors 2019">
      <a:dk1>
        <a:srgbClr val="413C3A"/>
      </a:dk1>
      <a:lt1>
        <a:srgbClr val="FFFFFF"/>
      </a:lt1>
      <a:dk2>
        <a:srgbClr val="413C3A"/>
      </a:dk2>
      <a:lt2>
        <a:srgbClr val="CAC7C7"/>
      </a:lt2>
      <a:accent1>
        <a:srgbClr val="E30613"/>
      </a:accent1>
      <a:accent2>
        <a:srgbClr val="00A79F"/>
      </a:accent2>
      <a:accent3>
        <a:srgbClr val="413C3A"/>
      </a:accent3>
      <a:accent4>
        <a:srgbClr val="007480"/>
      </a:accent4>
      <a:accent5>
        <a:srgbClr val="F39869"/>
      </a:accent5>
      <a:accent6>
        <a:srgbClr val="B51F1F"/>
      </a:accent6>
      <a:hlink>
        <a:srgbClr val="ED6E9C"/>
      </a:hlink>
      <a:folHlink>
        <a:srgbClr val="4F8FCC"/>
      </a:folHlink>
    </a:clrScheme>
    <a:fontScheme name="EPFL_Beta2">
      <a:majorFont>
        <a:latin typeface="Franklin Gothic Demi Cond"/>
        <a:ea typeface=""/>
        <a:cs typeface=""/>
      </a:majorFont>
      <a:minorFont>
        <a:latin typeface="Arial"/>
        <a:ea typeface=""/>
        <a:cs typeface=""/>
      </a:minorFont>
    </a:fontScheme>
    <a:fmtScheme name="Thème 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Template_EPFL_Beta2" id="{6A525B41-3E68-491F-A6C9-0B15EA1321FE}" vid="{993E2952-EB5D-4425-8012-1B04381EBC4A}"/>
    </a:ext>
  </a:extLst>
</a:theme>
</file>

<file path=ppt/theme/theme2.xml><?xml version="1.0" encoding="utf-8"?>
<a:theme xmlns:a="http://schemas.openxmlformats.org/drawingml/2006/main" name="Chapter page">
  <a:themeElements>
    <a:clrScheme name="HuaWei colour 3">
      <a:dk1>
        <a:srgbClr val="1D1D1A"/>
      </a:dk1>
      <a:lt1>
        <a:srgbClr val="666666"/>
      </a:lt1>
      <a:dk2>
        <a:srgbClr val="FFFFFF"/>
      </a:dk2>
      <a:lt2>
        <a:srgbClr val="DDDDDD"/>
      </a:lt2>
      <a:accent1>
        <a:srgbClr val="E9002F"/>
      </a:accent1>
      <a:accent2>
        <a:srgbClr val="7F0000"/>
      </a:accent2>
      <a:accent3>
        <a:srgbClr val="ED6D00"/>
      </a:accent3>
      <a:accent4>
        <a:srgbClr val="FCC800"/>
      </a:accent4>
      <a:accent5>
        <a:srgbClr val="61B230"/>
      </a:accent5>
      <a:accent6>
        <a:srgbClr val="30B5C5"/>
      </a:accent6>
      <a:hlink>
        <a:srgbClr val="C7000B"/>
      </a:hlink>
      <a:folHlink>
        <a:srgbClr val="666666"/>
      </a:folHlink>
    </a:clrScheme>
    <a:fontScheme name="Arial">
      <a:majorFont>
        <a:latin typeface="Arial" panose="020B0604020202020204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 panose="020B0604020202020204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noFill/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txDef>
      <a:spPr>
        <a:noFill/>
      </a:spPr>
      <a:bodyPr wrap="square" lIns="0" tIns="0" rIns="0" bIns="0" rtlCol="0">
        <a:spAutoFit/>
      </a:bodyPr>
      <a:lstStyle>
        <a:defPPr algn="l">
          <a:lnSpc>
            <a:spcPts val="3440"/>
          </a:lnSpc>
          <a:defRPr kumimoji="1" dirty="0" err="1" smtClean="0">
            <a:solidFill>
              <a:srgbClr val="000000"/>
            </a:solidFill>
            <a:ea typeface="Microsoft YaHei" panose="020B0503020204020204" pitchFamily="34" charset="-122"/>
            <a:cs typeface="Arial" panose="020B0604020202020204" pitchFamily="34" charset="0"/>
          </a:defRPr>
        </a:defPPr>
      </a:lstStyle>
    </a:txDef>
  </a:objectDefaults>
  <a:extraClrSchemeLst/>
  <a:extLst>
    <a:ext uri="{05A4C25C-085E-4340-85A3-A5531E510DB2}">
      <thm15:themeFamily xmlns:thm15="http://schemas.microsoft.com/office/thememl/2012/main" name="演示文稿8" id="{10D78E51-8D5A-4682-A2B0-43C2A5B5BB4F}" vid="{9EF9C519-0329-4EF9-B266-404C2A0B68C0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4020</Words>
  <Application>Microsoft Office PowerPoint</Application>
  <PresentationFormat>Grand écran</PresentationFormat>
  <Paragraphs>870</Paragraphs>
  <Slides>51</Slides>
  <Notes>31</Notes>
  <HiddenSlides>0</HiddenSlides>
  <MMClips>1</MMClips>
  <ScaleCrop>false</ScaleCrop>
  <HeadingPairs>
    <vt:vector size="6" baseType="variant">
      <vt:variant>
        <vt:lpstr>Polices utilisées</vt:lpstr>
      </vt:variant>
      <vt:variant>
        <vt:i4>9</vt:i4>
      </vt:variant>
      <vt:variant>
        <vt:lpstr>Thème</vt:lpstr>
      </vt:variant>
      <vt:variant>
        <vt:i4>2</vt:i4>
      </vt:variant>
      <vt:variant>
        <vt:lpstr>Titres des diapositives</vt:lpstr>
      </vt:variant>
      <vt:variant>
        <vt:i4>51</vt:i4>
      </vt:variant>
    </vt:vector>
  </HeadingPairs>
  <TitlesOfParts>
    <vt:vector size="62" baseType="lpstr">
      <vt:lpstr>Aptos</vt:lpstr>
      <vt:lpstr>Arial</vt:lpstr>
      <vt:lpstr>Calibri Light</vt:lpstr>
      <vt:lpstr>Cambria</vt:lpstr>
      <vt:lpstr>Cambria Math</vt:lpstr>
      <vt:lpstr>Courier New</vt:lpstr>
      <vt:lpstr>Franklin Gothic Demi Cond</vt:lpstr>
      <vt:lpstr>Impact</vt:lpstr>
      <vt:lpstr>Wingdings</vt:lpstr>
      <vt:lpstr>Thème Office</vt:lpstr>
      <vt:lpstr>Chapter page</vt:lpstr>
      <vt:lpstr>Présentation PowerPoint</vt:lpstr>
      <vt:lpstr>Why analog computing ?</vt:lpstr>
      <vt:lpstr>Motivation</vt:lpstr>
      <vt:lpstr>AI and computing</vt:lpstr>
      <vt:lpstr>End of Moore’s law</vt:lpstr>
      <vt:lpstr>Présentation PowerPoint</vt:lpstr>
      <vt:lpstr>Why analog computing was abandoned?</vt:lpstr>
      <vt:lpstr>Why analog computing was abandoned?</vt:lpstr>
      <vt:lpstr>The basis of actual (digital) computing</vt:lpstr>
      <vt:lpstr>Other computing paradigm</vt:lpstr>
      <vt:lpstr>Outline</vt:lpstr>
      <vt:lpstr>Taking the derivative  with light: </vt:lpstr>
      <vt:lpstr>How can this work ?</vt:lpstr>
      <vt:lpstr>Let’s explore it together!</vt:lpstr>
      <vt:lpstr>Conclusions</vt:lpstr>
      <vt:lpstr>Differentiating in time</vt:lpstr>
      <vt:lpstr>Differentiation of optical pulses</vt:lpstr>
      <vt:lpstr>Differentiating in spatial domain</vt:lpstr>
      <vt:lpstr>Differentiation and integration</vt:lpstr>
      <vt:lpstr>Outline</vt:lpstr>
      <vt:lpstr>First order linear differential equations</vt:lpstr>
      <vt:lpstr>Arbitrary-order differential equations</vt:lpstr>
      <vt:lpstr>How about more complex equations</vt:lpstr>
      <vt:lpstr>Kernel discretization</vt:lpstr>
      <vt:lpstr>All we need: matrix vector multiplications</vt:lpstr>
      <vt:lpstr>Example with MZI</vt:lpstr>
      <vt:lpstr>Brute force inverse design of output=F(input, weights) </vt:lpstr>
      <vt:lpstr>Optics experiment</vt:lpstr>
      <vt:lpstr>Outline</vt:lpstr>
      <vt:lpstr>Présentation PowerPoint</vt:lpstr>
      <vt:lpstr>Inference in integrated photonics</vt:lpstr>
      <vt:lpstr>Présentation PowerPoint</vt:lpstr>
      <vt:lpstr>Scaling: opportunities and challenges</vt:lpstr>
      <vt:lpstr>The idea of physical neural networks</vt:lpstr>
      <vt:lpstr>Présentation PowerPoint</vt:lpstr>
      <vt:lpstr>Training of PNNs – a brief overview</vt:lpstr>
      <vt:lpstr>Présentation PowerPoint</vt:lpstr>
      <vt:lpstr>Présentation PowerPoint</vt:lpstr>
      <vt:lpstr>Measuring and modifying large scattering matrices</vt:lpstr>
      <vt:lpstr>Présentation PowerPoint</vt:lpstr>
      <vt:lpstr>Computing in linear cavities with nonlinear mapping</vt:lpstr>
      <vt:lpstr>Présentation PowerPoint</vt:lpstr>
      <vt:lpstr>Présentation PowerPoint</vt:lpstr>
      <vt:lpstr>Présentation PowerPoint</vt:lpstr>
      <vt:lpstr>The set-up</vt:lpstr>
      <vt:lpstr>Présentation PowerPoint</vt:lpstr>
      <vt:lpstr>A 16-channel free-space optical neural network</vt:lpstr>
      <vt:lpstr>Hybrid Vision Language Model</vt:lpstr>
      <vt:lpstr>Outline</vt:lpstr>
      <vt:lpstr>Towards learned sensing</vt:lpstr>
      <vt:lpstr>Thank you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Romain Fleury</dc:creator>
  <cp:lastModifiedBy>Guillaume NOETINGER</cp:lastModifiedBy>
  <cp:revision>29</cp:revision>
  <dcterms:created xsi:type="dcterms:W3CDTF">2024-02-29T08:41:37Z</dcterms:created>
  <dcterms:modified xsi:type="dcterms:W3CDTF">2026-06-19T08:40:58Z</dcterms:modified>
</cp:coreProperties>
</file>