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5"/>
  </p:notesMasterIdLst>
  <p:sldIdLst>
    <p:sldId id="262" r:id="rId2"/>
    <p:sldId id="592" r:id="rId3"/>
    <p:sldId id="429" r:id="rId4"/>
    <p:sldId id="477" r:id="rId5"/>
    <p:sldId id="263" r:id="rId6"/>
    <p:sldId id="264" r:id="rId7"/>
    <p:sldId id="446" r:id="rId8"/>
    <p:sldId id="431" r:id="rId9"/>
    <p:sldId id="531" r:id="rId10"/>
    <p:sldId id="268" r:id="rId11"/>
    <p:sldId id="272" r:id="rId12"/>
    <p:sldId id="267" r:id="rId13"/>
    <p:sldId id="273" r:id="rId14"/>
    <p:sldId id="274" r:id="rId15"/>
    <p:sldId id="275" r:id="rId16"/>
    <p:sldId id="276" r:id="rId17"/>
    <p:sldId id="277" r:id="rId18"/>
    <p:sldId id="278" r:id="rId19"/>
    <p:sldId id="447" r:id="rId20"/>
    <p:sldId id="449" r:id="rId21"/>
    <p:sldId id="2803" r:id="rId22"/>
    <p:sldId id="279" r:id="rId23"/>
    <p:sldId id="280" r:id="rId24"/>
    <p:sldId id="281" r:id="rId25"/>
    <p:sldId id="282" r:id="rId26"/>
    <p:sldId id="283" r:id="rId27"/>
    <p:sldId id="2824" r:id="rId28"/>
    <p:sldId id="286" r:id="rId29"/>
    <p:sldId id="462" r:id="rId30"/>
    <p:sldId id="289" r:id="rId31"/>
    <p:sldId id="290" r:id="rId32"/>
    <p:sldId id="291" r:id="rId33"/>
    <p:sldId id="294" r:id="rId34"/>
    <p:sldId id="295" r:id="rId35"/>
    <p:sldId id="296" r:id="rId36"/>
    <p:sldId id="297" r:id="rId37"/>
    <p:sldId id="2825" r:id="rId38"/>
    <p:sldId id="2826" r:id="rId39"/>
    <p:sldId id="301" r:id="rId40"/>
    <p:sldId id="2827" r:id="rId41"/>
    <p:sldId id="738" r:id="rId42"/>
    <p:sldId id="739" r:id="rId43"/>
    <p:sldId id="740" r:id="rId44"/>
    <p:sldId id="307" r:id="rId45"/>
    <p:sldId id="309" r:id="rId46"/>
    <p:sldId id="310" r:id="rId47"/>
    <p:sldId id="312" r:id="rId48"/>
    <p:sldId id="944" r:id="rId49"/>
    <p:sldId id="313" r:id="rId50"/>
    <p:sldId id="314" r:id="rId51"/>
    <p:sldId id="363" r:id="rId52"/>
    <p:sldId id="946" r:id="rId53"/>
    <p:sldId id="2902" r:id="rId54"/>
    <p:sldId id="317" r:id="rId55"/>
    <p:sldId id="319" r:id="rId56"/>
    <p:sldId id="320" r:id="rId57"/>
    <p:sldId id="321" r:id="rId58"/>
    <p:sldId id="322" r:id="rId59"/>
    <p:sldId id="323" r:id="rId60"/>
    <p:sldId id="949" r:id="rId61"/>
    <p:sldId id="707" r:id="rId62"/>
    <p:sldId id="327" r:id="rId63"/>
    <p:sldId id="2903" r:id="rId64"/>
    <p:sldId id="2904" r:id="rId65"/>
    <p:sldId id="284" r:id="rId66"/>
    <p:sldId id="285" r:id="rId67"/>
    <p:sldId id="2618" r:id="rId68"/>
    <p:sldId id="2619" r:id="rId69"/>
    <p:sldId id="2629" r:id="rId70"/>
    <p:sldId id="331" r:id="rId71"/>
    <p:sldId id="332" r:id="rId72"/>
    <p:sldId id="532" r:id="rId73"/>
    <p:sldId id="708" r:id="rId74"/>
    <p:sldId id="728" r:id="rId75"/>
    <p:sldId id="603" r:id="rId76"/>
    <p:sldId id="604" r:id="rId77"/>
    <p:sldId id="341" r:id="rId78"/>
    <p:sldId id="342" r:id="rId79"/>
    <p:sldId id="599" r:id="rId80"/>
    <p:sldId id="365" r:id="rId81"/>
    <p:sldId id="366" r:id="rId82"/>
    <p:sldId id="381" r:id="rId83"/>
    <p:sldId id="383" r:id="rId84"/>
    <p:sldId id="384" r:id="rId85"/>
    <p:sldId id="654" r:id="rId86"/>
    <p:sldId id="655" r:id="rId87"/>
    <p:sldId id="656" r:id="rId88"/>
    <p:sldId id="657" r:id="rId89"/>
    <p:sldId id="658" r:id="rId90"/>
    <p:sldId id="2907" r:id="rId91"/>
    <p:sldId id="661" r:id="rId92"/>
    <p:sldId id="662" r:id="rId93"/>
    <p:sldId id="663" r:id="rId94"/>
    <p:sldId id="664" r:id="rId95"/>
    <p:sldId id="665" r:id="rId96"/>
    <p:sldId id="666" r:id="rId97"/>
    <p:sldId id="667" r:id="rId98"/>
    <p:sldId id="668" r:id="rId99"/>
    <p:sldId id="669" r:id="rId100"/>
    <p:sldId id="670" r:id="rId101"/>
    <p:sldId id="671" r:id="rId102"/>
    <p:sldId id="672" r:id="rId103"/>
    <p:sldId id="709" r:id="rId104"/>
    <p:sldId id="732" r:id="rId105"/>
    <p:sldId id="733" r:id="rId106"/>
    <p:sldId id="673" r:id="rId107"/>
    <p:sldId id="674" r:id="rId108"/>
    <p:sldId id="675" r:id="rId109"/>
    <p:sldId id="676" r:id="rId110"/>
    <p:sldId id="741" r:id="rId111"/>
    <p:sldId id="678" r:id="rId112"/>
    <p:sldId id="679" r:id="rId113"/>
    <p:sldId id="680" r:id="rId114"/>
    <p:sldId id="681" r:id="rId115"/>
    <p:sldId id="682" r:id="rId116"/>
    <p:sldId id="683" r:id="rId117"/>
    <p:sldId id="684" r:id="rId118"/>
    <p:sldId id="685" r:id="rId119"/>
    <p:sldId id="686" r:id="rId120"/>
    <p:sldId id="687" r:id="rId121"/>
    <p:sldId id="688" r:id="rId122"/>
    <p:sldId id="689" r:id="rId123"/>
    <p:sldId id="690" r:id="rId124"/>
    <p:sldId id="691" r:id="rId125"/>
    <p:sldId id="692" r:id="rId126"/>
    <p:sldId id="693" r:id="rId127"/>
    <p:sldId id="727" r:id="rId128"/>
    <p:sldId id="503" r:id="rId129"/>
    <p:sldId id="742" r:id="rId130"/>
    <p:sldId id="710" r:id="rId131"/>
    <p:sldId id="711" r:id="rId132"/>
    <p:sldId id="712" r:id="rId133"/>
    <p:sldId id="440" r:id="rId134"/>
    <p:sldId id="2821" r:id="rId135"/>
    <p:sldId id="2822" r:id="rId136"/>
    <p:sldId id="340" r:id="rId137"/>
    <p:sldId id="326" r:id="rId138"/>
    <p:sldId id="2819" r:id="rId139"/>
    <p:sldId id="2820" r:id="rId140"/>
    <p:sldId id="2823" r:id="rId141"/>
    <p:sldId id="1634" r:id="rId142"/>
    <p:sldId id="726" r:id="rId143"/>
    <p:sldId id="704" r:id="rId1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20000"/>
    <a:srgbClr val="000F2E"/>
    <a:srgbClr val="0017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93425" autoAdjust="0"/>
  </p:normalViewPr>
  <p:slideViewPr>
    <p:cSldViewPr snapToGrid="0">
      <p:cViewPr varScale="1">
        <p:scale>
          <a:sx n="95" d="100"/>
          <a:sy n="95" d="100"/>
        </p:scale>
        <p:origin x="500" y="80"/>
      </p:cViewPr>
      <p:guideLst/>
    </p:cSldViewPr>
  </p:slideViewPr>
  <p:notesTextViewPr>
    <p:cViewPr>
      <p:scale>
        <a:sx n="3" d="2"/>
        <a:sy n="3" d="2"/>
      </p:scale>
      <p:origin x="0" y="0"/>
    </p:cViewPr>
  </p:notesTextViewPr>
  <p:sorterViewPr>
    <p:cViewPr varScale="1">
      <p:scale>
        <a:sx n="1" d="1"/>
        <a:sy n="1" d="1"/>
      </p:scale>
      <p:origin x="0" y="-45872"/>
    </p:cViewPr>
  </p:sorterViewPr>
  <p:notesViewPr>
    <p:cSldViewPr snapToGrid="0">
      <p:cViewPr varScale="1">
        <p:scale>
          <a:sx n="50" d="100"/>
          <a:sy n="50" d="100"/>
        </p:scale>
        <p:origin x="2640" y="2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871A88-68C5-4431-ADE9-65AC6AFCE966}" type="datetimeFigureOut">
              <a:rPr lang="fr-CH" smtClean="0"/>
              <a:t>18.06.2026</a:t>
            </a:fld>
            <a:endParaRPr lang="fr-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B9EBBE-0B90-49B1-86FA-AA061B285F4B}" type="slidenum">
              <a:rPr lang="fr-CH" smtClean="0"/>
              <a:t>‹#›</a:t>
            </a:fld>
            <a:endParaRPr lang="fr-CH"/>
          </a:p>
        </p:txBody>
      </p:sp>
    </p:spTree>
    <p:extLst>
      <p:ext uri="{BB962C8B-B14F-4D97-AF65-F5344CB8AC3E}">
        <p14:creationId xmlns:p14="http://schemas.microsoft.com/office/powerpoint/2010/main" val="3218475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image" Target="../media/image31.wmf"/></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image" Target="../media/image64.wmf"/></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image" Target="../media/image72.wmf"/><Relationship Id="rId5" Type="http://schemas.openxmlformats.org/officeDocument/2006/relationships/oleObject" Target="../embeddings/oleObject30.bin"/><Relationship Id="rId4" Type="http://schemas.openxmlformats.org/officeDocument/2006/relationships/image" Target="../media/image71.wmf"/></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image" Target="../media/image76.wmf"/></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10"/>
          </p:nvPr>
        </p:nvSpPr>
        <p:spPr/>
        <p:txBody>
          <a:bodyPr/>
          <a:lstStyle/>
          <a:p>
            <a:fld id="{723CFEC6-9814-4722-AC1F-B78EF16580AD}" type="slidenum">
              <a:rPr lang="en-US" smtClean="0"/>
              <a:t>1</a:t>
            </a:fld>
            <a:endParaRPr lang="en-US"/>
          </a:p>
        </p:txBody>
      </p:sp>
    </p:spTree>
    <p:extLst>
      <p:ext uri="{BB962C8B-B14F-4D97-AF65-F5344CB8AC3E}">
        <p14:creationId xmlns:p14="http://schemas.microsoft.com/office/powerpoint/2010/main" val="3766952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0" y="4725988"/>
            <a:ext cx="5683250" cy="4605337"/>
          </a:xfrm>
        </p:spPr>
        <p:txBody>
          <a:bodyPr/>
          <a:lstStyle/>
          <a:p>
            <a:endParaRPr lang="en-US" dirty="0"/>
          </a:p>
          <a:p>
            <a:endParaRPr lang="fr-CH" dirty="0"/>
          </a:p>
        </p:txBody>
      </p:sp>
      <p:sp>
        <p:nvSpPr>
          <p:cNvPr id="4" name="Slide Number Placeholder 3"/>
          <p:cNvSpPr>
            <a:spLocks noGrp="1"/>
          </p:cNvSpPr>
          <p:nvPr>
            <p:ph type="sldNum" sz="quarter" idx="10"/>
          </p:nvPr>
        </p:nvSpPr>
        <p:spPr>
          <a:xfrm>
            <a:off x="4024313" y="9720263"/>
            <a:ext cx="3078162" cy="511175"/>
          </a:xfrm>
        </p:spPr>
        <p:txBody>
          <a:bodyPr/>
          <a:lstStyle/>
          <a:p>
            <a:fld id="{723CFEC6-9814-4722-AC1F-B78EF16580AD}" type="slidenum">
              <a:rPr lang="en-US" smtClean="0"/>
              <a:t>13</a:t>
            </a:fld>
            <a:endParaRPr lang="en-US"/>
          </a:p>
        </p:txBody>
      </p:sp>
      <p:sp>
        <p:nvSpPr>
          <p:cNvPr id="2" name="Slide Image Placeholder 1"/>
          <p:cNvSpPr>
            <a:spLocks noGrp="1" noRot="1" noChangeAspect="1"/>
          </p:cNvSpPr>
          <p:nvPr>
            <p:ph type="sldImg"/>
          </p:nvPr>
        </p:nvSpPr>
        <p:spPr/>
      </p:sp>
      <p:sp>
        <p:nvSpPr>
          <p:cNvPr id="8" name="Notes Placeholder 2"/>
          <p:cNvSpPr txBox="1">
            <a:spLocks/>
          </p:cNvSpPr>
          <p:nvPr/>
        </p:nvSpPr>
        <p:spPr>
          <a:xfrm>
            <a:off x="693419" y="4866297"/>
            <a:ext cx="5681980" cy="4604861"/>
          </a:xfrm>
          <a:prstGeom prst="rect">
            <a:avLst/>
          </a:prstGeom>
        </p:spPr>
        <p:txBody>
          <a:bodyPr vert="horz" lIns="99057" tIns="49528" rIns="99057" bIns="4952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a:p>
            <a:r>
              <a:rPr lang="en-US" dirty="0"/>
              <a:t>Lasers generates optical waves to transfer energy or to pass energy through a material. </a:t>
            </a:r>
          </a:p>
          <a:p>
            <a:endParaRPr lang="en-US" dirty="0"/>
          </a:p>
          <a:p>
            <a:r>
              <a:rPr lang="en-US" dirty="0"/>
              <a:t>All or part of this energy is eventually absorbed in the material according different modalities that may induce different types of material responses. </a:t>
            </a:r>
          </a:p>
          <a:p>
            <a:endParaRPr lang="en-US" dirty="0"/>
          </a:p>
          <a:p>
            <a:r>
              <a:rPr lang="en-US" dirty="0"/>
              <a:t>In manufacturing, we are concerned with the fundamental transformations occurring in the material and how they can be used of fabricating particular shapes or for transforming materials. </a:t>
            </a:r>
          </a:p>
          <a:p>
            <a:endParaRPr lang="en-US" dirty="0"/>
          </a:p>
          <a:p>
            <a:r>
              <a:rPr lang="en-US" dirty="0"/>
              <a:t>Optical waves generated by lasers have particular properties that we will summarize in the following slides.  </a:t>
            </a:r>
          </a:p>
        </p:txBody>
      </p:sp>
    </p:spTree>
    <p:extLst>
      <p:ext uri="{BB962C8B-B14F-4D97-AF65-F5344CB8AC3E}">
        <p14:creationId xmlns:p14="http://schemas.microsoft.com/office/powerpoint/2010/main" val="2043505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schematic above describes a very generic scenario when laser light penetrates in a material and when linear absorption phenomenon are taking place. </a:t>
            </a:r>
          </a:p>
          <a:p>
            <a:endParaRPr lang="en-US" dirty="0"/>
          </a:p>
          <a:p>
            <a:r>
              <a:rPr lang="en-US" dirty="0"/>
              <a:t>Typically the light is focused on or within the material. As it penetrates through, a portion or all of the incoming light gets gradually absorbed. This ‘deposited energy’ is then dissipated in various ways. Some of this deposited energy may be converted into heat that may vaporize the material to generate a </a:t>
            </a:r>
            <a:r>
              <a:rPr lang="en-US" b="1" dirty="0"/>
              <a:t>plume</a:t>
            </a:r>
            <a:r>
              <a:rPr lang="en-US" dirty="0"/>
              <a:t> (or ejecta). This energy may also dissipate in the form of mechanical energy, eventually creating stress wave. </a:t>
            </a:r>
          </a:p>
          <a:p>
            <a:endParaRPr lang="en-US" dirty="0"/>
          </a:p>
          <a:p>
            <a:r>
              <a:rPr lang="en-US" dirty="0"/>
              <a:t>The broad region in which the effect of the laser can be seen is called the ‘</a:t>
            </a:r>
            <a:r>
              <a:rPr lang="en-US" b="1" dirty="0"/>
              <a:t>Laser Affected Zone</a:t>
            </a:r>
            <a:r>
              <a:rPr lang="en-US" dirty="0"/>
              <a:t>’ (LAZ).  Note that this zone can be smaller or larger than the zone under optical exposure. In classical linear-absorption regime laser machining, the LAZ is typically broader than the zone that was exposed to the light emitted by the laser. </a:t>
            </a:r>
          </a:p>
          <a:p>
            <a:endParaRPr lang="en-US" dirty="0"/>
          </a:p>
          <a:p>
            <a:r>
              <a:rPr lang="en-US" dirty="0"/>
              <a:t>As it will be seen in the following slide, the laser distribution of energy around a laser spot has a </a:t>
            </a:r>
            <a:r>
              <a:rPr lang="en-US" b="1" dirty="0"/>
              <a:t>Gaussian intensity profile </a:t>
            </a:r>
            <a:r>
              <a:rPr lang="en-US" dirty="0"/>
              <a:t>in most cases. It is maximum in the middle and decays following a Gaussian law on the edges. </a:t>
            </a:r>
          </a:p>
          <a:p>
            <a:endParaRPr lang="en-US" dirty="0"/>
          </a:p>
          <a:p>
            <a:r>
              <a:rPr lang="en-US" dirty="0"/>
              <a:t>Note that in the scenario where some of the material is vaporized and ejected away from the substrate, the laser beam itself passes through this ejecta (that resembles a ‘cloud’ of particles) and may further interact with this cloud. It is therefore a dynamical process where the laser interacts with the byproduct of its own interaction with the material surface. </a:t>
            </a:r>
          </a:p>
        </p:txBody>
      </p:sp>
      <p:sp>
        <p:nvSpPr>
          <p:cNvPr id="4" name="Slide Number Placeholder 3"/>
          <p:cNvSpPr>
            <a:spLocks noGrp="1"/>
          </p:cNvSpPr>
          <p:nvPr>
            <p:ph type="sldNum" sz="quarter" idx="10"/>
          </p:nvPr>
        </p:nvSpPr>
        <p:spPr/>
        <p:txBody>
          <a:bodyPr/>
          <a:lstStyle/>
          <a:p>
            <a:fld id="{723CFEC6-9814-4722-AC1F-B78EF16580AD}" type="slidenum">
              <a:rPr lang="en-US" smtClean="0"/>
              <a:t>14</a:t>
            </a:fld>
            <a:endParaRPr lang="en-US"/>
          </a:p>
        </p:txBody>
      </p:sp>
    </p:spTree>
    <p:extLst>
      <p:ext uri="{BB962C8B-B14F-4D97-AF65-F5344CB8AC3E}">
        <p14:creationId xmlns:p14="http://schemas.microsoft.com/office/powerpoint/2010/main" val="2089984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Laser-matter interaction can therefore be seen as a dynamical process in which the incoming energy provided by the laser is ‘digested’ in the material according various scenarii that we will discuss in the sequel. </a:t>
            </a:r>
          </a:p>
          <a:p>
            <a:endParaRPr lang="en-US" dirty="0"/>
          </a:p>
          <a:p>
            <a:r>
              <a:rPr lang="en-US" dirty="0"/>
              <a:t>Three cases that represent the majority of scenarii in laser manufacturing will be considered in this lecture. </a:t>
            </a:r>
          </a:p>
          <a:p>
            <a:endParaRPr lang="en-US" dirty="0"/>
          </a:p>
          <a:p>
            <a:r>
              <a:rPr lang="en-US" dirty="0"/>
              <a:t>Before analyzing them one-by-one, let us first go through some basics about optical waves and linear absorption mechanism. </a:t>
            </a:r>
          </a:p>
        </p:txBody>
      </p:sp>
      <p:sp>
        <p:nvSpPr>
          <p:cNvPr id="4" name="Slide Number Placeholder 3"/>
          <p:cNvSpPr>
            <a:spLocks noGrp="1"/>
          </p:cNvSpPr>
          <p:nvPr>
            <p:ph type="sldNum" sz="quarter" idx="10"/>
          </p:nvPr>
        </p:nvSpPr>
        <p:spPr/>
        <p:txBody>
          <a:bodyPr/>
          <a:lstStyle/>
          <a:p>
            <a:fld id="{723CFEC6-9814-4722-AC1F-B78EF16580AD}" type="slidenum">
              <a:rPr lang="en-US" smtClean="0"/>
              <a:t>15</a:t>
            </a:fld>
            <a:endParaRPr lang="en-US"/>
          </a:p>
        </p:txBody>
      </p:sp>
    </p:spTree>
    <p:extLst>
      <p:ext uri="{BB962C8B-B14F-4D97-AF65-F5344CB8AC3E}">
        <p14:creationId xmlns:p14="http://schemas.microsoft.com/office/powerpoint/2010/main" val="1504768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Laser-matter interaction is multidisciplinary discipline that includes optics and materials science. </a:t>
            </a:r>
          </a:p>
          <a:p>
            <a:endParaRPr lang="en-US" dirty="0"/>
          </a:p>
          <a:p>
            <a:r>
              <a:rPr lang="en-US" dirty="0"/>
              <a:t>Here we will focus on some basic aspects of optics and linear absorption mechanism in materials and how the absorbed energy is ‘digested’ by the material. </a:t>
            </a:r>
          </a:p>
        </p:txBody>
      </p:sp>
      <p:sp>
        <p:nvSpPr>
          <p:cNvPr id="4" name="Slide Number Placeholder 3"/>
          <p:cNvSpPr>
            <a:spLocks noGrp="1"/>
          </p:cNvSpPr>
          <p:nvPr>
            <p:ph type="sldNum" sz="quarter" idx="10"/>
          </p:nvPr>
        </p:nvSpPr>
        <p:spPr/>
        <p:txBody>
          <a:bodyPr/>
          <a:lstStyle/>
          <a:p>
            <a:fld id="{723CFEC6-9814-4722-AC1F-B78EF16580AD}" type="slidenum">
              <a:rPr lang="en-US" smtClean="0"/>
              <a:t>16</a:t>
            </a:fld>
            <a:endParaRPr lang="en-US"/>
          </a:p>
        </p:txBody>
      </p:sp>
    </p:spTree>
    <p:extLst>
      <p:ext uri="{BB962C8B-B14F-4D97-AF65-F5344CB8AC3E}">
        <p14:creationId xmlns:p14="http://schemas.microsoft.com/office/powerpoint/2010/main" val="550888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From optics lectures, we know that light can be seen either as an electromagnetic wave (the ‘electromagnetism’ description) or as a particle and a wave, in the quantum description (the duality particle-wave description). </a:t>
            </a:r>
            <a:endParaRPr lang="fr-CH" dirty="0"/>
          </a:p>
        </p:txBody>
      </p:sp>
      <p:sp>
        <p:nvSpPr>
          <p:cNvPr id="4" name="Slide Number Placeholder 3"/>
          <p:cNvSpPr>
            <a:spLocks noGrp="1"/>
          </p:cNvSpPr>
          <p:nvPr>
            <p:ph type="sldNum" sz="quarter" idx="10"/>
          </p:nvPr>
        </p:nvSpPr>
        <p:spPr/>
        <p:txBody>
          <a:bodyPr/>
          <a:lstStyle/>
          <a:p>
            <a:fld id="{723CFEC6-9814-4722-AC1F-B78EF16580AD}" type="slidenum">
              <a:rPr lang="en-US" smtClean="0"/>
              <a:t>17</a:t>
            </a:fld>
            <a:endParaRPr lang="en-US"/>
          </a:p>
        </p:txBody>
      </p:sp>
    </p:spTree>
    <p:extLst>
      <p:ext uri="{BB962C8B-B14F-4D97-AF65-F5344CB8AC3E}">
        <p14:creationId xmlns:p14="http://schemas.microsoft.com/office/powerpoint/2010/main" val="3533323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the quantum mechanics description, the light particle transporting energy are called photons. These particles have no mass and no charge, but carries energy. </a:t>
            </a:r>
          </a:p>
          <a:p>
            <a:endParaRPr lang="en-US" dirty="0"/>
          </a:p>
          <a:p>
            <a:r>
              <a:rPr lang="en-US" dirty="0"/>
              <a:t>The quantized amount of energy carried by a photon is proportional to the angular frequency, and therefore, to the ratio of the propagation speed in the medium and the wavelength of the light beam. </a:t>
            </a:r>
          </a:p>
          <a:p>
            <a:endParaRPr lang="en-US" dirty="0"/>
          </a:p>
          <a:p>
            <a:r>
              <a:rPr lang="en-US" dirty="0"/>
              <a:t>The proportionality constant is the Planck constant: h = </a:t>
            </a:r>
            <a:r>
              <a:rPr lang="fr-CH" dirty="0"/>
              <a:t>6.62607015×10</a:t>
            </a:r>
            <a:r>
              <a:rPr lang="fr-CH" baseline="30000" dirty="0"/>
              <a:t>−34</a:t>
            </a:r>
            <a:r>
              <a:rPr lang="fr-CH" dirty="0"/>
              <a:t> </a:t>
            </a:r>
            <a:r>
              <a:rPr lang="fr-CH" dirty="0" err="1"/>
              <a:t>J⋅s</a:t>
            </a:r>
            <a:r>
              <a:rPr lang="fr-CH" dirty="0"/>
              <a:t>. </a:t>
            </a:r>
          </a:p>
          <a:p>
            <a:endParaRPr lang="en-US" dirty="0"/>
          </a:p>
          <a:p>
            <a:r>
              <a:rPr lang="en-US" dirty="0"/>
              <a:t>As a direct consequence, light wave of shorter wavelength have more energetic photons than light of longer wavelength, since the photon energy is inversely proportional to the wavelength. </a:t>
            </a:r>
            <a:endParaRPr lang="fr-CH" dirty="0"/>
          </a:p>
          <a:p>
            <a:endParaRPr lang="en-US" dirty="0"/>
          </a:p>
          <a:p>
            <a:endParaRPr lang="en-US" dirty="0"/>
          </a:p>
          <a:p>
            <a:endParaRPr lang="en-US" dirty="0"/>
          </a:p>
          <a:p>
            <a:endParaRPr lang="en-US" dirty="0"/>
          </a:p>
          <a:p>
            <a:endParaRPr lang="fr-CH" dirty="0"/>
          </a:p>
        </p:txBody>
      </p:sp>
      <p:sp>
        <p:nvSpPr>
          <p:cNvPr id="4" name="Slide Number Placeholder 3"/>
          <p:cNvSpPr>
            <a:spLocks noGrp="1"/>
          </p:cNvSpPr>
          <p:nvPr>
            <p:ph type="sldNum" sz="quarter" idx="10"/>
          </p:nvPr>
        </p:nvSpPr>
        <p:spPr/>
        <p:txBody>
          <a:bodyPr/>
          <a:lstStyle/>
          <a:p>
            <a:fld id="{723CFEC6-9814-4722-AC1F-B78EF16580AD}" type="slidenum">
              <a:rPr lang="en-US" smtClean="0"/>
              <a:t>18</a:t>
            </a:fld>
            <a:endParaRPr lang="en-US"/>
          </a:p>
        </p:txBody>
      </p:sp>
      <p:graphicFrame>
        <p:nvGraphicFramePr>
          <p:cNvPr id="5" name="Object 4"/>
          <p:cNvGraphicFramePr>
            <a:graphicFrameLocks noChangeAspect="1"/>
          </p:cNvGraphicFramePr>
          <p:nvPr/>
        </p:nvGraphicFramePr>
        <p:xfrm>
          <a:off x="5061935" y="2656413"/>
          <a:ext cx="756973" cy="617531"/>
        </p:xfrm>
        <a:graphic>
          <a:graphicData uri="http://schemas.openxmlformats.org/presentationml/2006/ole">
            <mc:AlternateContent xmlns:mc="http://schemas.openxmlformats.org/markup-compatibility/2006">
              <mc:Choice xmlns:v="urn:schemas-microsoft-com:vml" Requires="v">
                <p:oleObj name="Equation" r:id="rId3" imgW="482400" imgH="393480" progId="Equation.DSMT4">
                  <p:embed/>
                </p:oleObj>
              </mc:Choice>
              <mc:Fallback>
                <p:oleObj name="Equation" r:id="rId3" imgW="482400" imgH="393480" progId="Equation.DSMT4">
                  <p:embed/>
                  <p:pic>
                    <p:nvPicPr>
                      <p:cNvPr id="5" name="Object 4"/>
                      <p:cNvPicPr/>
                      <p:nvPr/>
                    </p:nvPicPr>
                    <p:blipFill>
                      <a:blip r:embed="rId4"/>
                      <a:stretch>
                        <a:fillRect/>
                      </a:stretch>
                    </p:blipFill>
                    <p:spPr>
                      <a:xfrm>
                        <a:off x="5061935" y="2656413"/>
                        <a:ext cx="756973" cy="617531"/>
                      </a:xfrm>
                      <a:prstGeom prst="rect">
                        <a:avLst/>
                      </a:prstGeom>
                    </p:spPr>
                  </p:pic>
                </p:oleObj>
              </mc:Fallback>
            </mc:AlternateContent>
          </a:graphicData>
        </a:graphic>
      </p:graphicFrame>
    </p:spTree>
    <p:extLst>
      <p:ext uri="{BB962C8B-B14F-4D97-AF65-F5344CB8AC3E}">
        <p14:creationId xmlns:p14="http://schemas.microsoft.com/office/powerpoint/2010/main" val="1356526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3B9EBBE-0B90-49B1-86FA-AA061B285F4B}" type="slidenum">
              <a:rPr lang="fr-CH" smtClean="0"/>
              <a:t>21</a:t>
            </a:fld>
            <a:endParaRPr lang="fr-CH"/>
          </a:p>
        </p:txBody>
      </p:sp>
    </p:spTree>
    <p:extLst>
      <p:ext uri="{BB962C8B-B14F-4D97-AF65-F5344CB8AC3E}">
        <p14:creationId xmlns:p14="http://schemas.microsoft.com/office/powerpoint/2010/main" val="3753725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There are various approaches to describe optical phenomena, following the historical understanding of optics. </a:t>
            </a:r>
          </a:p>
          <a:p>
            <a:endParaRPr lang="en-US" dirty="0"/>
          </a:p>
          <a:p>
            <a:r>
              <a:rPr lang="en-US" dirty="0"/>
              <a:t>The simplest approach is geometrical optics, where light is seen as a set of rays that can be bent, deform or reflected by media of various densities (we will see later the concept of refractive index). Snell-Descartes law were first derived from light beam seen as ‘rays’. </a:t>
            </a:r>
          </a:p>
          <a:p>
            <a:r>
              <a:rPr lang="en-US" dirty="0"/>
              <a:t>This approach is sufficient to describe some aspect of image formations in a set of lenses or mirrors, but cannot describe diffraction phenomena. </a:t>
            </a:r>
          </a:p>
          <a:p>
            <a:endParaRPr lang="en-US" dirty="0"/>
          </a:p>
          <a:p>
            <a:r>
              <a:rPr lang="en-US" dirty="0"/>
              <a:t>The second approach is to see optics as waves. There, light is seen as a series of waves emitted by point-like sources. This approach is successful for describing phenomena like interferences effects. </a:t>
            </a:r>
          </a:p>
          <a:p>
            <a:endParaRPr lang="en-US" dirty="0"/>
          </a:p>
          <a:p>
            <a:r>
              <a:rPr lang="en-US" dirty="0"/>
              <a:t>The third approach is the electromagnetic description. There, propagation phenomena can be explained as well as the effects of polarization. </a:t>
            </a:r>
          </a:p>
          <a:p>
            <a:endParaRPr lang="en-US" dirty="0"/>
          </a:p>
          <a:p>
            <a:r>
              <a:rPr lang="en-US" dirty="0"/>
              <a:t>Finally, the last layer is the quantum description, building-up on the duality wave-particles.</a:t>
            </a:r>
          </a:p>
          <a:p>
            <a:endParaRPr lang="en-US" dirty="0"/>
          </a:p>
          <a:p>
            <a:r>
              <a:rPr lang="en-US" dirty="0"/>
              <a:t>In what follows, we will limit our effort to the electromagnetic description. </a:t>
            </a:r>
          </a:p>
        </p:txBody>
      </p:sp>
      <p:sp>
        <p:nvSpPr>
          <p:cNvPr id="4" name="Slide Number Placeholder 3"/>
          <p:cNvSpPr>
            <a:spLocks noGrp="1"/>
          </p:cNvSpPr>
          <p:nvPr>
            <p:ph type="sldNum" sz="quarter" idx="10"/>
          </p:nvPr>
        </p:nvSpPr>
        <p:spPr/>
        <p:txBody>
          <a:bodyPr/>
          <a:lstStyle/>
          <a:p>
            <a:fld id="{723CFEC6-9814-4722-AC1F-B78EF16580AD}" type="slidenum">
              <a:rPr lang="en-US" smtClean="0"/>
              <a:t>22</a:t>
            </a:fld>
            <a:endParaRPr lang="en-US"/>
          </a:p>
        </p:txBody>
      </p:sp>
    </p:spTree>
    <p:extLst>
      <p:ext uri="{BB962C8B-B14F-4D97-AF65-F5344CB8AC3E}">
        <p14:creationId xmlns:p14="http://schemas.microsoft.com/office/powerpoint/2010/main" val="3884060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44" eaLnBrk="0" hangingPunct="0">
              <a:defRPr sz="1400" b="1">
                <a:solidFill>
                  <a:srgbClr val="FF9933"/>
                </a:solidFill>
                <a:latin typeface="Arial" pitchFamily="34" charset="0"/>
              </a:defRPr>
            </a:lvl1pPr>
            <a:lvl2pPr marL="742946" indent="-285749" defTabSz="946144" eaLnBrk="0" hangingPunct="0">
              <a:defRPr sz="1400" b="1">
                <a:solidFill>
                  <a:srgbClr val="FF9933"/>
                </a:solidFill>
                <a:latin typeface="Arial" pitchFamily="34" charset="0"/>
              </a:defRPr>
            </a:lvl2pPr>
            <a:lvl3pPr marL="1142993" indent="-228599" defTabSz="946144" eaLnBrk="0" hangingPunct="0">
              <a:defRPr sz="1400" b="1">
                <a:solidFill>
                  <a:srgbClr val="FF9933"/>
                </a:solidFill>
                <a:latin typeface="Arial" pitchFamily="34" charset="0"/>
              </a:defRPr>
            </a:lvl3pPr>
            <a:lvl4pPr marL="1600191" indent="-228599" defTabSz="946144" eaLnBrk="0" hangingPunct="0">
              <a:defRPr sz="1400" b="1">
                <a:solidFill>
                  <a:srgbClr val="FF9933"/>
                </a:solidFill>
                <a:latin typeface="Arial" pitchFamily="34" charset="0"/>
              </a:defRPr>
            </a:lvl4pPr>
            <a:lvl5pPr marL="2057388" indent="-228599" defTabSz="946144" eaLnBrk="0" hangingPunct="0">
              <a:defRPr sz="1400" b="1">
                <a:solidFill>
                  <a:srgbClr val="FF9933"/>
                </a:solidFill>
                <a:latin typeface="Arial" pitchFamily="34" charset="0"/>
              </a:defRPr>
            </a:lvl5pPr>
            <a:lvl6pPr marL="2514585" indent="-228599" defTabSz="946144" eaLnBrk="0" fontAlgn="base" hangingPunct="0">
              <a:spcBef>
                <a:spcPct val="50000"/>
              </a:spcBef>
              <a:spcAft>
                <a:spcPct val="0"/>
              </a:spcAft>
              <a:defRPr sz="1400" b="1">
                <a:solidFill>
                  <a:srgbClr val="FF9933"/>
                </a:solidFill>
                <a:latin typeface="Arial" pitchFamily="34" charset="0"/>
              </a:defRPr>
            </a:lvl6pPr>
            <a:lvl7pPr marL="2971783" indent="-228599" defTabSz="946144" eaLnBrk="0" fontAlgn="base" hangingPunct="0">
              <a:spcBef>
                <a:spcPct val="50000"/>
              </a:spcBef>
              <a:spcAft>
                <a:spcPct val="0"/>
              </a:spcAft>
              <a:defRPr sz="1400" b="1">
                <a:solidFill>
                  <a:srgbClr val="FF9933"/>
                </a:solidFill>
                <a:latin typeface="Arial" pitchFamily="34" charset="0"/>
              </a:defRPr>
            </a:lvl7pPr>
            <a:lvl8pPr marL="3428980" indent="-228599" defTabSz="946144" eaLnBrk="0" fontAlgn="base" hangingPunct="0">
              <a:spcBef>
                <a:spcPct val="50000"/>
              </a:spcBef>
              <a:spcAft>
                <a:spcPct val="0"/>
              </a:spcAft>
              <a:defRPr sz="1400" b="1">
                <a:solidFill>
                  <a:srgbClr val="FF9933"/>
                </a:solidFill>
                <a:latin typeface="Arial" pitchFamily="34" charset="0"/>
              </a:defRPr>
            </a:lvl8pPr>
            <a:lvl9pPr marL="3886177" indent="-228599" defTabSz="946144" eaLnBrk="0" fontAlgn="base" hangingPunct="0">
              <a:spcBef>
                <a:spcPct val="50000"/>
              </a:spcBef>
              <a:spcAft>
                <a:spcPct val="0"/>
              </a:spcAft>
              <a:defRPr sz="1400" b="1">
                <a:solidFill>
                  <a:srgbClr val="FF9933"/>
                </a:solidFill>
                <a:latin typeface="Arial" pitchFamily="34" charset="0"/>
              </a:defRPr>
            </a:lvl9pPr>
          </a:lstStyle>
          <a:p>
            <a:pPr eaLnBrk="1" hangingPunct="1"/>
            <a:fld id="{1EDC2616-8B20-48D6-9769-D9DFCB2DC1A8}" type="slidenum">
              <a:rPr lang="nl-NL" altLang="en-US" sz="1200" b="0">
                <a:solidFill>
                  <a:schemeClr val="tx1"/>
                </a:solidFill>
              </a:rPr>
              <a:pPr eaLnBrk="1" hangingPunct="1"/>
              <a:t>23</a:t>
            </a:fld>
            <a:endParaRPr lang="nl-NL" altLang="en-US" sz="1200" b="0">
              <a:solidFill>
                <a:schemeClr val="tx1"/>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a:p>
            <a:pPr eaLnBrk="1" hangingPunct="1"/>
            <a:r>
              <a:rPr lang="en-US" altLang="en-US" dirty="0">
                <a:latin typeface="Arial" pitchFamily="34" charset="0"/>
              </a:rPr>
              <a:t>In the electromagnetic (EM) description, the behavior of a light wave is described using the four equations of Maxwell that encapsulates all electromagnetic theory. </a:t>
            </a:r>
          </a:p>
          <a:p>
            <a:pPr eaLnBrk="1" hangingPunct="1"/>
            <a:endParaRPr lang="en-US" altLang="en-US" dirty="0">
              <a:latin typeface="Arial" pitchFamily="34" charset="0"/>
            </a:endParaRPr>
          </a:p>
          <a:p>
            <a:pPr eaLnBrk="1" hangingPunct="1"/>
            <a:r>
              <a:rPr lang="en-US" altLang="en-US" dirty="0">
                <a:latin typeface="Arial" pitchFamily="34" charset="0"/>
              </a:rPr>
              <a:t>Combining these four equations in the case of vacuum (i.e. no charge present), we can express them in the form of two partial differential equations, expressed separately in term of electrostatic or magnetic field. </a:t>
            </a:r>
          </a:p>
          <a:p>
            <a:pPr eaLnBrk="1" hangingPunct="1"/>
            <a:endParaRPr lang="en-US" altLang="en-US" dirty="0">
              <a:latin typeface="Arial" pitchFamily="34" charset="0"/>
            </a:endParaRPr>
          </a:p>
          <a:p>
            <a:pPr eaLnBrk="1" hangingPunct="1"/>
            <a:r>
              <a:rPr lang="en-US" altLang="en-US" dirty="0">
                <a:latin typeface="Arial" pitchFamily="34" charset="0"/>
              </a:rPr>
              <a:t>In what follows, we focus only on the equation that described the electrostatic field behavior in vacuum. </a:t>
            </a:r>
          </a:p>
          <a:p>
            <a:pPr eaLnBrk="1" hangingPunct="1"/>
            <a:endParaRPr lang="en-US" altLang="en-US" dirty="0">
              <a:latin typeface="Arial" pitchFamily="34" charset="0"/>
            </a:endParaRPr>
          </a:p>
        </p:txBody>
      </p:sp>
    </p:spTree>
    <p:extLst>
      <p:ext uri="{BB962C8B-B14F-4D97-AF65-F5344CB8AC3E}">
        <p14:creationId xmlns:p14="http://schemas.microsoft.com/office/powerpoint/2010/main" val="2760443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44" eaLnBrk="0" hangingPunct="0">
              <a:defRPr sz="1400" b="1">
                <a:solidFill>
                  <a:srgbClr val="FF9933"/>
                </a:solidFill>
                <a:latin typeface="Arial" pitchFamily="34" charset="0"/>
              </a:defRPr>
            </a:lvl1pPr>
            <a:lvl2pPr marL="742946" indent="-285749" defTabSz="946144" eaLnBrk="0" hangingPunct="0">
              <a:defRPr sz="1400" b="1">
                <a:solidFill>
                  <a:srgbClr val="FF9933"/>
                </a:solidFill>
                <a:latin typeface="Arial" pitchFamily="34" charset="0"/>
              </a:defRPr>
            </a:lvl2pPr>
            <a:lvl3pPr marL="1142993" indent="-228599" defTabSz="946144" eaLnBrk="0" hangingPunct="0">
              <a:defRPr sz="1400" b="1">
                <a:solidFill>
                  <a:srgbClr val="FF9933"/>
                </a:solidFill>
                <a:latin typeface="Arial" pitchFamily="34" charset="0"/>
              </a:defRPr>
            </a:lvl3pPr>
            <a:lvl4pPr marL="1600191" indent="-228599" defTabSz="946144" eaLnBrk="0" hangingPunct="0">
              <a:defRPr sz="1400" b="1">
                <a:solidFill>
                  <a:srgbClr val="FF9933"/>
                </a:solidFill>
                <a:latin typeface="Arial" pitchFamily="34" charset="0"/>
              </a:defRPr>
            </a:lvl4pPr>
            <a:lvl5pPr marL="2057388" indent="-228599" defTabSz="946144" eaLnBrk="0" hangingPunct="0">
              <a:defRPr sz="1400" b="1">
                <a:solidFill>
                  <a:srgbClr val="FF9933"/>
                </a:solidFill>
                <a:latin typeface="Arial" pitchFamily="34" charset="0"/>
              </a:defRPr>
            </a:lvl5pPr>
            <a:lvl6pPr marL="2514585" indent="-228599" defTabSz="946144" eaLnBrk="0" fontAlgn="base" hangingPunct="0">
              <a:spcBef>
                <a:spcPct val="50000"/>
              </a:spcBef>
              <a:spcAft>
                <a:spcPct val="0"/>
              </a:spcAft>
              <a:defRPr sz="1400" b="1">
                <a:solidFill>
                  <a:srgbClr val="FF9933"/>
                </a:solidFill>
                <a:latin typeface="Arial" pitchFamily="34" charset="0"/>
              </a:defRPr>
            </a:lvl6pPr>
            <a:lvl7pPr marL="2971783" indent="-228599" defTabSz="946144" eaLnBrk="0" fontAlgn="base" hangingPunct="0">
              <a:spcBef>
                <a:spcPct val="50000"/>
              </a:spcBef>
              <a:spcAft>
                <a:spcPct val="0"/>
              </a:spcAft>
              <a:defRPr sz="1400" b="1">
                <a:solidFill>
                  <a:srgbClr val="FF9933"/>
                </a:solidFill>
                <a:latin typeface="Arial" pitchFamily="34" charset="0"/>
              </a:defRPr>
            </a:lvl7pPr>
            <a:lvl8pPr marL="3428980" indent="-228599" defTabSz="946144" eaLnBrk="0" fontAlgn="base" hangingPunct="0">
              <a:spcBef>
                <a:spcPct val="50000"/>
              </a:spcBef>
              <a:spcAft>
                <a:spcPct val="0"/>
              </a:spcAft>
              <a:defRPr sz="1400" b="1">
                <a:solidFill>
                  <a:srgbClr val="FF9933"/>
                </a:solidFill>
                <a:latin typeface="Arial" pitchFamily="34" charset="0"/>
              </a:defRPr>
            </a:lvl8pPr>
            <a:lvl9pPr marL="3886177" indent="-228599" defTabSz="946144" eaLnBrk="0" fontAlgn="base" hangingPunct="0">
              <a:spcBef>
                <a:spcPct val="50000"/>
              </a:spcBef>
              <a:spcAft>
                <a:spcPct val="0"/>
              </a:spcAft>
              <a:defRPr sz="1400" b="1">
                <a:solidFill>
                  <a:srgbClr val="FF9933"/>
                </a:solidFill>
                <a:latin typeface="Arial" pitchFamily="34" charset="0"/>
              </a:defRPr>
            </a:lvl9pPr>
          </a:lstStyle>
          <a:p>
            <a:pPr eaLnBrk="1" hangingPunct="1"/>
            <a:fld id="{3F2D932F-B1CD-4E73-AE4D-2024C84A801E}" type="slidenum">
              <a:rPr lang="nl-NL" altLang="en-US" sz="1200" b="0">
                <a:solidFill>
                  <a:schemeClr val="tx1"/>
                </a:solidFill>
              </a:rPr>
              <a:pPr eaLnBrk="1" hangingPunct="1"/>
              <a:t>24</a:t>
            </a:fld>
            <a:endParaRPr lang="nl-NL" altLang="en-US" sz="1200" b="0">
              <a:solidFill>
                <a:schemeClr val="tx1"/>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a:p>
            <a:pPr eaLnBrk="1" hangingPunct="1"/>
            <a:r>
              <a:rPr lang="en-US" altLang="en-US" dirty="0">
                <a:latin typeface="Arial" pitchFamily="34" charset="0"/>
              </a:rPr>
              <a:t>One solution of the partial derivative equation (PDE) is a electrostatic field with an exponential component carrying a propagating component and a time varying one. </a:t>
            </a:r>
          </a:p>
          <a:p>
            <a:pPr eaLnBrk="1" hangingPunct="1"/>
            <a:endParaRPr lang="en-US" altLang="en-US" dirty="0">
              <a:latin typeface="Arial" pitchFamily="34" charset="0"/>
            </a:endParaRPr>
          </a:p>
          <a:p>
            <a:pPr eaLnBrk="1" hangingPunct="1"/>
            <a:r>
              <a:rPr lang="en-US" altLang="en-US" dirty="0">
                <a:latin typeface="Arial" pitchFamily="34" charset="0"/>
              </a:rPr>
              <a:t>The k vector describes the direction of propagation. </a:t>
            </a:r>
          </a:p>
        </p:txBody>
      </p:sp>
    </p:spTree>
    <p:extLst>
      <p:ext uri="{BB962C8B-B14F-4D97-AF65-F5344CB8AC3E}">
        <p14:creationId xmlns:p14="http://schemas.microsoft.com/office/powerpoint/2010/main" val="2684460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C3B9EBBE-0B90-49B1-86FA-AA061B285F4B}" type="slidenum">
              <a:rPr lang="fr-CH" smtClean="0"/>
              <a:t>3</a:t>
            </a:fld>
            <a:endParaRPr lang="fr-CH"/>
          </a:p>
        </p:txBody>
      </p:sp>
    </p:spTree>
    <p:extLst>
      <p:ext uri="{BB962C8B-B14F-4D97-AF65-F5344CB8AC3E}">
        <p14:creationId xmlns:p14="http://schemas.microsoft.com/office/powerpoint/2010/main" val="2704348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itchFamily="34" charset="0"/>
            </a:endParaRPr>
          </a:p>
          <a:p>
            <a:r>
              <a:rPr lang="en-US" altLang="en-US" dirty="0">
                <a:latin typeface="Arial" pitchFamily="34" charset="0"/>
              </a:rPr>
              <a:t>The vectors (</a:t>
            </a:r>
            <a:r>
              <a:rPr lang="en-US" altLang="en-US" b="1" dirty="0">
                <a:latin typeface="Arial" pitchFamily="34" charset="0"/>
              </a:rPr>
              <a:t>k, E, B</a:t>
            </a:r>
            <a:r>
              <a:rPr lang="en-US" altLang="en-US" dirty="0">
                <a:latin typeface="Arial" pitchFamily="34" charset="0"/>
              </a:rPr>
              <a:t>) form a triad, perpendicular, one to another. </a:t>
            </a:r>
            <a:r>
              <a:rPr lang="en-US" altLang="en-US" b="1" dirty="0">
                <a:latin typeface="Arial" pitchFamily="34" charset="0"/>
              </a:rPr>
              <a:t>E</a:t>
            </a:r>
            <a:r>
              <a:rPr lang="en-US" altLang="en-US" dirty="0">
                <a:latin typeface="Arial" pitchFamily="34" charset="0"/>
              </a:rPr>
              <a:t> and </a:t>
            </a:r>
            <a:r>
              <a:rPr lang="en-US" altLang="en-US" b="1" dirty="0">
                <a:latin typeface="Arial" pitchFamily="34" charset="0"/>
              </a:rPr>
              <a:t>B</a:t>
            </a:r>
            <a:r>
              <a:rPr lang="en-US" altLang="en-US" dirty="0">
                <a:latin typeface="Arial" pitchFamily="34" charset="0"/>
              </a:rPr>
              <a:t> vectors are in a plane perpendicular to the direction of propagation.</a:t>
            </a:r>
          </a:p>
          <a:p>
            <a:endParaRPr lang="en-US" altLang="en-US" dirty="0">
              <a:latin typeface="Arial" pitchFamily="34" charset="0"/>
            </a:endParaRPr>
          </a:p>
          <a:p>
            <a:r>
              <a:rPr lang="en-US" altLang="en-US" dirty="0">
                <a:latin typeface="Arial" pitchFamily="34" charset="0"/>
              </a:rPr>
              <a:t>The electrostatic vector is the most important to consider in our case as it interacts with the electrons in the matter. </a:t>
            </a:r>
          </a:p>
          <a:p>
            <a:endParaRPr lang="en-US" altLang="en-US" dirty="0">
              <a:latin typeface="Arial" pitchFamily="34" charset="0"/>
            </a:endParaRPr>
          </a:p>
          <a:p>
            <a:r>
              <a:rPr lang="en-US" altLang="en-US" dirty="0">
                <a:latin typeface="Arial" pitchFamily="34" charset="0"/>
              </a:rPr>
              <a:t>One important parameter is the </a:t>
            </a:r>
            <a:r>
              <a:rPr lang="en-US" altLang="en-US" b="1" dirty="0">
                <a:latin typeface="Arial" pitchFamily="34" charset="0"/>
              </a:rPr>
              <a:t>polarization of light</a:t>
            </a:r>
            <a:r>
              <a:rPr lang="en-US" altLang="en-US" dirty="0">
                <a:latin typeface="Arial" pitchFamily="34" charset="0"/>
              </a:rPr>
              <a:t>. It is defined by the orientation of the </a:t>
            </a:r>
            <a:r>
              <a:rPr lang="en-US" altLang="en-US" b="1" dirty="0">
                <a:latin typeface="Arial" pitchFamily="34" charset="0"/>
              </a:rPr>
              <a:t>E </a:t>
            </a:r>
            <a:r>
              <a:rPr lang="en-US" altLang="en-US" dirty="0">
                <a:latin typeface="Arial" pitchFamily="34" charset="0"/>
              </a:rPr>
              <a:t>vector with respect to a </a:t>
            </a:r>
            <a:r>
              <a:rPr lang="en-US" altLang="en-US" i="1" dirty="0">
                <a:latin typeface="Arial" pitchFamily="34" charset="0"/>
              </a:rPr>
              <a:t>fixed</a:t>
            </a:r>
            <a:r>
              <a:rPr lang="en-US" altLang="en-US" dirty="0">
                <a:latin typeface="Arial" pitchFamily="34" charset="0"/>
              </a:rPr>
              <a:t> coordinate frame (X, Y, Z) as illustrated above. </a:t>
            </a:r>
          </a:p>
          <a:p>
            <a:endParaRPr lang="en-US" altLang="en-US" b="1" dirty="0">
              <a:latin typeface="Arial" pitchFamily="34" charset="0"/>
            </a:endParaRPr>
          </a:p>
          <a:p>
            <a:r>
              <a:rPr lang="en-US" altLang="en-US" dirty="0">
                <a:latin typeface="Arial" pitchFamily="34" charset="0"/>
              </a:rPr>
              <a:t>Various polarization states exist. A linear polarization state means that the E vector does not move with a fixed reference frame and keep the same direction. </a:t>
            </a:r>
          </a:p>
          <a:p>
            <a:endParaRPr lang="en-US" altLang="en-US" dirty="0">
              <a:latin typeface="Arial" pitchFamily="34" charset="0"/>
            </a:endParaRPr>
          </a:p>
          <a:p>
            <a:r>
              <a:rPr lang="en-US" altLang="en-US" dirty="0">
                <a:latin typeface="Arial" pitchFamily="34" charset="0"/>
              </a:rPr>
              <a:t>In other polarization state, the E vector moves in time in a fixed coordinate frame, as the EM wave propagates. </a:t>
            </a:r>
          </a:p>
        </p:txBody>
      </p:sp>
      <p:sp>
        <p:nvSpPr>
          <p:cNvPr id="4" name="Slide Number Placeholder 3"/>
          <p:cNvSpPr>
            <a:spLocks noGrp="1"/>
          </p:cNvSpPr>
          <p:nvPr>
            <p:ph type="sldNum" sz="quarter" idx="10"/>
          </p:nvPr>
        </p:nvSpPr>
        <p:spPr/>
        <p:txBody>
          <a:bodyPr/>
          <a:lstStyle/>
          <a:p>
            <a:fld id="{723CFEC6-9814-4722-AC1F-B78EF16580AD}" type="slidenum">
              <a:rPr lang="en-US" smtClean="0"/>
              <a:t>25</a:t>
            </a:fld>
            <a:endParaRPr lang="en-US"/>
          </a:p>
        </p:txBody>
      </p:sp>
    </p:spTree>
    <p:extLst>
      <p:ext uri="{BB962C8B-B14F-4D97-AF65-F5344CB8AC3E}">
        <p14:creationId xmlns:p14="http://schemas.microsoft.com/office/powerpoint/2010/main" val="2285230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polarization state can have a strong influence on the laser-matter interaction. </a:t>
            </a:r>
          </a:p>
          <a:p>
            <a:br>
              <a:rPr lang="en-US" dirty="0"/>
            </a:br>
            <a:r>
              <a:rPr lang="en-US" dirty="0"/>
              <a:t>The illustration above shows some micromachining done in a glass (fused silica). In this process, the laser is used to modify the material such that when it is etched after in an acid bath (HF), the exposed regions with the laser are dissolved faster than the rest of the material. </a:t>
            </a:r>
          </a:p>
          <a:p>
            <a:endParaRPr lang="en-US" dirty="0"/>
          </a:p>
          <a:p>
            <a:r>
              <a:rPr lang="en-US" dirty="0"/>
              <a:t>In the example above, the same beam parameters are used in term of energy and energy deposited in the material. Lines are written along the surface. A top view of the material morphology after etching is shown. </a:t>
            </a:r>
          </a:p>
          <a:p>
            <a:endParaRPr lang="en-US" dirty="0"/>
          </a:p>
          <a:p>
            <a:r>
              <a:rPr lang="en-US" dirty="0"/>
              <a:t>The only parameter that was changed is the polarization state of the beam, and here, how the electrostatic field is oriented with respect to the laser writing direction, denoted here with a </a:t>
            </a:r>
            <a:r>
              <a:rPr lang="en-US" b="1" dirty="0"/>
              <a:t>s</a:t>
            </a:r>
            <a:r>
              <a:rPr lang="en-US" dirty="0"/>
              <a:t> vector. Three examples are shown. In the left case, the E field is oriented at 45 </a:t>
            </a:r>
            <a:r>
              <a:rPr lang="en-US" dirty="0" err="1"/>
              <a:t>deg</a:t>
            </a:r>
            <a:r>
              <a:rPr lang="en-US" dirty="0"/>
              <a:t> from the writing direction s. In the middle, the E field is oriented perpendicular to the writing direction and finally, on the far right, it is oriented parallel to the writing direction. </a:t>
            </a:r>
            <a:br>
              <a:rPr lang="en-US" dirty="0"/>
            </a:br>
            <a:br>
              <a:rPr lang="en-US" dirty="0"/>
            </a:br>
            <a:r>
              <a:rPr lang="en-US" dirty="0"/>
              <a:t>The different of morphologies are evident, illustrating the importance of the polarization of the laser beam on the process. </a:t>
            </a:r>
            <a:br>
              <a:rPr lang="en-US" dirty="0"/>
            </a:br>
            <a:br>
              <a:rPr lang="en-US" dirty="0"/>
            </a:br>
            <a:r>
              <a:rPr lang="en-US" dirty="0"/>
              <a:t>It is often the case that in laser manufacturing, the polarization has a strong influence on the end-result. </a:t>
            </a:r>
          </a:p>
        </p:txBody>
      </p:sp>
      <p:sp>
        <p:nvSpPr>
          <p:cNvPr id="4" name="Slide Number Placeholder 3"/>
          <p:cNvSpPr>
            <a:spLocks noGrp="1"/>
          </p:cNvSpPr>
          <p:nvPr>
            <p:ph type="sldNum" sz="quarter" idx="10"/>
          </p:nvPr>
        </p:nvSpPr>
        <p:spPr/>
        <p:txBody>
          <a:bodyPr/>
          <a:lstStyle/>
          <a:p>
            <a:fld id="{723CFEC6-9814-4722-AC1F-B78EF16580AD}" type="slidenum">
              <a:rPr lang="en-US" smtClean="0"/>
              <a:t>26</a:t>
            </a:fld>
            <a:endParaRPr lang="en-US"/>
          </a:p>
        </p:txBody>
      </p:sp>
    </p:spTree>
    <p:extLst>
      <p:ext uri="{BB962C8B-B14F-4D97-AF65-F5344CB8AC3E}">
        <p14:creationId xmlns:p14="http://schemas.microsoft.com/office/powerpoint/2010/main" val="1744745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44" eaLnBrk="0" hangingPunct="0">
              <a:defRPr sz="1400" b="1">
                <a:solidFill>
                  <a:srgbClr val="FF9933"/>
                </a:solidFill>
                <a:latin typeface="Arial" pitchFamily="34" charset="0"/>
              </a:defRPr>
            </a:lvl1pPr>
            <a:lvl2pPr marL="742946" indent="-285749" defTabSz="946144" eaLnBrk="0" hangingPunct="0">
              <a:defRPr sz="1400" b="1">
                <a:solidFill>
                  <a:srgbClr val="FF9933"/>
                </a:solidFill>
                <a:latin typeface="Arial" pitchFamily="34" charset="0"/>
              </a:defRPr>
            </a:lvl2pPr>
            <a:lvl3pPr marL="1142993" indent="-228599" defTabSz="946144" eaLnBrk="0" hangingPunct="0">
              <a:defRPr sz="1400" b="1">
                <a:solidFill>
                  <a:srgbClr val="FF9933"/>
                </a:solidFill>
                <a:latin typeface="Arial" pitchFamily="34" charset="0"/>
              </a:defRPr>
            </a:lvl3pPr>
            <a:lvl4pPr marL="1600191" indent="-228599" defTabSz="946144" eaLnBrk="0" hangingPunct="0">
              <a:defRPr sz="1400" b="1">
                <a:solidFill>
                  <a:srgbClr val="FF9933"/>
                </a:solidFill>
                <a:latin typeface="Arial" pitchFamily="34" charset="0"/>
              </a:defRPr>
            </a:lvl4pPr>
            <a:lvl5pPr marL="2057388" indent="-228599" defTabSz="946144" eaLnBrk="0" hangingPunct="0">
              <a:defRPr sz="1400" b="1">
                <a:solidFill>
                  <a:srgbClr val="FF9933"/>
                </a:solidFill>
                <a:latin typeface="Arial" pitchFamily="34" charset="0"/>
              </a:defRPr>
            </a:lvl5pPr>
            <a:lvl6pPr marL="2514585" indent="-228599" defTabSz="946144" eaLnBrk="0" fontAlgn="base" hangingPunct="0">
              <a:spcBef>
                <a:spcPct val="50000"/>
              </a:spcBef>
              <a:spcAft>
                <a:spcPct val="0"/>
              </a:spcAft>
              <a:defRPr sz="1400" b="1">
                <a:solidFill>
                  <a:srgbClr val="FF9933"/>
                </a:solidFill>
                <a:latin typeface="Arial" pitchFamily="34" charset="0"/>
              </a:defRPr>
            </a:lvl6pPr>
            <a:lvl7pPr marL="2971783" indent="-228599" defTabSz="946144" eaLnBrk="0" fontAlgn="base" hangingPunct="0">
              <a:spcBef>
                <a:spcPct val="50000"/>
              </a:spcBef>
              <a:spcAft>
                <a:spcPct val="0"/>
              </a:spcAft>
              <a:defRPr sz="1400" b="1">
                <a:solidFill>
                  <a:srgbClr val="FF9933"/>
                </a:solidFill>
                <a:latin typeface="Arial" pitchFamily="34" charset="0"/>
              </a:defRPr>
            </a:lvl7pPr>
            <a:lvl8pPr marL="3428980" indent="-228599" defTabSz="946144" eaLnBrk="0" fontAlgn="base" hangingPunct="0">
              <a:spcBef>
                <a:spcPct val="50000"/>
              </a:spcBef>
              <a:spcAft>
                <a:spcPct val="0"/>
              </a:spcAft>
              <a:defRPr sz="1400" b="1">
                <a:solidFill>
                  <a:srgbClr val="FF9933"/>
                </a:solidFill>
                <a:latin typeface="Arial" pitchFamily="34" charset="0"/>
              </a:defRPr>
            </a:lvl8pPr>
            <a:lvl9pPr marL="3886177" indent="-228599" defTabSz="946144" eaLnBrk="0" fontAlgn="base" hangingPunct="0">
              <a:spcBef>
                <a:spcPct val="50000"/>
              </a:spcBef>
              <a:spcAft>
                <a:spcPct val="0"/>
              </a:spcAft>
              <a:defRPr sz="1400" b="1">
                <a:solidFill>
                  <a:srgbClr val="FF9933"/>
                </a:solidFill>
                <a:latin typeface="Arial" pitchFamily="34" charset="0"/>
              </a:defRPr>
            </a:lvl9pPr>
          </a:lstStyle>
          <a:p>
            <a:pPr eaLnBrk="1" hangingPunct="1"/>
            <a:fld id="{9B23C183-0814-46D5-9850-247A5719550C}" type="slidenum">
              <a:rPr lang="nl-NL" altLang="en-US" sz="1200" b="0">
                <a:solidFill>
                  <a:schemeClr val="tx1"/>
                </a:solidFill>
              </a:rPr>
              <a:pPr eaLnBrk="1" hangingPunct="1"/>
              <a:t>28</a:t>
            </a:fld>
            <a:endParaRPr lang="nl-NL" altLang="en-US" sz="1200" b="0">
              <a:solidFill>
                <a:schemeClr val="tx1"/>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a:p>
            <a:pPr eaLnBrk="1" hangingPunct="1"/>
            <a:r>
              <a:rPr lang="en-US" altLang="en-US" dirty="0">
                <a:latin typeface="Arial" pitchFamily="34" charset="0"/>
              </a:rPr>
              <a:t>Let us now discuss how an EM wave may interact with matter. </a:t>
            </a:r>
          </a:p>
          <a:p>
            <a:pPr eaLnBrk="1" hangingPunct="1"/>
            <a:endParaRPr lang="en-US" altLang="en-US" dirty="0">
              <a:latin typeface="Arial" pitchFamily="34" charset="0"/>
            </a:endParaRPr>
          </a:p>
          <a:p>
            <a:pPr eaLnBrk="1" hangingPunct="1"/>
            <a:r>
              <a:rPr lang="en-US" altLang="en-US" dirty="0">
                <a:latin typeface="Arial" pitchFamily="34" charset="0"/>
              </a:rPr>
              <a:t>The first observation is that everything oscillates within atoms and molecules. </a:t>
            </a:r>
          </a:p>
          <a:p>
            <a:pPr eaLnBrk="1" hangingPunct="1"/>
            <a:endParaRPr lang="en-US" altLang="en-US" dirty="0">
              <a:latin typeface="Arial" pitchFamily="34" charset="0"/>
            </a:endParaRPr>
          </a:p>
          <a:p>
            <a:pPr marL="171450" indent="-171450" eaLnBrk="1" hangingPunct="1">
              <a:buFont typeface="Arial" panose="020B0604020202020204" pitchFamily="34" charset="0"/>
              <a:buChar char="•"/>
            </a:pPr>
            <a:r>
              <a:rPr lang="en-US" altLang="en-US" dirty="0">
                <a:latin typeface="Arial" pitchFamily="34" charset="0"/>
              </a:rPr>
              <a:t>Electrons constantly vibrate around the nuclei of an atom.</a:t>
            </a:r>
          </a:p>
          <a:p>
            <a:pPr marL="171450" indent="-171450" eaLnBrk="1" hangingPunct="1">
              <a:buFont typeface="Arial" panose="020B0604020202020204" pitchFamily="34" charset="0"/>
              <a:buChar char="•"/>
            </a:pPr>
            <a:r>
              <a:rPr lang="en-US" altLang="en-US" dirty="0">
                <a:latin typeface="Arial" pitchFamily="34" charset="0"/>
              </a:rPr>
              <a:t>Nuclei in molecules moves one with respect to another. </a:t>
            </a:r>
          </a:p>
          <a:p>
            <a:pPr marL="171450" indent="-171450" eaLnBrk="1" hangingPunct="1">
              <a:buFont typeface="Arial" panose="020B0604020202020204" pitchFamily="34" charset="0"/>
              <a:buChar char="•"/>
            </a:pPr>
            <a:r>
              <a:rPr lang="en-US" altLang="en-US" dirty="0">
                <a:latin typeface="Arial" pitchFamily="34" charset="0"/>
              </a:rPr>
              <a:t>Finally, nuclei in molecules may also rotate. </a:t>
            </a:r>
          </a:p>
          <a:p>
            <a:pPr marL="171450" indent="-171450" eaLnBrk="1" hangingPunct="1">
              <a:buFont typeface="Arial" panose="020B0604020202020204" pitchFamily="34" charset="0"/>
              <a:buChar char="•"/>
            </a:pPr>
            <a:endParaRPr lang="en-US" altLang="en-US" dirty="0">
              <a:latin typeface="Arial" pitchFamily="34" charset="0"/>
            </a:endParaRPr>
          </a:p>
          <a:p>
            <a:pPr eaLnBrk="1" hangingPunct="1"/>
            <a:r>
              <a:rPr lang="en-US" altLang="en-US" dirty="0">
                <a:latin typeface="Arial" pitchFamily="34" charset="0"/>
              </a:rPr>
              <a:t>These vibrations have different time scale.</a:t>
            </a:r>
          </a:p>
          <a:p>
            <a:pPr eaLnBrk="1" hangingPunct="1"/>
            <a:endParaRPr lang="en-US" altLang="en-US" dirty="0">
              <a:latin typeface="Arial" pitchFamily="34" charset="0"/>
            </a:endParaRPr>
          </a:p>
          <a:p>
            <a:pPr eaLnBrk="1" hangingPunct="1"/>
            <a:r>
              <a:rPr lang="en-US" altLang="en-US" dirty="0">
                <a:latin typeface="Arial" pitchFamily="34" charset="0"/>
              </a:rPr>
              <a:t>We have now to consider what happens when a EM wave comes into interaction with charges that are vibrating. </a:t>
            </a:r>
          </a:p>
          <a:p>
            <a:pPr eaLnBrk="1" hangingPunct="1"/>
            <a:br>
              <a:rPr lang="en-US" altLang="en-US" dirty="0">
                <a:latin typeface="Arial" pitchFamily="34" charset="0"/>
              </a:rPr>
            </a:br>
            <a:r>
              <a:rPr lang="en-US" altLang="en-US" dirty="0">
                <a:latin typeface="Arial" pitchFamily="34" charset="0"/>
              </a:rPr>
              <a:t>One approach is to describe these vibrations modes as many oscillators in motion, responding to a force excitation resulting from the EM wave that propagates through the matter. </a:t>
            </a:r>
          </a:p>
          <a:p>
            <a:pPr eaLnBrk="1" hangingPunct="1"/>
            <a:r>
              <a:rPr lang="en-US" altLang="en-US" dirty="0">
                <a:latin typeface="Arial" pitchFamily="34" charset="0"/>
              </a:rPr>
              <a:t> </a:t>
            </a:r>
          </a:p>
        </p:txBody>
      </p:sp>
    </p:spTree>
    <p:extLst>
      <p:ext uri="{BB962C8B-B14F-4D97-AF65-F5344CB8AC3E}">
        <p14:creationId xmlns:p14="http://schemas.microsoft.com/office/powerpoint/2010/main" val="4290881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Having made these comments about quantum mechanics descriptions, let us go back to the more classical approach. </a:t>
            </a:r>
          </a:p>
          <a:p>
            <a:endParaRPr lang="en-US" dirty="0"/>
          </a:p>
          <a:p>
            <a:r>
              <a:rPr lang="en-US" dirty="0"/>
              <a:t>In what follows, we consider the Lorentz dispersion model to describe how light will interact with matter. This model was proposed by the Dutch scientist, Hendrik Lorentz. </a:t>
            </a:r>
          </a:p>
          <a:p>
            <a:endParaRPr lang="en-US" dirty="0"/>
          </a:p>
          <a:p>
            <a:r>
              <a:rPr lang="en-US" dirty="0"/>
              <a:t>The basic idea is to consider the vibration of the electron cloud around the atom as a classical harmonic oscillator that is forced by the incoming oscillating electrostatic field provided by the laser beam. </a:t>
            </a:r>
          </a:p>
          <a:p>
            <a:endParaRPr lang="en-US" dirty="0"/>
          </a:p>
          <a:p>
            <a:endParaRPr lang="fr-CH" dirty="0"/>
          </a:p>
        </p:txBody>
      </p:sp>
      <p:sp>
        <p:nvSpPr>
          <p:cNvPr id="4" name="Slide Number Placeholder 3"/>
          <p:cNvSpPr>
            <a:spLocks noGrp="1"/>
          </p:cNvSpPr>
          <p:nvPr>
            <p:ph type="sldNum" sz="quarter" idx="10"/>
          </p:nvPr>
        </p:nvSpPr>
        <p:spPr/>
        <p:txBody>
          <a:bodyPr/>
          <a:lstStyle/>
          <a:p>
            <a:fld id="{723CFEC6-9814-4722-AC1F-B78EF16580AD}" type="slidenum">
              <a:rPr lang="en-US" smtClean="0"/>
              <a:t>30</a:t>
            </a:fld>
            <a:endParaRPr lang="en-US"/>
          </a:p>
        </p:txBody>
      </p:sp>
    </p:spTree>
    <p:extLst>
      <p:ext uri="{BB962C8B-B14F-4D97-AF65-F5344CB8AC3E}">
        <p14:creationId xmlns:p14="http://schemas.microsoft.com/office/powerpoint/2010/main" val="4173927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Our problem (illustrated above) can be defined as follows: </a:t>
            </a:r>
          </a:p>
          <a:p>
            <a:endParaRPr lang="en-US" dirty="0"/>
          </a:p>
          <a:p>
            <a:pPr marL="171450" indent="-171450">
              <a:buFont typeface="Arial" panose="020B0604020202020204" pitchFamily="34" charset="0"/>
              <a:buChar char="•"/>
            </a:pPr>
            <a:r>
              <a:rPr lang="en-US" dirty="0"/>
              <a:t>An atom is put in an oscillating field provided by the incoming light beam. </a:t>
            </a:r>
          </a:p>
          <a:p>
            <a:pPr marL="171450" indent="-171450">
              <a:buFont typeface="Arial" panose="020B0604020202020204" pitchFamily="34" charset="0"/>
              <a:buChar char="•"/>
            </a:pPr>
            <a:r>
              <a:rPr lang="en-US" dirty="0"/>
              <a:t>The electron cloud of the atoms also vibrates and is further excited by the incoming electrostatic field. </a:t>
            </a:r>
          </a:p>
          <a:p>
            <a:pPr marL="171450" indent="-171450">
              <a:buFont typeface="Arial" panose="020B0604020202020204" pitchFamily="34" charset="0"/>
              <a:buChar char="•"/>
            </a:pPr>
            <a:endParaRPr lang="en-US" dirty="0"/>
          </a:p>
          <a:p>
            <a:r>
              <a:rPr lang="en-US" dirty="0"/>
              <a:t>In this model, the excited atom reemits light at the same frequency than the excitation, but at a different amplitude. </a:t>
            </a:r>
          </a:p>
        </p:txBody>
      </p:sp>
      <p:sp>
        <p:nvSpPr>
          <p:cNvPr id="4" name="Slide Number Placeholder 3"/>
          <p:cNvSpPr>
            <a:spLocks noGrp="1"/>
          </p:cNvSpPr>
          <p:nvPr>
            <p:ph type="sldNum" sz="quarter" idx="10"/>
          </p:nvPr>
        </p:nvSpPr>
        <p:spPr/>
        <p:txBody>
          <a:bodyPr/>
          <a:lstStyle/>
          <a:p>
            <a:fld id="{723CFEC6-9814-4722-AC1F-B78EF16580AD}" type="slidenum">
              <a:rPr lang="en-US" smtClean="0"/>
              <a:t>31</a:t>
            </a:fld>
            <a:endParaRPr lang="en-US"/>
          </a:p>
        </p:txBody>
      </p:sp>
    </p:spTree>
    <p:extLst>
      <p:ext uri="{BB962C8B-B14F-4D97-AF65-F5344CB8AC3E}">
        <p14:creationId xmlns:p14="http://schemas.microsoft.com/office/powerpoint/2010/main" val="1988793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Under these assumptions, the electron cloud motion (</a:t>
            </a:r>
            <a:r>
              <a:rPr lang="en-US" dirty="0" err="1"/>
              <a:t>x</a:t>
            </a:r>
            <a:r>
              <a:rPr lang="en-US" baseline="-25000" dirty="0" err="1"/>
              <a:t>e</a:t>
            </a:r>
            <a:r>
              <a:rPr lang="en-US" dirty="0"/>
              <a:t>) can be seen as a classical damped harmonic oscillator, much like a spring with a mass attached to it, the mass being the mass of an electron. </a:t>
            </a:r>
          </a:p>
          <a:p>
            <a:endParaRPr lang="en-US" dirty="0"/>
          </a:p>
          <a:p>
            <a:r>
              <a:rPr lang="en-US" dirty="0"/>
              <a:t>One particular solution of this equation is:</a:t>
            </a:r>
          </a:p>
          <a:p>
            <a:endParaRPr lang="en-US" dirty="0"/>
          </a:p>
          <a:p>
            <a:endParaRPr lang="en-US" dirty="0"/>
          </a:p>
          <a:p>
            <a:endParaRPr lang="en-US" dirty="0"/>
          </a:p>
          <a:p>
            <a:endParaRPr lang="en-US" dirty="0"/>
          </a:p>
          <a:p>
            <a:r>
              <a:rPr lang="en-US" dirty="0"/>
              <a:t>In which the various parameters are described above and E(t) is the excitation field, i.e. the incoming propagating light. </a:t>
            </a:r>
          </a:p>
          <a:p>
            <a:endParaRPr lang="en-US" dirty="0"/>
          </a:p>
          <a:p>
            <a:endParaRPr lang="en-US" dirty="0"/>
          </a:p>
          <a:p>
            <a:endParaRPr lang="fr-CH" dirty="0"/>
          </a:p>
        </p:txBody>
      </p:sp>
      <p:sp>
        <p:nvSpPr>
          <p:cNvPr id="4" name="Slide Number Placeholder 3"/>
          <p:cNvSpPr>
            <a:spLocks noGrp="1"/>
          </p:cNvSpPr>
          <p:nvPr>
            <p:ph type="sldNum" sz="quarter" idx="10"/>
          </p:nvPr>
        </p:nvSpPr>
        <p:spPr/>
        <p:txBody>
          <a:bodyPr/>
          <a:lstStyle/>
          <a:p>
            <a:fld id="{723CFEC6-9814-4722-AC1F-B78EF16580AD}" type="slidenum">
              <a:rPr lang="en-US" smtClean="0"/>
              <a:t>32</a:t>
            </a:fld>
            <a:endParaRPr lang="en-US"/>
          </a:p>
        </p:txBody>
      </p:sp>
      <p:graphicFrame>
        <p:nvGraphicFramePr>
          <p:cNvPr id="5" name="Object 13"/>
          <p:cNvGraphicFramePr>
            <a:graphicFrameLocks noChangeAspect="1"/>
          </p:cNvGraphicFramePr>
          <p:nvPr/>
        </p:nvGraphicFramePr>
        <p:xfrm>
          <a:off x="2190416" y="6107296"/>
          <a:ext cx="1986814" cy="513548"/>
        </p:xfrm>
        <a:graphic>
          <a:graphicData uri="http://schemas.openxmlformats.org/presentationml/2006/ole">
            <mc:AlternateContent xmlns:mc="http://schemas.openxmlformats.org/markup-compatibility/2006">
              <mc:Choice xmlns:v="urn:schemas-microsoft-com:vml" Requires="v">
                <p:oleObj name="Equation" r:id="rId3" imgW="1866600" imgH="482400" progId="Equation.DSMT4">
                  <p:embed/>
                </p:oleObj>
              </mc:Choice>
              <mc:Fallback>
                <p:oleObj name="Equation" r:id="rId3" imgW="1866600" imgH="482400" progId="Equation.DSMT4">
                  <p:embed/>
                  <p:pic>
                    <p:nvPicPr>
                      <p:cNvPr id="5" name="Object 13"/>
                      <p:cNvPicPr>
                        <a:picLocks noChangeAspect="1" noChangeArrowheads="1"/>
                      </p:cNvPicPr>
                      <p:nvPr/>
                    </p:nvPicPr>
                    <p:blipFill>
                      <a:blip r:embed="rId4"/>
                      <a:srcRect/>
                      <a:stretch>
                        <a:fillRect/>
                      </a:stretch>
                    </p:blipFill>
                    <p:spPr bwMode="auto">
                      <a:xfrm>
                        <a:off x="2190416" y="6107296"/>
                        <a:ext cx="1986814" cy="51354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08991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complex Lorentz function, can be decomposed into a real and an imaginary part as shown above. </a:t>
            </a:r>
          </a:p>
          <a:p>
            <a:endParaRPr lang="fr-CH" dirty="0"/>
          </a:p>
        </p:txBody>
      </p:sp>
      <p:sp>
        <p:nvSpPr>
          <p:cNvPr id="4" name="Slide Number Placeholder 3"/>
          <p:cNvSpPr>
            <a:spLocks noGrp="1"/>
          </p:cNvSpPr>
          <p:nvPr>
            <p:ph type="sldNum" sz="quarter" idx="10"/>
          </p:nvPr>
        </p:nvSpPr>
        <p:spPr/>
        <p:txBody>
          <a:bodyPr/>
          <a:lstStyle/>
          <a:p>
            <a:fld id="{723CFEC6-9814-4722-AC1F-B78EF16580AD}" type="slidenum">
              <a:rPr lang="en-US" smtClean="0"/>
              <a:t>33</a:t>
            </a:fld>
            <a:endParaRPr lang="en-US"/>
          </a:p>
        </p:txBody>
      </p:sp>
    </p:spTree>
    <p:extLst>
      <p:ext uri="{BB962C8B-B14F-4D97-AF65-F5344CB8AC3E}">
        <p14:creationId xmlns:p14="http://schemas.microsoft.com/office/powerpoint/2010/main" val="4106553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The imaginary part describes the absorptivity of the material. The full expression using this model is:</a:t>
            </a:r>
          </a:p>
          <a:p>
            <a:endParaRPr lang="en-US" dirty="0"/>
          </a:p>
          <a:p>
            <a:endParaRPr lang="en-US" dirty="0"/>
          </a:p>
          <a:p>
            <a:endParaRPr lang="en-US" dirty="0"/>
          </a:p>
          <a:p>
            <a:endParaRPr lang="en-US" dirty="0"/>
          </a:p>
          <a:p>
            <a:r>
              <a:rPr lang="en-US" dirty="0"/>
              <a:t>It peaks at the resonant frequency w</a:t>
            </a:r>
            <a:r>
              <a:rPr lang="en-US" baseline="-25000" dirty="0"/>
              <a:t>0</a:t>
            </a:r>
            <a:r>
              <a:rPr lang="en-US" dirty="0"/>
              <a:t> for the atom. </a:t>
            </a:r>
          </a:p>
          <a:p>
            <a:br>
              <a:rPr lang="en-US" dirty="0"/>
            </a:br>
            <a:r>
              <a:rPr lang="en-US" dirty="0"/>
              <a:t>The real part is the propagative part and is described a property in materials, known as the refractive index. </a:t>
            </a:r>
          </a:p>
          <a:p>
            <a:endParaRPr lang="en-US" dirty="0"/>
          </a:p>
          <a:p>
            <a:endParaRPr lang="en-US" dirty="0"/>
          </a:p>
          <a:p>
            <a:endParaRPr lang="en-US" dirty="0"/>
          </a:p>
          <a:p>
            <a:endParaRPr lang="en-US" dirty="0"/>
          </a:p>
          <a:p>
            <a:endParaRPr lang="en-US" dirty="0"/>
          </a:p>
          <a:p>
            <a:r>
              <a:rPr lang="en-US" dirty="0"/>
              <a:t> </a:t>
            </a:r>
          </a:p>
          <a:p>
            <a:endParaRPr lang="en-US" dirty="0"/>
          </a:p>
          <a:p>
            <a:endParaRPr lang="fr-CH" dirty="0"/>
          </a:p>
        </p:txBody>
      </p:sp>
      <p:sp>
        <p:nvSpPr>
          <p:cNvPr id="4" name="Slide Number Placeholder 3"/>
          <p:cNvSpPr>
            <a:spLocks noGrp="1"/>
          </p:cNvSpPr>
          <p:nvPr>
            <p:ph type="sldNum" sz="quarter" idx="10"/>
          </p:nvPr>
        </p:nvSpPr>
        <p:spPr/>
        <p:txBody>
          <a:bodyPr/>
          <a:lstStyle/>
          <a:p>
            <a:fld id="{723CFEC6-9814-4722-AC1F-B78EF16580AD}" type="slidenum">
              <a:rPr lang="en-US" smtClean="0"/>
              <a:t>34</a:t>
            </a:fld>
            <a:endParaRPr lang="en-US"/>
          </a:p>
        </p:txBody>
      </p:sp>
      <p:graphicFrame>
        <p:nvGraphicFramePr>
          <p:cNvPr id="5" name="Object 9"/>
          <p:cNvGraphicFramePr>
            <a:graphicFrameLocks noChangeAspect="1"/>
          </p:cNvGraphicFramePr>
          <p:nvPr/>
        </p:nvGraphicFramePr>
        <p:xfrm>
          <a:off x="2484038" y="5596915"/>
          <a:ext cx="2268084" cy="456706"/>
        </p:xfrm>
        <a:graphic>
          <a:graphicData uri="http://schemas.openxmlformats.org/presentationml/2006/ole">
            <mc:AlternateContent xmlns:mc="http://schemas.openxmlformats.org/markup-compatibility/2006">
              <mc:Choice xmlns:v="urn:schemas-microsoft-com:vml" Requires="v">
                <p:oleObj name="Equation" r:id="rId3" imgW="2400120" imgH="482400" progId="Equation.DSMT4">
                  <p:embed/>
                </p:oleObj>
              </mc:Choice>
              <mc:Fallback>
                <p:oleObj name="Equation" r:id="rId3" imgW="2400120" imgH="482400" progId="Equation.DSMT4">
                  <p:embed/>
                  <p:pic>
                    <p:nvPicPr>
                      <p:cNvPr id="5" name="Object 9"/>
                      <p:cNvPicPr>
                        <a:picLocks noChangeAspect="1" noChangeArrowheads="1"/>
                      </p:cNvPicPr>
                      <p:nvPr/>
                    </p:nvPicPr>
                    <p:blipFill>
                      <a:blip r:embed="rId4"/>
                      <a:srcRect/>
                      <a:stretch>
                        <a:fillRect/>
                      </a:stretch>
                    </p:blipFill>
                    <p:spPr bwMode="auto">
                      <a:xfrm>
                        <a:off x="2484038" y="5596915"/>
                        <a:ext cx="2268084" cy="456706"/>
                      </a:xfrm>
                      <a:prstGeom prst="rect">
                        <a:avLst/>
                      </a:prstGeom>
                      <a:noFill/>
                      <a:ln>
                        <a:noFill/>
                      </a:ln>
                      <a:effectLst/>
                    </p:spPr>
                  </p:pic>
                </p:oleObj>
              </mc:Fallback>
            </mc:AlternateContent>
          </a:graphicData>
        </a:graphic>
      </p:graphicFrame>
      <p:graphicFrame>
        <p:nvGraphicFramePr>
          <p:cNvPr id="6" name="Object 5"/>
          <p:cNvGraphicFramePr>
            <a:graphicFrameLocks noChangeAspect="1"/>
          </p:cNvGraphicFramePr>
          <p:nvPr/>
        </p:nvGraphicFramePr>
        <p:xfrm>
          <a:off x="2348911" y="7090083"/>
          <a:ext cx="2262207" cy="480245"/>
        </p:xfrm>
        <a:graphic>
          <a:graphicData uri="http://schemas.openxmlformats.org/presentationml/2006/ole">
            <mc:AlternateContent xmlns:mc="http://schemas.openxmlformats.org/markup-compatibility/2006">
              <mc:Choice xmlns:v="urn:schemas-microsoft-com:vml" Requires="v">
                <p:oleObj name="Equation" r:id="rId5" imgW="2273040" imgH="482400" progId="Equation.DSMT4">
                  <p:embed/>
                </p:oleObj>
              </mc:Choice>
              <mc:Fallback>
                <p:oleObj name="Equation" r:id="rId5" imgW="2273040" imgH="482400" progId="Equation.DSMT4">
                  <p:embed/>
                  <p:pic>
                    <p:nvPicPr>
                      <p:cNvPr id="6" name="Object 5"/>
                      <p:cNvPicPr/>
                      <p:nvPr/>
                    </p:nvPicPr>
                    <p:blipFill>
                      <a:blip r:embed="rId6"/>
                      <a:stretch>
                        <a:fillRect/>
                      </a:stretch>
                    </p:blipFill>
                    <p:spPr>
                      <a:xfrm>
                        <a:off x="2348911" y="7090083"/>
                        <a:ext cx="2262207" cy="480245"/>
                      </a:xfrm>
                      <a:prstGeom prst="rect">
                        <a:avLst/>
                      </a:prstGeom>
                    </p:spPr>
                  </p:pic>
                </p:oleObj>
              </mc:Fallback>
            </mc:AlternateContent>
          </a:graphicData>
        </a:graphic>
      </p:graphicFrame>
    </p:spTree>
    <p:extLst>
      <p:ext uri="{BB962C8B-B14F-4D97-AF65-F5344CB8AC3E}">
        <p14:creationId xmlns:p14="http://schemas.microsoft.com/office/powerpoint/2010/main" val="3654197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As an illustration, the curve above describes the measured refractive index as a function of the wavelength for fused silica (a glass) as a function of the wavelength. </a:t>
            </a:r>
          </a:p>
          <a:p>
            <a:r>
              <a:rPr lang="en-US" dirty="0"/>
              <a:t> </a:t>
            </a:r>
          </a:p>
        </p:txBody>
      </p:sp>
      <p:sp>
        <p:nvSpPr>
          <p:cNvPr id="4" name="Slide Number Placeholder 3"/>
          <p:cNvSpPr>
            <a:spLocks noGrp="1"/>
          </p:cNvSpPr>
          <p:nvPr>
            <p:ph type="sldNum" sz="quarter" idx="10"/>
          </p:nvPr>
        </p:nvSpPr>
        <p:spPr/>
        <p:txBody>
          <a:bodyPr/>
          <a:lstStyle/>
          <a:p>
            <a:fld id="{723CFEC6-9814-4722-AC1F-B78EF16580AD}" type="slidenum">
              <a:rPr lang="en-US" smtClean="0"/>
              <a:t>35</a:t>
            </a:fld>
            <a:endParaRPr lang="en-US"/>
          </a:p>
        </p:txBody>
      </p:sp>
    </p:spTree>
    <p:extLst>
      <p:ext uri="{BB962C8B-B14F-4D97-AF65-F5344CB8AC3E}">
        <p14:creationId xmlns:p14="http://schemas.microsoft.com/office/powerpoint/2010/main" val="2901397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two expressions before give us a means to describe how an EM wave will propagate in a given material. </a:t>
            </a:r>
          </a:p>
          <a:p>
            <a:endParaRPr lang="en-US" dirty="0"/>
          </a:p>
          <a:p>
            <a:r>
              <a:rPr lang="en-US" dirty="0"/>
              <a:t>The first part contains the attenuation of the EM wave as it penetrates inside the material. It is an exponential decay along the propagation axis that describes the progressive absorption of the incoming light beam.  </a:t>
            </a:r>
          </a:p>
          <a:p>
            <a:endParaRPr lang="en-US" dirty="0"/>
          </a:p>
          <a:p>
            <a:r>
              <a:rPr lang="en-US" dirty="0"/>
              <a:t>The second part of the expression is the propagating element, which like before describes how the wave propagates further in the material.</a:t>
            </a:r>
          </a:p>
          <a:p>
            <a:endParaRPr lang="en-US" dirty="0"/>
          </a:p>
          <a:p>
            <a:r>
              <a:rPr lang="en-US" dirty="0"/>
              <a:t>Note that k vector is multiply by the refractive index and therefore the wavelength gets divided by the refractive index. </a:t>
            </a:r>
          </a:p>
          <a:p>
            <a:endParaRPr lang="en-US" dirty="0"/>
          </a:p>
          <a:p>
            <a:r>
              <a:rPr lang="en-US" dirty="0"/>
              <a:t>Recalling the expression of the velocity of the propagating wave. It means that the wave ‘slow’ down as it penetrates inside the material. </a:t>
            </a:r>
          </a:p>
          <a:p>
            <a:endParaRPr lang="en-US" dirty="0"/>
          </a:p>
          <a:p>
            <a:endParaRPr lang="fr-CH" dirty="0"/>
          </a:p>
        </p:txBody>
      </p:sp>
      <p:sp>
        <p:nvSpPr>
          <p:cNvPr id="4" name="Slide Number Placeholder 3"/>
          <p:cNvSpPr>
            <a:spLocks noGrp="1"/>
          </p:cNvSpPr>
          <p:nvPr>
            <p:ph type="sldNum" sz="quarter" idx="10"/>
          </p:nvPr>
        </p:nvSpPr>
        <p:spPr/>
        <p:txBody>
          <a:bodyPr/>
          <a:lstStyle/>
          <a:p>
            <a:fld id="{723CFEC6-9814-4722-AC1F-B78EF16580AD}" type="slidenum">
              <a:rPr lang="en-US" smtClean="0"/>
              <a:t>36</a:t>
            </a:fld>
            <a:endParaRPr lang="en-US"/>
          </a:p>
        </p:txBody>
      </p:sp>
      <p:graphicFrame>
        <p:nvGraphicFramePr>
          <p:cNvPr id="5" name="Object 12"/>
          <p:cNvGraphicFramePr>
            <a:graphicFrameLocks noChangeAspect="1"/>
          </p:cNvGraphicFramePr>
          <p:nvPr/>
        </p:nvGraphicFramePr>
        <p:xfrm>
          <a:off x="2951979" y="8174072"/>
          <a:ext cx="1600462" cy="439173"/>
        </p:xfrm>
        <a:graphic>
          <a:graphicData uri="http://schemas.openxmlformats.org/presentationml/2006/ole">
            <mc:AlternateContent xmlns:mc="http://schemas.openxmlformats.org/markup-compatibility/2006">
              <mc:Choice xmlns:v="urn:schemas-microsoft-com:vml" Requires="v">
                <p:oleObj name="Equation" r:id="rId3" imgW="1574640" imgH="431640" progId="Equation.DSMT4">
                  <p:embed/>
                </p:oleObj>
              </mc:Choice>
              <mc:Fallback>
                <p:oleObj name="Equation" r:id="rId3" imgW="1574640" imgH="431640" progId="Equation.DSMT4">
                  <p:embed/>
                  <p:pic>
                    <p:nvPicPr>
                      <p:cNvPr id="5"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1979" y="8174072"/>
                        <a:ext cx="1600462" cy="439173"/>
                      </a:xfrm>
                      <a:prstGeom prst="rect">
                        <a:avLst/>
                      </a:prstGeom>
                      <a:solidFill>
                        <a:srgbClr val="FFFFCC"/>
                      </a:solidFill>
                      <a:ln w="38100">
                        <a:solidFill>
                          <a:schemeClr val="hlink"/>
                        </a:solidFill>
                        <a:miter lim="800000"/>
                        <a:headEnd/>
                        <a:tailEnd/>
                      </a:ln>
                      <a:effectLst/>
                    </p:spPr>
                  </p:pic>
                </p:oleObj>
              </mc:Fallback>
            </mc:AlternateContent>
          </a:graphicData>
        </a:graphic>
      </p:graphicFrame>
    </p:spTree>
    <p:extLst>
      <p:ext uri="{BB962C8B-B14F-4D97-AF65-F5344CB8AC3E}">
        <p14:creationId xmlns:p14="http://schemas.microsoft.com/office/powerpoint/2010/main" val="2092199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723CFEC6-9814-4722-AC1F-B78EF16580AD}" type="slidenum">
              <a:rPr lang="en-US" smtClean="0"/>
              <a:t>5</a:t>
            </a:fld>
            <a:endParaRPr lang="en-US"/>
          </a:p>
        </p:txBody>
      </p:sp>
    </p:spTree>
    <p:extLst>
      <p:ext uri="{BB962C8B-B14F-4D97-AF65-F5344CB8AC3E}">
        <p14:creationId xmlns:p14="http://schemas.microsoft.com/office/powerpoint/2010/main" val="1878064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Another example, more related to manufacturing, this time about common metals.</a:t>
            </a:r>
          </a:p>
          <a:p>
            <a:endParaRPr lang="en-US" dirty="0"/>
          </a:p>
          <a:p>
            <a:r>
              <a:rPr lang="en-US" dirty="0"/>
              <a:t>Above are indicated typical wavelengths of industrial/commercial lasers used in manufacturing. </a:t>
            </a:r>
          </a:p>
          <a:p>
            <a:br>
              <a:rPr lang="en-US" dirty="0"/>
            </a:br>
            <a:r>
              <a:rPr lang="en-US" dirty="0"/>
              <a:t>Let us consider for instance the case of silver. As one can see, it absorbs nearly nothing above 500 nm is highly reflective. Therefore, it would be particularly difficult to machine as only a very small amount of the incoming energy would be absorbed. </a:t>
            </a:r>
          </a:p>
          <a:p>
            <a:endParaRPr lang="en-US" dirty="0"/>
          </a:p>
          <a:p>
            <a:r>
              <a:rPr lang="en-US" dirty="0"/>
              <a:t>Note that not absorbing, does not mean that the material is transparent. Silver does reflect very well without absorbing. </a:t>
            </a:r>
          </a:p>
          <a:p>
            <a:endParaRPr lang="en-US" dirty="0"/>
          </a:p>
          <a:p>
            <a:r>
              <a:rPr lang="en-US" dirty="0"/>
              <a:t>In this particular illustration to more efficiently get light energy absorbed in the material, when would have to consider a laser emitting at 355 nm.  </a:t>
            </a:r>
            <a:endParaRPr lang="fr-CH" dirty="0"/>
          </a:p>
        </p:txBody>
      </p:sp>
      <p:sp>
        <p:nvSpPr>
          <p:cNvPr id="4" name="Slide Number Placeholder 3"/>
          <p:cNvSpPr>
            <a:spLocks noGrp="1"/>
          </p:cNvSpPr>
          <p:nvPr>
            <p:ph type="sldNum" sz="quarter" idx="10"/>
          </p:nvPr>
        </p:nvSpPr>
        <p:spPr/>
        <p:txBody>
          <a:bodyPr/>
          <a:lstStyle/>
          <a:p>
            <a:fld id="{723CFEC6-9814-4722-AC1F-B78EF16580AD}" type="slidenum">
              <a:rPr lang="en-US" smtClean="0"/>
              <a:t>39</a:t>
            </a:fld>
            <a:endParaRPr lang="en-US"/>
          </a:p>
        </p:txBody>
      </p:sp>
    </p:spTree>
    <p:extLst>
      <p:ext uri="{BB962C8B-B14F-4D97-AF65-F5344CB8AC3E}">
        <p14:creationId xmlns:p14="http://schemas.microsoft.com/office/powerpoint/2010/main" val="3834971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44" eaLnBrk="0" hangingPunct="0">
              <a:defRPr sz="1400" b="1">
                <a:solidFill>
                  <a:srgbClr val="FF9933"/>
                </a:solidFill>
                <a:latin typeface="Arial" pitchFamily="34" charset="0"/>
              </a:defRPr>
            </a:lvl1pPr>
            <a:lvl2pPr marL="742946" indent="-285749" defTabSz="946144" eaLnBrk="0" hangingPunct="0">
              <a:defRPr sz="1400" b="1">
                <a:solidFill>
                  <a:srgbClr val="FF9933"/>
                </a:solidFill>
                <a:latin typeface="Arial" pitchFamily="34" charset="0"/>
              </a:defRPr>
            </a:lvl2pPr>
            <a:lvl3pPr marL="1142993" indent="-228599" defTabSz="946144" eaLnBrk="0" hangingPunct="0">
              <a:defRPr sz="1400" b="1">
                <a:solidFill>
                  <a:srgbClr val="FF9933"/>
                </a:solidFill>
                <a:latin typeface="Arial" pitchFamily="34" charset="0"/>
              </a:defRPr>
            </a:lvl3pPr>
            <a:lvl4pPr marL="1600191" indent="-228599" defTabSz="946144" eaLnBrk="0" hangingPunct="0">
              <a:defRPr sz="1400" b="1">
                <a:solidFill>
                  <a:srgbClr val="FF9933"/>
                </a:solidFill>
                <a:latin typeface="Arial" pitchFamily="34" charset="0"/>
              </a:defRPr>
            </a:lvl4pPr>
            <a:lvl5pPr marL="2057388" indent="-228599" defTabSz="946144" eaLnBrk="0" hangingPunct="0">
              <a:defRPr sz="1400" b="1">
                <a:solidFill>
                  <a:srgbClr val="FF9933"/>
                </a:solidFill>
                <a:latin typeface="Arial" pitchFamily="34" charset="0"/>
              </a:defRPr>
            </a:lvl5pPr>
            <a:lvl6pPr marL="2514585" indent="-228599" defTabSz="946144" eaLnBrk="0" fontAlgn="base" hangingPunct="0">
              <a:spcBef>
                <a:spcPct val="50000"/>
              </a:spcBef>
              <a:spcAft>
                <a:spcPct val="0"/>
              </a:spcAft>
              <a:defRPr sz="1400" b="1">
                <a:solidFill>
                  <a:srgbClr val="FF9933"/>
                </a:solidFill>
                <a:latin typeface="Arial" pitchFamily="34" charset="0"/>
              </a:defRPr>
            </a:lvl6pPr>
            <a:lvl7pPr marL="2971783" indent="-228599" defTabSz="946144" eaLnBrk="0" fontAlgn="base" hangingPunct="0">
              <a:spcBef>
                <a:spcPct val="50000"/>
              </a:spcBef>
              <a:spcAft>
                <a:spcPct val="0"/>
              </a:spcAft>
              <a:defRPr sz="1400" b="1">
                <a:solidFill>
                  <a:srgbClr val="FF9933"/>
                </a:solidFill>
                <a:latin typeface="Arial" pitchFamily="34" charset="0"/>
              </a:defRPr>
            </a:lvl7pPr>
            <a:lvl8pPr marL="3428980" indent="-228599" defTabSz="946144" eaLnBrk="0" fontAlgn="base" hangingPunct="0">
              <a:spcBef>
                <a:spcPct val="50000"/>
              </a:spcBef>
              <a:spcAft>
                <a:spcPct val="0"/>
              </a:spcAft>
              <a:defRPr sz="1400" b="1">
                <a:solidFill>
                  <a:srgbClr val="FF9933"/>
                </a:solidFill>
                <a:latin typeface="Arial" pitchFamily="34" charset="0"/>
              </a:defRPr>
            </a:lvl8pPr>
            <a:lvl9pPr marL="3886177" indent="-228599" defTabSz="946144" eaLnBrk="0" fontAlgn="base" hangingPunct="0">
              <a:spcBef>
                <a:spcPct val="50000"/>
              </a:spcBef>
              <a:spcAft>
                <a:spcPct val="0"/>
              </a:spcAft>
              <a:defRPr sz="1400" b="1">
                <a:solidFill>
                  <a:srgbClr val="FF9933"/>
                </a:solidFill>
                <a:latin typeface="Arial" pitchFamily="34" charset="0"/>
              </a:defRPr>
            </a:lvl9pPr>
          </a:lstStyle>
          <a:p>
            <a:pPr eaLnBrk="1" hangingPunct="1"/>
            <a:fld id="{F8EAB484-684D-4063-99A9-6B7F0E6EBDCC}" type="slidenum">
              <a:rPr lang="nl-NL" altLang="en-US" sz="1200" b="0">
                <a:solidFill>
                  <a:schemeClr val="tx1"/>
                </a:solidFill>
              </a:rPr>
              <a:pPr eaLnBrk="1" hangingPunct="1"/>
              <a:t>45</a:t>
            </a:fld>
            <a:endParaRPr lang="nl-NL" altLang="en-US" sz="1200" b="0">
              <a:solidFill>
                <a:schemeClr val="tx1"/>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992723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44" eaLnBrk="0" hangingPunct="0">
              <a:defRPr sz="1400" b="1">
                <a:solidFill>
                  <a:srgbClr val="FF9933"/>
                </a:solidFill>
                <a:latin typeface="Arial" pitchFamily="34" charset="0"/>
              </a:defRPr>
            </a:lvl1pPr>
            <a:lvl2pPr marL="742946" indent="-285749" defTabSz="946144" eaLnBrk="0" hangingPunct="0">
              <a:defRPr sz="1400" b="1">
                <a:solidFill>
                  <a:srgbClr val="FF9933"/>
                </a:solidFill>
                <a:latin typeface="Arial" pitchFamily="34" charset="0"/>
              </a:defRPr>
            </a:lvl2pPr>
            <a:lvl3pPr marL="1142993" indent="-228599" defTabSz="946144" eaLnBrk="0" hangingPunct="0">
              <a:defRPr sz="1400" b="1">
                <a:solidFill>
                  <a:srgbClr val="FF9933"/>
                </a:solidFill>
                <a:latin typeface="Arial" pitchFamily="34" charset="0"/>
              </a:defRPr>
            </a:lvl3pPr>
            <a:lvl4pPr marL="1600191" indent="-228599" defTabSz="946144" eaLnBrk="0" hangingPunct="0">
              <a:defRPr sz="1400" b="1">
                <a:solidFill>
                  <a:srgbClr val="FF9933"/>
                </a:solidFill>
                <a:latin typeface="Arial" pitchFamily="34" charset="0"/>
              </a:defRPr>
            </a:lvl4pPr>
            <a:lvl5pPr marL="2057388" indent="-228599" defTabSz="946144" eaLnBrk="0" hangingPunct="0">
              <a:defRPr sz="1400" b="1">
                <a:solidFill>
                  <a:srgbClr val="FF9933"/>
                </a:solidFill>
                <a:latin typeface="Arial" pitchFamily="34" charset="0"/>
              </a:defRPr>
            </a:lvl5pPr>
            <a:lvl6pPr marL="2514585" indent="-228599" defTabSz="946144" eaLnBrk="0" fontAlgn="base" hangingPunct="0">
              <a:spcBef>
                <a:spcPct val="50000"/>
              </a:spcBef>
              <a:spcAft>
                <a:spcPct val="0"/>
              </a:spcAft>
              <a:defRPr sz="1400" b="1">
                <a:solidFill>
                  <a:srgbClr val="FF9933"/>
                </a:solidFill>
                <a:latin typeface="Arial" pitchFamily="34" charset="0"/>
              </a:defRPr>
            </a:lvl6pPr>
            <a:lvl7pPr marL="2971783" indent="-228599" defTabSz="946144" eaLnBrk="0" fontAlgn="base" hangingPunct="0">
              <a:spcBef>
                <a:spcPct val="50000"/>
              </a:spcBef>
              <a:spcAft>
                <a:spcPct val="0"/>
              </a:spcAft>
              <a:defRPr sz="1400" b="1">
                <a:solidFill>
                  <a:srgbClr val="FF9933"/>
                </a:solidFill>
                <a:latin typeface="Arial" pitchFamily="34" charset="0"/>
              </a:defRPr>
            </a:lvl7pPr>
            <a:lvl8pPr marL="3428980" indent="-228599" defTabSz="946144" eaLnBrk="0" fontAlgn="base" hangingPunct="0">
              <a:spcBef>
                <a:spcPct val="50000"/>
              </a:spcBef>
              <a:spcAft>
                <a:spcPct val="0"/>
              </a:spcAft>
              <a:defRPr sz="1400" b="1">
                <a:solidFill>
                  <a:srgbClr val="FF9933"/>
                </a:solidFill>
                <a:latin typeface="Arial" pitchFamily="34" charset="0"/>
              </a:defRPr>
            </a:lvl8pPr>
            <a:lvl9pPr marL="3886177" indent="-228599" defTabSz="946144" eaLnBrk="0" fontAlgn="base" hangingPunct="0">
              <a:spcBef>
                <a:spcPct val="50000"/>
              </a:spcBef>
              <a:spcAft>
                <a:spcPct val="0"/>
              </a:spcAft>
              <a:defRPr sz="1400" b="1">
                <a:solidFill>
                  <a:srgbClr val="FF9933"/>
                </a:solidFill>
                <a:latin typeface="Arial" pitchFamily="34" charset="0"/>
              </a:defRPr>
            </a:lvl9pPr>
          </a:lstStyle>
          <a:p>
            <a:pPr eaLnBrk="1" hangingPunct="1"/>
            <a:fld id="{12E7FC3A-2464-46DC-B473-B29DF2F0238A}" type="slidenum">
              <a:rPr lang="nl-NL" altLang="en-US" sz="1200" b="0">
                <a:solidFill>
                  <a:schemeClr val="tx1"/>
                </a:solidFill>
              </a:rPr>
              <a:pPr eaLnBrk="1" hangingPunct="1"/>
              <a:t>46</a:t>
            </a:fld>
            <a:endParaRPr lang="nl-NL" altLang="en-US" sz="1200" b="0">
              <a:solidFill>
                <a:schemeClr val="tx1"/>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880778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54</a:t>
            </a:fld>
            <a:endParaRPr lang="en-US"/>
          </a:p>
        </p:txBody>
      </p:sp>
    </p:spTree>
    <p:extLst>
      <p:ext uri="{BB962C8B-B14F-4D97-AF65-F5344CB8AC3E}">
        <p14:creationId xmlns:p14="http://schemas.microsoft.com/office/powerpoint/2010/main" val="817420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55</a:t>
            </a:fld>
            <a:endParaRPr lang="en-US"/>
          </a:p>
        </p:txBody>
      </p:sp>
    </p:spTree>
    <p:extLst>
      <p:ext uri="{BB962C8B-B14F-4D97-AF65-F5344CB8AC3E}">
        <p14:creationId xmlns:p14="http://schemas.microsoft.com/office/powerpoint/2010/main" val="2592416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56</a:t>
            </a:fld>
            <a:endParaRPr lang="en-US"/>
          </a:p>
        </p:txBody>
      </p:sp>
    </p:spTree>
    <p:extLst>
      <p:ext uri="{BB962C8B-B14F-4D97-AF65-F5344CB8AC3E}">
        <p14:creationId xmlns:p14="http://schemas.microsoft.com/office/powerpoint/2010/main" val="3594497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57</a:t>
            </a:fld>
            <a:endParaRPr lang="en-US"/>
          </a:p>
        </p:txBody>
      </p:sp>
    </p:spTree>
    <p:extLst>
      <p:ext uri="{BB962C8B-B14F-4D97-AF65-F5344CB8AC3E}">
        <p14:creationId xmlns:p14="http://schemas.microsoft.com/office/powerpoint/2010/main" val="583339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58</a:t>
            </a:fld>
            <a:endParaRPr lang="en-US"/>
          </a:p>
        </p:txBody>
      </p:sp>
    </p:spTree>
    <p:extLst>
      <p:ext uri="{BB962C8B-B14F-4D97-AF65-F5344CB8AC3E}">
        <p14:creationId xmlns:p14="http://schemas.microsoft.com/office/powerpoint/2010/main" val="1125455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62</a:t>
            </a:fld>
            <a:endParaRPr lang="en-US"/>
          </a:p>
        </p:txBody>
      </p:sp>
    </p:spTree>
    <p:extLst>
      <p:ext uri="{BB962C8B-B14F-4D97-AF65-F5344CB8AC3E}">
        <p14:creationId xmlns:p14="http://schemas.microsoft.com/office/powerpoint/2010/main" val="32285721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63</a:t>
            </a:fld>
            <a:endParaRPr lang="en-US"/>
          </a:p>
        </p:txBody>
      </p:sp>
    </p:spTree>
    <p:extLst>
      <p:ext uri="{BB962C8B-B14F-4D97-AF65-F5344CB8AC3E}">
        <p14:creationId xmlns:p14="http://schemas.microsoft.com/office/powerpoint/2010/main" val="4134259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860688"/>
            <a:ext cx="5681980" cy="4538494"/>
          </a:xfrm>
        </p:spPr>
        <p:txBody>
          <a:bodyPr/>
          <a:lstStyle/>
          <a:p>
            <a:r>
              <a:rPr lang="en-US" dirty="0"/>
              <a:t>Laser are present in a considerable number of manufacturing sectors where they fulfil various tasks:</a:t>
            </a:r>
          </a:p>
          <a:p>
            <a:endParaRPr lang="en-US" dirty="0"/>
          </a:p>
          <a:p>
            <a:r>
              <a:rPr lang="en-US" b="1" dirty="0"/>
              <a:t>1/ Removing materials</a:t>
            </a:r>
            <a:r>
              <a:rPr lang="en-US" dirty="0"/>
              <a:t>, which is what most people are aware of when discussing manufacturing with lasers. We will see during the lecture that removing materials using lasers can be done in different manners. One is to melt locally materials that is latter ‘blown away’ from the solid part. Another one is to ablate materials. In such case, the transformation of matter is more complex and limited or no liquid phase is formed. Finally, two-step processes involving a laser exposure, followed by post-treatment steps (annealing, polymerization, etching, etc.) are also often used, in particular in the context of 3D micro-manufacturing. </a:t>
            </a:r>
          </a:p>
          <a:p>
            <a:endParaRPr lang="en-US" dirty="0"/>
          </a:p>
          <a:p>
            <a:r>
              <a:rPr lang="en-US" b="1" dirty="0"/>
              <a:t>2/ Transforming materials. </a:t>
            </a:r>
            <a:r>
              <a:rPr lang="en-US" dirty="0"/>
              <a:t>Lasers are very used in multiple processes where the objective is to transform the structure of a material. For instance, laser are used for annealing thin films or materials locally. They are also used for inducing polymerization reactions, localized densification in glass or to create a certain stress field in the bulk of the material. </a:t>
            </a:r>
          </a:p>
          <a:p>
            <a:endParaRPr lang="en-US" b="1" dirty="0"/>
          </a:p>
          <a:p>
            <a:r>
              <a:rPr lang="en-US" b="1" dirty="0"/>
              <a:t>3/ Joining materials. </a:t>
            </a:r>
            <a:r>
              <a:rPr lang="en-US" dirty="0"/>
              <a:t>Laser are widely used for welding or brazing two materials together. This is one of the most important industrial applications. </a:t>
            </a:r>
          </a:p>
          <a:p>
            <a:endParaRPr lang="en-US" dirty="0"/>
          </a:p>
          <a:p>
            <a:r>
              <a:rPr lang="en-US" b="1" dirty="0"/>
              <a:t>4/ Surface treatment and surface texturing. </a:t>
            </a:r>
            <a:r>
              <a:rPr lang="en-US" dirty="0"/>
              <a:t>Their, they are used for inducing localized oxidation reaction, for hardening surfaces (‘laser-shot peening’) or for texturing surfaces, eventually with nanoscale features.</a:t>
            </a:r>
          </a:p>
          <a:p>
            <a:endParaRPr lang="en-US" dirty="0"/>
          </a:p>
          <a:p>
            <a:endParaRPr lang="fr-CH" b="1" dirty="0"/>
          </a:p>
        </p:txBody>
      </p:sp>
      <p:sp>
        <p:nvSpPr>
          <p:cNvPr id="4" name="Slide Number Placeholder 3"/>
          <p:cNvSpPr>
            <a:spLocks noGrp="1"/>
          </p:cNvSpPr>
          <p:nvPr>
            <p:ph type="sldNum" sz="quarter" idx="10"/>
          </p:nvPr>
        </p:nvSpPr>
        <p:spPr/>
        <p:txBody>
          <a:bodyPr/>
          <a:lstStyle/>
          <a:p>
            <a:fld id="{723CFEC6-9814-4722-AC1F-B78EF16580AD}" type="slidenum">
              <a:rPr lang="en-US" smtClean="0"/>
              <a:t>6</a:t>
            </a:fld>
            <a:endParaRPr lang="en-US"/>
          </a:p>
        </p:txBody>
      </p:sp>
    </p:spTree>
    <p:extLst>
      <p:ext uri="{BB962C8B-B14F-4D97-AF65-F5344CB8AC3E}">
        <p14:creationId xmlns:p14="http://schemas.microsoft.com/office/powerpoint/2010/main" val="30807026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65</a:t>
            </a:fld>
            <a:endParaRPr lang="en-US"/>
          </a:p>
        </p:txBody>
      </p:sp>
    </p:spTree>
    <p:extLst>
      <p:ext uri="{BB962C8B-B14F-4D97-AF65-F5344CB8AC3E}">
        <p14:creationId xmlns:p14="http://schemas.microsoft.com/office/powerpoint/2010/main" val="3547892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9A9A5D-DB9E-4F29-851A-512C200AF495}" type="slidenum">
              <a:rPr lang="fr-FR" altLang="en-US"/>
              <a:pPr/>
              <a:t>66</a:t>
            </a:fld>
            <a:endParaRPr lang="fr-FR" alt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altLang="en-US"/>
              <a:t>`</a:t>
            </a:r>
            <a:endParaRPr lang="fr-FR" altLang="en-US"/>
          </a:p>
        </p:txBody>
      </p:sp>
    </p:spTree>
    <p:extLst>
      <p:ext uri="{BB962C8B-B14F-4D97-AF65-F5344CB8AC3E}">
        <p14:creationId xmlns:p14="http://schemas.microsoft.com/office/powerpoint/2010/main" val="3512646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3B9EBBE-0B90-49B1-86FA-AA061B285F4B}" type="slidenum">
              <a:rPr lang="fr-CH" smtClean="0"/>
              <a:t>69</a:t>
            </a:fld>
            <a:endParaRPr lang="fr-CH"/>
          </a:p>
        </p:txBody>
      </p:sp>
    </p:spTree>
    <p:extLst>
      <p:ext uri="{BB962C8B-B14F-4D97-AF65-F5344CB8AC3E}">
        <p14:creationId xmlns:p14="http://schemas.microsoft.com/office/powerpoint/2010/main" val="3785338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70</a:t>
            </a:fld>
            <a:endParaRPr lang="en-US"/>
          </a:p>
        </p:txBody>
      </p:sp>
    </p:spTree>
    <p:extLst>
      <p:ext uri="{BB962C8B-B14F-4D97-AF65-F5344CB8AC3E}">
        <p14:creationId xmlns:p14="http://schemas.microsoft.com/office/powerpoint/2010/main" val="3808424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71</a:t>
            </a:fld>
            <a:endParaRPr lang="en-US"/>
          </a:p>
        </p:txBody>
      </p:sp>
    </p:spTree>
    <p:extLst>
      <p:ext uri="{BB962C8B-B14F-4D97-AF65-F5344CB8AC3E}">
        <p14:creationId xmlns:p14="http://schemas.microsoft.com/office/powerpoint/2010/main" val="2560670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72</a:t>
            </a:fld>
            <a:endParaRPr lang="en-US"/>
          </a:p>
        </p:txBody>
      </p:sp>
    </p:spTree>
    <p:extLst>
      <p:ext uri="{BB962C8B-B14F-4D97-AF65-F5344CB8AC3E}">
        <p14:creationId xmlns:p14="http://schemas.microsoft.com/office/powerpoint/2010/main" val="2302006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77</a:t>
            </a:fld>
            <a:endParaRPr lang="en-US"/>
          </a:p>
        </p:txBody>
      </p:sp>
    </p:spTree>
    <p:extLst>
      <p:ext uri="{BB962C8B-B14F-4D97-AF65-F5344CB8AC3E}">
        <p14:creationId xmlns:p14="http://schemas.microsoft.com/office/powerpoint/2010/main" val="35934442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78</a:t>
            </a:fld>
            <a:endParaRPr lang="en-US"/>
          </a:p>
        </p:txBody>
      </p:sp>
    </p:spTree>
    <p:extLst>
      <p:ext uri="{BB962C8B-B14F-4D97-AF65-F5344CB8AC3E}">
        <p14:creationId xmlns:p14="http://schemas.microsoft.com/office/powerpoint/2010/main" val="9653115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80</a:t>
            </a:fld>
            <a:endParaRPr lang="en-US"/>
          </a:p>
        </p:txBody>
      </p:sp>
    </p:spTree>
    <p:extLst>
      <p:ext uri="{BB962C8B-B14F-4D97-AF65-F5344CB8AC3E}">
        <p14:creationId xmlns:p14="http://schemas.microsoft.com/office/powerpoint/2010/main" val="6217663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3CFEC6-9814-4722-AC1F-B78EF16580AD}" type="slidenum">
              <a:rPr lang="en-US" smtClean="0"/>
              <a:t>81</a:t>
            </a:fld>
            <a:endParaRPr lang="en-US"/>
          </a:p>
        </p:txBody>
      </p:sp>
    </p:spTree>
    <p:extLst>
      <p:ext uri="{BB962C8B-B14F-4D97-AF65-F5344CB8AC3E}">
        <p14:creationId xmlns:p14="http://schemas.microsoft.com/office/powerpoint/2010/main" val="1792440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The pictures above are just a few illustrative examples of </a:t>
            </a:r>
            <a:r>
              <a:rPr lang="en-US" dirty="0" err="1"/>
              <a:t>micromachined</a:t>
            </a:r>
            <a:r>
              <a:rPr lang="en-US" dirty="0"/>
              <a:t> components. From top to bottom:</a:t>
            </a:r>
          </a:p>
          <a:p>
            <a:pPr marL="171450" indent="-171450">
              <a:buFontTx/>
              <a:buChar char="-"/>
            </a:pPr>
            <a:endParaRPr lang="en-US" dirty="0"/>
          </a:p>
          <a:p>
            <a:pPr marL="171450" indent="-171450">
              <a:buFontTx/>
              <a:buChar char="-"/>
            </a:pPr>
            <a:r>
              <a:rPr lang="en-US" b="1" dirty="0"/>
              <a:t>Top left and right: </a:t>
            </a:r>
            <a:r>
              <a:rPr lang="en-US" dirty="0" err="1"/>
              <a:t>microgripper</a:t>
            </a:r>
            <a:r>
              <a:rPr lang="en-US" dirty="0"/>
              <a:t> done at EPFL in 1998. It was machined using a </a:t>
            </a:r>
            <a:r>
              <a:rPr lang="en-US" dirty="0" err="1"/>
              <a:t>Nd</a:t>
            </a:r>
            <a:r>
              <a:rPr lang="en-US" dirty="0"/>
              <a:t>-YAG nanoseconds pulse laser. The </a:t>
            </a:r>
            <a:r>
              <a:rPr lang="en-US" dirty="0" err="1"/>
              <a:t>microgripper</a:t>
            </a:r>
            <a:r>
              <a:rPr lang="en-US" dirty="0"/>
              <a:t> is made of a shape memory alloys (Ni-</a:t>
            </a:r>
            <a:r>
              <a:rPr lang="en-US" dirty="0" err="1"/>
              <a:t>Ti</a:t>
            </a:r>
            <a:r>
              <a:rPr lang="en-US" dirty="0"/>
              <a:t> Alloy). </a:t>
            </a:r>
          </a:p>
          <a:p>
            <a:pPr marL="171450" indent="-171450">
              <a:buFontTx/>
              <a:buChar char="-"/>
            </a:pPr>
            <a:endParaRPr lang="en-US" dirty="0"/>
          </a:p>
          <a:p>
            <a:pPr marL="171450" indent="-171450">
              <a:buFontTx/>
              <a:buChar char="-"/>
            </a:pPr>
            <a:r>
              <a:rPr lang="en-US" b="1" dirty="0"/>
              <a:t>Middle left: </a:t>
            </a:r>
            <a:r>
              <a:rPr lang="en-US" dirty="0"/>
              <a:t>tubular structures (here a medical product - a stent) machined with a pulsed laser out of a metal. </a:t>
            </a:r>
          </a:p>
          <a:p>
            <a:endParaRPr lang="en-US" dirty="0"/>
          </a:p>
          <a:p>
            <a:pPr marL="171450" indent="-171450">
              <a:buFontTx/>
              <a:buChar char="-"/>
            </a:pPr>
            <a:r>
              <a:rPr lang="en-US" b="1" dirty="0"/>
              <a:t>Middle-center: </a:t>
            </a:r>
            <a:r>
              <a:rPr lang="en-US" dirty="0"/>
              <a:t>micro-gear machined using an excimer laser. </a:t>
            </a:r>
            <a:endParaRPr lang="fr-CH" dirty="0"/>
          </a:p>
          <a:p>
            <a:pPr marL="171450" indent="-171450">
              <a:buFontTx/>
              <a:buChar char="-"/>
            </a:pPr>
            <a:endParaRPr lang="en-US" dirty="0"/>
          </a:p>
          <a:p>
            <a:pPr marL="171450" indent="-171450">
              <a:buFontTx/>
              <a:buChar char="-"/>
            </a:pPr>
            <a:r>
              <a:rPr lang="en-US" b="1" dirty="0"/>
              <a:t>Middle-right:</a:t>
            </a:r>
            <a:r>
              <a:rPr lang="en-US" dirty="0"/>
              <a:t> channels made in a polymer </a:t>
            </a:r>
          </a:p>
          <a:p>
            <a:pPr marL="171450" indent="-171450">
              <a:buFontTx/>
              <a:buChar char="-"/>
            </a:pPr>
            <a:endParaRPr lang="en-US" dirty="0"/>
          </a:p>
          <a:p>
            <a:pPr marL="171450" indent="-171450">
              <a:buFontTx/>
              <a:buChar char="-"/>
            </a:pPr>
            <a:r>
              <a:rPr lang="en-US" b="1" dirty="0"/>
              <a:t>Bottom-left: </a:t>
            </a:r>
            <a:r>
              <a:rPr lang="en-US" dirty="0"/>
              <a:t>waveguides written in the bulk of glass using a femtosecond lasers. Notice the </a:t>
            </a:r>
            <a:r>
              <a:rPr lang="en-US" dirty="0" err="1"/>
              <a:t>three-d</a:t>
            </a:r>
            <a:r>
              <a:rPr lang="en-US" dirty="0"/>
              <a:t> structure. </a:t>
            </a:r>
          </a:p>
          <a:p>
            <a:pPr marL="171450" indent="-171450">
              <a:buFontTx/>
              <a:buChar char="-"/>
            </a:pPr>
            <a:endParaRPr lang="en-US" dirty="0"/>
          </a:p>
          <a:p>
            <a:pPr marL="171450" indent="-171450">
              <a:buFontTx/>
              <a:buChar char="-"/>
            </a:pPr>
            <a:r>
              <a:rPr lang="en-US" b="1" dirty="0"/>
              <a:t>Bottom-center: </a:t>
            </a:r>
            <a:r>
              <a:rPr lang="en-US" dirty="0"/>
              <a:t>cuvettes obtained by ablating the surface of a metal realized using a pulsed-nanosecond laser. </a:t>
            </a:r>
          </a:p>
          <a:p>
            <a:pPr marL="171450" indent="-171450">
              <a:buFontTx/>
              <a:buChar char="-"/>
            </a:pPr>
            <a:endParaRPr lang="en-US" dirty="0"/>
          </a:p>
          <a:p>
            <a:pPr marL="171450" indent="-171450">
              <a:buFontTx/>
              <a:buChar char="-"/>
            </a:pPr>
            <a:r>
              <a:rPr lang="en-US" b="1" dirty="0"/>
              <a:t>Bottom-right: </a:t>
            </a:r>
            <a:r>
              <a:rPr lang="en-US" dirty="0"/>
              <a:t>branching fluidic channels made by femtosecond laser exposure followed by a chemical etching step. </a:t>
            </a:r>
            <a:endParaRPr lang="en-US" b="1" dirty="0"/>
          </a:p>
        </p:txBody>
      </p:sp>
      <p:sp>
        <p:nvSpPr>
          <p:cNvPr id="4" name="Slide Number Placeholder 3"/>
          <p:cNvSpPr>
            <a:spLocks noGrp="1"/>
          </p:cNvSpPr>
          <p:nvPr>
            <p:ph type="sldNum" sz="quarter" idx="10"/>
          </p:nvPr>
        </p:nvSpPr>
        <p:spPr/>
        <p:txBody>
          <a:bodyPr/>
          <a:lstStyle/>
          <a:p>
            <a:fld id="{723CFEC6-9814-4722-AC1F-B78EF16580AD}" type="slidenum">
              <a:rPr lang="en-US" smtClean="0"/>
              <a:t>7</a:t>
            </a:fld>
            <a:endParaRPr lang="en-US"/>
          </a:p>
        </p:txBody>
      </p:sp>
    </p:spTree>
    <p:extLst>
      <p:ext uri="{BB962C8B-B14F-4D97-AF65-F5344CB8AC3E}">
        <p14:creationId xmlns:p14="http://schemas.microsoft.com/office/powerpoint/2010/main" val="39171159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82</a:t>
            </a:fld>
            <a:endParaRPr lang="en-US"/>
          </a:p>
        </p:txBody>
      </p:sp>
    </p:spTree>
    <p:extLst>
      <p:ext uri="{BB962C8B-B14F-4D97-AF65-F5344CB8AC3E}">
        <p14:creationId xmlns:p14="http://schemas.microsoft.com/office/powerpoint/2010/main" val="23650323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84</a:t>
            </a:fld>
            <a:endParaRPr lang="en-US"/>
          </a:p>
        </p:txBody>
      </p:sp>
    </p:spTree>
    <p:extLst>
      <p:ext uri="{BB962C8B-B14F-4D97-AF65-F5344CB8AC3E}">
        <p14:creationId xmlns:p14="http://schemas.microsoft.com/office/powerpoint/2010/main" val="42229589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97</a:t>
            </a:fld>
            <a:endParaRPr lang="en-US"/>
          </a:p>
        </p:txBody>
      </p:sp>
    </p:spTree>
    <p:extLst>
      <p:ext uri="{BB962C8B-B14F-4D97-AF65-F5344CB8AC3E}">
        <p14:creationId xmlns:p14="http://schemas.microsoft.com/office/powerpoint/2010/main" val="37356354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98</a:t>
            </a:fld>
            <a:endParaRPr lang="en-US"/>
          </a:p>
        </p:txBody>
      </p:sp>
    </p:spTree>
    <p:extLst>
      <p:ext uri="{BB962C8B-B14F-4D97-AF65-F5344CB8AC3E}">
        <p14:creationId xmlns:p14="http://schemas.microsoft.com/office/powerpoint/2010/main" val="12644069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C3B9EBBE-0B90-49B1-86FA-AA061B285F4B}" type="slidenum">
              <a:rPr lang="fr-CH" smtClean="0"/>
              <a:t>114</a:t>
            </a:fld>
            <a:endParaRPr lang="fr-CH"/>
          </a:p>
        </p:txBody>
      </p:sp>
    </p:spTree>
    <p:extLst>
      <p:ext uri="{BB962C8B-B14F-4D97-AF65-F5344CB8AC3E}">
        <p14:creationId xmlns:p14="http://schemas.microsoft.com/office/powerpoint/2010/main" val="4514053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3B9EBBE-0B90-49B1-86FA-AA061B285F4B}" type="slidenum">
              <a:rPr lang="fr-CH" smtClean="0"/>
              <a:t>118</a:t>
            </a:fld>
            <a:endParaRPr lang="fr-CH"/>
          </a:p>
        </p:txBody>
      </p:sp>
    </p:spTree>
    <p:extLst>
      <p:ext uri="{BB962C8B-B14F-4D97-AF65-F5344CB8AC3E}">
        <p14:creationId xmlns:p14="http://schemas.microsoft.com/office/powerpoint/2010/main" val="27032340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4E8FF-3777-4CE0-A7DA-AD7D970C4682}" type="slidenum">
              <a:rPr lang="en-US" smtClean="0"/>
              <a:pPr/>
              <a:t>129</a:t>
            </a:fld>
            <a:endParaRPr lang="en-US"/>
          </a:p>
        </p:txBody>
      </p:sp>
    </p:spTree>
    <p:extLst>
      <p:ext uri="{BB962C8B-B14F-4D97-AF65-F5344CB8AC3E}">
        <p14:creationId xmlns:p14="http://schemas.microsoft.com/office/powerpoint/2010/main" val="27883364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This example illustrates waveguides written in the bulk of a glass substrates. The waveguide can be seen as ‘light pipe’ that guides an optical wave. </a:t>
            </a:r>
          </a:p>
          <a:p>
            <a:br>
              <a:rPr lang="en-US" dirty="0"/>
            </a:br>
            <a:r>
              <a:rPr lang="en-US" dirty="0"/>
              <a:t>Waveguides can be combined to form complex functions. The one above makes two beams interfering. </a:t>
            </a:r>
            <a:endParaRPr lang="fr-CH" dirty="0"/>
          </a:p>
        </p:txBody>
      </p:sp>
      <p:sp>
        <p:nvSpPr>
          <p:cNvPr id="4" name="Slide Number Placeholder 3"/>
          <p:cNvSpPr>
            <a:spLocks noGrp="1"/>
          </p:cNvSpPr>
          <p:nvPr>
            <p:ph type="sldNum" sz="quarter" idx="10"/>
          </p:nvPr>
        </p:nvSpPr>
        <p:spPr/>
        <p:txBody>
          <a:bodyPr/>
          <a:lstStyle/>
          <a:p>
            <a:fld id="{723CFEC6-9814-4722-AC1F-B78EF16580AD}" type="slidenum">
              <a:rPr lang="en-US" smtClean="0"/>
              <a:t>130</a:t>
            </a:fld>
            <a:endParaRPr lang="en-US"/>
          </a:p>
        </p:txBody>
      </p:sp>
    </p:spTree>
    <p:extLst>
      <p:ext uri="{BB962C8B-B14F-4D97-AF65-F5344CB8AC3E}">
        <p14:creationId xmlns:p14="http://schemas.microsoft.com/office/powerpoint/2010/main" val="2348410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In this example, a laser is used to encode information directly in a glass substrate. This is done using femtosecond laser to create micro-size structures having the size of a micron. </a:t>
            </a:r>
          </a:p>
          <a:p>
            <a:endParaRPr lang="en-US" dirty="0"/>
          </a:p>
          <a:p>
            <a:r>
              <a:rPr lang="en-US" dirty="0"/>
              <a:t>Every pixel consist of structure formed of self-organized </a:t>
            </a:r>
            <a:r>
              <a:rPr lang="en-US" dirty="0" err="1"/>
              <a:t>nano</a:t>
            </a:r>
            <a:r>
              <a:rPr lang="en-US" dirty="0"/>
              <a:t>-planes (see in the top left) that create local polarization properties. These pixels can be combined for engraving complex optical devices or recording data, like illustrated with the portraits of Maxwell and Newton. The portraits are about 100 microns. </a:t>
            </a:r>
          </a:p>
          <a:p>
            <a:endParaRPr lang="en-US" dirty="0"/>
          </a:p>
        </p:txBody>
      </p:sp>
      <p:sp>
        <p:nvSpPr>
          <p:cNvPr id="4" name="Slide Number Placeholder 3"/>
          <p:cNvSpPr>
            <a:spLocks noGrp="1"/>
          </p:cNvSpPr>
          <p:nvPr>
            <p:ph type="sldNum" sz="quarter" idx="10"/>
          </p:nvPr>
        </p:nvSpPr>
        <p:spPr/>
        <p:txBody>
          <a:bodyPr/>
          <a:lstStyle/>
          <a:p>
            <a:fld id="{723CFEC6-9814-4722-AC1F-B78EF16580AD}" type="slidenum">
              <a:rPr lang="en-US" smtClean="0"/>
              <a:t>131</a:t>
            </a:fld>
            <a:endParaRPr lang="en-US"/>
          </a:p>
        </p:txBody>
      </p:sp>
    </p:spTree>
    <p:extLst>
      <p:ext uri="{BB962C8B-B14F-4D97-AF65-F5344CB8AC3E}">
        <p14:creationId xmlns:p14="http://schemas.microsoft.com/office/powerpoint/2010/main" val="29585280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Some further illustration of the use of this principle for recording data. The substrate has the size of a five franks coin. </a:t>
            </a:r>
          </a:p>
          <a:p>
            <a:br>
              <a:rPr lang="en-US" dirty="0"/>
            </a:br>
            <a:r>
              <a:rPr lang="en-US" dirty="0"/>
              <a:t>The books of Newton are recorded into the three little disk, around the label ‘Newton </a:t>
            </a:r>
            <a:r>
              <a:rPr lang="en-US" dirty="0" err="1"/>
              <a:t>opticks</a:t>
            </a:r>
            <a:r>
              <a:rPr lang="en-US" dirty="0"/>
              <a:t>’. </a:t>
            </a:r>
          </a:p>
        </p:txBody>
      </p:sp>
      <p:sp>
        <p:nvSpPr>
          <p:cNvPr id="4" name="Slide Number Placeholder 3"/>
          <p:cNvSpPr>
            <a:spLocks noGrp="1"/>
          </p:cNvSpPr>
          <p:nvPr>
            <p:ph type="sldNum" sz="quarter" idx="10"/>
          </p:nvPr>
        </p:nvSpPr>
        <p:spPr/>
        <p:txBody>
          <a:bodyPr/>
          <a:lstStyle/>
          <a:p>
            <a:fld id="{723CFEC6-9814-4722-AC1F-B78EF16580AD}" type="slidenum">
              <a:rPr lang="en-US" smtClean="0"/>
              <a:t>132</a:t>
            </a:fld>
            <a:endParaRPr lang="en-US"/>
          </a:p>
        </p:txBody>
      </p:sp>
    </p:spTree>
    <p:extLst>
      <p:ext uri="{BB962C8B-B14F-4D97-AF65-F5344CB8AC3E}">
        <p14:creationId xmlns:p14="http://schemas.microsoft.com/office/powerpoint/2010/main" val="1782583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CFEC6-9814-4722-AC1F-B78EF16580AD}" type="slidenum">
              <a:rPr lang="en-US" smtClean="0"/>
              <a:t>9</a:t>
            </a:fld>
            <a:endParaRPr lang="en-US"/>
          </a:p>
        </p:txBody>
      </p:sp>
    </p:spTree>
    <p:extLst>
      <p:ext uri="{BB962C8B-B14F-4D97-AF65-F5344CB8AC3E}">
        <p14:creationId xmlns:p14="http://schemas.microsoft.com/office/powerpoint/2010/main" val="18154866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C2515698-5666-A843-8180-6C700D01A92E}"/>
              </a:ext>
            </a:extLst>
          </p:cNvPr>
          <p:cNvSpPr>
            <a:spLocks noGrp="1" noRot="1" noChangeAspect="1" noChangeArrowheads="1" noTextEdit="1"/>
          </p:cNvSpPr>
          <p:nvPr>
            <p:ph type="sldImg"/>
          </p:nvPr>
        </p:nvSpPr>
        <p:spPr>
          <a:xfrm>
            <a:off x="590550" y="803275"/>
            <a:ext cx="5675313" cy="3194050"/>
          </a:xfrm>
          <a:solidFill>
            <a:srgbClr val="FFFFFF"/>
          </a:solidFill>
          <a:ln/>
        </p:spPr>
      </p:sp>
      <p:sp>
        <p:nvSpPr>
          <p:cNvPr id="32770" name="Rectangle 3">
            <a:extLst>
              <a:ext uri="{FF2B5EF4-FFF2-40B4-BE49-F238E27FC236}">
                <a16:creationId xmlns:a16="http://schemas.microsoft.com/office/drawing/2014/main" id="{D2744DC7-AA10-A34D-A141-B12FE3DAC2A9}"/>
              </a:ext>
            </a:extLst>
          </p:cNvPr>
          <p:cNvSpPr>
            <a:spLocks noGrp="1" noChangeArrowheads="1"/>
          </p:cNvSpPr>
          <p:nvPr>
            <p:ph type="body" idx="1"/>
          </p:nvPr>
        </p:nvSpPr>
        <p:spPr>
          <a:xfrm>
            <a:off x="914400" y="4341813"/>
            <a:ext cx="5027613" cy="4130675"/>
          </a:xfrm>
          <a:solidFill>
            <a:srgbClr val="FFFFFF"/>
          </a:solidFill>
          <a:ln>
            <a:solidFill>
              <a:srgbClr val="000000"/>
            </a:solidFill>
          </a:ln>
        </p:spPr>
        <p:txBody>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300363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4CF50783-AAED-1941-8BCC-9F6140F0A6B1}" type="slidenum">
              <a:rPr lang="fr-FR" smtClean="0"/>
              <a:pPr/>
              <a:t>136</a:t>
            </a:fld>
            <a:endParaRPr lang="fr-FR" dirty="0"/>
          </a:p>
        </p:txBody>
      </p:sp>
    </p:spTree>
    <p:extLst>
      <p:ext uri="{BB962C8B-B14F-4D97-AF65-F5344CB8AC3E}">
        <p14:creationId xmlns:p14="http://schemas.microsoft.com/office/powerpoint/2010/main" val="653849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video illustrates the selective removal of a layer covering other electronics layers. Just one layer is removed, without affecting the layers underneath. </a:t>
            </a:r>
            <a:endParaRPr lang="fr-CH" dirty="0"/>
          </a:p>
        </p:txBody>
      </p:sp>
      <p:sp>
        <p:nvSpPr>
          <p:cNvPr id="4" name="Slide Number Placeholder 3"/>
          <p:cNvSpPr>
            <a:spLocks noGrp="1"/>
          </p:cNvSpPr>
          <p:nvPr>
            <p:ph type="sldNum" sz="quarter" idx="10"/>
          </p:nvPr>
        </p:nvSpPr>
        <p:spPr/>
        <p:txBody>
          <a:bodyPr/>
          <a:lstStyle/>
          <a:p>
            <a:fld id="{723CFEC6-9814-4722-AC1F-B78EF16580AD}" type="slidenum">
              <a:rPr lang="en-US" smtClean="0"/>
              <a:t>10</a:t>
            </a:fld>
            <a:endParaRPr lang="en-US"/>
          </a:p>
        </p:txBody>
      </p:sp>
    </p:spTree>
    <p:extLst>
      <p:ext uri="{BB962C8B-B14F-4D97-AF65-F5344CB8AC3E}">
        <p14:creationId xmlns:p14="http://schemas.microsoft.com/office/powerpoint/2010/main" val="2683327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3419" y="4866297"/>
            <a:ext cx="5681980" cy="4604861"/>
          </a:xfrm>
        </p:spPr>
        <p:txBody>
          <a:bodyPr/>
          <a:lstStyle/>
          <a:p>
            <a:endParaRPr lang="en-US" dirty="0"/>
          </a:p>
          <a:p>
            <a:r>
              <a:rPr lang="en-US" dirty="0"/>
              <a:t>The little bunny has been made using three-dimensional localized laser-induced polymerization. </a:t>
            </a:r>
          </a:p>
          <a:p>
            <a:endParaRPr lang="en-US" dirty="0"/>
          </a:p>
          <a:p>
            <a:r>
              <a:rPr lang="en-US" dirty="0"/>
              <a:t>This is obtained using so-called ‘non-linear absorption’ processes that we will describe later in this lecture. The picture on the left illustrates the achievable resolution of laser machining processes. </a:t>
            </a:r>
          </a:p>
          <a:p>
            <a:endParaRPr lang="en-US" dirty="0"/>
          </a:p>
          <a:p>
            <a:r>
              <a:rPr lang="en-US" dirty="0"/>
              <a:t>The spectacles fitted on a fly are similar polymeric structures made using non-linear processes. </a:t>
            </a:r>
            <a:endParaRPr lang="fr-CH" dirty="0"/>
          </a:p>
          <a:p>
            <a:endParaRPr lang="en-US" dirty="0"/>
          </a:p>
          <a:p>
            <a:r>
              <a:rPr lang="en-US" dirty="0"/>
              <a:t>Let us now discuss about some aspects of light-matter interaction, starting from the basics. </a:t>
            </a:r>
            <a:endParaRPr lang="fr-CH" dirty="0"/>
          </a:p>
        </p:txBody>
      </p:sp>
      <p:sp>
        <p:nvSpPr>
          <p:cNvPr id="4" name="Slide Number Placeholder 3"/>
          <p:cNvSpPr>
            <a:spLocks noGrp="1"/>
          </p:cNvSpPr>
          <p:nvPr>
            <p:ph type="sldNum" sz="quarter" idx="10"/>
          </p:nvPr>
        </p:nvSpPr>
        <p:spPr/>
        <p:txBody>
          <a:bodyPr/>
          <a:lstStyle/>
          <a:p>
            <a:fld id="{723CFEC6-9814-4722-AC1F-B78EF16580AD}" type="slidenum">
              <a:rPr lang="en-US" smtClean="0"/>
              <a:t>11</a:t>
            </a:fld>
            <a:endParaRPr lang="en-US"/>
          </a:p>
        </p:txBody>
      </p:sp>
    </p:spTree>
    <p:extLst>
      <p:ext uri="{BB962C8B-B14F-4D97-AF65-F5344CB8AC3E}">
        <p14:creationId xmlns:p14="http://schemas.microsoft.com/office/powerpoint/2010/main" val="2610588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 we have seen in the various examples, there are a large number of applications for laser technologies. Equally numerous are the different types of lasers with different wavelengths, different pulse characteristics, duration, etc.</a:t>
            </a:r>
          </a:p>
          <a:p>
            <a:endParaRPr lang="en-US" dirty="0"/>
          </a:p>
          <a:p>
            <a:r>
              <a:rPr lang="en-US" dirty="0"/>
              <a:t>Key questions are therefore to understand on one can make an educated choice between different wavelengths, to appreciate in which situation long or short pulses are needed, to further understand why it is possible to work in the volume of the part to be machined, etc.</a:t>
            </a:r>
          </a:p>
          <a:p>
            <a:endParaRPr lang="en-US" dirty="0"/>
          </a:p>
          <a:p>
            <a:r>
              <a:rPr lang="en-US" dirty="0"/>
              <a:t>In the following pages, we will provide some insights for answering these questions. </a:t>
            </a:r>
          </a:p>
          <a:p>
            <a:endParaRPr lang="en-US" dirty="0"/>
          </a:p>
        </p:txBody>
      </p:sp>
      <p:sp>
        <p:nvSpPr>
          <p:cNvPr id="4" name="Slide Number Placeholder 3"/>
          <p:cNvSpPr>
            <a:spLocks noGrp="1"/>
          </p:cNvSpPr>
          <p:nvPr>
            <p:ph type="sldNum" sz="quarter" idx="10"/>
          </p:nvPr>
        </p:nvSpPr>
        <p:spPr/>
        <p:txBody>
          <a:bodyPr/>
          <a:lstStyle/>
          <a:p>
            <a:fld id="{723CFEC6-9814-4722-AC1F-B78EF16580AD}" type="slidenum">
              <a:rPr lang="en-US" smtClean="0"/>
              <a:t>12</a:t>
            </a:fld>
            <a:endParaRPr lang="en-US"/>
          </a:p>
        </p:txBody>
      </p:sp>
    </p:spTree>
    <p:extLst>
      <p:ext uri="{BB962C8B-B14F-4D97-AF65-F5344CB8AC3E}">
        <p14:creationId xmlns:p14="http://schemas.microsoft.com/office/powerpoint/2010/main" val="3238946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6699" y="1796145"/>
            <a:ext cx="9627704" cy="1143000"/>
          </a:xfrm>
        </p:spPr>
        <p:txBody>
          <a:bodyPr anchor="b">
            <a:normAutofit/>
          </a:bodyPr>
          <a:lstStyle>
            <a:lvl1pPr algn="ctr">
              <a:defRPr sz="4400" b="0">
                <a:solidFill>
                  <a:srgbClr val="FF0000"/>
                </a:solidFill>
                <a:latin typeface="Helvetica" panose="020B0604020202020204" pitchFamily="34" charset="0"/>
                <a:cs typeface="Helvetica" panose="020B0604020202020204" pitchFamily="34" charset="0"/>
              </a:defRPr>
            </a:lvl1pPr>
          </a:lstStyle>
          <a:p>
            <a:r>
              <a:rPr lang="en-US"/>
              <a:t>Click to edit Master title style</a:t>
            </a:r>
            <a:endParaRPr lang="fr-CH" dirty="0"/>
          </a:p>
        </p:txBody>
      </p:sp>
      <p:sp>
        <p:nvSpPr>
          <p:cNvPr id="3" name="Subtitle 2"/>
          <p:cNvSpPr>
            <a:spLocks noGrp="1"/>
          </p:cNvSpPr>
          <p:nvPr>
            <p:ph type="subTitle" idx="1"/>
          </p:nvPr>
        </p:nvSpPr>
        <p:spPr>
          <a:xfrm>
            <a:off x="1490062" y="3538005"/>
            <a:ext cx="9144000" cy="1012224"/>
          </a:xfrm>
        </p:spPr>
        <p:txBody>
          <a:bodyPr>
            <a:normAutofit/>
          </a:bodyPr>
          <a:lstStyle>
            <a:lvl1pPr marL="0" indent="0" algn="ctr">
              <a:buNone/>
              <a:defRPr sz="3200" i="0">
                <a:latin typeface="Helvetica" panose="020B0604020202020204" pitchFamily="34" charset="0"/>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99804" y="5090133"/>
            <a:ext cx="989675" cy="683347"/>
          </a:xfrm>
          <a:prstGeom prst="rect">
            <a:avLst/>
          </a:prstGeom>
        </p:spPr>
      </p:pic>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794654" y="5181415"/>
            <a:ext cx="1477476" cy="477402"/>
          </a:xfrm>
          <a:prstGeom prst="rect">
            <a:avLst/>
          </a:prstGeom>
        </p:spPr>
      </p:pic>
      <p:pic>
        <p:nvPicPr>
          <p:cNvPr id="6" name="Image 3" descr="G:\sophie.roger\Nvelle Charte Graphique\fin\Logotype\Logos\Fichiers bitmap\PNG - fond transparent\Femto-logo_couleur-2012-transp.png"/>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157132" y="5191617"/>
            <a:ext cx="1433329" cy="561243"/>
          </a:xfrm>
          <a:prstGeom prst="rect">
            <a:avLst/>
          </a:prstGeom>
          <a:noFill/>
          <a:ln w="9525">
            <a:noFill/>
            <a:miter lim="800000"/>
            <a:headEnd/>
            <a:tailEnd/>
          </a:ln>
        </p:spPr>
      </p:pic>
      <p:pic>
        <p:nvPicPr>
          <p:cNvPr id="8" name="Picture 7"/>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997271" y="5096059"/>
            <a:ext cx="1358195" cy="65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1946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tx1">
            <a:alpha val="89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155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4F403688-BC93-4246-A21E-1B238AE69F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70289" y="0"/>
            <a:ext cx="921711" cy="1009816"/>
          </a:xfrm>
          <a:prstGeom prst="rect">
            <a:avLst/>
          </a:prstGeom>
        </p:spPr>
      </p:pic>
      <p:sp>
        <p:nvSpPr>
          <p:cNvPr id="6" name="Espace réservé du numéro de diapositive 5">
            <a:extLst>
              <a:ext uri="{FF2B5EF4-FFF2-40B4-BE49-F238E27FC236}">
                <a16:creationId xmlns:a16="http://schemas.microsoft.com/office/drawing/2014/main" id="{E8DB3A2C-7A76-4FDB-97D9-3E923DBA6460}"/>
              </a:ext>
            </a:extLst>
          </p:cNvPr>
          <p:cNvSpPr>
            <a:spLocks noGrp="1"/>
          </p:cNvSpPr>
          <p:nvPr>
            <p:ph type="sldNum" sz="quarter" idx="12"/>
          </p:nvPr>
        </p:nvSpPr>
        <p:spPr>
          <a:xfrm>
            <a:off x="4724400" y="6356352"/>
            <a:ext cx="2743200" cy="365125"/>
          </a:xfrm>
          <a:prstGeom prst="rect">
            <a:avLst/>
          </a:prstGeom>
        </p:spPr>
        <p:txBody>
          <a:bodyPr/>
          <a:lstStyle>
            <a:lvl1pPr algn="ctr">
              <a:defRPr/>
            </a:lvl1pPr>
          </a:lstStyle>
          <a:p>
            <a:fld id="{329866FC-A00E-4AEA-9000-8C5CB9E7C04A}" type="slidenum">
              <a:rPr lang="fr-FR" smtClean="0"/>
              <a:pPr/>
              <a:t>‹#›</a:t>
            </a:fld>
            <a:endParaRPr lang="fr-FR" dirty="0"/>
          </a:p>
        </p:txBody>
      </p:sp>
      <p:pic>
        <p:nvPicPr>
          <p:cNvPr id="5" name="Image 4">
            <a:extLst>
              <a:ext uri="{FF2B5EF4-FFF2-40B4-BE49-F238E27FC236}">
                <a16:creationId xmlns:a16="http://schemas.microsoft.com/office/drawing/2014/main" id="{5B2A290D-C583-49CD-8462-D03C0F92AE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40486" y="6235394"/>
            <a:ext cx="1968189" cy="457941"/>
          </a:xfrm>
          <a:prstGeom prst="rect">
            <a:avLst/>
          </a:prstGeom>
        </p:spPr>
      </p:pic>
    </p:spTree>
    <p:extLst>
      <p:ext uri="{BB962C8B-B14F-4D97-AF65-F5344CB8AC3E}">
        <p14:creationId xmlns:p14="http://schemas.microsoft.com/office/powerpoint/2010/main" val="3795903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FF0000"/>
                </a:solidFill>
                <a:latin typeface="Helvetica" panose="020B0604020202020204" pitchFamily="34" charset="0"/>
                <a:cs typeface="Helvetica" panose="020B0604020202020204" pitchFamily="34" charset="0"/>
              </a:defRPr>
            </a:lvl1pPr>
          </a:lstStyle>
          <a:p>
            <a:r>
              <a:rPr lang="en-US"/>
              <a:t>Click to edit Master title style</a:t>
            </a:r>
            <a:endParaRPr lang="fr-CH"/>
          </a:p>
        </p:txBody>
      </p:sp>
      <p:sp>
        <p:nvSpPr>
          <p:cNvPr id="3" name="Content Placeholder 2"/>
          <p:cNvSpPr>
            <a:spLocks noGrp="1"/>
          </p:cNvSpPr>
          <p:nvPr>
            <p:ph idx="1"/>
          </p:nvPr>
        </p:nvSpPr>
        <p:spPr/>
        <p:txBody>
          <a:bodyPr>
            <a:normAutofit/>
          </a:bodyPr>
          <a:lstStyle>
            <a:lvl1pPr marL="457200" indent="-457200">
              <a:buClr>
                <a:srgbClr val="F20000"/>
              </a:buClr>
              <a:buFont typeface="Arial" panose="020B0604020202020204" pitchFamily="34" charset="0"/>
              <a:buChar char="•"/>
              <a:defRPr sz="2400">
                <a:latin typeface="Helvetica" panose="020B0604020202020204" pitchFamily="34" charset="0"/>
                <a:cs typeface="Helvetica" panose="020B0604020202020204" pitchFamily="34" charset="0"/>
              </a:defRPr>
            </a:lvl1pPr>
            <a:lvl2pPr marL="914400" indent="-457200">
              <a:buClr>
                <a:srgbClr val="F20000"/>
              </a:buClr>
              <a:buFont typeface="Arial" panose="020B0604020202020204" pitchFamily="34" charset="0"/>
              <a:buChar char="•"/>
              <a:defRPr sz="2000">
                <a:latin typeface="Helvetica" panose="020B0604020202020204" pitchFamily="34" charset="0"/>
                <a:cs typeface="Helvetica" panose="020B0604020202020204" pitchFamily="34" charset="0"/>
              </a:defRPr>
            </a:lvl2pPr>
            <a:lvl3pPr marL="1257300" indent="-342900">
              <a:buClr>
                <a:srgbClr val="F20000"/>
              </a:buClr>
              <a:buFont typeface="Arial" panose="020B0604020202020204" pitchFamily="34" charset="0"/>
              <a:buChar char="•"/>
              <a:defRPr sz="1800">
                <a:latin typeface="Helvetica" panose="020B0604020202020204" pitchFamily="34" charset="0"/>
                <a:cs typeface="Helvetica" panose="020B0604020202020204" pitchFamily="34" charset="0"/>
              </a:defRPr>
            </a:lvl3pPr>
            <a:lvl4pPr marL="1714500" indent="-342900">
              <a:buClr>
                <a:srgbClr val="F20000"/>
              </a:buClr>
              <a:buFont typeface="Arial" panose="020B0604020202020204" pitchFamily="34" charset="0"/>
              <a:buChar char="•"/>
              <a:defRPr sz="1600">
                <a:latin typeface="Helvetica" panose="020B0604020202020204" pitchFamily="34" charset="0"/>
                <a:cs typeface="Helvetica" panose="020B0604020202020204" pitchFamily="34" charset="0"/>
              </a:defRPr>
            </a:lvl4pPr>
            <a:lvl5pPr marL="2171700" indent="-342900">
              <a:buClr>
                <a:srgbClr val="F20000"/>
              </a:buClr>
              <a:buFont typeface="Arial" panose="020B0604020202020204" pitchFamily="34" charset="0"/>
              <a:buChar char="•"/>
              <a:defRPr sz="1600">
                <a:latin typeface="Helvetica" panose="020B0604020202020204" pitchFamily="34" charset="0"/>
                <a:cs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dirty="0"/>
          </a:p>
        </p:txBody>
      </p:sp>
      <p:sp>
        <p:nvSpPr>
          <p:cNvPr id="6" name="Slide Number Placeholder 5"/>
          <p:cNvSpPr>
            <a:spLocks noGrp="1"/>
          </p:cNvSpPr>
          <p:nvPr>
            <p:ph type="sldNum" sz="quarter" idx="12"/>
          </p:nvPr>
        </p:nvSpPr>
        <p:spPr>
          <a:xfrm>
            <a:off x="11393500" y="6399894"/>
            <a:ext cx="667871" cy="342161"/>
          </a:xfrm>
          <a:prstGeom prst="rect">
            <a:avLst/>
          </a:prstGeom>
        </p:spPr>
        <p:txBody>
          <a:bodyPr/>
          <a:lstStyle>
            <a:lvl1pPr>
              <a:defRPr sz="1800">
                <a:solidFill>
                  <a:srgbClr val="C00000"/>
                </a:solidFill>
                <a:latin typeface="Helvetica" panose="020B0604020202020204" pitchFamily="34" charset="0"/>
                <a:cs typeface="Helvetica" panose="020B0604020202020204" pitchFamily="34" charset="0"/>
              </a:defRPr>
            </a:lvl1pPr>
          </a:lstStyle>
          <a:p>
            <a:fld id="{44A68BA8-7460-4AE7-97A1-6C92CDFA0F8E}" type="slidenum">
              <a:rPr lang="fr-CH" smtClean="0"/>
              <a:pPr/>
              <a:t>‹#›</a:t>
            </a:fld>
            <a:endParaRPr lang="fr-CH"/>
          </a:p>
        </p:txBody>
      </p:sp>
    </p:spTree>
    <p:extLst>
      <p:ext uri="{BB962C8B-B14F-4D97-AF65-F5344CB8AC3E}">
        <p14:creationId xmlns:p14="http://schemas.microsoft.com/office/powerpoint/2010/main" val="44966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FF0000"/>
                </a:solidFill>
                <a:latin typeface="Helvetica" panose="020B0604020202020204" pitchFamily="34" charset="0"/>
                <a:cs typeface="Helvetica" panose="020B0604020202020204" pitchFamily="34" charset="0"/>
              </a:defRPr>
            </a:lvl1pPr>
          </a:lstStyle>
          <a:p>
            <a:r>
              <a:rPr lang="en-US"/>
              <a:t>Click to edit Master title style</a:t>
            </a:r>
            <a:endParaRPr lang="fr-CH"/>
          </a:p>
        </p:txBody>
      </p:sp>
      <p:sp>
        <p:nvSpPr>
          <p:cNvPr id="3" name="Content Placeholder 2"/>
          <p:cNvSpPr>
            <a:spLocks noGrp="1"/>
          </p:cNvSpPr>
          <p:nvPr>
            <p:ph sz="half" idx="1"/>
          </p:nvPr>
        </p:nvSpPr>
        <p:spPr>
          <a:xfrm>
            <a:off x="827315" y="1858282"/>
            <a:ext cx="3755571" cy="4351338"/>
          </a:xfrm>
        </p:spPr>
        <p:txBody>
          <a:bodyPr>
            <a:normAutofit/>
          </a:bodyPr>
          <a:lstStyle>
            <a:lvl1pPr>
              <a:buClr>
                <a:srgbClr val="FF0000"/>
              </a:buClr>
              <a:defRPr sz="2800">
                <a:latin typeface="Helvetica" panose="020B0604020202020204" pitchFamily="34" charset="0"/>
                <a:cs typeface="Helvetica" panose="020B0604020202020204" pitchFamily="34" charset="0"/>
              </a:defRPr>
            </a:lvl1pPr>
            <a:lvl2pPr>
              <a:buClr>
                <a:srgbClr val="FF0000"/>
              </a:buClr>
              <a:defRPr sz="2400">
                <a:latin typeface="Helvetica" panose="020B0604020202020204" pitchFamily="34" charset="0"/>
                <a:cs typeface="Helvetica" panose="020B0604020202020204" pitchFamily="34" charset="0"/>
              </a:defRPr>
            </a:lvl2pPr>
            <a:lvl3pPr>
              <a:buClr>
                <a:srgbClr val="FF0000"/>
              </a:buClr>
              <a:defRPr sz="2000">
                <a:latin typeface="Helvetica" panose="020B0604020202020204" pitchFamily="34" charset="0"/>
                <a:cs typeface="Helvetica" panose="020B0604020202020204" pitchFamily="34" charset="0"/>
              </a:defRPr>
            </a:lvl3pPr>
            <a:lvl4pPr>
              <a:buClr>
                <a:srgbClr val="FF0000"/>
              </a:buClr>
              <a:defRPr sz="1800">
                <a:latin typeface="Helvetica" panose="020B0604020202020204" pitchFamily="34" charset="0"/>
                <a:cs typeface="Helvetica" panose="020B0604020202020204" pitchFamily="34" charset="0"/>
              </a:defRPr>
            </a:lvl4pPr>
            <a:lvl5pPr>
              <a:buClr>
                <a:srgbClr val="FF0000"/>
              </a:buClr>
              <a:defRPr sz="1800">
                <a:latin typeface="Helvetica" panose="020B0604020202020204" pitchFamily="34" charset="0"/>
                <a:cs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dirty="0"/>
          </a:p>
        </p:txBody>
      </p:sp>
      <p:sp>
        <p:nvSpPr>
          <p:cNvPr id="8" name="Slide Number Placeholder 5"/>
          <p:cNvSpPr>
            <a:spLocks noGrp="1"/>
          </p:cNvSpPr>
          <p:nvPr>
            <p:ph type="sldNum" sz="quarter" idx="12"/>
          </p:nvPr>
        </p:nvSpPr>
        <p:spPr>
          <a:xfrm>
            <a:off x="11393500" y="6399894"/>
            <a:ext cx="667871" cy="342161"/>
          </a:xfrm>
          <a:prstGeom prst="rect">
            <a:avLst/>
          </a:prstGeom>
        </p:spPr>
        <p:txBody>
          <a:bodyPr/>
          <a:lstStyle>
            <a:lvl1pPr>
              <a:defRPr sz="1800">
                <a:solidFill>
                  <a:srgbClr val="C00000"/>
                </a:solidFill>
                <a:latin typeface="Helvetica" panose="020B0604020202020204" pitchFamily="34" charset="0"/>
                <a:cs typeface="Helvetica" panose="020B0604020202020204" pitchFamily="34" charset="0"/>
              </a:defRPr>
            </a:lvl1pPr>
          </a:lstStyle>
          <a:p>
            <a:fld id="{44A68BA8-7460-4AE7-97A1-6C92CDFA0F8E}" type="slidenum">
              <a:rPr lang="fr-CH" smtClean="0"/>
              <a:pPr/>
              <a:t>‹#›</a:t>
            </a:fld>
            <a:endParaRPr lang="fr-CH"/>
          </a:p>
        </p:txBody>
      </p:sp>
      <p:sp>
        <p:nvSpPr>
          <p:cNvPr id="10" name="Picture Placeholder 9"/>
          <p:cNvSpPr>
            <a:spLocks noGrp="1"/>
          </p:cNvSpPr>
          <p:nvPr>
            <p:ph type="pic" sz="quarter" idx="13"/>
          </p:nvPr>
        </p:nvSpPr>
        <p:spPr>
          <a:xfrm>
            <a:off x="4985657" y="1882775"/>
            <a:ext cx="6466113" cy="4267200"/>
          </a:xfrm>
        </p:spPr>
        <p:txBody>
          <a:bodyPr/>
          <a:lstStyle>
            <a:lvl1pPr>
              <a:buClr>
                <a:srgbClr val="FF0000"/>
              </a:buClr>
              <a:defRPr/>
            </a:lvl1pPr>
          </a:lstStyle>
          <a:p>
            <a:r>
              <a:rPr lang="en-US"/>
              <a:t>Click icon to add picture</a:t>
            </a:r>
            <a:endParaRPr lang="fr-CH"/>
          </a:p>
        </p:txBody>
      </p:sp>
    </p:spTree>
    <p:extLst>
      <p:ext uri="{BB962C8B-B14F-4D97-AF65-F5344CB8AC3E}">
        <p14:creationId xmlns:p14="http://schemas.microsoft.com/office/powerpoint/2010/main" val="3399419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65095" y="311337"/>
            <a:ext cx="10515600" cy="1325563"/>
          </a:xfrm>
        </p:spPr>
        <p:txBody>
          <a:bodyPr>
            <a:normAutofit/>
          </a:bodyPr>
          <a:lstStyle>
            <a:lvl1pPr>
              <a:defRPr sz="3600">
                <a:solidFill>
                  <a:srgbClr val="FF0000"/>
                </a:solidFill>
                <a:latin typeface="Helvetica" panose="020B0604020202020204" pitchFamily="34" charset="0"/>
                <a:cs typeface="Helvetica" panose="020B0604020202020204" pitchFamily="34" charset="0"/>
              </a:defRPr>
            </a:lvl1pPr>
          </a:lstStyle>
          <a:p>
            <a:r>
              <a:rPr lang="en-US"/>
              <a:t>Click to edit Master title style</a:t>
            </a:r>
            <a:endParaRPr lang="fr-CH"/>
          </a:p>
        </p:txBody>
      </p:sp>
      <p:sp>
        <p:nvSpPr>
          <p:cNvPr id="6" name="Slide Number Placeholder 5"/>
          <p:cNvSpPr>
            <a:spLocks noGrp="1"/>
          </p:cNvSpPr>
          <p:nvPr>
            <p:ph type="sldNum" sz="quarter" idx="12"/>
          </p:nvPr>
        </p:nvSpPr>
        <p:spPr>
          <a:xfrm>
            <a:off x="11393500" y="6399894"/>
            <a:ext cx="667871" cy="342161"/>
          </a:xfrm>
          <a:prstGeom prst="rect">
            <a:avLst/>
          </a:prstGeom>
        </p:spPr>
        <p:txBody>
          <a:bodyPr/>
          <a:lstStyle>
            <a:lvl1pPr>
              <a:defRPr sz="1800">
                <a:solidFill>
                  <a:srgbClr val="C00000"/>
                </a:solidFill>
                <a:latin typeface="Helvetica" panose="020B0604020202020204" pitchFamily="34" charset="0"/>
                <a:cs typeface="Helvetica" panose="020B0604020202020204" pitchFamily="34" charset="0"/>
              </a:defRPr>
            </a:lvl1pPr>
          </a:lstStyle>
          <a:p>
            <a:fld id="{44A68BA8-7460-4AE7-97A1-6C92CDFA0F8E}" type="slidenum">
              <a:rPr lang="fr-CH" smtClean="0"/>
              <a:pPr/>
              <a:t>‹#›</a:t>
            </a:fld>
            <a:endParaRPr lang="fr-CH"/>
          </a:p>
        </p:txBody>
      </p:sp>
    </p:spTree>
    <p:extLst>
      <p:ext uri="{BB962C8B-B14F-4D97-AF65-F5344CB8AC3E}">
        <p14:creationId xmlns:p14="http://schemas.microsoft.com/office/powerpoint/2010/main" val="702432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alpha val="9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9890" y="2964675"/>
            <a:ext cx="7655441" cy="1143000"/>
          </a:xfrm>
        </p:spPr>
        <p:txBody>
          <a:bodyPr/>
          <a:lstStyle>
            <a:lvl1pPr>
              <a:defRPr>
                <a:solidFill>
                  <a:schemeClr val="bg1"/>
                </a:solidFill>
                <a:latin typeface="Helvetica" panose="020B0604020202020204" pitchFamily="34" charset="0"/>
                <a:cs typeface="Helvetica"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rotWithShape="1">
          <a:blip r:embed="rId2" cstate="print">
            <a:clrChange>
              <a:clrFrom>
                <a:srgbClr val="282828">
                  <a:alpha val="94510"/>
                </a:srgbClr>
              </a:clrFrom>
              <a:clrTo>
                <a:srgbClr val="282828">
                  <a:alpha val="0"/>
                </a:srgbClr>
              </a:clrTo>
            </a:clrChange>
            <a:extLst>
              <a:ext uri="{28A0092B-C50C-407E-A947-70E740481C1C}">
                <a14:useLocalDpi xmlns:a14="http://schemas.microsoft.com/office/drawing/2010/main"/>
              </a:ext>
            </a:extLst>
          </a:blip>
          <a:srcRect/>
          <a:stretch/>
        </p:blipFill>
        <p:spPr>
          <a:xfrm>
            <a:off x="1878419" y="2991160"/>
            <a:ext cx="1291500" cy="1140971"/>
          </a:xfrm>
          <a:prstGeom prst="rect">
            <a:avLst/>
          </a:prstGeom>
        </p:spPr>
      </p:pic>
    </p:spTree>
    <p:extLst>
      <p:ext uri="{BB962C8B-B14F-4D97-AF65-F5344CB8AC3E}">
        <p14:creationId xmlns:p14="http://schemas.microsoft.com/office/powerpoint/2010/main" val="2836625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11393500" y="6399894"/>
            <a:ext cx="667871" cy="342161"/>
          </a:xfrm>
          <a:prstGeom prst="rect">
            <a:avLst/>
          </a:prstGeom>
        </p:spPr>
        <p:txBody>
          <a:bodyPr/>
          <a:lstStyle>
            <a:lvl1pPr>
              <a:defRPr sz="1800">
                <a:solidFill>
                  <a:srgbClr val="C00000"/>
                </a:solidFill>
                <a:latin typeface="Helvetica" panose="020B0604020202020204" pitchFamily="34" charset="0"/>
                <a:cs typeface="Helvetica" panose="020B0604020202020204" pitchFamily="34" charset="0"/>
              </a:defRPr>
            </a:lvl1pPr>
          </a:lstStyle>
          <a:p>
            <a:fld id="{44A68BA8-7460-4AE7-97A1-6C92CDFA0F8E}" type="slidenum">
              <a:rPr lang="fr-CH" smtClean="0"/>
              <a:pPr/>
              <a:t>‹#›</a:t>
            </a:fld>
            <a:endParaRPr lang="fr-CH"/>
          </a:p>
        </p:txBody>
      </p:sp>
    </p:spTree>
    <p:extLst>
      <p:ext uri="{BB962C8B-B14F-4D97-AF65-F5344CB8AC3E}">
        <p14:creationId xmlns:p14="http://schemas.microsoft.com/office/powerpoint/2010/main" val="212945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00F2E"/>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965" y="0"/>
            <a:ext cx="12200965" cy="6858000"/>
          </a:xfrm>
          <a:prstGeom prst="rect">
            <a:avLst/>
          </a:prstGeom>
        </p:spPr>
      </p:pic>
      <p:pic>
        <p:nvPicPr>
          <p:cNvPr id="4" name="Picture 3"/>
          <p:cNvPicPr>
            <a:picLocks noChangeAspect="1"/>
          </p:cNvPicPr>
          <p:nvPr userDrawn="1"/>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442469" y="245535"/>
            <a:ext cx="2248892" cy="973665"/>
          </a:xfrm>
          <a:prstGeom prst="rect">
            <a:avLst/>
          </a:prstGeom>
        </p:spPr>
      </p:pic>
      <p:pic>
        <p:nvPicPr>
          <p:cNvPr id="5" name="Image 3" descr="G:\sophie.roger\Nvelle Charte Graphique\fin\Logotype\Logos\Fichiers bitmap\PNG - fond transparent\Femto-logo_couleur-2012-transp.png"/>
          <p:cNvPicPr>
            <a:picLocks noChangeAspect="1"/>
          </p:cNvPicPr>
          <p:nvPr userDrawn="1"/>
        </p:nvPicPr>
        <p:blipFill>
          <a:blip r:embed="rId4" cstate="screen">
            <a:lum bright="70000" contrast="-70000"/>
            <a:extLst>
              <a:ext uri="{28A0092B-C50C-407E-A947-70E740481C1C}">
                <a14:useLocalDpi xmlns:a14="http://schemas.microsoft.com/office/drawing/2010/main"/>
              </a:ext>
            </a:extLst>
          </a:blip>
          <a:srcRect/>
          <a:stretch>
            <a:fillRect/>
          </a:stretch>
        </p:blipFill>
        <p:spPr bwMode="auto">
          <a:xfrm>
            <a:off x="9501022" y="385700"/>
            <a:ext cx="2191990" cy="858309"/>
          </a:xfrm>
          <a:prstGeom prst="rect">
            <a:avLst/>
          </a:prstGeom>
          <a:noFill/>
          <a:ln w="9525">
            <a:noFill/>
            <a:miter lim="800000"/>
            <a:headEnd/>
            <a:tailEnd/>
          </a:ln>
        </p:spPr>
      </p:pic>
    </p:spTree>
    <p:extLst>
      <p:ext uri="{BB962C8B-B14F-4D97-AF65-F5344CB8AC3E}">
        <p14:creationId xmlns:p14="http://schemas.microsoft.com/office/powerpoint/2010/main" val="676228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tx1">
            <a:alpha val="8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392" y="188640"/>
            <a:ext cx="10972800" cy="1143000"/>
          </a:xfrm>
        </p:spPr>
        <p:txBody>
          <a:bodyPr>
            <a:normAutofit/>
          </a:bodyPr>
          <a:lstStyle>
            <a:lvl1pPr>
              <a:defRPr sz="4000" b="0">
                <a:solidFill>
                  <a:schemeClr val="bg1"/>
                </a:solidFill>
                <a:latin typeface="Helvetica" panose="020B0604020202020204" pitchFamily="34" charset="0"/>
                <a:ea typeface="Gulim" panose="020B0600000101010101" pitchFamily="34" charset="-127"/>
                <a:cs typeface="Helvetica"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68502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692150"/>
            <a:ext cx="10972800" cy="1143000"/>
          </a:xfrm>
        </p:spPr>
        <p:txBody>
          <a:bodyPr>
            <a:normAutofit/>
          </a:bodyPr>
          <a:lstStyle>
            <a:lvl1pPr>
              <a:defRPr sz="3600"/>
            </a:lvl1pPr>
          </a:lstStyle>
          <a:p>
            <a:r>
              <a:rPr lang="en-US"/>
              <a:t>Click to edit Master title style</a:t>
            </a:r>
          </a:p>
        </p:txBody>
      </p:sp>
      <p:sp>
        <p:nvSpPr>
          <p:cNvPr id="3" name="Text Placeholder 2"/>
          <p:cNvSpPr>
            <a:spLocks noGrp="1"/>
          </p:cNvSpPr>
          <p:nvPr>
            <p:ph type="body" sz="half" idx="1"/>
          </p:nvPr>
        </p:nvSpPr>
        <p:spPr>
          <a:xfrm>
            <a:off x="609600" y="2349501"/>
            <a:ext cx="5384800" cy="3776663"/>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349501"/>
            <a:ext cx="5384800" cy="3776663"/>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035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
        <p:nvSpPr>
          <p:cNvPr id="7" name="Slide Number Placeholder 5"/>
          <p:cNvSpPr>
            <a:spLocks noGrp="1"/>
          </p:cNvSpPr>
          <p:nvPr>
            <p:ph type="sldNum" sz="quarter" idx="4"/>
          </p:nvPr>
        </p:nvSpPr>
        <p:spPr>
          <a:xfrm>
            <a:off x="11393500" y="6312808"/>
            <a:ext cx="667871" cy="342161"/>
          </a:xfrm>
          <a:prstGeom prst="rect">
            <a:avLst/>
          </a:prstGeom>
        </p:spPr>
        <p:txBody>
          <a:bodyPr/>
          <a:lstStyle>
            <a:lvl1pPr algn="ctr">
              <a:defRPr sz="1800">
                <a:solidFill>
                  <a:srgbClr val="C00000"/>
                </a:solidFill>
                <a:latin typeface="Helvetica" panose="020B0604020202020204" pitchFamily="34" charset="0"/>
                <a:cs typeface="Helvetica" panose="020B0604020202020204" pitchFamily="34" charset="0"/>
              </a:defRPr>
            </a:lvl1pPr>
          </a:lstStyle>
          <a:p>
            <a:fld id="{44A68BA8-7460-4AE7-97A1-6C92CDFA0F8E}" type="slidenum">
              <a:rPr lang="fr-CH" smtClean="0"/>
              <a:pPr/>
              <a:t>‹#›</a:t>
            </a:fld>
            <a:endParaRPr lang="fr-CH"/>
          </a:p>
        </p:txBody>
      </p:sp>
    </p:spTree>
    <p:extLst>
      <p:ext uri="{BB962C8B-B14F-4D97-AF65-F5344CB8AC3E}">
        <p14:creationId xmlns:p14="http://schemas.microsoft.com/office/powerpoint/2010/main" val="2938823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9" r:id="rId5"/>
    <p:sldLayoutId id="2147483655" r:id="rId6"/>
    <p:sldLayoutId id="2147483656" r:id="rId7"/>
    <p:sldLayoutId id="2147483660" r:id="rId8"/>
    <p:sldLayoutId id="2147483661" r:id="rId9"/>
    <p:sldLayoutId id="2147483662" r:id="rId10"/>
    <p:sldLayoutId id="2147483664" r:id="rId11"/>
  </p:sldLayoutIdLst>
  <p:hf hdr="0" ftr="0" dt="0"/>
  <p:txStyles>
    <p:titleStyle>
      <a:lvl1pPr algn="l" defTabSz="914400" rtl="0" eaLnBrk="1" latinLnBrk="0" hangingPunct="1">
        <a:lnSpc>
          <a:spcPct val="90000"/>
        </a:lnSpc>
        <a:spcBef>
          <a:spcPct val="0"/>
        </a:spcBef>
        <a:buNone/>
        <a:defRPr sz="4000" b="0" i="0" kern="1200">
          <a:solidFill>
            <a:srgbClr val="FF0000"/>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rgbClr val="FF0000"/>
        </a:buClr>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0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10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10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eg"/><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1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03.png"/></Relationships>
</file>

<file path=ppt/slides/_rels/slide11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jpeg"/><Relationship Id="rId1" Type="http://schemas.openxmlformats.org/officeDocument/2006/relationships/slideLayout" Target="../slideLayouts/slideLayout2.xml"/><Relationship Id="rId5" Type="http://schemas.openxmlformats.org/officeDocument/2006/relationships/image" Target="../media/image209.png"/><Relationship Id="rId4" Type="http://schemas.openxmlformats.org/officeDocument/2006/relationships/image" Target="../media/image208.jpeg"/></Relationships>
</file>

<file path=ppt/slides/_rels/slide11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6.jpeg"/><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18.xml.rels><?xml version="1.0" encoding="UTF-8" standalone="yes"?>
<Relationships xmlns="http://schemas.openxmlformats.org/package/2006/relationships"><Relationship Id="rId3" Type="http://schemas.openxmlformats.org/officeDocument/2006/relationships/image" Target="../media/image212.png"/><Relationship Id="rId7" Type="http://schemas.openxmlformats.org/officeDocument/2006/relationships/image" Target="../media/image216.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jpeg"/></Relationships>
</file>

<file path=ppt/slides/_rels/slide11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12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_rels/slide122.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image" Target="../media/image227.png"/><Relationship Id="rId3" Type="http://schemas.microsoft.com/office/2007/relationships/hdphoto" Target="../media/hdphoto2.wdp"/><Relationship Id="rId7" Type="http://schemas.openxmlformats.org/officeDocument/2006/relationships/image" Target="../media/image226.png"/><Relationship Id="rId12" Type="http://schemas.openxmlformats.org/officeDocument/2006/relationships/image" Target="../media/image230.pn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25.jpeg"/><Relationship Id="rId11" Type="http://schemas.openxmlformats.org/officeDocument/2006/relationships/image" Target="../media/image229.jpeg"/><Relationship Id="rId5" Type="http://schemas.microsoft.com/office/2007/relationships/hdphoto" Target="../media/hdphoto3.wdp"/><Relationship Id="rId10" Type="http://schemas.openxmlformats.org/officeDocument/2006/relationships/image" Target="../media/image228.png"/><Relationship Id="rId4" Type="http://schemas.openxmlformats.org/officeDocument/2006/relationships/image" Target="../media/image224.png"/><Relationship Id="rId9" Type="http://schemas.microsoft.com/office/2007/relationships/hdphoto" Target="../media/hdphoto4.wdp"/></Relationships>
</file>

<file path=ppt/slides/_rels/slide124.xml.rels><?xml version="1.0" encoding="UTF-8" standalone="yes"?>
<Relationships xmlns="http://schemas.openxmlformats.org/package/2006/relationships"><Relationship Id="rId8" Type="http://schemas.openxmlformats.org/officeDocument/2006/relationships/image" Target="../media/image227.png"/><Relationship Id="rId13" Type="http://schemas.openxmlformats.org/officeDocument/2006/relationships/image" Target="../media/image233.png"/><Relationship Id="rId3" Type="http://schemas.microsoft.com/office/2007/relationships/hdphoto" Target="../media/hdphoto2.wdp"/><Relationship Id="rId7" Type="http://schemas.openxmlformats.org/officeDocument/2006/relationships/image" Target="../media/image226.png"/><Relationship Id="rId12" Type="http://schemas.openxmlformats.org/officeDocument/2006/relationships/image" Target="../media/image232.pn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25.jpeg"/><Relationship Id="rId11" Type="http://schemas.openxmlformats.org/officeDocument/2006/relationships/image" Target="../media/image231.jpeg"/><Relationship Id="rId5" Type="http://schemas.microsoft.com/office/2007/relationships/hdphoto" Target="../media/hdphoto3.wdp"/><Relationship Id="rId10" Type="http://schemas.openxmlformats.org/officeDocument/2006/relationships/image" Target="../media/image228.png"/><Relationship Id="rId4" Type="http://schemas.openxmlformats.org/officeDocument/2006/relationships/image" Target="../media/image224.png"/><Relationship Id="rId9" Type="http://schemas.microsoft.com/office/2007/relationships/hdphoto" Target="../media/hdphoto4.wdp"/></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660.png"/><Relationship Id="rId13" Type="http://schemas.openxmlformats.org/officeDocument/2006/relationships/image" Target="../media/image235.png"/><Relationship Id="rId3" Type="http://schemas.openxmlformats.org/officeDocument/2006/relationships/image" Target="../media/image610.png"/><Relationship Id="rId7" Type="http://schemas.openxmlformats.org/officeDocument/2006/relationships/image" Target="../media/image650.png"/><Relationship Id="rId12" Type="http://schemas.openxmlformats.org/officeDocument/2006/relationships/image" Target="../media/image700.png"/><Relationship Id="rId2" Type="http://schemas.openxmlformats.org/officeDocument/2006/relationships/image" Target="../media/image600.png"/><Relationship Id="rId16" Type="http://schemas.openxmlformats.org/officeDocument/2006/relationships/image" Target="../media/image238.jpeg"/><Relationship Id="rId1" Type="http://schemas.openxmlformats.org/officeDocument/2006/relationships/slideLayout" Target="../slideLayouts/slideLayout2.xml"/><Relationship Id="rId6" Type="http://schemas.openxmlformats.org/officeDocument/2006/relationships/image" Target="../media/image234.png"/><Relationship Id="rId11" Type="http://schemas.openxmlformats.org/officeDocument/2006/relationships/image" Target="../media/image690.png"/><Relationship Id="rId5" Type="http://schemas.openxmlformats.org/officeDocument/2006/relationships/image" Target="../media/image63.png"/><Relationship Id="rId15" Type="http://schemas.openxmlformats.org/officeDocument/2006/relationships/image" Target="../media/image237.png"/><Relationship Id="rId10" Type="http://schemas.openxmlformats.org/officeDocument/2006/relationships/image" Target="../media/image680.png"/><Relationship Id="rId4" Type="http://schemas.openxmlformats.org/officeDocument/2006/relationships/image" Target="../media/image62.png"/><Relationship Id="rId9" Type="http://schemas.openxmlformats.org/officeDocument/2006/relationships/image" Target="../media/image670.png"/><Relationship Id="rId14" Type="http://schemas.openxmlformats.org/officeDocument/2006/relationships/image" Target="../media/image23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g"/><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2.jpeg"/><Relationship Id="rId4" Type="http://schemas.openxmlformats.org/officeDocument/2006/relationships/image" Target="../media/image241.png"/></Relationships>
</file>

<file path=ppt/slides/_rels/slide129.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44.jpeg"/><Relationship Id="rId7" Type="http://schemas.openxmlformats.org/officeDocument/2006/relationships/image" Target="../media/image248.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47.jpeg"/><Relationship Id="rId11" Type="http://schemas.openxmlformats.org/officeDocument/2006/relationships/image" Target="../media/image243.png"/><Relationship Id="rId5" Type="http://schemas.openxmlformats.org/officeDocument/2006/relationships/image" Target="../media/image246.jpeg"/><Relationship Id="rId10" Type="http://schemas.openxmlformats.org/officeDocument/2006/relationships/image" Target="../media/image251.png"/><Relationship Id="rId4" Type="http://schemas.openxmlformats.org/officeDocument/2006/relationships/image" Target="../media/image245.jpeg"/><Relationship Id="rId9" Type="http://schemas.openxmlformats.org/officeDocument/2006/relationships/image" Target="../media/image25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image" Target="../media/image256.jpeg"/><Relationship Id="rId5" Type="http://schemas.openxmlformats.org/officeDocument/2006/relationships/image" Target="../media/image255.emf"/><Relationship Id="rId4" Type="http://schemas.openxmlformats.org/officeDocument/2006/relationships/image" Target="../media/image254.emf"/></Relationships>
</file>

<file path=ppt/slides/_rels/slide132.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258.png"/></Relationships>
</file>

<file path=ppt/slides/_rels/slide133.xml.rels><?xml version="1.0" encoding="UTF-8" standalone="yes"?>
<Relationships xmlns="http://schemas.openxmlformats.org/package/2006/relationships"><Relationship Id="rId8" Type="http://schemas.openxmlformats.org/officeDocument/2006/relationships/image" Target="../media/image264.jpeg"/><Relationship Id="rId13" Type="http://schemas.openxmlformats.org/officeDocument/2006/relationships/image" Target="../media/image257.png"/><Relationship Id="rId3" Type="http://schemas.openxmlformats.org/officeDocument/2006/relationships/image" Target="../media/image259.jpeg"/><Relationship Id="rId7" Type="http://schemas.openxmlformats.org/officeDocument/2006/relationships/image" Target="../media/image263.jpeg"/><Relationship Id="rId12" Type="http://schemas.openxmlformats.org/officeDocument/2006/relationships/image" Target="../media/image268.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262.jpeg"/><Relationship Id="rId11" Type="http://schemas.openxmlformats.org/officeDocument/2006/relationships/image" Target="../media/image267.jpeg"/><Relationship Id="rId5" Type="http://schemas.openxmlformats.org/officeDocument/2006/relationships/image" Target="../media/image261.jpeg"/><Relationship Id="rId15" Type="http://schemas.openxmlformats.org/officeDocument/2006/relationships/image" Target="../media/image270.png"/><Relationship Id="rId10" Type="http://schemas.openxmlformats.org/officeDocument/2006/relationships/image" Target="../media/image266.png"/><Relationship Id="rId4" Type="http://schemas.openxmlformats.org/officeDocument/2006/relationships/image" Target="../media/image260.png"/><Relationship Id="rId9" Type="http://schemas.openxmlformats.org/officeDocument/2006/relationships/image" Target="../media/image265.jpeg"/><Relationship Id="rId14" Type="http://schemas.openxmlformats.org/officeDocument/2006/relationships/image" Target="../media/image269.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274.png"/><Relationship Id="rId2" Type="http://schemas.openxmlformats.org/officeDocument/2006/relationships/image" Target="../media/image120.svg"/><Relationship Id="rId1" Type="http://schemas.openxmlformats.org/officeDocument/2006/relationships/slideLayout" Target="../slideLayouts/slideLayout2.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jpeg"/></Relationships>
</file>

<file path=ppt/slides/_rels/slide136.xml.rels><?xml version="1.0" encoding="UTF-8" standalone="yes"?>
<Relationships xmlns="http://schemas.openxmlformats.org/package/2006/relationships"><Relationship Id="rId8" Type="http://schemas.openxmlformats.org/officeDocument/2006/relationships/image" Target="../media/image280.gif"/><Relationship Id="rId3" Type="http://schemas.openxmlformats.org/officeDocument/2006/relationships/image" Target="../media/image275.png"/><Relationship Id="rId7" Type="http://schemas.openxmlformats.org/officeDocument/2006/relationships/image" Target="../media/image279.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278.jpeg"/><Relationship Id="rId5" Type="http://schemas.openxmlformats.org/officeDocument/2006/relationships/image" Target="../media/image277.png"/><Relationship Id="rId4" Type="http://schemas.openxmlformats.org/officeDocument/2006/relationships/image" Target="../media/image276.png"/></Relationships>
</file>

<file path=ppt/slides/_rels/slide137.xml.rels><?xml version="1.0" encoding="UTF-8" standalone="yes"?>
<Relationships xmlns="http://schemas.openxmlformats.org/package/2006/relationships"><Relationship Id="rId8" Type="http://schemas.openxmlformats.org/officeDocument/2006/relationships/image" Target="../media/image285.wmf"/><Relationship Id="rId3" Type="http://schemas.openxmlformats.org/officeDocument/2006/relationships/image" Target="../media/image282.png"/><Relationship Id="rId7" Type="http://schemas.openxmlformats.org/officeDocument/2006/relationships/oleObject" Target="../embeddings/oleObject56.bin"/><Relationship Id="rId2" Type="http://schemas.openxmlformats.org/officeDocument/2006/relationships/image" Target="../media/image281.png"/><Relationship Id="rId1" Type="http://schemas.openxmlformats.org/officeDocument/2006/relationships/slideLayout" Target="../slideLayouts/slideLayout4.xml"/><Relationship Id="rId6" Type="http://schemas.openxmlformats.org/officeDocument/2006/relationships/image" Target="../media/image284.wmf"/><Relationship Id="rId5" Type="http://schemas.openxmlformats.org/officeDocument/2006/relationships/oleObject" Target="../embeddings/oleObject55.bin"/><Relationship Id="rId4" Type="http://schemas.openxmlformats.org/officeDocument/2006/relationships/image" Target="../media/image283.png"/><Relationship Id="rId9" Type="http://schemas.openxmlformats.org/officeDocument/2006/relationships/image" Target="../media/image286.png"/></Relationships>
</file>

<file path=ppt/slides/_rels/slide138.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4.xml"/><Relationship Id="rId6" Type="http://schemas.openxmlformats.org/officeDocument/2006/relationships/image" Target="../media/image291.png"/><Relationship Id="rId5" Type="http://schemas.openxmlformats.org/officeDocument/2006/relationships/image" Target="../media/image290.png"/><Relationship Id="rId4" Type="http://schemas.openxmlformats.org/officeDocument/2006/relationships/image" Target="../media/image289.png"/></Relationships>
</file>

<file path=ppt/slides/_rels/slide139.xml.rels><?xml version="1.0" encoding="UTF-8" standalone="yes"?>
<Relationships xmlns="http://schemas.openxmlformats.org/package/2006/relationships"><Relationship Id="rId8" Type="http://schemas.openxmlformats.org/officeDocument/2006/relationships/image" Target="../media/image297.jpeg"/><Relationship Id="rId3" Type="http://schemas.microsoft.com/office/2007/relationships/hdphoto" Target="../media/hdphoto5.wdp"/><Relationship Id="rId7" Type="http://schemas.openxmlformats.org/officeDocument/2006/relationships/image" Target="../media/image296.jpeg"/><Relationship Id="rId2" Type="http://schemas.openxmlformats.org/officeDocument/2006/relationships/image" Target="../media/image292.png"/><Relationship Id="rId1" Type="http://schemas.openxmlformats.org/officeDocument/2006/relationships/slideLayout" Target="../slideLayouts/slideLayout4.xml"/><Relationship Id="rId6" Type="http://schemas.openxmlformats.org/officeDocument/2006/relationships/image" Target="../media/image295.jpeg"/><Relationship Id="rId5" Type="http://schemas.openxmlformats.org/officeDocument/2006/relationships/image" Target="../media/image294.png"/><Relationship Id="rId4" Type="http://schemas.openxmlformats.org/officeDocument/2006/relationships/image" Target="../media/image293.png"/><Relationship Id="rId9" Type="http://schemas.openxmlformats.org/officeDocument/2006/relationships/image" Target="../media/image29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00.jpg"/><Relationship Id="rId7" Type="http://schemas.openxmlformats.org/officeDocument/2006/relationships/image" Target="../media/image304.jpeg"/><Relationship Id="rId2" Type="http://schemas.openxmlformats.org/officeDocument/2006/relationships/image" Target="../media/image299.jpeg"/><Relationship Id="rId1" Type="http://schemas.openxmlformats.org/officeDocument/2006/relationships/slideLayout" Target="../slideLayouts/slideLayout2.xml"/><Relationship Id="rId6" Type="http://schemas.openxmlformats.org/officeDocument/2006/relationships/image" Target="../media/image303.jpeg"/><Relationship Id="rId5" Type="http://schemas.openxmlformats.org/officeDocument/2006/relationships/image" Target="../media/image302.jpeg"/><Relationship Id="rId4" Type="http://schemas.openxmlformats.org/officeDocument/2006/relationships/image" Target="../media/image301.jpeg"/></Relationships>
</file>

<file path=ppt/slides/_rels/slide141.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6.jpeg"/><Relationship Id="rId1" Type="http://schemas.openxmlformats.org/officeDocument/2006/relationships/slideLayout" Target="../slideLayouts/slideLayout10.xml"/><Relationship Id="rId4" Type="http://schemas.openxmlformats.org/officeDocument/2006/relationships/image" Target="../media/image308.em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wmf"/></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image" Target="../media/image43.wmf"/><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oleObject" Target="../embeddings/oleObject7.bin"/><Relationship Id="rId17" Type="http://schemas.openxmlformats.org/officeDocument/2006/relationships/image" Target="../media/image45.wmf"/><Relationship Id="rId2" Type="http://schemas.openxmlformats.org/officeDocument/2006/relationships/notesSlide" Target="../notesSlides/notesSlide18.xml"/><Relationship Id="rId16" Type="http://schemas.openxmlformats.org/officeDocument/2006/relationships/oleObject" Target="../embeddings/oleObject9.bin"/><Relationship Id="rId1" Type="http://schemas.openxmlformats.org/officeDocument/2006/relationships/slideLayout" Target="../slideLayouts/slideLayout9.xml"/><Relationship Id="rId6" Type="http://schemas.openxmlformats.org/officeDocument/2006/relationships/image" Target="../media/image39.wmf"/><Relationship Id="rId11" Type="http://schemas.openxmlformats.org/officeDocument/2006/relationships/image" Target="../media/image42.wmf"/><Relationship Id="rId5" Type="http://schemas.openxmlformats.org/officeDocument/2006/relationships/oleObject" Target="../embeddings/oleObject4.bin"/><Relationship Id="rId15" Type="http://schemas.openxmlformats.org/officeDocument/2006/relationships/image" Target="../media/image44.wmf"/><Relationship Id="rId10" Type="http://schemas.openxmlformats.org/officeDocument/2006/relationships/image" Target="../media/image41.wmf"/><Relationship Id="rId4" Type="http://schemas.openxmlformats.org/officeDocument/2006/relationships/image" Target="../media/image38.wmf"/><Relationship Id="rId9" Type="http://schemas.openxmlformats.org/officeDocument/2006/relationships/oleObject" Target="../embeddings/oleObject6.bin"/><Relationship Id="rId14" Type="http://schemas.openxmlformats.org/officeDocument/2006/relationships/oleObject" Target="../embeddings/oleObject8.bin"/></Relationships>
</file>

<file path=ppt/slides/_rels/slide24.x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image" Target="../media/image27.png"/><Relationship Id="rId3" Type="http://schemas.openxmlformats.org/officeDocument/2006/relationships/oleObject" Target="../embeddings/oleObject10.bin"/><Relationship Id="rId7" Type="http://schemas.openxmlformats.org/officeDocument/2006/relationships/oleObject" Target="../embeddings/oleObject12.bin"/><Relationship Id="rId12" Type="http://schemas.openxmlformats.org/officeDocument/2006/relationships/image" Target="../media/image50.w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wmf"/><Relationship Id="rId11" Type="http://schemas.openxmlformats.org/officeDocument/2006/relationships/oleObject" Target="../embeddings/oleObject14.bin"/><Relationship Id="rId5" Type="http://schemas.openxmlformats.org/officeDocument/2006/relationships/oleObject" Target="../embeddings/oleObject11.bin"/><Relationship Id="rId10" Type="http://schemas.openxmlformats.org/officeDocument/2006/relationships/image" Target="../media/image49.wmf"/><Relationship Id="rId4" Type="http://schemas.openxmlformats.org/officeDocument/2006/relationships/image" Target="../media/image46.wmf"/><Relationship Id="rId9" Type="http://schemas.openxmlformats.org/officeDocument/2006/relationships/oleObject" Target="../embeddings/oleObject13.bin"/></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6.wmf"/><Relationship Id="rId5" Type="http://schemas.openxmlformats.org/officeDocument/2006/relationships/oleObject" Target="../embeddings/oleObject16.bin"/><Relationship Id="rId4" Type="http://schemas.openxmlformats.org/officeDocument/2006/relationships/image" Target="../media/image55.wmf"/></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wmf"/><Relationship Id="rId5" Type="http://schemas.openxmlformats.org/officeDocument/2006/relationships/oleObject" Target="../embeddings/oleObject18.bin"/><Relationship Id="rId4" Type="http://schemas.openxmlformats.org/officeDocument/2006/relationships/image" Target="../media/image57.wmf"/></Relationships>
</file>

<file path=ppt/slides/_rels/slide31.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1.wmf"/><Relationship Id="rId5" Type="http://schemas.openxmlformats.org/officeDocument/2006/relationships/oleObject" Target="../embeddings/oleObject20.bin"/><Relationship Id="rId4" Type="http://schemas.openxmlformats.org/officeDocument/2006/relationships/image" Target="../media/image60.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4.wmf"/><Relationship Id="rId5" Type="http://schemas.openxmlformats.org/officeDocument/2006/relationships/oleObject" Target="../embeddings/oleObject23.bin"/><Relationship Id="rId4" Type="http://schemas.openxmlformats.org/officeDocument/2006/relationships/image" Target="../media/image63.wmf"/></Relationships>
</file>

<file path=ppt/slides/_rels/slide33.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6.wmf"/><Relationship Id="rId5" Type="http://schemas.openxmlformats.org/officeDocument/2006/relationships/oleObject" Target="../embeddings/oleObject25.bin"/><Relationship Id="rId4" Type="http://schemas.openxmlformats.org/officeDocument/2006/relationships/image" Target="../media/image65.wmf"/></Relationships>
</file>

<file path=ppt/slides/_rels/slide34.xml.rels><?xml version="1.0" encoding="UTF-8" standalone="yes"?>
<Relationships xmlns="http://schemas.openxmlformats.org/package/2006/relationships"><Relationship Id="rId3" Type="http://schemas.openxmlformats.org/officeDocument/2006/relationships/image" Target="../media/image68.wmf"/><Relationship Id="rId7" Type="http://schemas.openxmlformats.org/officeDocument/2006/relationships/image" Target="../media/image70.wmf"/><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oleObject" Target="../embeddings/oleObject28.bin"/><Relationship Id="rId5" Type="http://schemas.openxmlformats.org/officeDocument/2006/relationships/image" Target="../media/image69.wmf"/><Relationship Id="rId4" Type="http://schemas.openxmlformats.org/officeDocument/2006/relationships/oleObject" Target="../embeddings/oleObject27.bin"/></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5.wmf"/><Relationship Id="rId5" Type="http://schemas.openxmlformats.org/officeDocument/2006/relationships/oleObject" Target="../embeddings/oleObject32.bin"/><Relationship Id="rId4" Type="http://schemas.openxmlformats.org/officeDocument/2006/relationships/image" Target="../media/image74.wmf"/></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8.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9.wmf"/></Relationships>
</file>

<file path=ppt/slides/_rels/slide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4.wmf"/></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100.wmf"/><Relationship Id="rId3" Type="http://schemas.openxmlformats.org/officeDocument/2006/relationships/image" Target="../media/image95.wmf"/><Relationship Id="rId7" Type="http://schemas.openxmlformats.org/officeDocument/2006/relationships/image" Target="../media/image97.wmf"/><Relationship Id="rId12" Type="http://schemas.openxmlformats.org/officeDocument/2006/relationships/oleObject" Target="../embeddings/oleObject42.bin"/><Relationship Id="rId2" Type="http://schemas.openxmlformats.org/officeDocument/2006/relationships/oleObject" Target="../embeddings/oleObject37.bin"/><Relationship Id="rId16"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oleObject" Target="../embeddings/oleObject39.bin"/><Relationship Id="rId11" Type="http://schemas.openxmlformats.org/officeDocument/2006/relationships/image" Target="../media/image99.wmf"/><Relationship Id="rId5" Type="http://schemas.openxmlformats.org/officeDocument/2006/relationships/image" Target="../media/image96.wmf"/><Relationship Id="rId15" Type="http://schemas.openxmlformats.org/officeDocument/2006/relationships/image" Target="../media/image101.wmf"/><Relationship Id="rId10" Type="http://schemas.openxmlformats.org/officeDocument/2006/relationships/oleObject" Target="../embeddings/oleObject41.bin"/><Relationship Id="rId4" Type="http://schemas.openxmlformats.org/officeDocument/2006/relationships/oleObject" Target="../embeddings/oleObject38.bin"/><Relationship Id="rId9" Type="http://schemas.openxmlformats.org/officeDocument/2006/relationships/image" Target="../media/image98.wmf"/><Relationship Id="rId14" Type="http://schemas.openxmlformats.org/officeDocument/2006/relationships/oleObject" Target="../embeddings/oleObject43.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5.gif"/></Relationships>
</file>

<file path=ppt/slides/_rels/slide58.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oleObject" Target="../embeddings/oleObject44.bin"/><Relationship Id="rId7" Type="http://schemas.openxmlformats.org/officeDocument/2006/relationships/oleObject" Target="../embeddings/oleObject46.bin"/><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7.wmf"/><Relationship Id="rId5" Type="http://schemas.openxmlformats.org/officeDocument/2006/relationships/oleObject" Target="../embeddings/oleObject45.bin"/><Relationship Id="rId10" Type="http://schemas.openxmlformats.org/officeDocument/2006/relationships/image" Target="../media/image109.wmf"/><Relationship Id="rId4" Type="http://schemas.openxmlformats.org/officeDocument/2006/relationships/image" Target="../media/image106.wmf"/><Relationship Id="rId9" Type="http://schemas.openxmlformats.org/officeDocument/2006/relationships/oleObject" Target="../embeddings/oleObject47.bin"/></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image" Target="../media/image110.wmf"/><Relationship Id="rId7" Type="http://schemas.openxmlformats.org/officeDocument/2006/relationships/image" Target="../media/image112.wmf"/><Relationship Id="rId2" Type="http://schemas.openxmlformats.org/officeDocument/2006/relationships/oleObject" Target="../embeddings/oleObject48.bin"/><Relationship Id="rId1" Type="http://schemas.openxmlformats.org/officeDocument/2006/relationships/slideLayout" Target="../slideLayouts/slideLayout2.xml"/><Relationship Id="rId6" Type="http://schemas.openxmlformats.org/officeDocument/2006/relationships/oleObject" Target="../embeddings/oleObject50.bin"/><Relationship Id="rId5" Type="http://schemas.openxmlformats.org/officeDocument/2006/relationships/image" Target="../media/image111.wmf"/><Relationship Id="rId4" Type="http://schemas.openxmlformats.org/officeDocument/2006/relationships/oleObject" Target="../embeddings/oleObject49.bin"/><Relationship Id="rId9" Type="http://schemas.openxmlformats.org/officeDocument/2006/relationships/image" Target="../media/image113.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4.wmf"/><Relationship Id="rId7" Type="http://schemas.openxmlformats.org/officeDocument/2006/relationships/image" Target="../media/image116.wmf"/><Relationship Id="rId2" Type="http://schemas.openxmlformats.org/officeDocument/2006/relationships/oleObject" Target="../embeddings/oleObject52.bin"/><Relationship Id="rId1" Type="http://schemas.openxmlformats.org/officeDocument/2006/relationships/slideLayout" Target="../slideLayouts/slideLayout2.xml"/><Relationship Id="rId6" Type="http://schemas.openxmlformats.org/officeDocument/2006/relationships/oleObject" Target="../embeddings/oleObject54.bin"/><Relationship Id="rId5" Type="http://schemas.openxmlformats.org/officeDocument/2006/relationships/image" Target="../media/image115.wmf"/><Relationship Id="rId4" Type="http://schemas.openxmlformats.org/officeDocument/2006/relationships/oleObject" Target="../embeddings/oleObject53.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119.png"/></Relationships>
</file>

<file path=ppt/slides/_rels/slide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sv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jpeg"/></Relationships>
</file>

<file path=ppt/slides/_rels/slide6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126.jpeg"/><Relationship Id="rId4" Type="http://schemas.openxmlformats.org/officeDocument/2006/relationships/image" Target="../media/image125.jpeg"/></Relationships>
</file>

<file path=ppt/slides/_rels/slide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xml"/><Relationship Id="rId5" Type="http://schemas.openxmlformats.org/officeDocument/2006/relationships/image" Target="../media/image131.jpeg"/><Relationship Id="rId4" Type="http://schemas.openxmlformats.org/officeDocument/2006/relationships/image" Target="../media/image130.jpeg"/></Relationships>
</file>

<file path=ppt/slides/_rels/slide6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49.jpeg"/><Relationship Id="rId4" Type="http://schemas.openxmlformats.org/officeDocument/2006/relationships/image" Target="../media/image148.tif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gif"/><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87.xml.rels><?xml version="1.0" encoding="UTF-8" standalone="yes"?>
<Relationships xmlns="http://schemas.openxmlformats.org/package/2006/relationships"><Relationship Id="rId3" Type="http://schemas.openxmlformats.org/officeDocument/2006/relationships/image" Target="../media/image154.wmf"/><Relationship Id="rId7" Type="http://schemas.openxmlformats.org/officeDocument/2006/relationships/image" Target="../media/image158.png"/><Relationship Id="rId2" Type="http://schemas.openxmlformats.org/officeDocument/2006/relationships/image" Target="../media/image153.wmf"/><Relationship Id="rId1" Type="http://schemas.openxmlformats.org/officeDocument/2006/relationships/slideLayout" Target="../slideLayouts/slideLayout2.xml"/><Relationship Id="rId6" Type="http://schemas.openxmlformats.org/officeDocument/2006/relationships/image" Target="../media/image157.wmf"/><Relationship Id="rId5" Type="http://schemas.openxmlformats.org/officeDocument/2006/relationships/image" Target="../media/image156.wmf"/><Relationship Id="rId4" Type="http://schemas.openxmlformats.org/officeDocument/2006/relationships/image" Target="../media/image155.wmf"/></Relationships>
</file>

<file path=ppt/slides/_rels/slide8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54.wmf"/><Relationship Id="rId7" Type="http://schemas.openxmlformats.org/officeDocument/2006/relationships/image" Target="../media/image159.png"/><Relationship Id="rId2" Type="http://schemas.openxmlformats.org/officeDocument/2006/relationships/image" Target="../media/image153.wmf"/><Relationship Id="rId1" Type="http://schemas.openxmlformats.org/officeDocument/2006/relationships/slideLayout" Target="../slideLayouts/slideLayout2.xml"/><Relationship Id="rId6" Type="http://schemas.openxmlformats.org/officeDocument/2006/relationships/image" Target="../media/image157.wmf"/><Relationship Id="rId5" Type="http://schemas.openxmlformats.org/officeDocument/2006/relationships/image" Target="../media/image156.wmf"/><Relationship Id="rId4" Type="http://schemas.openxmlformats.org/officeDocument/2006/relationships/image" Target="../media/image155.wmf"/></Relationships>
</file>

<file path=ppt/slides/_rels/slide8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5.xml"/><Relationship Id="rId4" Type="http://schemas.openxmlformats.org/officeDocument/2006/relationships/image" Target="../media/image162.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5" Type="http://schemas.openxmlformats.org/officeDocument/2006/relationships/image" Target="../media/image167.jpeg"/><Relationship Id="rId4" Type="http://schemas.openxmlformats.org/officeDocument/2006/relationships/image" Target="../media/image166.jpeg"/></Relationships>
</file>

<file path=ppt/slides/_rels/slide9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70.jpeg"/><Relationship Id="rId4" Type="http://schemas.openxmlformats.org/officeDocument/2006/relationships/image" Target="../media/image169.jpeg"/></Relationships>
</file>

<file path=ppt/slides/_rels/slide9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72.jpeg"/></Relationships>
</file>

<file path=ppt/slides/_rels/slide9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8199" y="1244010"/>
            <a:ext cx="9168395" cy="1827696"/>
          </a:xfrm>
        </p:spPr>
        <p:txBody>
          <a:bodyPr>
            <a:noAutofit/>
          </a:bodyPr>
          <a:lstStyle/>
          <a:p>
            <a:r>
              <a:rPr lang="fr-CH" sz="4000" b="1" dirty="0"/>
              <a:t>Advanced Photonics / Advanced Micro-/Nano- Manufacturing</a:t>
            </a:r>
            <a:endParaRPr lang="en-US" sz="4000" b="1" dirty="0"/>
          </a:p>
        </p:txBody>
      </p:sp>
      <p:sp>
        <p:nvSpPr>
          <p:cNvPr id="3" name="Subtitle 2"/>
          <p:cNvSpPr>
            <a:spLocks noGrp="1"/>
          </p:cNvSpPr>
          <p:nvPr>
            <p:ph type="subTitle" idx="1"/>
          </p:nvPr>
        </p:nvSpPr>
        <p:spPr>
          <a:xfrm>
            <a:off x="3011258" y="3419856"/>
            <a:ext cx="6400800" cy="1457834"/>
          </a:xfrm>
        </p:spPr>
        <p:txBody>
          <a:bodyPr>
            <a:normAutofit/>
          </a:bodyPr>
          <a:lstStyle/>
          <a:p>
            <a:r>
              <a:rPr lang="fr-CH" sz="2400" dirty="0"/>
              <a:t>Dr. François </a:t>
            </a:r>
            <a:r>
              <a:rPr lang="fr-CH" sz="2400" dirty="0" err="1"/>
              <a:t>Courvoisier</a:t>
            </a:r>
            <a:r>
              <a:rPr lang="fr-CH" sz="2400" dirty="0"/>
              <a:t> / Prof. Yves Bellouard </a:t>
            </a:r>
          </a:p>
          <a:p>
            <a:r>
              <a:rPr lang="fr-CH" sz="2400" dirty="0"/>
              <a:t>FEMTO-ST / Galatea </a:t>
            </a:r>
            <a:r>
              <a:rPr lang="fr-CH" sz="2400" dirty="0" err="1"/>
              <a:t>Lab</a:t>
            </a:r>
            <a:r>
              <a:rPr lang="fr-CH" sz="2400" dirty="0"/>
              <a:t>, STI/IEM, EPFL</a:t>
            </a:r>
            <a:endParaRPr lang="en-US" sz="2400" dirty="0"/>
          </a:p>
        </p:txBody>
      </p:sp>
    </p:spTree>
    <p:extLst>
      <p:ext uri="{BB962C8B-B14F-4D97-AF65-F5344CB8AC3E}">
        <p14:creationId xmlns:p14="http://schemas.microsoft.com/office/powerpoint/2010/main" val="2402805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404" y="311671"/>
            <a:ext cx="4605939" cy="6141254"/>
          </a:xfrm>
          <a:prstGeom prst="rect">
            <a:avLst/>
          </a:prstGeom>
        </p:spPr>
      </p:pic>
      <p:sp>
        <p:nvSpPr>
          <p:cNvPr id="6" name="TextBox 5"/>
          <p:cNvSpPr txBox="1"/>
          <p:nvPr/>
        </p:nvSpPr>
        <p:spPr>
          <a:xfrm>
            <a:off x="5411710" y="6216679"/>
            <a:ext cx="5145206" cy="369332"/>
          </a:xfrm>
          <a:prstGeom prst="rect">
            <a:avLst/>
          </a:prstGeom>
          <a:noFill/>
        </p:spPr>
        <p:txBody>
          <a:bodyPr wrap="square" rtlCol="0">
            <a:spAutoFit/>
          </a:bodyPr>
          <a:lstStyle/>
          <a:p>
            <a:pPr>
              <a:defRPr/>
            </a:pPr>
            <a:r>
              <a:rPr lang="fr-CH" dirty="0">
                <a:solidFill>
                  <a:schemeClr val="bg2"/>
                </a:solidFill>
                <a:latin typeface="Calibri"/>
              </a:rPr>
              <a:t>(source Amplitude lasers / KIMM – Corée)</a:t>
            </a:r>
            <a:endParaRPr lang="en-US" dirty="0">
              <a:solidFill>
                <a:schemeClr val="bg2"/>
              </a:solidFill>
              <a:latin typeface="Calibri"/>
            </a:endParaRPr>
          </a:p>
        </p:txBody>
      </p:sp>
      <p:pic>
        <p:nvPicPr>
          <p:cNvPr id="2" name="Picture 1">
            <a:extLst>
              <a:ext uri="{FF2B5EF4-FFF2-40B4-BE49-F238E27FC236}">
                <a16:creationId xmlns:a16="http://schemas.microsoft.com/office/drawing/2014/main" id="{D2C3D6D7-C666-ED4A-24A1-7F83F280B914}"/>
              </a:ext>
            </a:extLst>
          </p:cNvPr>
          <p:cNvPicPr>
            <a:picLocks noChangeAspect="1"/>
          </p:cNvPicPr>
          <p:nvPr/>
        </p:nvPicPr>
        <p:blipFill>
          <a:blip r:embed="rId4"/>
          <a:stretch>
            <a:fillRect/>
          </a:stretch>
        </p:blipFill>
        <p:spPr>
          <a:xfrm>
            <a:off x="5692637" y="356346"/>
            <a:ext cx="5602892" cy="5568349"/>
          </a:xfrm>
          <a:prstGeom prst="rect">
            <a:avLst/>
          </a:prstGeom>
        </p:spPr>
      </p:pic>
    </p:spTree>
    <p:extLst>
      <p:ext uri="{BB962C8B-B14F-4D97-AF65-F5344CB8AC3E}">
        <p14:creationId xmlns:p14="http://schemas.microsoft.com/office/powerpoint/2010/main" val="19390361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Threshold effect</a:t>
            </a:r>
            <a:endParaRPr lang="en-US"/>
          </a:p>
        </p:txBody>
      </p:sp>
      <p:sp>
        <p:nvSpPr>
          <p:cNvPr id="3" name="Espace réservé du contenu 2"/>
          <p:cNvSpPr>
            <a:spLocks noGrp="1"/>
          </p:cNvSpPr>
          <p:nvPr>
            <p:ph idx="1"/>
          </p:nvPr>
        </p:nvSpPr>
        <p:spPr>
          <a:xfrm>
            <a:off x="838200" y="1825625"/>
            <a:ext cx="10515600" cy="1030309"/>
          </a:xfrm>
        </p:spPr>
        <p:txBody>
          <a:bodyPr/>
          <a:lstStyle/>
          <a:p>
            <a:r>
              <a:rPr lang="fr-FR"/>
              <a:t>In practice, ultrafast laser ablation shows a strong threshold effect</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100</a:t>
            </a:fld>
            <a:endParaRPr lang="fr-CH"/>
          </a:p>
        </p:txBody>
      </p:sp>
      <p:sp>
        <p:nvSpPr>
          <p:cNvPr id="5" name="Espace réservé du texte 10"/>
          <p:cNvSpPr txBox="1">
            <a:spLocks/>
          </p:cNvSpPr>
          <p:nvPr/>
        </p:nvSpPr>
        <p:spPr>
          <a:xfrm>
            <a:off x="2511489" y="5639228"/>
            <a:ext cx="8160685" cy="324401"/>
          </a:xfrm>
          <a:prstGeom prst="rect">
            <a:avLst/>
          </a:prstGeom>
        </p:spPr>
        <p:txBody>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rgbClr val="FF0000"/>
              </a:buClr>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i="1"/>
              <a:t>Mao et al, Appl. Phys. A 2004</a:t>
            </a:r>
          </a:p>
          <a:p>
            <a:pPr marL="0" indent="0">
              <a:buNone/>
            </a:pPr>
            <a:endParaRPr lang="en-US" sz="160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62466" y="2642637"/>
            <a:ext cx="5253508" cy="300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onnecteur droit avec flèche 6"/>
          <p:cNvCxnSpPr/>
          <p:nvPr/>
        </p:nvCxnSpPr>
        <p:spPr bwMode="auto">
          <a:xfrm flipV="1">
            <a:off x="7874165" y="2642636"/>
            <a:ext cx="0" cy="23240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 name="Connecteur droit avec flèche 7"/>
          <p:cNvCxnSpPr/>
          <p:nvPr/>
        </p:nvCxnSpPr>
        <p:spPr bwMode="auto">
          <a:xfrm rot="5400000" flipV="1">
            <a:off x="9036171" y="3804028"/>
            <a:ext cx="0" cy="23240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Connecteur droit 8"/>
          <p:cNvCxnSpPr/>
          <p:nvPr/>
        </p:nvCxnSpPr>
        <p:spPr bwMode="auto">
          <a:xfrm flipV="1">
            <a:off x="8837394" y="3175645"/>
            <a:ext cx="0" cy="17910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Connecteur droit 9"/>
          <p:cNvCxnSpPr/>
          <p:nvPr/>
        </p:nvCxnSpPr>
        <p:spPr bwMode="auto">
          <a:xfrm>
            <a:off x="8837394" y="3175645"/>
            <a:ext cx="9331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ZoneTexte 10"/>
          <p:cNvSpPr txBox="1"/>
          <p:nvPr/>
        </p:nvSpPr>
        <p:spPr bwMode="auto">
          <a:xfrm rot="16200000">
            <a:off x="6893055" y="3566186"/>
            <a:ext cx="1643399" cy="338554"/>
          </a:xfrm>
          <a:prstGeom prst="rect">
            <a:avLst/>
          </a:prstGeom>
          <a:noFill/>
          <a:ln w="50800">
            <a:noFill/>
            <a:miter lim="800000"/>
            <a:headEnd/>
            <a:tailEnd/>
          </a:ln>
        </p:spPr>
        <p:txBody>
          <a:bodyPr wrap="none" rtlCol="0">
            <a:spAutoFit/>
          </a:bodyPr>
          <a:lstStyle/>
          <a:p>
            <a:pPr eaLnBrk="0" hangingPunct="0">
              <a:buNone/>
            </a:pPr>
            <a:r>
              <a:rPr lang="fr-FR" sz="1600" dirty="0">
                <a:latin typeface="Arial" pitchFamily="34" charset="0"/>
                <a:cs typeface="Arial" pitchFamily="34" charset="0"/>
              </a:rPr>
              <a:t>Electron </a:t>
            </a:r>
            <a:r>
              <a:rPr lang="fr-FR" sz="1600" dirty="0" err="1">
                <a:latin typeface="Arial" pitchFamily="34" charset="0"/>
                <a:cs typeface="Arial" pitchFamily="34" charset="0"/>
              </a:rPr>
              <a:t>density</a:t>
            </a:r>
            <a:endParaRPr lang="fr-FR" sz="1600" dirty="0">
              <a:latin typeface="Arial" pitchFamily="34" charset="0"/>
              <a:cs typeface="Arial" pitchFamily="34" charset="0"/>
            </a:endParaRPr>
          </a:p>
        </p:txBody>
      </p:sp>
      <p:sp>
        <p:nvSpPr>
          <p:cNvPr id="12" name="ZoneTexte 11"/>
          <p:cNvSpPr txBox="1"/>
          <p:nvPr/>
        </p:nvSpPr>
        <p:spPr bwMode="auto">
          <a:xfrm>
            <a:off x="8385873" y="4969599"/>
            <a:ext cx="1364476" cy="646331"/>
          </a:xfrm>
          <a:prstGeom prst="rect">
            <a:avLst/>
          </a:prstGeom>
          <a:noFill/>
          <a:ln w="50800">
            <a:noFill/>
            <a:miter lim="800000"/>
            <a:headEnd/>
            <a:tailEnd/>
          </a:ln>
        </p:spPr>
        <p:txBody>
          <a:bodyPr wrap="none" rtlCol="0">
            <a:spAutoFit/>
          </a:bodyPr>
          <a:lstStyle/>
          <a:p>
            <a:pPr eaLnBrk="0" hangingPunct="0">
              <a:buNone/>
            </a:pPr>
            <a:r>
              <a:rPr lang="fr-FR" sz="1800">
                <a:latin typeface="Arial" pitchFamily="34" charset="0"/>
                <a:cs typeface="Arial" pitchFamily="34" charset="0"/>
              </a:rPr>
              <a:t>Time</a:t>
            </a:r>
          </a:p>
          <a:p>
            <a:pPr eaLnBrk="0" hangingPunct="0">
              <a:buNone/>
            </a:pPr>
            <a:r>
              <a:rPr lang="fr-FR">
                <a:latin typeface="Arial" pitchFamily="34" charset="0"/>
                <a:cs typeface="Arial" pitchFamily="34" charset="0"/>
              </a:rPr>
              <a:t>Or Intensity</a:t>
            </a:r>
            <a:endParaRPr lang="fr-FR" sz="1800">
              <a:latin typeface="Arial" pitchFamily="34" charset="0"/>
              <a:cs typeface="Arial" pitchFamily="34" charset="0"/>
            </a:endParaRPr>
          </a:p>
        </p:txBody>
      </p:sp>
      <p:sp>
        <p:nvSpPr>
          <p:cNvPr id="13" name="ZoneTexte 12"/>
          <p:cNvSpPr txBox="1"/>
          <p:nvPr/>
        </p:nvSpPr>
        <p:spPr bwMode="auto">
          <a:xfrm>
            <a:off x="8316638" y="2417863"/>
            <a:ext cx="1568058" cy="400110"/>
          </a:xfrm>
          <a:prstGeom prst="rect">
            <a:avLst/>
          </a:prstGeom>
          <a:noFill/>
          <a:ln w="50800">
            <a:noFill/>
            <a:miter lim="800000"/>
            <a:headEnd/>
            <a:tailEnd/>
          </a:ln>
        </p:spPr>
        <p:txBody>
          <a:bodyPr wrap="none" rtlCol="0">
            <a:spAutoFit/>
          </a:bodyPr>
          <a:lstStyle/>
          <a:p>
            <a:pPr eaLnBrk="0" hangingPunct="0">
              <a:buNone/>
            </a:pPr>
            <a:r>
              <a:rPr lang="fr-FR" sz="2000" dirty="0" err="1">
                <a:solidFill>
                  <a:srgbClr val="005293"/>
                </a:solidFill>
                <a:latin typeface="Arial" pitchFamily="34" charset="0"/>
                <a:cs typeface="Arial" pitchFamily="34" charset="0"/>
              </a:rPr>
              <a:t>Linear</a:t>
            </a:r>
            <a:r>
              <a:rPr lang="fr-FR" sz="2000" dirty="0">
                <a:solidFill>
                  <a:srgbClr val="005293"/>
                </a:solidFill>
                <a:latin typeface="Arial" pitchFamily="34" charset="0"/>
                <a:cs typeface="Arial" pitchFamily="34" charset="0"/>
              </a:rPr>
              <a:t> </a:t>
            </a:r>
            <a:r>
              <a:rPr lang="fr-FR" sz="2000" dirty="0" err="1">
                <a:solidFill>
                  <a:srgbClr val="005293"/>
                </a:solidFill>
                <a:latin typeface="Arial" pitchFamily="34" charset="0"/>
                <a:cs typeface="Arial" pitchFamily="34" charset="0"/>
              </a:rPr>
              <a:t>scale</a:t>
            </a:r>
            <a:endParaRPr lang="fr-FR" sz="2000" dirty="0">
              <a:solidFill>
                <a:srgbClr val="005293"/>
              </a:solidFill>
              <a:latin typeface="Arial" pitchFamily="34" charset="0"/>
              <a:cs typeface="Arial" pitchFamily="34" charset="0"/>
            </a:endParaRPr>
          </a:p>
        </p:txBody>
      </p:sp>
      <p:sp>
        <p:nvSpPr>
          <p:cNvPr id="14" name="ZoneTexte 13"/>
          <p:cNvSpPr txBox="1"/>
          <p:nvPr/>
        </p:nvSpPr>
        <p:spPr bwMode="auto">
          <a:xfrm>
            <a:off x="2649871" y="2733243"/>
            <a:ext cx="1282723" cy="400110"/>
          </a:xfrm>
          <a:prstGeom prst="rect">
            <a:avLst/>
          </a:prstGeom>
          <a:noFill/>
          <a:ln w="50800">
            <a:noFill/>
            <a:miter lim="800000"/>
            <a:headEnd/>
            <a:tailEnd/>
          </a:ln>
        </p:spPr>
        <p:txBody>
          <a:bodyPr wrap="none" rtlCol="0">
            <a:spAutoFit/>
          </a:bodyPr>
          <a:lstStyle/>
          <a:p>
            <a:pPr eaLnBrk="0" hangingPunct="0">
              <a:buNone/>
            </a:pPr>
            <a:r>
              <a:rPr lang="fr-FR" sz="2000">
                <a:solidFill>
                  <a:srgbClr val="005293"/>
                </a:solidFill>
                <a:latin typeface="Arial" pitchFamily="34" charset="0"/>
                <a:cs typeface="Arial" pitchFamily="34" charset="0"/>
              </a:rPr>
              <a:t>Log scale</a:t>
            </a:r>
            <a:endParaRPr lang="fr-FR" sz="2000" dirty="0">
              <a:solidFill>
                <a:srgbClr val="005293"/>
              </a:solidFill>
              <a:latin typeface="Arial" pitchFamily="34" charset="0"/>
              <a:cs typeface="Arial" pitchFamily="34" charset="0"/>
            </a:endParaRPr>
          </a:p>
        </p:txBody>
      </p:sp>
    </p:spTree>
    <p:extLst>
      <p:ext uri="{BB962C8B-B14F-4D97-AF65-F5344CB8AC3E}">
        <p14:creationId xmlns:p14="http://schemas.microsoft.com/office/powerpoint/2010/main" val="14677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Application of the threshold effect</a:t>
            </a:r>
            <a:endParaRPr lang="en-US"/>
          </a:p>
        </p:txBody>
      </p:sp>
      <p:sp>
        <p:nvSpPr>
          <p:cNvPr id="3" name="Espace réservé du contenu 2"/>
          <p:cNvSpPr>
            <a:spLocks noGrp="1"/>
          </p:cNvSpPr>
          <p:nvPr>
            <p:ph idx="1"/>
          </p:nvPr>
        </p:nvSpPr>
        <p:spPr>
          <a:xfrm>
            <a:off x="838200" y="1825625"/>
            <a:ext cx="10515600" cy="692107"/>
          </a:xfrm>
        </p:spPr>
        <p:txBody>
          <a:bodyPr>
            <a:normAutofit fontScale="92500" lnSpcReduction="20000"/>
          </a:bodyPr>
          <a:lstStyle/>
          <a:p>
            <a:r>
              <a:rPr lang="fr-FR"/>
              <a:t>The threshold is highly material-dependent.</a:t>
            </a:r>
          </a:p>
          <a:p>
            <a:r>
              <a:rPr lang="fr-FR"/>
              <a:t>Example of the processing of a solar cell:</a:t>
            </a:r>
          </a:p>
          <a:p>
            <a:pPr marL="0" indent="0">
              <a:buNone/>
            </a:pPr>
            <a:endParaRPr lang="fr-FR"/>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101</a:t>
            </a:fld>
            <a:endParaRPr lang="fr-CH"/>
          </a:p>
        </p:txBody>
      </p:sp>
      <p:sp>
        <p:nvSpPr>
          <p:cNvPr id="5" name="ZoneTexte 4"/>
          <p:cNvSpPr txBox="1"/>
          <p:nvPr/>
        </p:nvSpPr>
        <p:spPr bwMode="auto">
          <a:xfrm>
            <a:off x="3471788" y="5863851"/>
            <a:ext cx="4089325" cy="329962"/>
          </a:xfrm>
          <a:prstGeom prst="rect">
            <a:avLst/>
          </a:prstGeom>
          <a:noFill/>
          <a:ln w="50800">
            <a:noFill/>
            <a:miter lim="800000"/>
            <a:headEnd/>
            <a:tailEnd/>
          </a:ln>
        </p:spPr>
        <p:txBody>
          <a:bodyPr wrap="none" rtlCol="0">
            <a:spAutoFit/>
          </a:bodyPr>
          <a:lstStyle/>
          <a:p>
            <a:pPr eaLnBrk="0" hangingPunct="0">
              <a:buNone/>
            </a:pPr>
            <a:r>
              <a:rPr lang="fr-FR" sz="1544" dirty="0">
                <a:latin typeface="Arial" pitchFamily="34" charset="0"/>
                <a:cs typeface="Arial" pitchFamily="34" charset="0"/>
              </a:rPr>
              <a:t>Huber </a:t>
            </a:r>
            <a:r>
              <a:rPr lang="fr-FR" sz="1544" i="1" dirty="0">
                <a:latin typeface="Arial" pitchFamily="34" charset="0"/>
                <a:cs typeface="Arial" pitchFamily="34" charset="0"/>
              </a:rPr>
              <a:t>et al, proc. SPIE </a:t>
            </a:r>
            <a:r>
              <a:rPr lang="fr-FR" sz="1544" dirty="0">
                <a:latin typeface="Arial" pitchFamily="34" charset="0"/>
                <a:cs typeface="Arial" pitchFamily="34" charset="0"/>
              </a:rPr>
              <a:t>6881, 688117 (2008)</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88107" y="3664457"/>
            <a:ext cx="4403525" cy="2261879"/>
          </a:xfrm>
          <a:prstGeom prst="rect">
            <a:avLst/>
          </a:prstGeom>
          <a:noFill/>
          <a:ln w="9525">
            <a:noFill/>
            <a:miter lim="800000"/>
            <a:headEnd/>
            <a:tailEnd/>
          </a:ln>
        </p:spPr>
      </p:pic>
      <p:sp>
        <p:nvSpPr>
          <p:cNvPr id="7" name="ZoneTexte 6"/>
          <p:cNvSpPr txBox="1"/>
          <p:nvPr/>
        </p:nvSpPr>
        <p:spPr bwMode="auto">
          <a:xfrm>
            <a:off x="2270407" y="5277834"/>
            <a:ext cx="662361" cy="338554"/>
          </a:xfrm>
          <a:prstGeom prst="rect">
            <a:avLst/>
          </a:prstGeom>
          <a:noFill/>
          <a:ln w="50800">
            <a:noFill/>
            <a:miter lim="800000"/>
            <a:headEnd/>
            <a:tailEnd/>
          </a:ln>
        </p:spPr>
        <p:txBody>
          <a:bodyPr wrap="none" rtlCol="0">
            <a:spAutoFit/>
          </a:bodyPr>
          <a:lstStyle/>
          <a:p>
            <a:pPr eaLnBrk="0" hangingPunct="0">
              <a:buNone/>
            </a:pPr>
            <a:r>
              <a:rPr lang="fr-FR" sz="1600">
                <a:latin typeface="Arial" pitchFamily="34" charset="0"/>
                <a:cs typeface="Arial" pitchFamily="34" charset="0"/>
              </a:rPr>
              <a:t>glass</a:t>
            </a:r>
          </a:p>
        </p:txBody>
      </p:sp>
      <p:sp>
        <p:nvSpPr>
          <p:cNvPr id="8" name="ZoneTexte 7"/>
          <p:cNvSpPr txBox="1"/>
          <p:nvPr/>
        </p:nvSpPr>
        <p:spPr bwMode="auto">
          <a:xfrm>
            <a:off x="1706799" y="4788537"/>
            <a:ext cx="470000" cy="338554"/>
          </a:xfrm>
          <a:prstGeom prst="rect">
            <a:avLst/>
          </a:prstGeom>
          <a:noFill/>
          <a:ln w="50800">
            <a:noFill/>
            <a:miter lim="800000"/>
            <a:headEnd/>
            <a:tailEnd/>
          </a:ln>
        </p:spPr>
        <p:txBody>
          <a:bodyPr wrap="none" rtlCol="0">
            <a:spAutoFit/>
          </a:bodyPr>
          <a:lstStyle/>
          <a:p>
            <a:pPr eaLnBrk="0" hangingPunct="0">
              <a:buNone/>
            </a:pPr>
            <a:r>
              <a:rPr lang="fr-FR" sz="1600">
                <a:latin typeface="Arial" pitchFamily="34" charset="0"/>
                <a:cs typeface="Arial" pitchFamily="34" charset="0"/>
              </a:rPr>
              <a:t>Mo</a:t>
            </a:r>
          </a:p>
        </p:txBody>
      </p:sp>
      <p:sp>
        <p:nvSpPr>
          <p:cNvPr id="9" name="ZoneTexte 8"/>
          <p:cNvSpPr txBox="1"/>
          <p:nvPr/>
        </p:nvSpPr>
        <p:spPr bwMode="auto">
          <a:xfrm>
            <a:off x="1583105" y="3634199"/>
            <a:ext cx="1338828" cy="338554"/>
          </a:xfrm>
          <a:prstGeom prst="rect">
            <a:avLst/>
          </a:prstGeom>
          <a:noFill/>
          <a:ln w="50800">
            <a:noFill/>
            <a:miter lim="800000"/>
            <a:headEnd/>
            <a:tailEnd/>
          </a:ln>
        </p:spPr>
        <p:txBody>
          <a:bodyPr wrap="none" rtlCol="0">
            <a:spAutoFit/>
          </a:bodyPr>
          <a:lstStyle/>
          <a:p>
            <a:pPr eaLnBrk="0" hangingPunct="0">
              <a:buNone/>
            </a:pPr>
            <a:r>
              <a:rPr lang="fr-FR" sz="1600" dirty="0" err="1">
                <a:latin typeface="Arial" pitchFamily="34" charset="0"/>
                <a:cs typeface="Arial" pitchFamily="34" charset="0"/>
              </a:rPr>
              <a:t>ZnO</a:t>
            </a:r>
            <a:r>
              <a:rPr lang="fr-FR" sz="1600" dirty="0">
                <a:latin typeface="Arial" pitchFamily="34" charset="0"/>
                <a:cs typeface="Arial" pitchFamily="34" charset="0"/>
              </a:rPr>
              <a:t> (type p)</a:t>
            </a:r>
          </a:p>
        </p:txBody>
      </p:sp>
      <p:sp>
        <p:nvSpPr>
          <p:cNvPr id="10" name="ZoneTexte 9"/>
          <p:cNvSpPr txBox="1"/>
          <p:nvPr/>
        </p:nvSpPr>
        <p:spPr bwMode="auto">
          <a:xfrm>
            <a:off x="1214685" y="4171311"/>
            <a:ext cx="1396536" cy="584775"/>
          </a:xfrm>
          <a:prstGeom prst="rect">
            <a:avLst/>
          </a:prstGeom>
          <a:noFill/>
          <a:ln w="50800">
            <a:noFill/>
            <a:miter lim="800000"/>
            <a:headEnd/>
            <a:tailEnd/>
          </a:ln>
        </p:spPr>
        <p:txBody>
          <a:bodyPr wrap="none" rtlCol="0">
            <a:spAutoFit/>
          </a:bodyPr>
          <a:lstStyle/>
          <a:p>
            <a:pPr eaLnBrk="0" hangingPunct="0">
              <a:buNone/>
            </a:pPr>
            <a:r>
              <a:rPr lang="fr-FR" sz="1600" dirty="0">
                <a:latin typeface="Arial" pitchFamily="34" charset="0"/>
                <a:cs typeface="Arial" pitchFamily="34" charset="0"/>
              </a:rPr>
              <a:t>CuInSe</a:t>
            </a:r>
            <a:r>
              <a:rPr lang="fr-FR" sz="1600" baseline="-25000" dirty="0">
                <a:latin typeface="Arial" pitchFamily="34" charset="0"/>
                <a:cs typeface="Arial" pitchFamily="34" charset="0"/>
              </a:rPr>
              <a:t>2</a:t>
            </a:r>
          </a:p>
          <a:p>
            <a:pPr eaLnBrk="0" hangingPunct="0">
              <a:buNone/>
            </a:pPr>
            <a:r>
              <a:rPr lang="fr-FR" sz="1600" dirty="0">
                <a:latin typeface="Arial" pitchFamily="34" charset="0"/>
                <a:cs typeface="Arial" pitchFamily="34" charset="0"/>
              </a:rPr>
              <a:t> (CIS, type n)</a:t>
            </a:r>
          </a:p>
        </p:txBody>
      </p:sp>
      <p:cxnSp>
        <p:nvCxnSpPr>
          <p:cNvPr id="11" name="Connecteur droit 10"/>
          <p:cNvCxnSpPr>
            <a:endCxn id="9" idx="3"/>
          </p:cNvCxnSpPr>
          <p:nvPr/>
        </p:nvCxnSpPr>
        <p:spPr bwMode="auto">
          <a:xfrm flipH="1" flipV="1">
            <a:off x="2921933" y="3803476"/>
            <a:ext cx="214350" cy="26734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Connecteur droit 11"/>
          <p:cNvCxnSpPr/>
          <p:nvPr/>
        </p:nvCxnSpPr>
        <p:spPr bwMode="auto">
          <a:xfrm flipV="1">
            <a:off x="2348391" y="4507282"/>
            <a:ext cx="742742" cy="466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Connecteur droit 12"/>
          <p:cNvCxnSpPr>
            <a:endCxn id="8" idx="3"/>
          </p:cNvCxnSpPr>
          <p:nvPr/>
        </p:nvCxnSpPr>
        <p:spPr bwMode="auto">
          <a:xfrm flipH="1">
            <a:off x="2176799" y="4868493"/>
            <a:ext cx="1260501" cy="8932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4" name="Groupe 13"/>
          <p:cNvGrpSpPr/>
          <p:nvPr/>
        </p:nvGrpSpPr>
        <p:grpSpPr>
          <a:xfrm>
            <a:off x="5679803" y="2652669"/>
            <a:ext cx="4695741" cy="2362641"/>
            <a:chOff x="4421872" y="2016780"/>
            <a:chExt cx="4258103" cy="2142445"/>
          </a:xfrm>
        </p:grpSpPr>
        <p:grpSp>
          <p:nvGrpSpPr>
            <p:cNvPr id="15" name="Groupe 14"/>
            <p:cNvGrpSpPr/>
            <p:nvPr/>
          </p:nvGrpSpPr>
          <p:grpSpPr>
            <a:xfrm>
              <a:off x="6100548" y="2016780"/>
              <a:ext cx="2579427" cy="1929984"/>
              <a:chOff x="6100548" y="2016780"/>
              <a:chExt cx="2579427" cy="1929984"/>
            </a:xfrm>
          </p:grpSpPr>
          <p:pic>
            <p:nvPicPr>
              <p:cNvPr id="2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00548" y="2016780"/>
                <a:ext cx="2579427" cy="1929984"/>
              </a:xfrm>
              <a:prstGeom prst="rect">
                <a:avLst/>
              </a:prstGeom>
              <a:noFill/>
              <a:ln w="12700">
                <a:noFill/>
                <a:miter lim="800000"/>
                <a:headEnd/>
                <a:tailEnd/>
              </a:ln>
            </p:spPr>
          </p:pic>
          <p:sp>
            <p:nvSpPr>
              <p:cNvPr id="21" name="ZoneTexte 20"/>
              <p:cNvSpPr txBox="1"/>
              <p:nvPr/>
            </p:nvSpPr>
            <p:spPr bwMode="auto">
              <a:xfrm>
                <a:off x="7778798" y="2172128"/>
                <a:ext cx="690753" cy="406893"/>
              </a:xfrm>
              <a:prstGeom prst="rect">
                <a:avLst/>
              </a:prstGeom>
              <a:noFill/>
              <a:ln w="50800">
                <a:noFill/>
                <a:miter lim="800000"/>
                <a:headEnd/>
                <a:tailEnd/>
              </a:ln>
            </p:spPr>
            <p:txBody>
              <a:bodyPr wrap="none" rtlCol="0">
                <a:spAutoFit/>
              </a:bodyPr>
              <a:lstStyle/>
              <a:p>
                <a:pPr eaLnBrk="0" hangingPunct="0">
                  <a:buNone/>
                </a:pPr>
                <a:r>
                  <a:rPr lang="fr-FR" sz="2316">
                    <a:latin typeface="Arial" pitchFamily="34" charset="0"/>
                    <a:cs typeface="Arial" pitchFamily="34" charset="0"/>
                  </a:rPr>
                  <a:t>ZnO</a:t>
                </a:r>
              </a:p>
            </p:txBody>
          </p:sp>
          <p:sp>
            <p:nvSpPr>
              <p:cNvPr id="22" name="ZoneTexte 21"/>
              <p:cNvSpPr txBox="1"/>
              <p:nvPr/>
            </p:nvSpPr>
            <p:spPr bwMode="auto">
              <a:xfrm>
                <a:off x="6707733" y="2536353"/>
                <a:ext cx="1166082" cy="406893"/>
              </a:xfrm>
              <a:prstGeom prst="rect">
                <a:avLst/>
              </a:prstGeom>
              <a:noFill/>
              <a:ln w="50800">
                <a:noFill/>
                <a:miter lim="800000"/>
                <a:headEnd/>
                <a:tailEnd/>
              </a:ln>
            </p:spPr>
            <p:txBody>
              <a:bodyPr wrap="none" rtlCol="0">
                <a:spAutoFit/>
              </a:bodyPr>
              <a:lstStyle/>
              <a:p>
                <a:pPr eaLnBrk="0" hangingPunct="0">
                  <a:buNone/>
                </a:pPr>
                <a:r>
                  <a:rPr lang="fr-FR" sz="2316">
                    <a:latin typeface="Arial" pitchFamily="34" charset="0"/>
                    <a:cs typeface="Arial" pitchFamily="34" charset="0"/>
                  </a:rPr>
                  <a:t>CuInSe</a:t>
                </a:r>
                <a:r>
                  <a:rPr lang="fr-FR" sz="2316" baseline="-25000">
                    <a:latin typeface="Arial" pitchFamily="34" charset="0"/>
                    <a:cs typeface="Arial" pitchFamily="34" charset="0"/>
                  </a:rPr>
                  <a:t>2</a:t>
                </a:r>
                <a:endParaRPr lang="fr-FR" sz="2316">
                  <a:latin typeface="Arial" pitchFamily="34" charset="0"/>
                  <a:cs typeface="Arial" pitchFamily="34" charset="0"/>
                </a:endParaRPr>
              </a:p>
            </p:txBody>
          </p:sp>
          <p:sp>
            <p:nvSpPr>
              <p:cNvPr id="23" name="ZoneTexte 22"/>
              <p:cNvSpPr txBox="1"/>
              <p:nvPr/>
            </p:nvSpPr>
            <p:spPr bwMode="auto">
              <a:xfrm>
                <a:off x="6280528" y="3041463"/>
                <a:ext cx="1199514" cy="406893"/>
              </a:xfrm>
              <a:prstGeom prst="rect">
                <a:avLst/>
              </a:prstGeom>
              <a:noFill/>
              <a:ln w="50800">
                <a:noFill/>
                <a:miter lim="800000"/>
                <a:headEnd/>
                <a:tailEnd/>
              </a:ln>
            </p:spPr>
            <p:txBody>
              <a:bodyPr wrap="none" rtlCol="0">
                <a:spAutoFit/>
              </a:bodyPr>
              <a:lstStyle/>
              <a:p>
                <a:pPr eaLnBrk="0" hangingPunct="0">
                  <a:buNone/>
                </a:pPr>
                <a:r>
                  <a:rPr lang="fr-FR" sz="2316">
                    <a:latin typeface="Arial" pitchFamily="34" charset="0"/>
                    <a:cs typeface="Arial" pitchFamily="34" charset="0"/>
                  </a:rPr>
                  <a:t>Mo layer</a:t>
                </a:r>
              </a:p>
            </p:txBody>
          </p:sp>
        </p:grpSp>
        <p:grpSp>
          <p:nvGrpSpPr>
            <p:cNvPr id="16" name="Groupe 15"/>
            <p:cNvGrpSpPr/>
            <p:nvPr/>
          </p:nvGrpSpPr>
          <p:grpSpPr>
            <a:xfrm>
              <a:off x="4421872" y="2088110"/>
              <a:ext cx="1705974" cy="2071115"/>
              <a:chOff x="4421872" y="2088110"/>
              <a:chExt cx="1705974" cy="2071115"/>
            </a:xfrm>
          </p:grpSpPr>
          <p:cxnSp>
            <p:nvCxnSpPr>
              <p:cNvPr id="17" name="Connecteur droit 16"/>
              <p:cNvCxnSpPr/>
              <p:nvPr/>
            </p:nvCxnSpPr>
            <p:spPr bwMode="auto">
              <a:xfrm flipH="1" flipV="1">
                <a:off x="5677469" y="3261817"/>
                <a:ext cx="450377" cy="66874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8" name="Rectangle 17"/>
              <p:cNvSpPr/>
              <p:nvPr/>
            </p:nvSpPr>
            <p:spPr bwMode="auto">
              <a:xfrm>
                <a:off x="4421872" y="2647667"/>
                <a:ext cx="914400" cy="1511558"/>
              </a:xfrm>
              <a:prstGeom prst="rect">
                <a:avLst/>
              </a:prstGeom>
              <a:noFill/>
              <a:ln>
                <a:headEnd type="none" w="med" len="med"/>
                <a:tailEnd type="triangle" w="med" len="med"/>
              </a:ln>
              <a:scene3d>
                <a:camera prst="isometricTopUp">
                  <a:rot lat="2994221" lon="18024800" rev="6842057"/>
                </a:camera>
                <a:lightRig rig="threePt" dir="t"/>
              </a:scene3d>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cxnSp>
            <p:nvCxnSpPr>
              <p:cNvPr id="19" name="Connecteur droit 18"/>
              <p:cNvCxnSpPr/>
              <p:nvPr/>
            </p:nvCxnSpPr>
            <p:spPr bwMode="auto">
              <a:xfrm flipH="1">
                <a:off x="4954137" y="2088110"/>
                <a:ext cx="1146414" cy="99628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sp>
        <p:nvSpPr>
          <p:cNvPr id="24" name="ZoneTexte 23"/>
          <p:cNvSpPr txBox="1"/>
          <p:nvPr/>
        </p:nvSpPr>
        <p:spPr bwMode="auto">
          <a:xfrm>
            <a:off x="3843651" y="2942037"/>
            <a:ext cx="2520242" cy="584775"/>
          </a:xfrm>
          <a:prstGeom prst="rect">
            <a:avLst/>
          </a:prstGeom>
          <a:noFill/>
          <a:ln w="50800">
            <a:noFill/>
            <a:miter lim="800000"/>
            <a:headEnd/>
            <a:tailEnd/>
          </a:ln>
        </p:spPr>
        <p:txBody>
          <a:bodyPr wrap="none" rtlCol="0">
            <a:spAutoFit/>
          </a:bodyPr>
          <a:lstStyle/>
          <a:p>
            <a:pPr eaLnBrk="0" hangingPunct="0">
              <a:buNone/>
            </a:pPr>
            <a:r>
              <a:rPr lang="fr-FR" sz="1600">
                <a:latin typeface="Arial" pitchFamily="34" charset="0"/>
                <a:cs typeface="Arial" pitchFamily="34" charset="0"/>
              </a:rPr>
              <a:t>Threshold ZnO: 0.4 J/cm</a:t>
            </a:r>
            <a:r>
              <a:rPr lang="fr-FR" sz="1600" baseline="30000">
                <a:latin typeface="Arial" pitchFamily="34" charset="0"/>
                <a:cs typeface="Arial" pitchFamily="34" charset="0"/>
              </a:rPr>
              <a:t>2</a:t>
            </a:r>
          </a:p>
          <a:p>
            <a:pPr eaLnBrk="0" hangingPunct="0">
              <a:buNone/>
            </a:pPr>
            <a:r>
              <a:rPr lang="fr-FR" sz="1600">
                <a:latin typeface="Arial" pitchFamily="34" charset="0"/>
                <a:cs typeface="Arial" pitchFamily="34" charset="0"/>
              </a:rPr>
              <a:t>Threshold Mo  : 0.7 J/cm</a:t>
            </a:r>
            <a:r>
              <a:rPr lang="fr-FR" sz="1600" baseline="30000">
                <a:latin typeface="Arial" pitchFamily="34" charset="0"/>
                <a:cs typeface="Arial" pitchFamily="34" charset="0"/>
              </a:rPr>
              <a:t>2</a:t>
            </a:r>
          </a:p>
        </p:txBody>
      </p:sp>
      <p:sp>
        <p:nvSpPr>
          <p:cNvPr id="25" name="Espace réservé du contenu 2"/>
          <p:cNvSpPr txBox="1">
            <a:spLocks/>
          </p:cNvSpPr>
          <p:nvPr/>
        </p:nvSpPr>
        <p:spPr>
          <a:xfrm>
            <a:off x="690622" y="6357042"/>
            <a:ext cx="10515600" cy="692107"/>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rgbClr val="F20000"/>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Clr>
                <a:srgbClr val="F2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2pPr>
            <a:lvl3pPr marL="1257300" indent="-342900" algn="l" defTabSz="914400" rtl="0" eaLnBrk="1" latinLnBrk="0" hangingPunct="1">
              <a:lnSpc>
                <a:spcPct val="90000"/>
              </a:lnSpc>
              <a:spcBef>
                <a:spcPts val="500"/>
              </a:spcBef>
              <a:buClr>
                <a:srgbClr val="F20000"/>
              </a:buClr>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Clr>
                <a:srgbClr val="F20000"/>
              </a:buClr>
              <a:buFont typeface="Arial" panose="020B0604020202020204" pitchFamily="34" charset="0"/>
              <a:buChar char="•"/>
              <a:defRPr sz="1600" kern="1200">
                <a:solidFill>
                  <a:schemeClr val="tx1"/>
                </a:solidFill>
                <a:latin typeface="Helvetica" panose="020B0604020202020204" pitchFamily="34" charset="0"/>
                <a:ea typeface="+mn-ea"/>
                <a:cs typeface="Helvetica" panose="020B0604020202020204" pitchFamily="34" charset="0"/>
              </a:defRPr>
            </a:lvl4pPr>
            <a:lvl5pPr marL="2171700" indent="-342900" algn="l" defTabSz="914400" rtl="0" eaLnBrk="1" latinLnBrk="0" hangingPunct="1">
              <a:lnSpc>
                <a:spcPct val="90000"/>
              </a:lnSpc>
              <a:spcBef>
                <a:spcPts val="500"/>
              </a:spcBef>
              <a:buClr>
                <a:srgbClr val="F20000"/>
              </a:buClr>
              <a:buFont typeface="Arial" panose="020B0604020202020204" pitchFamily="34" charset="0"/>
              <a:buChar char="•"/>
              <a:defRPr sz="16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a:t>We see the absence of melted regions (favourable for the chemistry of the cell)</a:t>
            </a:r>
          </a:p>
          <a:p>
            <a:pPr marL="0" indent="0">
              <a:buFont typeface="Arial" panose="020B0604020202020204" pitchFamily="34" charset="0"/>
              <a:buNone/>
            </a:pPr>
            <a:endParaRPr lang="fr-FR" sz="2000"/>
          </a:p>
        </p:txBody>
      </p:sp>
    </p:spTree>
    <p:extLst>
      <p:ext uri="{BB962C8B-B14F-4D97-AF65-F5344CB8AC3E}">
        <p14:creationId xmlns:p14="http://schemas.microsoft.com/office/powerpoint/2010/main" val="25225291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Application of threshold effect</a:t>
            </a:r>
            <a:endParaRPr lang="en-US"/>
          </a:p>
        </p:txBody>
      </p:sp>
      <p:sp>
        <p:nvSpPr>
          <p:cNvPr id="3" name="Espace réservé du contenu 2"/>
          <p:cNvSpPr>
            <a:spLocks noGrp="1"/>
          </p:cNvSpPr>
          <p:nvPr>
            <p:ph idx="1"/>
          </p:nvPr>
        </p:nvSpPr>
        <p:spPr>
          <a:xfrm>
            <a:off x="838200" y="1825625"/>
            <a:ext cx="10515600" cy="631825"/>
          </a:xfrm>
        </p:spPr>
        <p:txBody>
          <a:bodyPr>
            <a:normAutofit fontScale="77500" lnSpcReduction="20000"/>
          </a:bodyPr>
          <a:lstStyle/>
          <a:p>
            <a:r>
              <a:rPr lang="fr-FR"/>
              <a:t>Laser-Induced Forward Transfer (LIFT)</a:t>
            </a:r>
          </a:p>
          <a:p>
            <a:r>
              <a:rPr lang="fr-FR"/>
              <a:t>Difference of ablation threshold between substrate and material ejected</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102</a:t>
            </a:fld>
            <a:endParaRPr lang="fr-CH"/>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71625" y="2730793"/>
            <a:ext cx="2290763" cy="1362963"/>
          </a:xfrm>
          <a:prstGeom prst="rect">
            <a:avLst/>
          </a:prstGeom>
          <a:noFill/>
          <a:ln w="9525">
            <a:noFill/>
            <a:miter lim="800000"/>
            <a:headEnd/>
            <a:tailEnd/>
          </a:ln>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53038" y="2730793"/>
            <a:ext cx="2295525" cy="1476375"/>
          </a:xfrm>
          <a:prstGeom prst="rect">
            <a:avLst/>
          </a:prstGeom>
          <a:noFill/>
          <a:ln w="9525">
            <a:noFill/>
            <a:miter lim="800000"/>
            <a:headEnd/>
            <a:tailEnd/>
          </a:ln>
        </p:spPr>
      </p:pic>
      <p:pic>
        <p:nvPicPr>
          <p:cNvPr id="8"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00575" y="4408082"/>
            <a:ext cx="3743325" cy="1638300"/>
          </a:xfrm>
          <a:prstGeom prst="rect">
            <a:avLst/>
          </a:prstGeom>
          <a:noFill/>
          <a:ln w="9525">
            <a:noFill/>
            <a:miter lim="800000"/>
            <a:headEnd/>
            <a:tailEnd/>
          </a:ln>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62063" y="4346170"/>
            <a:ext cx="2505075" cy="2162175"/>
          </a:xfrm>
          <a:prstGeom prst="rect">
            <a:avLst/>
          </a:prstGeom>
          <a:noFill/>
          <a:ln w="9525">
            <a:noFill/>
            <a:miter lim="800000"/>
            <a:headEnd/>
            <a:tailEnd/>
          </a:ln>
        </p:spPr>
      </p:pic>
      <p:sp>
        <p:nvSpPr>
          <p:cNvPr id="10" name="Rectangle 9"/>
          <p:cNvSpPr/>
          <p:nvPr/>
        </p:nvSpPr>
        <p:spPr>
          <a:xfrm>
            <a:off x="4709049" y="6115230"/>
            <a:ext cx="2547364" cy="338554"/>
          </a:xfrm>
          <a:prstGeom prst="rect">
            <a:avLst/>
          </a:prstGeom>
        </p:spPr>
        <p:txBody>
          <a:bodyPr wrap="none">
            <a:spAutoFit/>
          </a:bodyPr>
          <a:lstStyle/>
          <a:p>
            <a:r>
              <a:rPr lang="fr-FR" b="0">
                <a:solidFill>
                  <a:srgbClr val="3333FF"/>
                </a:solidFill>
              </a:rPr>
              <a:t>http://www.e-lift-project.eu</a:t>
            </a:r>
          </a:p>
        </p:txBody>
      </p:sp>
    </p:spTree>
    <p:extLst>
      <p:ext uri="{BB962C8B-B14F-4D97-AF65-F5344CB8AC3E}">
        <p14:creationId xmlns:p14="http://schemas.microsoft.com/office/powerpoint/2010/main" val="7140656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036" y="261216"/>
            <a:ext cx="10515600" cy="1325563"/>
          </a:xfrm>
        </p:spPr>
        <p:txBody>
          <a:bodyPr/>
          <a:lstStyle/>
          <a:p>
            <a:r>
              <a:rPr lang="en-US" dirty="0"/>
              <a:t>Lift at an industrial scale... Flat panel displays production</a:t>
            </a:r>
            <a:endParaRPr lang="fr-CH" dirty="0"/>
          </a:p>
        </p:txBody>
      </p:sp>
      <p:sp>
        <p:nvSpPr>
          <p:cNvPr id="4" name="Slide Number Placeholder 3"/>
          <p:cNvSpPr>
            <a:spLocks noGrp="1"/>
          </p:cNvSpPr>
          <p:nvPr>
            <p:ph type="sldNum" sz="quarter" idx="12"/>
          </p:nvPr>
        </p:nvSpPr>
        <p:spPr/>
        <p:txBody>
          <a:bodyPr/>
          <a:lstStyle/>
          <a:p>
            <a:fld id="{44A68BA8-7460-4AE7-97A1-6C92CDFA0F8E}" type="slidenum">
              <a:rPr lang="fr-CH" smtClean="0"/>
              <a:pPr/>
              <a:t>103</a:t>
            </a:fld>
            <a:endParaRPr lang="fr-CH"/>
          </a:p>
        </p:txBody>
      </p:sp>
      <p:sp>
        <p:nvSpPr>
          <p:cNvPr id="6" name="TextBox 5"/>
          <p:cNvSpPr txBox="1"/>
          <p:nvPr/>
        </p:nvSpPr>
        <p:spPr>
          <a:xfrm>
            <a:off x="8295086" y="6347395"/>
            <a:ext cx="1952266" cy="369332"/>
          </a:xfrm>
          <a:prstGeom prst="rect">
            <a:avLst/>
          </a:prstGeom>
          <a:noFill/>
        </p:spPr>
        <p:txBody>
          <a:bodyPr wrap="none" rtlCol="0">
            <a:spAutoFit/>
          </a:bodyPr>
          <a:lstStyle/>
          <a:p>
            <a:r>
              <a:rPr lang="en-US" dirty="0"/>
              <a:t>(Source: Coherent)</a:t>
            </a:r>
            <a:endParaRPr lang="fr-CH" dirty="0"/>
          </a:p>
        </p:txBody>
      </p:sp>
      <p:pic>
        <p:nvPicPr>
          <p:cNvPr id="3" name="Picture 2">
            <a:extLst>
              <a:ext uri="{FF2B5EF4-FFF2-40B4-BE49-F238E27FC236}">
                <a16:creationId xmlns:a16="http://schemas.microsoft.com/office/drawing/2014/main" id="{8D744815-3864-C78A-719C-1CD6A23FFE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6440" y="1729953"/>
            <a:ext cx="9191853" cy="4556548"/>
          </a:xfrm>
          <a:prstGeom prst="rect">
            <a:avLst/>
          </a:prstGeom>
        </p:spPr>
      </p:pic>
    </p:spTree>
    <p:extLst>
      <p:ext uri="{BB962C8B-B14F-4D97-AF65-F5344CB8AC3E}">
        <p14:creationId xmlns:p14="http://schemas.microsoft.com/office/powerpoint/2010/main" val="20443890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3170" y="347369"/>
            <a:ext cx="10749275" cy="6041892"/>
          </a:xfrm>
          <a:prstGeom prst="rect">
            <a:avLst/>
          </a:prstGeom>
        </p:spPr>
      </p:pic>
      <p:sp>
        <p:nvSpPr>
          <p:cNvPr id="5" name="TextBox 4"/>
          <p:cNvSpPr txBox="1"/>
          <p:nvPr/>
        </p:nvSpPr>
        <p:spPr>
          <a:xfrm>
            <a:off x="149902" y="6488668"/>
            <a:ext cx="5674054" cy="369332"/>
          </a:xfrm>
          <a:prstGeom prst="rect">
            <a:avLst/>
          </a:prstGeom>
          <a:noFill/>
        </p:spPr>
        <p:txBody>
          <a:bodyPr wrap="none" rtlCol="0">
            <a:spAutoFit/>
          </a:bodyPr>
          <a:lstStyle/>
          <a:p>
            <a:r>
              <a:rPr lang="en-US" dirty="0"/>
              <a:t>(source: Prof. Yoshio Hayasaki, Univ. of Utsunomiya, Japan)</a:t>
            </a:r>
            <a:endParaRPr lang="fr-CH" dirty="0"/>
          </a:p>
        </p:txBody>
      </p:sp>
    </p:spTree>
    <p:extLst>
      <p:ext uri="{BB962C8B-B14F-4D97-AF65-F5344CB8AC3E}">
        <p14:creationId xmlns:p14="http://schemas.microsoft.com/office/powerpoint/2010/main" val="39319648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fairy tale... (Hayasaki lab)</a:t>
            </a:r>
            <a:endParaRPr lang="fr-CH" dirty="0"/>
          </a:p>
        </p:txBody>
      </p:sp>
      <p:sp>
        <p:nvSpPr>
          <p:cNvPr id="3" name="Slide Number Placeholder 2"/>
          <p:cNvSpPr>
            <a:spLocks noGrp="1"/>
          </p:cNvSpPr>
          <p:nvPr>
            <p:ph type="sldNum" sz="quarter" idx="4294967295"/>
          </p:nvPr>
        </p:nvSpPr>
        <p:spPr>
          <a:xfrm>
            <a:off x="11523663" y="6399213"/>
            <a:ext cx="668337" cy="342900"/>
          </a:xfrm>
        </p:spPr>
        <p:txBody>
          <a:bodyPr/>
          <a:lstStyle/>
          <a:p>
            <a:fld id="{44A68BA8-7460-4AE7-97A1-6C92CDFA0F8E}" type="slidenum">
              <a:rPr lang="fr-CH" smtClean="0"/>
              <a:pPr/>
              <a:t>105</a:t>
            </a:fld>
            <a:endParaRPr lang="fr-CH"/>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177" y="1745699"/>
            <a:ext cx="3250498" cy="2169354"/>
          </a:xfrm>
          <a:prstGeom prst="rect">
            <a:avLst/>
          </a:prstGeom>
        </p:spPr>
      </p:pic>
      <p:pic>
        <p:nvPicPr>
          <p:cNvPr id="6" name="Picture 5">
            <a:extLst>
              <a:ext uri="{FF2B5EF4-FFF2-40B4-BE49-F238E27FC236}">
                <a16:creationId xmlns:a16="http://schemas.microsoft.com/office/drawing/2014/main" id="{30BEC78C-AB7D-65F1-67AE-84F2F594B9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1557" y="1758695"/>
            <a:ext cx="8032160" cy="4413505"/>
          </a:xfrm>
          <a:prstGeom prst="rect">
            <a:avLst/>
          </a:prstGeom>
        </p:spPr>
      </p:pic>
    </p:spTree>
    <p:extLst>
      <p:ext uri="{BB962C8B-B14F-4D97-AF65-F5344CB8AC3E}">
        <p14:creationId xmlns:p14="http://schemas.microsoft.com/office/powerpoint/2010/main" val="10933051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Subwavelength writing</a:t>
            </a:r>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106</a:t>
            </a:fld>
            <a:endParaRPr lang="fr-CH"/>
          </a:p>
        </p:txBody>
      </p:sp>
      <p:sp>
        <p:nvSpPr>
          <p:cNvPr id="5" name="ZoneTexte 4"/>
          <p:cNvSpPr txBox="1"/>
          <p:nvPr/>
        </p:nvSpPr>
        <p:spPr bwMode="auto">
          <a:xfrm>
            <a:off x="2980945" y="5427426"/>
            <a:ext cx="2751074" cy="307777"/>
          </a:xfrm>
          <a:prstGeom prst="rect">
            <a:avLst/>
          </a:prstGeom>
          <a:noFill/>
          <a:ln w="50800">
            <a:noFill/>
            <a:miter lim="800000"/>
            <a:headEnd/>
            <a:tailEnd/>
          </a:ln>
        </p:spPr>
        <p:txBody>
          <a:bodyPr wrap="none" rtlCol="0">
            <a:spAutoFit/>
          </a:bodyPr>
          <a:lstStyle/>
          <a:p>
            <a:pPr eaLnBrk="0" hangingPunct="0">
              <a:buNone/>
            </a:pPr>
            <a:r>
              <a:rPr lang="fr-FR" sz="1400" b="0">
                <a:latin typeface="Arial" pitchFamily="34" charset="0"/>
                <a:cs typeface="Arial" pitchFamily="34" charset="0"/>
              </a:rPr>
              <a:t>Koch </a:t>
            </a:r>
            <a:r>
              <a:rPr lang="fr-FR" sz="1400" b="0" i="1">
                <a:latin typeface="Arial" pitchFamily="34" charset="0"/>
                <a:cs typeface="Arial" pitchFamily="34" charset="0"/>
              </a:rPr>
              <a:t>et al, Opt. Eng. </a:t>
            </a:r>
            <a:r>
              <a:rPr lang="fr-FR" sz="1400">
                <a:latin typeface="Arial" pitchFamily="34" charset="0"/>
                <a:cs typeface="Arial" pitchFamily="34" charset="0"/>
              </a:rPr>
              <a:t>4</a:t>
            </a:r>
            <a:r>
              <a:rPr lang="fr-FR" sz="1400" b="0">
                <a:latin typeface="Arial" pitchFamily="34" charset="0"/>
                <a:cs typeface="Arial" pitchFamily="34" charset="0"/>
              </a:rPr>
              <a:t>, 5 (2005)</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05195" y="5213170"/>
            <a:ext cx="2062162" cy="857193"/>
          </a:xfrm>
          <a:prstGeom prst="rect">
            <a:avLst/>
          </a:prstGeom>
          <a:noFill/>
          <a:ln w="9525">
            <a:noFill/>
            <a:miter lim="800000"/>
            <a:headEnd/>
            <a:tailEnd/>
          </a:ln>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37995" y="2099667"/>
            <a:ext cx="7343775" cy="3080108"/>
          </a:xfrm>
          <a:prstGeom prst="rect">
            <a:avLst/>
          </a:prstGeom>
          <a:noFill/>
          <a:ln w="9525">
            <a:noFill/>
            <a:miter lim="800000"/>
            <a:headEnd/>
            <a:tailEnd/>
          </a:ln>
        </p:spPr>
      </p:pic>
    </p:spTree>
    <p:extLst>
      <p:ext uri="{BB962C8B-B14F-4D97-AF65-F5344CB8AC3E}">
        <p14:creationId xmlns:p14="http://schemas.microsoft.com/office/powerpoint/2010/main" val="38960962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Subwavelength writing</a:t>
            </a:r>
            <a:endParaRPr lang="en-US"/>
          </a:p>
        </p:txBody>
      </p:sp>
      <p:sp>
        <p:nvSpPr>
          <p:cNvPr id="3" name="Espace réservé du contenu 2"/>
          <p:cNvSpPr>
            <a:spLocks noGrp="1"/>
          </p:cNvSpPr>
          <p:nvPr>
            <p:ph idx="1"/>
          </p:nvPr>
        </p:nvSpPr>
        <p:spPr>
          <a:xfrm>
            <a:off x="838200" y="1825625"/>
            <a:ext cx="5315712" cy="1329055"/>
          </a:xfrm>
        </p:spPr>
        <p:txBody>
          <a:bodyPr>
            <a:normAutofit lnSpcReduction="10000"/>
          </a:bodyPr>
          <a:lstStyle/>
          <a:p>
            <a:r>
              <a:rPr lang="en-US"/>
              <a:t>Chirped Pulse Amplification : 1991</a:t>
            </a:r>
          </a:p>
          <a:p>
            <a:endParaRPr lang="en-US"/>
          </a:p>
          <a:p>
            <a:r>
              <a:rPr lang="en-US"/>
              <a:t>First nano-hole: 1994</a:t>
            </a:r>
          </a:p>
          <a:p>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107</a:t>
            </a:fld>
            <a:endParaRPr lang="fr-CH"/>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45145" y="3707179"/>
            <a:ext cx="3457575" cy="2266020"/>
          </a:xfrm>
          <a:prstGeom prst="rect">
            <a:avLst/>
          </a:prstGeom>
          <a:noFill/>
          <a:ln w="9525">
            <a:noFill/>
            <a:miter lim="800000"/>
            <a:headEnd/>
            <a:tailEnd/>
          </a:ln>
        </p:spPr>
      </p:pic>
      <p:sp>
        <p:nvSpPr>
          <p:cNvPr id="7" name="ZoneTexte 6"/>
          <p:cNvSpPr txBox="1"/>
          <p:nvPr/>
        </p:nvSpPr>
        <p:spPr bwMode="auto">
          <a:xfrm>
            <a:off x="7281299" y="6244950"/>
            <a:ext cx="3531480" cy="307777"/>
          </a:xfrm>
          <a:prstGeom prst="rect">
            <a:avLst/>
          </a:prstGeom>
          <a:noFill/>
          <a:ln w="50800">
            <a:noFill/>
            <a:miter lim="800000"/>
            <a:headEnd/>
            <a:tailEnd/>
          </a:ln>
        </p:spPr>
        <p:txBody>
          <a:bodyPr wrap="none" rtlCol="0">
            <a:spAutoFit/>
          </a:bodyPr>
          <a:lstStyle/>
          <a:p>
            <a:pPr eaLnBrk="0" hangingPunct="0">
              <a:buNone/>
            </a:pPr>
            <a:r>
              <a:rPr lang="fr-FR" sz="1400" b="0">
                <a:latin typeface="Arial" pitchFamily="34" charset="0"/>
                <a:cs typeface="Arial" pitchFamily="34" charset="0"/>
              </a:rPr>
              <a:t>Joglekar </a:t>
            </a:r>
            <a:r>
              <a:rPr lang="fr-FR" sz="1400" b="0" i="1">
                <a:latin typeface="Arial" pitchFamily="34" charset="0"/>
                <a:cs typeface="Arial" pitchFamily="34" charset="0"/>
              </a:rPr>
              <a:t>et al, Appl. Phys. B </a:t>
            </a:r>
            <a:r>
              <a:rPr lang="fr-FR" sz="1400">
                <a:latin typeface="Arial" pitchFamily="34" charset="0"/>
                <a:cs typeface="Arial" pitchFamily="34" charset="0"/>
              </a:rPr>
              <a:t>77</a:t>
            </a:r>
            <a:r>
              <a:rPr lang="fr-FR" sz="1400" b="0">
                <a:latin typeface="Arial" pitchFamily="34" charset="0"/>
                <a:cs typeface="Arial" pitchFamily="34" charset="0"/>
              </a:rPr>
              <a:t>, 25 (2003)</a:t>
            </a:r>
          </a:p>
        </p:txBody>
      </p:sp>
      <p:sp>
        <p:nvSpPr>
          <p:cNvPr id="8" name="ZoneTexte 7"/>
          <p:cNvSpPr txBox="1"/>
          <p:nvPr/>
        </p:nvSpPr>
        <p:spPr bwMode="auto">
          <a:xfrm>
            <a:off x="7103364" y="4686299"/>
            <a:ext cx="1814920" cy="307777"/>
          </a:xfrm>
          <a:prstGeom prst="rect">
            <a:avLst/>
          </a:prstGeom>
          <a:noFill/>
          <a:ln w="50800">
            <a:noFill/>
            <a:miter lim="800000"/>
            <a:headEnd/>
            <a:tailEnd/>
          </a:ln>
        </p:spPr>
        <p:txBody>
          <a:bodyPr wrap="none" rtlCol="0">
            <a:spAutoFit/>
          </a:bodyPr>
          <a:lstStyle/>
          <a:p>
            <a:pPr eaLnBrk="0" hangingPunct="0">
              <a:buNone/>
            </a:pPr>
            <a:r>
              <a:rPr lang="fr-FR" sz="1400" b="0">
                <a:solidFill>
                  <a:srgbClr val="FF0000"/>
                </a:solidFill>
                <a:latin typeface="Arial" pitchFamily="34" charset="0"/>
                <a:cs typeface="Arial" pitchFamily="34" charset="0"/>
              </a:rPr>
              <a:t>15 nm diameter hole</a:t>
            </a:r>
          </a:p>
        </p:txBody>
      </p:sp>
      <p:cxnSp>
        <p:nvCxnSpPr>
          <p:cNvPr id="9" name="Connecteur droit avec flèche 8"/>
          <p:cNvCxnSpPr>
            <a:stCxn id="8" idx="3"/>
          </p:cNvCxnSpPr>
          <p:nvPr/>
        </p:nvCxnSpPr>
        <p:spPr bwMode="auto">
          <a:xfrm>
            <a:off x="8918284" y="4840188"/>
            <a:ext cx="1039532" cy="14889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3" name="ZoneTexte 12"/>
          <p:cNvSpPr txBox="1"/>
          <p:nvPr/>
        </p:nvSpPr>
        <p:spPr bwMode="auto">
          <a:xfrm>
            <a:off x="2989062" y="6092117"/>
            <a:ext cx="3777829" cy="307777"/>
          </a:xfrm>
          <a:prstGeom prst="rect">
            <a:avLst/>
          </a:prstGeom>
          <a:noFill/>
          <a:ln w="50800">
            <a:noFill/>
            <a:miter lim="800000"/>
            <a:headEnd/>
            <a:tailEnd/>
          </a:ln>
        </p:spPr>
        <p:txBody>
          <a:bodyPr wrap="none" rtlCol="0">
            <a:spAutoFit/>
          </a:bodyPr>
          <a:lstStyle/>
          <a:p>
            <a:pPr eaLnBrk="0" hangingPunct="0">
              <a:buNone/>
            </a:pPr>
            <a:r>
              <a:rPr lang="fr-FR" sz="1400" b="0">
                <a:latin typeface="Arial" pitchFamily="34" charset="0"/>
                <a:cs typeface="Arial" pitchFamily="34" charset="0"/>
              </a:rPr>
              <a:t>Kuznetsov </a:t>
            </a:r>
            <a:r>
              <a:rPr lang="fr-FR" sz="1400" b="0" i="1">
                <a:latin typeface="Arial" pitchFamily="34" charset="0"/>
                <a:cs typeface="Arial" pitchFamily="34" charset="0"/>
              </a:rPr>
              <a:t>et al, Appl. Phys. A </a:t>
            </a:r>
            <a:r>
              <a:rPr lang="fr-FR" sz="1400">
                <a:latin typeface="Arial" pitchFamily="34" charset="0"/>
                <a:cs typeface="Arial" pitchFamily="34" charset="0"/>
              </a:rPr>
              <a:t>94</a:t>
            </a:r>
            <a:r>
              <a:rPr lang="fr-FR" sz="1400" b="0">
                <a:latin typeface="Arial" pitchFamily="34" charset="0"/>
                <a:cs typeface="Arial" pitchFamily="34" charset="0"/>
              </a:rPr>
              <a:t>, 221 (2008)</a:t>
            </a: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8284" y="3923335"/>
            <a:ext cx="6053138" cy="1997332"/>
          </a:xfrm>
          <a:prstGeom prst="rect">
            <a:avLst/>
          </a:prstGeom>
          <a:noFill/>
          <a:ln w="9525">
            <a:noFill/>
            <a:miter lim="800000"/>
            <a:headEnd/>
            <a:tailEnd/>
          </a:ln>
        </p:spPr>
      </p:pic>
      <p:sp>
        <p:nvSpPr>
          <p:cNvPr id="16" name="Espace réservé du contenu 2"/>
          <p:cNvSpPr txBox="1">
            <a:spLocks/>
          </p:cNvSpPr>
          <p:nvPr/>
        </p:nvSpPr>
        <p:spPr>
          <a:xfrm>
            <a:off x="810292" y="3511133"/>
            <a:ext cx="5991130" cy="1329055"/>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rgbClr val="F20000"/>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Clr>
                <a:srgbClr val="F2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2pPr>
            <a:lvl3pPr marL="1257300" indent="-342900" algn="l" defTabSz="914400" rtl="0" eaLnBrk="1" latinLnBrk="0" hangingPunct="1">
              <a:lnSpc>
                <a:spcPct val="90000"/>
              </a:lnSpc>
              <a:spcBef>
                <a:spcPts val="500"/>
              </a:spcBef>
              <a:buClr>
                <a:srgbClr val="F20000"/>
              </a:buClr>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Clr>
                <a:srgbClr val="F20000"/>
              </a:buClr>
              <a:buFont typeface="Arial" panose="020B0604020202020204" pitchFamily="34" charset="0"/>
              <a:buChar char="•"/>
              <a:defRPr sz="1600" kern="1200">
                <a:solidFill>
                  <a:schemeClr val="tx1"/>
                </a:solidFill>
                <a:latin typeface="Helvetica" panose="020B0604020202020204" pitchFamily="34" charset="0"/>
                <a:ea typeface="+mn-ea"/>
                <a:cs typeface="Helvetica" panose="020B0604020202020204" pitchFamily="34" charset="0"/>
              </a:defRPr>
            </a:lvl4pPr>
            <a:lvl5pPr marL="2171700" indent="-342900" algn="l" defTabSz="914400" rtl="0" eaLnBrk="1" latinLnBrk="0" hangingPunct="1">
              <a:lnSpc>
                <a:spcPct val="90000"/>
              </a:lnSpc>
              <a:spcBef>
                <a:spcPts val="500"/>
              </a:spcBef>
              <a:buClr>
                <a:srgbClr val="F20000"/>
              </a:buClr>
              <a:buFont typeface="Arial" panose="020B0604020202020204" pitchFamily="34" charset="0"/>
              <a:buChar char="•"/>
              <a:defRPr sz="16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Extremely localized energy deposition:</a:t>
            </a:r>
            <a:endParaRPr lang="en-US"/>
          </a:p>
        </p:txBody>
      </p:sp>
      <p:pic>
        <p:nvPicPr>
          <p:cNvPr id="1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03364" y="269621"/>
            <a:ext cx="4530070" cy="2022564"/>
          </a:xfrm>
          <a:prstGeom prst="rect">
            <a:avLst/>
          </a:prstGeom>
          <a:noFill/>
          <a:ln w="9525">
            <a:noFill/>
            <a:miter lim="800000"/>
            <a:headEnd/>
            <a:tailEnd/>
          </a:ln>
        </p:spPr>
      </p:pic>
      <p:pic>
        <p:nvPicPr>
          <p:cNvPr id="19"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056925" y="2358852"/>
            <a:ext cx="2592779" cy="134333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1567926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Subwavelength writing</a:t>
            </a:r>
            <a:endParaRPr lang="en-US"/>
          </a:p>
        </p:txBody>
      </p:sp>
      <p:sp>
        <p:nvSpPr>
          <p:cNvPr id="3" name="Espace réservé du contenu 2"/>
          <p:cNvSpPr>
            <a:spLocks noGrp="1"/>
          </p:cNvSpPr>
          <p:nvPr>
            <p:ph idx="1"/>
          </p:nvPr>
        </p:nvSpPr>
        <p:spPr>
          <a:xfrm>
            <a:off x="838200" y="1825625"/>
            <a:ext cx="10515600" cy="517525"/>
          </a:xfrm>
        </p:spPr>
        <p:txBody>
          <a:bodyPr/>
          <a:lstStyle/>
          <a:p>
            <a:r>
              <a:rPr lang="fr-FR"/>
              <a:t>Application to cellular transfection</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108</a:t>
            </a:fld>
            <a:endParaRPr lang="fr-CH"/>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9687" y="2478087"/>
            <a:ext cx="3948575" cy="1855280"/>
          </a:xfrm>
          <a:prstGeom prst="rect">
            <a:avLst/>
          </a:prstGeom>
          <a:noFill/>
          <a:ln w="9525">
            <a:noFill/>
            <a:miter lim="800000"/>
            <a:headEnd/>
            <a:tailEnd/>
          </a:ln>
        </p:spPr>
      </p:pic>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66158" y="4333367"/>
            <a:ext cx="3841858" cy="1727808"/>
          </a:xfrm>
          <a:prstGeom prst="rect">
            <a:avLst/>
          </a:prstGeom>
          <a:noFill/>
          <a:ln w="9525">
            <a:noFill/>
            <a:miter lim="800000"/>
            <a:headEnd/>
            <a:tailEnd/>
          </a:ln>
        </p:spPr>
      </p:pic>
      <p:sp>
        <p:nvSpPr>
          <p:cNvPr id="7" name="ZoneTexte 6"/>
          <p:cNvSpPr txBox="1"/>
          <p:nvPr/>
        </p:nvSpPr>
        <p:spPr bwMode="auto">
          <a:xfrm>
            <a:off x="3753469" y="6061176"/>
            <a:ext cx="3434794" cy="567591"/>
          </a:xfrm>
          <a:prstGeom prst="rect">
            <a:avLst/>
          </a:prstGeom>
          <a:noFill/>
          <a:ln w="50800">
            <a:noFill/>
            <a:miter lim="800000"/>
            <a:headEnd/>
            <a:tailEnd/>
          </a:ln>
        </p:spPr>
        <p:txBody>
          <a:bodyPr wrap="square" rtlCol="0">
            <a:spAutoFit/>
          </a:bodyPr>
          <a:lstStyle/>
          <a:p>
            <a:pPr eaLnBrk="0" hangingPunct="0">
              <a:buNone/>
            </a:pPr>
            <a:r>
              <a:rPr lang="fr-FR" sz="1544">
                <a:latin typeface="Arial" pitchFamily="34" charset="0"/>
                <a:cs typeface="Arial" pitchFamily="34" charset="0"/>
              </a:rPr>
              <a:t>Meunier ‘s group</a:t>
            </a:r>
            <a:r>
              <a:rPr lang="fr-FR" sz="1544" i="1">
                <a:latin typeface="Arial" pitchFamily="34" charset="0"/>
                <a:cs typeface="Arial" pitchFamily="34" charset="0"/>
              </a:rPr>
              <a:t>, Ecole Polytechnique Montreal</a:t>
            </a:r>
            <a:endParaRPr lang="fr-FR" sz="1544">
              <a:latin typeface="Arial" pitchFamily="34" charset="0"/>
              <a:cs typeface="Arial" pitchFamily="34" charset="0"/>
            </a:endParaRPr>
          </a:p>
        </p:txBody>
      </p:sp>
    </p:spTree>
    <p:extLst>
      <p:ext uri="{BB962C8B-B14F-4D97-AF65-F5344CB8AC3E}">
        <p14:creationId xmlns:p14="http://schemas.microsoft.com/office/powerpoint/2010/main" val="5023719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Examples of NL-based microfabrication</a:t>
            </a:r>
            <a:endParaRPr lang="en-US"/>
          </a:p>
        </p:txBody>
      </p:sp>
      <p:sp>
        <p:nvSpPr>
          <p:cNvPr id="3" name="Espace réservé du contenu 2"/>
          <p:cNvSpPr>
            <a:spLocks noGrp="1"/>
          </p:cNvSpPr>
          <p:nvPr>
            <p:ph idx="1"/>
          </p:nvPr>
        </p:nvSpPr>
        <p:spPr/>
        <p:txBody>
          <a:bodyPr/>
          <a:lstStyle/>
          <a:p>
            <a:r>
              <a:rPr lang="fr-FR"/>
              <a:t>Nonlinear photopolymerization</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109</a:t>
            </a:fld>
            <a:endParaRPr lang="fr-CH"/>
          </a:p>
        </p:txBody>
      </p:sp>
      <p:pic>
        <p:nvPicPr>
          <p:cNvPr id="5" name="Imag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3742" y="2647950"/>
            <a:ext cx="5230463" cy="26289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2806" y="2647950"/>
            <a:ext cx="3819525" cy="2628900"/>
          </a:xfrm>
          <a:prstGeom prst="rect">
            <a:avLst/>
          </a:prstGeom>
        </p:spPr>
      </p:pic>
      <p:sp>
        <p:nvSpPr>
          <p:cNvPr id="7" name="ZoneTexte 6"/>
          <p:cNvSpPr txBox="1"/>
          <p:nvPr/>
        </p:nvSpPr>
        <p:spPr bwMode="auto">
          <a:xfrm>
            <a:off x="938617" y="5737332"/>
            <a:ext cx="4302781" cy="584775"/>
          </a:xfrm>
          <a:prstGeom prst="rect">
            <a:avLst/>
          </a:prstGeom>
          <a:noFill/>
          <a:ln w="50800">
            <a:noFill/>
            <a:miter lim="800000"/>
            <a:headEnd/>
            <a:tailEnd/>
          </a:ln>
        </p:spPr>
        <p:txBody>
          <a:bodyPr wrap="none" rtlCol="0">
            <a:spAutoFit/>
          </a:bodyPr>
          <a:lstStyle/>
          <a:p>
            <a:pPr eaLnBrk="0" hangingPunct="0">
              <a:buNone/>
            </a:pPr>
            <a:r>
              <a:rPr lang="fr-FR" sz="1600" kern="0">
                <a:solidFill>
                  <a:schemeClr val="tx1">
                    <a:lumMod val="75000"/>
                    <a:lumOff val="25000"/>
                  </a:schemeClr>
                </a:solidFill>
                <a:latin typeface="Arial" pitchFamily="34" charset="0"/>
                <a:cs typeface="Arial" pitchFamily="34" charset="0"/>
              </a:rPr>
              <a:t>Sugioka et al, Light Sci. Appl.</a:t>
            </a:r>
            <a:r>
              <a:rPr lang="en-US" sz="1600">
                <a:solidFill>
                  <a:schemeClr val="tx1">
                    <a:lumMod val="75000"/>
                    <a:lumOff val="25000"/>
                  </a:schemeClr>
                </a:solidFill>
              </a:rPr>
              <a:t> </a:t>
            </a:r>
            <a:r>
              <a:rPr lang="en-US" sz="1600" b="1">
                <a:solidFill>
                  <a:schemeClr val="tx1">
                    <a:lumMod val="75000"/>
                    <a:lumOff val="25000"/>
                  </a:schemeClr>
                </a:solidFill>
              </a:rPr>
              <a:t>3</a:t>
            </a:r>
            <a:r>
              <a:rPr lang="en-US" sz="1600">
                <a:solidFill>
                  <a:schemeClr val="tx1">
                    <a:lumMod val="75000"/>
                    <a:lumOff val="25000"/>
                  </a:schemeClr>
                </a:solidFill>
              </a:rPr>
              <a:t>, e149 (2014) </a:t>
            </a:r>
            <a:endParaRPr lang="fr-FR" sz="1600" kern="0">
              <a:solidFill>
                <a:schemeClr val="tx1">
                  <a:lumMod val="75000"/>
                  <a:lumOff val="25000"/>
                </a:schemeClr>
              </a:solidFill>
              <a:latin typeface="Arial" pitchFamily="34" charset="0"/>
              <a:cs typeface="Arial" pitchFamily="34" charset="0"/>
            </a:endParaRPr>
          </a:p>
          <a:p>
            <a:pPr eaLnBrk="0" hangingPunct="0">
              <a:buNone/>
            </a:pPr>
            <a:r>
              <a:rPr lang="fr-FR" sz="1600" kern="0">
                <a:solidFill>
                  <a:schemeClr val="tx1">
                    <a:lumMod val="75000"/>
                    <a:lumOff val="25000"/>
                  </a:schemeClr>
                </a:solidFill>
                <a:latin typeface="Arial" pitchFamily="34" charset="0"/>
                <a:cs typeface="Arial" pitchFamily="34" charset="0"/>
              </a:rPr>
              <a:t>Sugioka, </a:t>
            </a:r>
            <a:r>
              <a:rPr lang="fr-FR" sz="1600">
                <a:solidFill>
                  <a:schemeClr val="tx1">
                    <a:lumMod val="75000"/>
                    <a:lumOff val="25000"/>
                  </a:schemeClr>
                </a:solidFill>
                <a:latin typeface="Arial" panose="020B0604020202020204" pitchFamily="34" charset="0"/>
                <a:cs typeface="Arial" panose="020B0604020202020204" pitchFamily="34" charset="0"/>
              </a:rPr>
              <a:t>Nanophotonics</a:t>
            </a:r>
            <a:r>
              <a:rPr lang="fr-FR" sz="1600">
                <a:solidFill>
                  <a:schemeClr val="tx1">
                    <a:lumMod val="75000"/>
                    <a:lumOff val="25000"/>
                  </a:schemeClr>
                </a:solidFill>
              </a:rPr>
              <a:t> </a:t>
            </a:r>
            <a:r>
              <a:rPr lang="fr-FR" sz="1600" b="1">
                <a:solidFill>
                  <a:schemeClr val="tx1">
                    <a:lumMod val="75000"/>
                    <a:lumOff val="25000"/>
                  </a:schemeClr>
                </a:solidFill>
              </a:rPr>
              <a:t>6</a:t>
            </a:r>
            <a:r>
              <a:rPr lang="fr-FR" sz="1600">
                <a:solidFill>
                  <a:schemeClr val="tx1">
                    <a:lumMod val="75000"/>
                    <a:lumOff val="25000"/>
                  </a:schemeClr>
                </a:solidFill>
              </a:rPr>
              <a:t>,393–413, (2017)</a:t>
            </a:r>
            <a:endParaRPr lang="en-US" sz="1600" kern="0">
              <a:solidFill>
                <a:schemeClr val="tx1">
                  <a:lumMod val="75000"/>
                  <a:lumOff val="25000"/>
                </a:schemeClr>
              </a:solidFill>
              <a:latin typeface="Arial" pitchFamily="34" charset="0"/>
              <a:cs typeface="Arial" pitchFamily="34" charset="0"/>
            </a:endParaRPr>
          </a:p>
        </p:txBody>
      </p:sp>
      <p:grpSp>
        <p:nvGrpSpPr>
          <p:cNvPr id="10" name="Groupe 9"/>
          <p:cNvGrpSpPr/>
          <p:nvPr/>
        </p:nvGrpSpPr>
        <p:grpSpPr>
          <a:xfrm>
            <a:off x="6300217" y="2330391"/>
            <a:ext cx="2135386" cy="3106018"/>
            <a:chOff x="9180552" y="365125"/>
            <a:chExt cx="2773045" cy="4033520"/>
          </a:xfrm>
        </p:grpSpPr>
        <p:pic>
          <p:nvPicPr>
            <p:cNvPr id="8" name="Image 7" descr="Two-PhotonSpot.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9180552" y="365125"/>
              <a:ext cx="2773045" cy="4033520"/>
            </a:xfrm>
            <a:prstGeom prst="rect">
              <a:avLst/>
            </a:prstGeom>
          </p:spPr>
        </p:pic>
        <p:sp>
          <p:nvSpPr>
            <p:cNvPr id="9" name="Ellipse 8"/>
            <p:cNvSpPr/>
            <p:nvPr/>
          </p:nvSpPr>
          <p:spPr bwMode="auto">
            <a:xfrm>
              <a:off x="10416403" y="2730629"/>
              <a:ext cx="337852" cy="337852"/>
            </a:xfrm>
            <a:prstGeom prst="ellipse">
              <a:avLst/>
            </a:prstGeom>
            <a:noFill/>
            <a:ln w="63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buFontTx/>
                <a:buChar char="•"/>
              </a:pPr>
              <a:endParaRPr lang="en-US" sz="1600" b="1">
                <a:latin typeface="Arial" pitchFamily="34" charset="0"/>
                <a:cs typeface="Arial" pitchFamily="34" charset="0"/>
              </a:endParaRPr>
            </a:p>
          </p:txBody>
        </p:sp>
      </p:grpSp>
    </p:spTree>
    <p:extLst>
      <p:ext uri="{BB962C8B-B14F-4D97-AF65-F5344CB8AC3E}">
        <p14:creationId xmlns:p14="http://schemas.microsoft.com/office/powerpoint/2010/main" val="20350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Figure 4 - Bunny and fly with specta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11" y="2048877"/>
            <a:ext cx="10842397" cy="436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2" name="AutoShape 6"/>
          <p:cNvSpPr>
            <a:spLocks noChangeArrowheads="1"/>
          </p:cNvSpPr>
          <p:nvPr/>
        </p:nvSpPr>
        <p:spPr bwMode="auto">
          <a:xfrm>
            <a:off x="3503613" y="188913"/>
            <a:ext cx="5111750" cy="2374900"/>
          </a:xfrm>
          <a:prstGeom prst="cloudCallout">
            <a:avLst>
              <a:gd name="adj1" fmla="val 24097"/>
              <a:gd name="adj2" fmla="val 83153"/>
            </a:avLst>
          </a:prstGeom>
          <a:solidFill>
            <a:schemeClr val="bg1"/>
          </a:solidFill>
          <a:ln w="9525">
            <a:solidFill>
              <a:srgbClr val="FF0000"/>
            </a:solidFill>
            <a:round/>
            <a:headEnd/>
            <a:tailEnd/>
          </a:ln>
        </p:spPr>
        <p:txBody>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GB" altLang="en-US" sz="2800" b="0">
                <a:solidFill>
                  <a:schemeClr val="accent2"/>
                </a:solidFill>
              </a:rPr>
              <a:t>So, what can I learn about laser micromaching?</a:t>
            </a:r>
            <a:endParaRPr lang="nl-NL" altLang="en-US" sz="2800" b="0">
              <a:solidFill>
                <a:schemeClr val="accent2"/>
              </a:solidFill>
            </a:endParaRPr>
          </a:p>
        </p:txBody>
      </p:sp>
    </p:spTree>
    <p:extLst>
      <p:ext uri="{BB962C8B-B14F-4D97-AF65-F5344CB8AC3E}">
        <p14:creationId xmlns:p14="http://schemas.microsoft.com/office/powerpoint/2010/main" val="4006066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3782"/>
                                        </p:tgtEl>
                                        <p:attrNameLst>
                                          <p:attrName>style.visibility</p:attrName>
                                        </p:attrNameLst>
                                      </p:cBhvr>
                                      <p:to>
                                        <p:strVal val="visible"/>
                                      </p:to>
                                    </p:set>
                                    <p:animEffect transition="in" filter="dissolve">
                                      <p:cBhvr>
                                        <p:cTn id="7" dur="500"/>
                                        <p:tgtEl>
                                          <p:spTgt spid="203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B1772-7260-DE6F-DB71-CB07C2F052FF}"/>
              </a:ext>
            </a:extLst>
          </p:cNvPr>
          <p:cNvSpPr>
            <a:spLocks noGrp="1"/>
          </p:cNvSpPr>
          <p:nvPr>
            <p:ph type="title"/>
          </p:nvPr>
        </p:nvSpPr>
        <p:spPr/>
        <p:txBody>
          <a:bodyPr/>
          <a:lstStyle/>
          <a:p>
            <a:r>
              <a:rPr lang="en-US" dirty="0"/>
              <a:t>Case study I</a:t>
            </a:r>
            <a:endParaRPr lang="fr-FR" dirty="0"/>
          </a:p>
        </p:txBody>
      </p:sp>
    </p:spTree>
    <p:extLst>
      <p:ext uri="{BB962C8B-B14F-4D97-AF65-F5344CB8AC3E}">
        <p14:creationId xmlns:p14="http://schemas.microsoft.com/office/powerpoint/2010/main" val="29008972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Case study I: beam shaping for high-speed glass cutting</a:t>
            </a:r>
            <a:endParaRPr lang="en-US"/>
          </a:p>
        </p:txBody>
      </p:sp>
      <p:sp>
        <p:nvSpPr>
          <p:cNvPr id="3" name="Espace réservé du contenu 2"/>
          <p:cNvSpPr>
            <a:spLocks noGrp="1"/>
          </p:cNvSpPr>
          <p:nvPr>
            <p:ph idx="1"/>
          </p:nvPr>
        </p:nvSpPr>
        <p:spPr/>
        <p:txBody>
          <a:bodyPr/>
          <a:lstStyle/>
          <a:p>
            <a:r>
              <a:rPr lang="fr-FR"/>
              <a:t>The pulse propagation inside the medium can be important</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111</a:t>
            </a:fld>
            <a:endParaRPr lang="fr-CH"/>
          </a:p>
        </p:txBody>
      </p:sp>
      <p:grpSp>
        <p:nvGrpSpPr>
          <p:cNvPr id="5" name="Groupe 4"/>
          <p:cNvGrpSpPr/>
          <p:nvPr/>
        </p:nvGrpSpPr>
        <p:grpSpPr>
          <a:xfrm>
            <a:off x="2600986" y="2586794"/>
            <a:ext cx="7639315" cy="2697533"/>
            <a:chOff x="1524661" y="2520119"/>
            <a:chExt cx="7639315" cy="2697533"/>
          </a:xfrm>
        </p:grpSpPr>
        <p:grpSp>
          <p:nvGrpSpPr>
            <p:cNvPr id="6" name="Groupe 5"/>
            <p:cNvGrpSpPr/>
            <p:nvPr/>
          </p:nvGrpSpPr>
          <p:grpSpPr>
            <a:xfrm>
              <a:off x="1524661" y="2520119"/>
              <a:ext cx="7513349" cy="2160778"/>
              <a:chOff x="728110" y="1201823"/>
              <a:chExt cx="7513349" cy="2160778"/>
            </a:xfrm>
          </p:grpSpPr>
          <p:grpSp>
            <p:nvGrpSpPr>
              <p:cNvPr id="18" name="Groupe 17"/>
              <p:cNvGrpSpPr/>
              <p:nvPr/>
            </p:nvGrpSpPr>
            <p:grpSpPr>
              <a:xfrm>
                <a:off x="728110" y="1201823"/>
                <a:ext cx="7513349" cy="2160778"/>
                <a:chOff x="728110" y="1201823"/>
                <a:chExt cx="7513349" cy="2160778"/>
              </a:xfrm>
            </p:grpSpPr>
            <p:grpSp>
              <p:nvGrpSpPr>
                <p:cNvPr id="20" name="Groupe 19"/>
                <p:cNvGrpSpPr/>
                <p:nvPr/>
              </p:nvGrpSpPr>
              <p:grpSpPr>
                <a:xfrm>
                  <a:off x="728110" y="1201823"/>
                  <a:ext cx="7513349" cy="2160778"/>
                  <a:chOff x="728107" y="1129821"/>
                  <a:chExt cx="7513349" cy="2160778"/>
                </a:xfrm>
              </p:grpSpPr>
              <p:pic>
                <p:nvPicPr>
                  <p:cNvPr id="22" name="Image 2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8107" y="1404467"/>
                    <a:ext cx="7513349" cy="1886132"/>
                  </a:xfrm>
                  <a:prstGeom prst="rect">
                    <a:avLst/>
                  </a:prstGeom>
                </p:spPr>
              </p:pic>
              <p:sp>
                <p:nvSpPr>
                  <p:cNvPr id="23" name="ZoneTexte 22"/>
                  <p:cNvSpPr txBox="1"/>
                  <p:nvPr/>
                </p:nvSpPr>
                <p:spPr bwMode="auto">
                  <a:xfrm>
                    <a:off x="1500010" y="1129821"/>
                    <a:ext cx="1744388" cy="307777"/>
                  </a:xfrm>
                  <a:prstGeom prst="rect">
                    <a:avLst/>
                  </a:prstGeom>
                  <a:noFill/>
                  <a:ln w="50800">
                    <a:noFill/>
                    <a:miter lim="800000"/>
                    <a:headEnd/>
                    <a:tailEnd/>
                  </a:ln>
                </p:spPr>
                <p:txBody>
                  <a:bodyPr wrap="none" rtlCol="0">
                    <a:spAutoFit/>
                  </a:bodyPr>
                  <a:lstStyle/>
                  <a:p>
                    <a:pPr eaLnBrk="0" hangingPunct="0">
                      <a:buNone/>
                    </a:pPr>
                    <a:r>
                      <a:rPr lang="fr-FR" sz="1400" b="1" kern="0">
                        <a:latin typeface="Arial" pitchFamily="34" charset="0"/>
                        <a:cs typeface="Arial" pitchFamily="34" charset="0"/>
                      </a:rPr>
                      <a:t>Energy deposition</a:t>
                    </a:r>
                    <a:endParaRPr lang="fr-FR" sz="1400" b="1" kern="0" dirty="0">
                      <a:latin typeface="Arial" pitchFamily="34" charset="0"/>
                      <a:cs typeface="Arial" pitchFamily="34" charset="0"/>
                    </a:endParaRPr>
                  </a:p>
                </p:txBody>
              </p:sp>
              <p:sp>
                <p:nvSpPr>
                  <p:cNvPr id="24" name="Rectangle 23"/>
                  <p:cNvSpPr/>
                  <p:nvPr/>
                </p:nvSpPr>
                <p:spPr bwMode="auto">
                  <a:xfrm>
                    <a:off x="1043608" y="1404467"/>
                    <a:ext cx="2657192" cy="1886132"/>
                  </a:xfrm>
                  <a:prstGeom prst="rect">
                    <a:avLst/>
                  </a:prstGeom>
                  <a:noFill/>
                  <a:ln w="19050" cap="flat" cmpd="sng" algn="ctr">
                    <a:solidFill>
                      <a:schemeClr val="tx1"/>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fr-FR" sz="1600" b="1" i="0" u="none" strike="noStrike" cap="none" normalizeH="0" baseline="0">
                      <a:ln>
                        <a:noFill/>
                      </a:ln>
                      <a:solidFill>
                        <a:schemeClr val="tx1"/>
                      </a:solidFill>
                      <a:effectLst/>
                      <a:latin typeface="Arial" pitchFamily="34" charset="0"/>
                      <a:cs typeface="Arial" pitchFamily="34" charset="0"/>
                    </a:endParaRPr>
                  </a:p>
                </p:txBody>
              </p:sp>
            </p:grpSp>
            <p:sp>
              <p:nvSpPr>
                <p:cNvPr id="21" name="Rectangle 20"/>
                <p:cNvSpPr/>
                <p:nvPr/>
              </p:nvSpPr>
              <p:spPr bwMode="auto">
                <a:xfrm>
                  <a:off x="1130400" y="3168650"/>
                  <a:ext cx="2520056" cy="164526"/>
                </a:xfrm>
                <a:prstGeom prst="rect">
                  <a:avLst/>
                </a:prstGeom>
                <a:solidFill>
                  <a:schemeClr val="bg1"/>
                </a:solidFill>
                <a:ln w="63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fr-FR" sz="1600" b="1" i="0" u="none" strike="noStrike" cap="none" normalizeH="0" baseline="0">
                    <a:ln>
                      <a:noFill/>
                    </a:ln>
                    <a:solidFill>
                      <a:schemeClr val="tx1"/>
                    </a:solidFill>
                    <a:effectLst/>
                    <a:latin typeface="Arial" pitchFamily="34" charset="0"/>
                    <a:cs typeface="Arial" pitchFamily="34" charset="0"/>
                  </a:endParaRPr>
                </a:p>
              </p:txBody>
            </p:sp>
          </p:grpSp>
          <p:sp>
            <p:nvSpPr>
              <p:cNvPr id="19" name="Rectangle 18"/>
              <p:cNvSpPr/>
              <p:nvPr/>
            </p:nvSpPr>
            <p:spPr bwMode="auto">
              <a:xfrm>
                <a:off x="3317082" y="3015743"/>
                <a:ext cx="338136" cy="164526"/>
              </a:xfrm>
              <a:prstGeom prst="rect">
                <a:avLst/>
              </a:prstGeom>
              <a:solidFill>
                <a:schemeClr val="bg1"/>
              </a:solidFill>
              <a:ln w="63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fr-FR" sz="1600" b="1" i="0" u="none" strike="noStrike" cap="none" normalizeH="0" baseline="0">
                  <a:ln>
                    <a:noFill/>
                  </a:ln>
                  <a:solidFill>
                    <a:schemeClr val="tx1"/>
                  </a:solidFill>
                  <a:effectLst/>
                  <a:latin typeface="Arial" pitchFamily="34" charset="0"/>
                  <a:cs typeface="Arial" pitchFamily="34" charset="0"/>
                </a:endParaRPr>
              </a:p>
            </p:txBody>
          </p:sp>
        </p:grpSp>
        <p:sp>
          <p:nvSpPr>
            <p:cNvPr id="7" name="Rectangle 6"/>
            <p:cNvSpPr/>
            <p:nvPr/>
          </p:nvSpPr>
          <p:spPr bwMode="auto">
            <a:xfrm>
              <a:off x="3449264" y="4201989"/>
              <a:ext cx="902493" cy="292100"/>
            </a:xfrm>
            <a:prstGeom prst="rect">
              <a:avLst/>
            </a:prstGeom>
            <a:solidFill>
              <a:schemeClr val="bg1"/>
            </a:solidFill>
            <a:ln w="63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fr-FR" sz="1600" b="1" i="0" u="none" strike="noStrike" cap="none" normalizeH="0" baseline="0">
                <a:ln>
                  <a:noFill/>
                </a:ln>
                <a:solidFill>
                  <a:schemeClr val="tx1"/>
                </a:solidFill>
                <a:effectLst/>
                <a:latin typeface="Arial" pitchFamily="34" charset="0"/>
                <a:cs typeface="Arial" pitchFamily="34" charset="0"/>
              </a:endParaRPr>
            </a:p>
          </p:txBody>
        </p:sp>
        <p:sp>
          <p:nvSpPr>
            <p:cNvPr id="8" name="ZoneTexte 7"/>
            <p:cNvSpPr txBox="1"/>
            <p:nvPr/>
          </p:nvSpPr>
          <p:spPr bwMode="auto">
            <a:xfrm>
              <a:off x="3315097" y="4201989"/>
              <a:ext cx="1156086" cy="461665"/>
            </a:xfrm>
            <a:prstGeom prst="rect">
              <a:avLst/>
            </a:prstGeom>
            <a:solidFill>
              <a:schemeClr val="bg1"/>
            </a:solidFill>
            <a:ln w="50800">
              <a:noFill/>
              <a:miter lim="800000"/>
              <a:headEnd/>
              <a:tailEnd/>
            </a:ln>
          </p:spPr>
          <p:txBody>
            <a:bodyPr wrap="none" rtlCol="0">
              <a:spAutoFit/>
            </a:bodyPr>
            <a:lstStyle/>
            <a:p>
              <a:pPr algn="ctr" eaLnBrk="0" hangingPunct="0">
                <a:buNone/>
              </a:pPr>
              <a:r>
                <a:rPr lang="fr-FR" sz="1200" kern="0">
                  <a:latin typeface="Arial" pitchFamily="34" charset="0"/>
                  <a:cs typeface="Arial" pitchFamily="34" charset="0"/>
                </a:rPr>
                <a:t>Laser-plasma </a:t>
              </a:r>
            </a:p>
            <a:p>
              <a:pPr algn="ctr" eaLnBrk="0" hangingPunct="0">
                <a:buNone/>
              </a:pPr>
              <a:r>
                <a:rPr lang="fr-FR" sz="1200" kern="0">
                  <a:latin typeface="Arial" pitchFamily="34" charset="0"/>
                  <a:cs typeface="Arial" pitchFamily="34" charset="0"/>
                </a:rPr>
                <a:t>interaction</a:t>
              </a:r>
              <a:endParaRPr lang="fr-FR" sz="1200" kern="0" dirty="0">
                <a:latin typeface="Arial" pitchFamily="34" charset="0"/>
                <a:cs typeface="Arial" pitchFamily="34" charset="0"/>
              </a:endParaRPr>
            </a:p>
          </p:txBody>
        </p:sp>
        <p:sp>
          <p:nvSpPr>
            <p:cNvPr id="9" name="ZoneTexte 8"/>
            <p:cNvSpPr txBox="1"/>
            <p:nvPr/>
          </p:nvSpPr>
          <p:spPr bwMode="auto">
            <a:xfrm>
              <a:off x="1920601" y="4201989"/>
              <a:ext cx="1092100" cy="461665"/>
            </a:xfrm>
            <a:prstGeom prst="rect">
              <a:avLst/>
            </a:prstGeom>
            <a:solidFill>
              <a:schemeClr val="bg1"/>
            </a:solidFill>
            <a:ln w="50800">
              <a:noFill/>
              <a:miter lim="800000"/>
              <a:headEnd/>
              <a:tailEnd/>
            </a:ln>
          </p:spPr>
          <p:txBody>
            <a:bodyPr wrap="square" rtlCol="0">
              <a:spAutoFit/>
            </a:bodyPr>
            <a:lstStyle/>
            <a:p>
              <a:pPr algn="ctr" eaLnBrk="0" hangingPunct="0">
                <a:buNone/>
              </a:pPr>
              <a:r>
                <a:rPr lang="fr-FR" sz="1200" kern="0">
                  <a:latin typeface="Arial" pitchFamily="34" charset="0"/>
                  <a:cs typeface="Arial" pitchFamily="34" charset="0"/>
                </a:rPr>
                <a:t>Non-linear ionization</a:t>
              </a:r>
              <a:endParaRPr lang="fr-FR" sz="1200" kern="0" dirty="0">
                <a:latin typeface="Arial" pitchFamily="34" charset="0"/>
                <a:cs typeface="Arial" pitchFamily="34" charset="0"/>
              </a:endParaRPr>
            </a:p>
          </p:txBody>
        </p:sp>
        <p:sp>
          <p:nvSpPr>
            <p:cNvPr id="10" name="ZoneTexte 9"/>
            <p:cNvSpPr txBox="1"/>
            <p:nvPr/>
          </p:nvSpPr>
          <p:spPr bwMode="auto">
            <a:xfrm>
              <a:off x="5867797" y="4201989"/>
              <a:ext cx="1034353" cy="461665"/>
            </a:xfrm>
            <a:prstGeom prst="rect">
              <a:avLst/>
            </a:prstGeom>
            <a:solidFill>
              <a:schemeClr val="bg1"/>
            </a:solidFill>
            <a:ln w="50800">
              <a:noFill/>
              <a:miter lim="800000"/>
              <a:headEnd/>
              <a:tailEnd/>
            </a:ln>
          </p:spPr>
          <p:txBody>
            <a:bodyPr wrap="square" rtlCol="0">
              <a:spAutoFit/>
            </a:bodyPr>
            <a:lstStyle/>
            <a:p>
              <a:pPr algn="ctr" eaLnBrk="0" hangingPunct="0">
                <a:buNone/>
              </a:pPr>
              <a:r>
                <a:rPr lang="fr-FR" sz="1200" kern="0">
                  <a:latin typeface="Arial" pitchFamily="34" charset="0"/>
                  <a:cs typeface="Arial" pitchFamily="34" charset="0"/>
                </a:rPr>
                <a:t>Heat diffusion</a:t>
              </a:r>
              <a:endParaRPr lang="fr-FR" sz="1200" kern="0" dirty="0">
                <a:latin typeface="Arial" pitchFamily="34" charset="0"/>
                <a:cs typeface="Arial" pitchFamily="34" charset="0"/>
              </a:endParaRPr>
            </a:p>
          </p:txBody>
        </p:sp>
        <p:sp>
          <p:nvSpPr>
            <p:cNvPr id="11" name="ZoneTexte 10"/>
            <p:cNvSpPr txBox="1"/>
            <p:nvPr/>
          </p:nvSpPr>
          <p:spPr bwMode="auto">
            <a:xfrm>
              <a:off x="6897030" y="4201989"/>
              <a:ext cx="1344896" cy="646331"/>
            </a:xfrm>
            <a:prstGeom prst="rect">
              <a:avLst/>
            </a:prstGeom>
            <a:solidFill>
              <a:schemeClr val="bg1"/>
            </a:solidFill>
            <a:ln w="50800">
              <a:noFill/>
              <a:miter lim="800000"/>
              <a:headEnd/>
              <a:tailEnd/>
            </a:ln>
          </p:spPr>
          <p:txBody>
            <a:bodyPr wrap="square" rtlCol="0">
              <a:spAutoFit/>
            </a:bodyPr>
            <a:lstStyle/>
            <a:p>
              <a:pPr algn="ctr" eaLnBrk="0" hangingPunct="0">
                <a:buNone/>
              </a:pPr>
              <a:r>
                <a:rPr lang="fr-FR" sz="1200" kern="0">
                  <a:latin typeface="Arial" pitchFamily="34" charset="0"/>
                  <a:cs typeface="Arial" pitchFamily="34" charset="0"/>
                </a:rPr>
                <a:t>Long-lasting modifications</a:t>
              </a:r>
              <a:endParaRPr lang="fr-FR" sz="1200" kern="0" dirty="0">
                <a:latin typeface="Arial" pitchFamily="34" charset="0"/>
                <a:cs typeface="Arial" pitchFamily="34" charset="0"/>
              </a:endParaRPr>
            </a:p>
            <a:p>
              <a:pPr algn="ctr" eaLnBrk="0" hangingPunct="0">
                <a:buNone/>
              </a:pPr>
              <a:endParaRPr lang="fr-FR" sz="1200" kern="0" dirty="0">
                <a:latin typeface="Arial" pitchFamily="34" charset="0"/>
                <a:cs typeface="Arial" pitchFamily="34" charset="0"/>
              </a:endParaRPr>
            </a:p>
          </p:txBody>
        </p:sp>
        <p:sp>
          <p:nvSpPr>
            <p:cNvPr id="12" name="Rectangle 11"/>
            <p:cNvSpPr/>
            <p:nvPr/>
          </p:nvSpPr>
          <p:spPr bwMode="auto">
            <a:xfrm>
              <a:off x="4520826" y="4184527"/>
              <a:ext cx="1369219" cy="571460"/>
            </a:xfrm>
            <a:prstGeom prst="rect">
              <a:avLst/>
            </a:prstGeom>
            <a:solidFill>
              <a:schemeClr val="bg1"/>
            </a:solidFill>
            <a:ln w="63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fr-FR" sz="1600" b="1" i="0" u="none" strike="noStrike" cap="none" normalizeH="0" baseline="0">
                <a:ln>
                  <a:noFill/>
                </a:ln>
                <a:solidFill>
                  <a:schemeClr val="tx1"/>
                </a:solidFill>
                <a:effectLst/>
                <a:latin typeface="Arial" pitchFamily="34" charset="0"/>
                <a:cs typeface="Arial" pitchFamily="34" charset="0"/>
              </a:endParaRPr>
            </a:p>
          </p:txBody>
        </p:sp>
        <p:sp>
          <p:nvSpPr>
            <p:cNvPr id="13" name="ZoneTexte 12"/>
            <p:cNvSpPr txBox="1"/>
            <p:nvPr/>
          </p:nvSpPr>
          <p:spPr bwMode="auto">
            <a:xfrm>
              <a:off x="4584144" y="4201989"/>
              <a:ext cx="1138828" cy="1015663"/>
            </a:xfrm>
            <a:prstGeom prst="rect">
              <a:avLst/>
            </a:prstGeom>
            <a:noFill/>
            <a:ln w="50800">
              <a:noFill/>
              <a:miter lim="800000"/>
              <a:headEnd/>
              <a:tailEnd/>
            </a:ln>
          </p:spPr>
          <p:txBody>
            <a:bodyPr wrap="square" rtlCol="0">
              <a:spAutoFit/>
            </a:bodyPr>
            <a:lstStyle/>
            <a:p>
              <a:pPr algn="ctr" eaLnBrk="0" hangingPunct="0">
                <a:buNone/>
              </a:pPr>
              <a:r>
                <a:rPr lang="fr-FR" sz="1200" kern="0">
                  <a:latin typeface="Arial" pitchFamily="34" charset="0"/>
                  <a:cs typeface="Arial" pitchFamily="34" charset="0"/>
                </a:rPr>
                <a:t>Coupling to lattice</a:t>
              </a:r>
            </a:p>
            <a:p>
              <a:pPr algn="ctr" eaLnBrk="0" hangingPunct="0">
                <a:buNone/>
              </a:pPr>
              <a:r>
                <a:rPr lang="fr-FR" sz="1200" kern="0">
                  <a:latin typeface="Arial" pitchFamily="34" charset="0"/>
                  <a:cs typeface="Arial" pitchFamily="34" charset="0"/>
                </a:rPr>
                <a:t>+</a:t>
              </a:r>
            </a:p>
            <a:p>
              <a:pPr algn="ctr" eaLnBrk="0" hangingPunct="0">
                <a:buNone/>
              </a:pPr>
              <a:r>
                <a:rPr lang="fr-FR" sz="1200" kern="0">
                  <a:latin typeface="Arial" pitchFamily="34" charset="0"/>
                  <a:cs typeface="Arial" pitchFamily="34" charset="0"/>
                </a:rPr>
                <a:t>phase changes</a:t>
              </a:r>
              <a:endParaRPr lang="fr-FR" sz="1200" kern="0" dirty="0">
                <a:latin typeface="Arial" pitchFamily="34" charset="0"/>
                <a:cs typeface="Arial" pitchFamily="34" charset="0"/>
              </a:endParaRPr>
            </a:p>
          </p:txBody>
        </p:sp>
        <p:sp>
          <p:nvSpPr>
            <p:cNvPr id="14" name="Rectangle à coins arrondis 13"/>
            <p:cNvSpPr/>
            <p:nvPr/>
          </p:nvSpPr>
          <p:spPr bwMode="auto">
            <a:xfrm>
              <a:off x="1524662" y="2526019"/>
              <a:ext cx="7639314" cy="2691633"/>
            </a:xfrm>
            <a:prstGeom prst="roundRect">
              <a:avLst>
                <a:gd name="adj" fmla="val 3516"/>
              </a:avLst>
            </a:prstGeom>
            <a:noFill/>
            <a:ln w="12700">
              <a:solidFill>
                <a:srgbClr val="0D5394"/>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fr-FR" sz="1600" b="1" i="0" u="none" strike="noStrike" cap="none" normalizeH="0" baseline="0">
                <a:ln>
                  <a:noFill/>
                </a:ln>
                <a:solidFill>
                  <a:schemeClr val="tx1"/>
                </a:solidFill>
                <a:effectLst/>
                <a:latin typeface="Arial" pitchFamily="34" charset="0"/>
                <a:cs typeface="Arial" pitchFamily="34" charset="0"/>
              </a:endParaRPr>
            </a:p>
          </p:txBody>
        </p:sp>
        <p:pic>
          <p:nvPicPr>
            <p:cNvPr id="15" name="Imag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7979" y="2935468"/>
              <a:ext cx="457200" cy="200025"/>
            </a:xfrm>
            <a:prstGeom prst="rect">
              <a:avLst/>
            </a:prstGeom>
          </p:spPr>
        </p:pic>
        <p:pic>
          <p:nvPicPr>
            <p:cNvPr id="16" name="Imag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1926" y="2973013"/>
              <a:ext cx="457200" cy="200025"/>
            </a:xfrm>
            <a:prstGeom prst="rect">
              <a:avLst/>
            </a:prstGeom>
          </p:spPr>
        </p:pic>
        <p:sp>
          <p:nvSpPr>
            <p:cNvPr id="17" name="ZoneTexte 16"/>
            <p:cNvSpPr txBox="1"/>
            <p:nvPr/>
          </p:nvSpPr>
          <p:spPr bwMode="auto">
            <a:xfrm>
              <a:off x="8126712" y="2881591"/>
              <a:ext cx="603050" cy="307777"/>
            </a:xfrm>
            <a:prstGeom prst="rect">
              <a:avLst/>
            </a:prstGeom>
            <a:noFill/>
            <a:ln w="50800">
              <a:noFill/>
              <a:miter lim="800000"/>
              <a:headEnd/>
              <a:tailEnd/>
            </a:ln>
          </p:spPr>
          <p:txBody>
            <a:bodyPr wrap="none" rtlCol="0">
              <a:spAutoFit/>
            </a:bodyPr>
            <a:lstStyle/>
            <a:p>
              <a:pPr eaLnBrk="0" hangingPunct="0">
                <a:buNone/>
              </a:pPr>
              <a:r>
                <a:rPr lang="fr-FR" sz="1400" b="1" kern="0">
                  <a:latin typeface="Arial" pitchFamily="34" charset="0"/>
                  <a:cs typeface="Arial" pitchFamily="34" charset="0"/>
                </a:rPr>
                <a:t>Time</a:t>
              </a:r>
              <a:endParaRPr lang="fr-FR" sz="1400" b="1" kern="0" dirty="0">
                <a:latin typeface="Arial" pitchFamily="34" charset="0"/>
                <a:cs typeface="Arial" pitchFamily="34" charset="0"/>
              </a:endParaRPr>
            </a:p>
          </p:txBody>
        </p:sp>
      </p:grpSp>
    </p:spTree>
    <p:extLst>
      <p:ext uri="{BB962C8B-B14F-4D97-AF65-F5344CB8AC3E}">
        <p14:creationId xmlns:p14="http://schemas.microsoft.com/office/powerpoint/2010/main" val="29843716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 fs-laser pulse in glass</a:t>
            </a:r>
            <a:endParaRPr lang="en-US"/>
          </a:p>
        </p:txBody>
      </p:sp>
      <p:sp>
        <p:nvSpPr>
          <p:cNvPr id="3" name="Espace réservé du contenu 2"/>
          <p:cNvSpPr>
            <a:spLocks noGrp="1"/>
          </p:cNvSpPr>
          <p:nvPr>
            <p:ph idx="1"/>
          </p:nvPr>
        </p:nvSpPr>
        <p:spPr/>
        <p:txBody>
          <a:bodyPr/>
          <a:lstStyle/>
          <a:p>
            <a:r>
              <a:rPr lang="fr-FR"/>
              <a:t>Strong distorsions occur</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112</a:t>
            </a:fld>
            <a:endParaRPr lang="fr-CH"/>
          </a:p>
        </p:txBody>
      </p:sp>
      <p:grpSp>
        <p:nvGrpSpPr>
          <p:cNvPr id="6" name="Groupe 5"/>
          <p:cNvGrpSpPr/>
          <p:nvPr/>
        </p:nvGrpSpPr>
        <p:grpSpPr>
          <a:xfrm rot="16200000">
            <a:off x="8002994" y="1792857"/>
            <a:ext cx="1885589" cy="3881214"/>
            <a:chOff x="6129453" y="2363133"/>
            <a:chExt cx="1709854" cy="3519489"/>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5400000">
              <a:off x="5268129" y="3311445"/>
              <a:ext cx="3519489" cy="1622866"/>
            </a:xfrm>
            <a:prstGeom prst="rect">
              <a:avLst/>
            </a:prstGeom>
            <a:noFill/>
            <a:ln w="9525">
              <a:noFill/>
              <a:miter lim="800000"/>
              <a:headEnd/>
              <a:tailEnd/>
            </a:ln>
            <a:effectLst/>
          </p:spPr>
        </p:pic>
        <p:sp>
          <p:nvSpPr>
            <p:cNvPr id="8" name="Rectangle 7"/>
            <p:cNvSpPr/>
            <p:nvPr/>
          </p:nvSpPr>
          <p:spPr bwMode="auto">
            <a:xfrm>
              <a:off x="7136780" y="2408664"/>
              <a:ext cx="278781" cy="223024"/>
            </a:xfrm>
            <a:prstGeom prst="rect">
              <a:avLst/>
            </a:prstGeom>
            <a:solidFill>
              <a:schemeClr val="bg1"/>
            </a:solidFill>
            <a:ln w="9525" cap="flat" cmpd="sng" algn="ctr">
              <a:solidFill>
                <a:schemeClr val="bg1"/>
              </a:solidFill>
              <a:prstDash val="solid"/>
              <a:round/>
              <a:headEnd type="none" w="med" len="med"/>
              <a:tailEnd type="triangle" w="med" len="med"/>
            </a:ln>
            <a:effectLst/>
          </p:spPr>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buFontTx/>
                <a:buChar char="•"/>
              </a:pPr>
              <a:endParaRPr lang="fr-FR" sz="1764" b="1">
                <a:latin typeface="Arial" pitchFamily="34" charset="0"/>
                <a:cs typeface="Arial" pitchFamily="34" charset="0"/>
              </a:endParaRPr>
            </a:p>
          </p:txBody>
        </p:sp>
        <p:sp>
          <p:nvSpPr>
            <p:cNvPr id="9" name="Rectangle 8"/>
            <p:cNvSpPr/>
            <p:nvPr/>
          </p:nvSpPr>
          <p:spPr bwMode="auto">
            <a:xfrm>
              <a:off x="6129453" y="2419815"/>
              <a:ext cx="327103" cy="219308"/>
            </a:xfrm>
            <a:prstGeom prst="rect">
              <a:avLst/>
            </a:prstGeom>
            <a:solidFill>
              <a:schemeClr val="bg1"/>
            </a:solidFill>
            <a:ln w="9525" cap="flat" cmpd="sng" algn="ctr">
              <a:solidFill>
                <a:schemeClr val="bg1"/>
              </a:solidFill>
              <a:prstDash val="solid"/>
              <a:round/>
              <a:headEnd type="none" w="med" len="med"/>
              <a:tailEnd type="triangle" w="med" len="med"/>
            </a:ln>
            <a:effectLst/>
          </p:spPr>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buFontTx/>
                <a:buChar char="•"/>
              </a:pPr>
              <a:endParaRPr lang="fr-FR" sz="1764" b="1">
                <a:latin typeface="Arial" pitchFamily="34" charset="0"/>
                <a:cs typeface="Arial" pitchFamily="34" charset="0"/>
              </a:endParaRPr>
            </a:p>
          </p:txBody>
        </p:sp>
      </p:grpSp>
      <p:grpSp>
        <p:nvGrpSpPr>
          <p:cNvPr id="10" name="Groupe 9"/>
          <p:cNvGrpSpPr/>
          <p:nvPr/>
        </p:nvGrpSpPr>
        <p:grpSpPr>
          <a:xfrm>
            <a:off x="1192353" y="2606806"/>
            <a:ext cx="4243848" cy="2943454"/>
            <a:chOff x="662465" y="1713006"/>
            <a:chExt cx="3843368" cy="2665686"/>
          </a:xfrm>
        </p:grpSpPr>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1903189" y="579596"/>
              <a:ext cx="1469234" cy="3736054"/>
            </a:xfrm>
            <a:prstGeom prst="rect">
              <a:avLst/>
            </a:prstGeom>
            <a:noFill/>
            <a:ln w="9525">
              <a:noFill/>
              <a:miter lim="800000"/>
              <a:headEnd/>
              <a:tailEnd/>
            </a:ln>
          </p:spPr>
        </p:pic>
        <p:grpSp>
          <p:nvGrpSpPr>
            <p:cNvPr id="12" name="Groupe 11"/>
            <p:cNvGrpSpPr/>
            <p:nvPr/>
          </p:nvGrpSpPr>
          <p:grpSpPr>
            <a:xfrm rot="16200000" flipH="1">
              <a:off x="1657269" y="1795619"/>
              <a:ext cx="1588269" cy="3577877"/>
              <a:chOff x="3523995" y="3021282"/>
              <a:chExt cx="1440245" cy="3244418"/>
            </a:xfrm>
          </p:grpSpPr>
          <p:sp>
            <p:nvSpPr>
              <p:cNvPr id="13" name="Rectangle 28"/>
              <p:cNvSpPr>
                <a:spLocks noChangeArrowheads="1"/>
              </p:cNvSpPr>
              <p:nvPr/>
            </p:nvSpPr>
            <p:spPr bwMode="auto">
              <a:xfrm rot="16200000">
                <a:off x="3802668" y="3670933"/>
                <a:ext cx="1800717" cy="501415"/>
              </a:xfrm>
              <a:prstGeom prst="rect">
                <a:avLst/>
              </a:prstGeom>
              <a:noFill/>
              <a:ln w="12700">
                <a:noFill/>
                <a:miter lim="800000"/>
                <a:headEnd/>
                <a:tailEnd/>
              </a:ln>
            </p:spPr>
            <p:txBody>
              <a:bodyPr lIns="70026" tIns="28011" rIns="70026" bIns="28011">
                <a:spAutoFit/>
              </a:bodyPr>
              <a:lstStyle/>
              <a:p>
                <a:pPr algn="ctr" eaLnBrk="0" hangingPunct="0">
                  <a:buNone/>
                </a:pPr>
                <a:r>
                  <a:rPr lang="en-US" sz="1200">
                    <a:solidFill>
                      <a:srgbClr val="005293"/>
                    </a:solidFill>
                    <a:latin typeface="Arial" pitchFamily="34" charset="0"/>
                    <a:cs typeface="Arial" pitchFamily="34" charset="0"/>
                  </a:rPr>
                  <a:t>Self-focusing</a:t>
                </a:r>
                <a:endParaRPr lang="en-US" sz="1200" dirty="0">
                  <a:solidFill>
                    <a:srgbClr val="005293"/>
                  </a:solidFill>
                  <a:latin typeface="Arial" pitchFamily="34" charset="0"/>
                  <a:cs typeface="Arial" pitchFamily="34" charset="0"/>
                </a:endParaRPr>
              </a:p>
              <a:p>
                <a:pPr algn="ctr" eaLnBrk="0" hangingPunct="0">
                  <a:buNone/>
                </a:pPr>
                <a:r>
                  <a:rPr lang="en-US" sz="1200">
                    <a:solidFill>
                      <a:srgbClr val="005293"/>
                    </a:solidFill>
                    <a:latin typeface="Arial" pitchFamily="34" charset="0"/>
                    <a:cs typeface="Arial" pitchFamily="34" charset="0"/>
                  </a:rPr>
                  <a:t>Kerr effect : n=n</a:t>
                </a:r>
                <a:r>
                  <a:rPr lang="en-US" sz="1200" baseline="-25000">
                    <a:solidFill>
                      <a:srgbClr val="005293"/>
                    </a:solidFill>
                    <a:latin typeface="Arial" pitchFamily="34" charset="0"/>
                    <a:cs typeface="Arial" pitchFamily="34" charset="0"/>
                  </a:rPr>
                  <a:t>0</a:t>
                </a:r>
                <a:r>
                  <a:rPr lang="en-US" sz="1200">
                    <a:solidFill>
                      <a:srgbClr val="005293"/>
                    </a:solidFill>
                    <a:latin typeface="Arial" pitchFamily="34" charset="0"/>
                    <a:cs typeface="Arial" pitchFamily="34" charset="0"/>
                  </a:rPr>
                  <a:t>+n</a:t>
                </a:r>
                <a:r>
                  <a:rPr lang="en-US" sz="1200" baseline="-25000">
                    <a:solidFill>
                      <a:srgbClr val="005293"/>
                    </a:solidFill>
                    <a:latin typeface="Arial" pitchFamily="34" charset="0"/>
                    <a:cs typeface="Arial" pitchFamily="34" charset="0"/>
                  </a:rPr>
                  <a:t>2</a:t>
                </a:r>
                <a:r>
                  <a:rPr lang="en-US" sz="1200">
                    <a:solidFill>
                      <a:srgbClr val="005293"/>
                    </a:solidFill>
                    <a:latin typeface="Arial" pitchFamily="34" charset="0"/>
                    <a:cs typeface="Arial" pitchFamily="34" charset="0"/>
                  </a:rPr>
                  <a:t>I </a:t>
                </a:r>
                <a:endParaRPr lang="en-US" sz="1200" dirty="0">
                  <a:solidFill>
                    <a:srgbClr val="005293"/>
                  </a:solidFill>
                  <a:latin typeface="Arial" pitchFamily="34" charset="0"/>
                  <a:cs typeface="Arial" pitchFamily="34" charset="0"/>
                </a:endParaRPr>
              </a:p>
              <a:p>
                <a:pPr algn="ctr" eaLnBrk="0" hangingPunct="0">
                  <a:buNone/>
                </a:pPr>
                <a:r>
                  <a:rPr lang="el-GR" sz="1200" dirty="0">
                    <a:solidFill>
                      <a:srgbClr val="005293"/>
                    </a:solidFill>
                    <a:latin typeface="Arial" pitchFamily="34" charset="0"/>
                    <a:cs typeface="Arial" pitchFamily="34" charset="0"/>
                  </a:rPr>
                  <a:t>Δ</a:t>
                </a:r>
                <a:r>
                  <a:rPr lang="en-US" sz="1200" dirty="0">
                    <a:solidFill>
                      <a:srgbClr val="005293"/>
                    </a:solidFill>
                    <a:latin typeface="Arial" pitchFamily="34" charset="0"/>
                    <a:cs typeface="Arial" pitchFamily="34" charset="0"/>
                  </a:rPr>
                  <a:t>n &gt; 0</a:t>
                </a:r>
              </a:p>
            </p:txBody>
          </p:sp>
          <p:sp>
            <p:nvSpPr>
              <p:cNvPr id="14" name="Rectangle 30"/>
              <p:cNvSpPr>
                <a:spLocks noChangeArrowheads="1"/>
              </p:cNvSpPr>
              <p:nvPr/>
            </p:nvSpPr>
            <p:spPr bwMode="auto">
              <a:xfrm rot="16200000">
                <a:off x="3987722" y="5289181"/>
                <a:ext cx="1451622" cy="501415"/>
              </a:xfrm>
              <a:prstGeom prst="rect">
                <a:avLst/>
              </a:prstGeom>
              <a:noFill/>
              <a:ln w="12700">
                <a:noFill/>
                <a:miter lim="800000"/>
                <a:headEnd/>
                <a:tailEnd/>
              </a:ln>
            </p:spPr>
            <p:txBody>
              <a:bodyPr wrap="square" lIns="70026" tIns="28011" rIns="70026" bIns="28011">
                <a:spAutoFit/>
              </a:bodyPr>
              <a:lstStyle/>
              <a:p>
                <a:pPr algn="ctr" eaLnBrk="0" hangingPunct="0">
                  <a:buNone/>
                </a:pPr>
                <a:r>
                  <a:rPr lang="en-US" sz="1200">
                    <a:solidFill>
                      <a:srgbClr val="005293"/>
                    </a:solidFill>
                    <a:cs typeface="Arial" pitchFamily="34" charset="0"/>
                  </a:rPr>
                  <a:t>Plasma defocusing</a:t>
                </a:r>
                <a:endParaRPr lang="en-US" sz="1200" dirty="0">
                  <a:solidFill>
                    <a:srgbClr val="005293"/>
                  </a:solidFill>
                  <a:cs typeface="Arial" pitchFamily="34" charset="0"/>
                </a:endParaRPr>
              </a:p>
              <a:p>
                <a:pPr algn="ctr" eaLnBrk="0" hangingPunct="0"/>
                <a:r>
                  <a:rPr lang="el-GR" sz="1200">
                    <a:solidFill>
                      <a:srgbClr val="005293"/>
                    </a:solidFill>
                    <a:latin typeface="Arial" pitchFamily="34" charset="0"/>
                    <a:cs typeface="Arial" pitchFamily="34" charset="0"/>
                  </a:rPr>
                  <a:t>Δ</a:t>
                </a:r>
                <a:r>
                  <a:rPr lang="en-US" sz="1200" dirty="0">
                    <a:solidFill>
                      <a:srgbClr val="005293"/>
                    </a:solidFill>
                    <a:latin typeface="Arial" pitchFamily="34" charset="0"/>
                    <a:cs typeface="Arial" pitchFamily="34" charset="0"/>
                  </a:rPr>
                  <a:t>n &lt; 0</a:t>
                </a:r>
              </a:p>
              <a:p>
                <a:pPr algn="ctr" eaLnBrk="0" hangingPunct="0">
                  <a:buNone/>
                </a:pPr>
                <a:endParaRPr lang="en-US" sz="1200" dirty="0">
                  <a:solidFill>
                    <a:srgbClr val="005293"/>
                  </a:solidFill>
                  <a:cs typeface="Arial" pitchFamily="34" charset="0"/>
                </a:endParaRPr>
              </a:p>
            </p:txBody>
          </p:sp>
          <p:sp>
            <p:nvSpPr>
              <p:cNvPr id="15" name="Line 6"/>
              <p:cNvSpPr>
                <a:spLocks noChangeShapeType="1"/>
              </p:cNvSpPr>
              <p:nvPr/>
            </p:nvSpPr>
            <p:spPr bwMode="auto">
              <a:xfrm rot="5400000" flipH="1">
                <a:off x="3680618" y="4645942"/>
                <a:ext cx="667538" cy="980784"/>
              </a:xfrm>
              <a:prstGeom prst="line">
                <a:avLst/>
              </a:prstGeom>
              <a:noFill/>
              <a:ln w="12700">
                <a:solidFill>
                  <a:schemeClr val="tx1"/>
                </a:solidFill>
                <a:round/>
                <a:headEnd/>
                <a:tailEnd type="triangle" w="med" len="med"/>
              </a:ln>
            </p:spPr>
            <p:txBody>
              <a:bodyPr wrap="square" anchor="ctr">
                <a:spAutoFit/>
              </a:bodyPr>
              <a:lstStyle/>
              <a:p>
                <a:endParaRPr lang="fr-FR" sz="1200"/>
              </a:p>
            </p:txBody>
          </p:sp>
          <p:sp>
            <p:nvSpPr>
              <p:cNvPr id="16" name="Line 6"/>
              <p:cNvSpPr>
                <a:spLocks noChangeShapeType="1"/>
              </p:cNvSpPr>
              <p:nvPr/>
            </p:nvSpPr>
            <p:spPr bwMode="auto">
              <a:xfrm rot="5400000">
                <a:off x="3926818" y="3678347"/>
                <a:ext cx="242427" cy="808583"/>
              </a:xfrm>
              <a:prstGeom prst="line">
                <a:avLst/>
              </a:prstGeom>
              <a:noFill/>
              <a:ln w="12700">
                <a:solidFill>
                  <a:schemeClr val="tx1"/>
                </a:solidFill>
                <a:round/>
                <a:headEnd/>
                <a:tailEnd type="triangle" w="med" len="med"/>
              </a:ln>
            </p:spPr>
            <p:txBody>
              <a:bodyPr wrap="square" anchor="ctr">
                <a:spAutoFit/>
              </a:bodyPr>
              <a:lstStyle/>
              <a:p>
                <a:endParaRPr lang="fr-FR" sz="1200"/>
              </a:p>
            </p:txBody>
          </p:sp>
          <p:sp>
            <p:nvSpPr>
              <p:cNvPr id="17" name="Line 6"/>
              <p:cNvSpPr>
                <a:spLocks noChangeShapeType="1"/>
              </p:cNvSpPr>
              <p:nvPr/>
            </p:nvSpPr>
            <p:spPr bwMode="auto">
              <a:xfrm rot="5400000">
                <a:off x="3710387" y="5304747"/>
                <a:ext cx="628184" cy="960603"/>
              </a:xfrm>
              <a:prstGeom prst="line">
                <a:avLst/>
              </a:prstGeom>
              <a:noFill/>
              <a:ln w="12700">
                <a:solidFill>
                  <a:schemeClr val="tx1"/>
                </a:solidFill>
                <a:round/>
                <a:headEnd/>
                <a:tailEnd type="triangle" w="med" len="med"/>
              </a:ln>
            </p:spPr>
            <p:txBody>
              <a:bodyPr wrap="square" anchor="ctr">
                <a:spAutoFit/>
              </a:bodyPr>
              <a:lstStyle/>
              <a:p>
                <a:endParaRPr lang="fr-FR" sz="1200"/>
              </a:p>
            </p:txBody>
          </p:sp>
        </p:grpSp>
      </p:grpSp>
      <p:sp>
        <p:nvSpPr>
          <p:cNvPr id="18" name="Espace réservé du texte 26"/>
          <p:cNvSpPr txBox="1">
            <a:spLocks/>
          </p:cNvSpPr>
          <p:nvPr/>
        </p:nvSpPr>
        <p:spPr>
          <a:xfrm>
            <a:off x="7005181" y="4575569"/>
            <a:ext cx="4777243" cy="364125"/>
          </a:xfrm>
          <a:prstGeom prst="rect">
            <a:avLst/>
          </a:prstGeom>
        </p:spPr>
        <p:txBody>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rgbClr val="FF0000"/>
              </a:buClr>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a:t>Sudrie </a:t>
            </a:r>
            <a:r>
              <a:rPr lang="fr-FR" sz="1400" i="1"/>
              <a:t>et al</a:t>
            </a:r>
            <a:r>
              <a:rPr lang="fr-FR" sz="1400"/>
              <a:t>, </a:t>
            </a:r>
            <a:r>
              <a:rPr lang="fr-FR" sz="1400" i="1"/>
              <a:t>Phys. Rev. Lett.</a:t>
            </a:r>
            <a:r>
              <a:rPr lang="fr-FR" sz="1400"/>
              <a:t> </a:t>
            </a:r>
            <a:r>
              <a:rPr lang="fr-FR" sz="1400" b="1"/>
              <a:t>89</a:t>
            </a:r>
            <a:r>
              <a:rPr lang="fr-FR" sz="1400"/>
              <a:t>, 186601 (2002)</a:t>
            </a:r>
          </a:p>
          <a:p>
            <a:pPr marL="0" indent="0">
              <a:buNone/>
            </a:pPr>
            <a:endParaRPr lang="en-US" sz="1400" dirty="0"/>
          </a:p>
        </p:txBody>
      </p:sp>
    </p:spTree>
    <p:extLst>
      <p:ext uri="{BB962C8B-B14F-4D97-AF65-F5344CB8AC3E}">
        <p14:creationId xmlns:p14="http://schemas.microsoft.com/office/powerpoint/2010/main" val="20151220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 nice solution, Bessel beams</a:t>
            </a:r>
            <a:endParaRPr lang="en-US"/>
          </a:p>
        </p:txBody>
      </p:sp>
      <p:sp>
        <p:nvSpPr>
          <p:cNvPr id="3" name="Espace réservé du contenu 2"/>
          <p:cNvSpPr>
            <a:spLocks noGrp="1"/>
          </p:cNvSpPr>
          <p:nvPr>
            <p:ph idx="1"/>
          </p:nvPr>
        </p:nvSpPr>
        <p:spPr>
          <a:xfrm>
            <a:off x="838200" y="1825625"/>
            <a:ext cx="10515600" cy="488950"/>
          </a:xfrm>
        </p:spPr>
        <p:txBody>
          <a:bodyPr/>
          <a:lstStyle/>
          <a:p>
            <a:r>
              <a:rPr lang="fr-FR"/>
              <a:t>Bessel beams are "diffraction – free". Kerr effect can be negligible.</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113</a:t>
            </a:fld>
            <a:endParaRPr lang="fr-CH"/>
          </a:p>
        </p:txBody>
      </p:sp>
      <p:pic>
        <p:nvPicPr>
          <p:cNvPr id="12" name="Picture 4" descr="G:\Ismail\conferences\CLEO_US\presentation\image BB.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4626" y="2232163"/>
            <a:ext cx="1493014" cy="1418789"/>
          </a:xfrm>
          <a:prstGeom prst="rect">
            <a:avLst/>
          </a:prstGeom>
          <a:noFill/>
        </p:spPr>
      </p:pic>
      <p:pic>
        <p:nvPicPr>
          <p:cNvPr id="13" name="Picture 3" descr="G:\Ismail\conferences\CLEO_US\presentation\image BB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13546" y="2232162"/>
            <a:ext cx="9816684" cy="1418789"/>
          </a:xfrm>
          <a:prstGeom prst="rect">
            <a:avLst/>
          </a:prstGeom>
          <a:noFill/>
        </p:spPr>
      </p:pic>
      <p:grpSp>
        <p:nvGrpSpPr>
          <p:cNvPr id="14" name="Groupe 13"/>
          <p:cNvGrpSpPr/>
          <p:nvPr/>
        </p:nvGrpSpPr>
        <p:grpSpPr>
          <a:xfrm>
            <a:off x="3545305" y="3774152"/>
            <a:ext cx="4314053" cy="2625742"/>
            <a:chOff x="1263192" y="3258319"/>
            <a:chExt cx="4314053" cy="2625742"/>
          </a:xfrm>
        </p:grpSpPr>
        <p:pic>
          <p:nvPicPr>
            <p:cNvPr id="15" name="Imag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63192" y="3258319"/>
              <a:ext cx="4314053" cy="2625742"/>
            </a:xfrm>
            <a:prstGeom prst="rect">
              <a:avLst/>
            </a:prstGeom>
          </p:spPr>
        </p:pic>
        <p:pic>
          <p:nvPicPr>
            <p:cNvPr id="16" name="Image 1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92356" y="4115369"/>
              <a:ext cx="865254" cy="299511"/>
            </a:xfrm>
            <a:prstGeom prst="rect">
              <a:avLst/>
            </a:prstGeom>
          </p:spPr>
        </p:pic>
        <p:pic>
          <p:nvPicPr>
            <p:cNvPr id="17" name="Image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92356" y="4684053"/>
              <a:ext cx="865254" cy="299511"/>
            </a:xfrm>
            <a:prstGeom prst="rect">
              <a:avLst/>
            </a:prstGeom>
          </p:spPr>
        </p:pic>
        <p:pic>
          <p:nvPicPr>
            <p:cNvPr id="18" name="Imag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flipV="1">
              <a:off x="2800323" y="5342840"/>
              <a:ext cx="151702" cy="125696"/>
            </a:xfrm>
            <a:prstGeom prst="rect">
              <a:avLst/>
            </a:prstGeom>
          </p:spPr>
        </p:pic>
      </p:grpSp>
    </p:spTree>
    <p:extLst>
      <p:ext uri="{BB962C8B-B14F-4D97-AF65-F5344CB8AC3E}">
        <p14:creationId xmlns:p14="http://schemas.microsoft.com/office/powerpoint/2010/main" val="25939425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Bessel beam is a kind of laser sword</a:t>
            </a:r>
            <a:endParaRPr lang="fr-CH" dirty="0"/>
          </a:p>
        </p:txBody>
      </p:sp>
      <p:sp>
        <p:nvSpPr>
          <p:cNvPr id="4" name="Slide Number Placeholder 3"/>
          <p:cNvSpPr>
            <a:spLocks noGrp="1"/>
          </p:cNvSpPr>
          <p:nvPr>
            <p:ph type="sldNum" sz="quarter" idx="4294967295"/>
          </p:nvPr>
        </p:nvSpPr>
        <p:spPr>
          <a:xfrm>
            <a:off x="11523663" y="6399213"/>
            <a:ext cx="668337" cy="342900"/>
          </a:xfrm>
        </p:spPr>
        <p:txBody>
          <a:bodyPr/>
          <a:lstStyle/>
          <a:p>
            <a:fld id="{44A68BA8-7460-4AE7-97A1-6C92CDFA0F8E}" type="slidenum">
              <a:rPr lang="fr-CH" smtClean="0"/>
              <a:pPr/>
              <a:t>114</a:t>
            </a:fld>
            <a:endParaRPr lang="fr-CH"/>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65213"/>
            <a:ext cx="12192000" cy="5334000"/>
          </a:xfrm>
          <a:prstGeom prst="rect">
            <a:avLst/>
          </a:prstGeom>
        </p:spPr>
      </p:pic>
      <p:pic>
        <p:nvPicPr>
          <p:cNvPr id="8" name="Picture 2" descr="G:\Utilisateurs\remi.meyer\FEMTO\Photos pour FEMTO\2017 12 08 Long Bessel beam\groupe4_postprocess_2.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rot="20240448" flipH="1" flipV="1">
            <a:off x="5505703" y="3086752"/>
            <a:ext cx="2336026" cy="15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4152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Single shot ablation with Bessel beams</a:t>
            </a:r>
            <a:endParaRPr lang="en-US"/>
          </a:p>
        </p:txBody>
      </p:sp>
      <p:sp>
        <p:nvSpPr>
          <p:cNvPr id="3" name="Espace réservé du contenu 2"/>
          <p:cNvSpPr>
            <a:spLocks noGrp="1"/>
          </p:cNvSpPr>
          <p:nvPr>
            <p:ph idx="1"/>
          </p:nvPr>
        </p:nvSpPr>
        <p:spPr/>
        <p:txBody>
          <a:bodyPr/>
          <a:lstStyle/>
          <a:p>
            <a:r>
              <a:rPr lang="en-US"/>
              <a:t>Through-channel drilling with a single pulse</a:t>
            </a:r>
          </a:p>
          <a:p>
            <a:endParaRPr lang="en-US"/>
          </a:p>
          <a:p>
            <a:endParaRPr lang="en-US"/>
          </a:p>
          <a:p>
            <a:endParaRPr lang="en-US"/>
          </a:p>
          <a:p>
            <a:pPr marL="0" indent="0">
              <a:buNone/>
            </a:pPr>
            <a:endParaRPr lang="en-US"/>
          </a:p>
          <a:p>
            <a:r>
              <a:rPr lang="en-US"/>
              <a:t>High aspect ratio void enclosed within sapphire</a:t>
            </a:r>
          </a:p>
          <a:p>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115</a:t>
            </a:fld>
            <a:endParaRPr lang="fr-CH"/>
          </a:p>
        </p:txBody>
      </p:sp>
      <p:sp>
        <p:nvSpPr>
          <p:cNvPr id="5" name="Espace réservé du texte 4"/>
          <p:cNvSpPr txBox="1">
            <a:spLocks/>
          </p:cNvSpPr>
          <p:nvPr/>
        </p:nvSpPr>
        <p:spPr>
          <a:xfrm>
            <a:off x="3724615" y="3681026"/>
            <a:ext cx="6587142" cy="333809"/>
          </a:xfrm>
          <a:prstGeom prst="rect">
            <a:avLst/>
          </a:prstGeom>
        </p:spPr>
        <p:txBody>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rgbClr val="FF0000"/>
              </a:buClr>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1600">
                <a:cs typeface="Times New Roman" pitchFamily="18" charset="0"/>
              </a:rPr>
              <a:t>Bhuyan et al, Appl. Phys. Lett., </a:t>
            </a:r>
            <a:r>
              <a:rPr lang="en-US" sz="1600" b="1"/>
              <a:t>97</a:t>
            </a:r>
            <a:r>
              <a:rPr lang="en-US" sz="1600"/>
              <a:t>, 081102 (2010)</a:t>
            </a:r>
            <a:endParaRPr lang="fr-FR" sz="1600"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99916" y="2376291"/>
            <a:ext cx="8511840" cy="1312892"/>
          </a:xfrm>
          <a:prstGeom prst="rect">
            <a:avLst/>
          </a:prstGeom>
          <a:noFill/>
          <a:ln w="9525">
            <a:noFill/>
            <a:miter lim="800000"/>
            <a:headEnd/>
            <a:tailEnd/>
          </a:ln>
        </p:spPr>
      </p:pic>
      <p:sp>
        <p:nvSpPr>
          <p:cNvPr id="8" name="Espace réservé du texte 4"/>
          <p:cNvSpPr txBox="1">
            <a:spLocks/>
          </p:cNvSpPr>
          <p:nvPr/>
        </p:nvSpPr>
        <p:spPr bwMode="auto">
          <a:xfrm>
            <a:off x="4472444" y="6087079"/>
            <a:ext cx="5839312" cy="600477"/>
          </a:xfrm>
          <a:prstGeom prst="rect">
            <a:avLst/>
          </a:prstGeom>
        </p:spPr>
        <p:txBody>
          <a:bodyPr/>
          <a:lstStyle>
            <a:defPPr>
              <a:defRPr lang="fr-FR"/>
            </a:defPPr>
            <a:lvl1pPr indent="0" algn="r">
              <a:lnSpc>
                <a:spcPct val="90000"/>
              </a:lnSpc>
              <a:spcBef>
                <a:spcPts val="1000"/>
              </a:spcBef>
              <a:buClr>
                <a:srgbClr val="FF0000"/>
              </a:buClr>
              <a:buFont typeface="Arial" panose="020B0604020202020204" pitchFamily="34" charset="0"/>
              <a:buNone/>
              <a:defRPr sz="1600">
                <a:latin typeface="Helvetica" panose="020B0604020202020204" pitchFamily="34" charset="0"/>
                <a:cs typeface="Times New Roman" pitchFamily="18" charset="0"/>
              </a:defRPr>
            </a:lvl1pPr>
            <a:lvl2pPr marL="685800" indent="-228600">
              <a:lnSpc>
                <a:spcPct val="90000"/>
              </a:lnSpc>
              <a:spcBef>
                <a:spcPts val="500"/>
              </a:spcBef>
              <a:buClr>
                <a:srgbClr val="FF0000"/>
              </a:buClr>
              <a:buFont typeface="Arial" panose="020B0604020202020204" pitchFamily="34" charset="0"/>
              <a:buChar char="•"/>
              <a:defRPr sz="2800">
                <a:latin typeface="Helvetica" panose="020B0604020202020204" pitchFamily="34" charset="0"/>
                <a:cs typeface="Helvetica" panose="020B0604020202020204" pitchFamily="34" charset="0"/>
              </a:defRPr>
            </a:lvl2pPr>
            <a:lvl3pPr marL="1143000" indent="-228600">
              <a:lnSpc>
                <a:spcPct val="90000"/>
              </a:lnSpc>
              <a:spcBef>
                <a:spcPts val="500"/>
              </a:spcBef>
              <a:buClr>
                <a:srgbClr val="FF0000"/>
              </a:buClr>
              <a:buFont typeface="Arial" panose="020B0604020202020204" pitchFamily="34" charset="0"/>
              <a:buChar char="•"/>
              <a:defRPr sz="2400">
                <a:latin typeface="Helvetica" panose="020B0604020202020204" pitchFamily="34" charset="0"/>
                <a:cs typeface="Helvetica" panose="020B0604020202020204" pitchFamily="34" charset="0"/>
              </a:defRPr>
            </a:lvl3pPr>
            <a:lvl4pPr marL="1600200" indent="-228600">
              <a:lnSpc>
                <a:spcPct val="90000"/>
              </a:lnSpc>
              <a:spcBef>
                <a:spcPts val="500"/>
              </a:spcBef>
              <a:buClr>
                <a:srgbClr val="FF0000"/>
              </a:buClr>
              <a:buFont typeface="Arial" panose="020B0604020202020204" pitchFamily="34" charset="0"/>
              <a:buChar char="•"/>
              <a:defRPr sz="2000">
                <a:latin typeface="Helvetica" panose="020B0604020202020204" pitchFamily="34" charset="0"/>
                <a:cs typeface="Helvetica" panose="020B0604020202020204" pitchFamily="34" charset="0"/>
              </a:defRPr>
            </a:lvl4pPr>
            <a:lvl5pPr marL="2057400" indent="-228600">
              <a:lnSpc>
                <a:spcPct val="90000"/>
              </a:lnSpc>
              <a:spcBef>
                <a:spcPts val="500"/>
              </a:spcBef>
              <a:buClr>
                <a:srgbClr val="FF0000"/>
              </a:buClr>
              <a:buFont typeface="Arial" panose="020B0604020202020204" pitchFamily="34" charset="0"/>
              <a:buChar char="•"/>
              <a:defRPr sz="2000">
                <a:latin typeface="Helvetica" panose="020B0604020202020204" pitchFamily="34" charset="0"/>
                <a:cs typeface="Helvetica"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Rapp et al, </a:t>
            </a:r>
            <a:r>
              <a:rPr lang="fr-FR" dirty="0" err="1"/>
              <a:t>Sci</a:t>
            </a:r>
            <a:r>
              <a:rPr lang="fr-FR" dirty="0"/>
              <a:t>. Reports </a:t>
            </a:r>
            <a:r>
              <a:rPr lang="en-US" b="1" dirty="0"/>
              <a:t>6</a:t>
            </a:r>
            <a:r>
              <a:rPr lang="en-US" dirty="0"/>
              <a:t>, 34286 </a:t>
            </a:r>
            <a:r>
              <a:rPr lang="fr-FR" dirty="0"/>
              <a:t>(2016)</a:t>
            </a:r>
          </a:p>
        </p:txBody>
      </p:sp>
      <p:grpSp>
        <p:nvGrpSpPr>
          <p:cNvPr id="16" name="Groupe 15"/>
          <p:cNvGrpSpPr/>
          <p:nvPr/>
        </p:nvGrpSpPr>
        <p:grpSpPr>
          <a:xfrm>
            <a:off x="2111232" y="4604289"/>
            <a:ext cx="7562850" cy="1410138"/>
            <a:chOff x="2748906" y="4604289"/>
            <a:chExt cx="7562850" cy="1410138"/>
          </a:xfrm>
        </p:grpSpPr>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825262" y="1527933"/>
              <a:ext cx="1410138" cy="7562850"/>
            </a:xfrm>
            <a:prstGeom prst="rect">
              <a:avLst/>
            </a:prstGeom>
          </p:spPr>
        </p:pic>
        <p:cxnSp>
          <p:nvCxnSpPr>
            <p:cNvPr id="9" name="Connecteur droit avec flèche 8"/>
            <p:cNvCxnSpPr/>
            <p:nvPr/>
          </p:nvCxnSpPr>
          <p:spPr bwMode="auto">
            <a:xfrm>
              <a:off x="3396120" y="5079839"/>
              <a:ext cx="6531894" cy="0"/>
            </a:xfrm>
            <a:prstGeom prst="straightConnector1">
              <a:avLst/>
            </a:prstGeom>
            <a:solidFill>
              <a:schemeClr val="accent1"/>
            </a:solidFill>
            <a:ln w="9525" cap="flat" cmpd="sng" algn="ctr">
              <a:solidFill>
                <a:schemeClr val="bg1"/>
              </a:solidFill>
              <a:prstDash val="solid"/>
              <a:round/>
              <a:headEnd type="diamond" w="med" len="med"/>
              <a:tailEnd type="diamond" w="med" len="med"/>
            </a:ln>
            <a:effectLst/>
          </p:spPr>
        </p:cxnSp>
        <p:sp>
          <p:nvSpPr>
            <p:cNvPr id="10" name="ZoneTexte 9"/>
            <p:cNvSpPr txBox="1"/>
            <p:nvPr/>
          </p:nvSpPr>
          <p:spPr bwMode="auto">
            <a:xfrm>
              <a:off x="6195298" y="4694594"/>
              <a:ext cx="894797" cy="397801"/>
            </a:xfrm>
            <a:prstGeom prst="rect">
              <a:avLst/>
            </a:prstGeom>
            <a:noFill/>
            <a:ln w="50800">
              <a:noFill/>
              <a:miter lim="800000"/>
              <a:headEnd/>
              <a:tailEnd/>
            </a:ln>
          </p:spPr>
          <p:txBody>
            <a:bodyPr wrap="none" rtlCol="0">
              <a:spAutoFit/>
            </a:bodyPr>
            <a:lstStyle/>
            <a:p>
              <a:pPr eaLnBrk="0" hangingPunct="0">
                <a:buNone/>
              </a:pPr>
              <a:r>
                <a:rPr lang="fr-FR" sz="1985">
                  <a:solidFill>
                    <a:schemeClr val="bg1"/>
                  </a:solidFill>
                  <a:latin typeface="Arial" pitchFamily="34" charset="0"/>
                  <a:cs typeface="Arial" pitchFamily="34" charset="0"/>
                </a:rPr>
                <a:t>30 µm</a:t>
              </a:r>
            </a:p>
          </p:txBody>
        </p:sp>
        <p:sp>
          <p:nvSpPr>
            <p:cNvPr id="11" name="ZoneTexte 10"/>
            <p:cNvSpPr txBox="1"/>
            <p:nvPr/>
          </p:nvSpPr>
          <p:spPr bwMode="auto">
            <a:xfrm>
              <a:off x="6363361" y="5464674"/>
              <a:ext cx="954107" cy="369332"/>
            </a:xfrm>
            <a:prstGeom prst="rect">
              <a:avLst/>
            </a:prstGeom>
            <a:noFill/>
            <a:ln w="50800">
              <a:noFill/>
              <a:miter lim="800000"/>
              <a:headEnd/>
              <a:tailEnd/>
            </a:ln>
          </p:spPr>
          <p:txBody>
            <a:bodyPr wrap="none" rtlCol="0">
              <a:spAutoFit/>
            </a:bodyPr>
            <a:lstStyle/>
            <a:p>
              <a:pPr eaLnBrk="0" hangingPunct="0">
                <a:buNone/>
              </a:pPr>
              <a:r>
                <a:rPr lang="fr-FR" sz="1800">
                  <a:solidFill>
                    <a:schemeClr val="bg1"/>
                  </a:solidFill>
                  <a:latin typeface="Arial" pitchFamily="34" charset="0"/>
                  <a:cs typeface="Arial" pitchFamily="34" charset="0"/>
                </a:rPr>
                <a:t>300 nm</a:t>
              </a:r>
            </a:p>
          </p:txBody>
        </p:sp>
        <p:grpSp>
          <p:nvGrpSpPr>
            <p:cNvPr id="12" name="Group 9"/>
            <p:cNvGrpSpPr/>
            <p:nvPr/>
          </p:nvGrpSpPr>
          <p:grpSpPr>
            <a:xfrm>
              <a:off x="6602847" y="5292442"/>
              <a:ext cx="88942" cy="78119"/>
              <a:chOff x="7020988" y="5448300"/>
              <a:chExt cx="88942" cy="78119"/>
            </a:xfrm>
          </p:grpSpPr>
          <p:cxnSp>
            <p:nvCxnSpPr>
              <p:cNvPr id="13" name="Straight Connector 4"/>
              <p:cNvCxnSpPr/>
              <p:nvPr/>
            </p:nvCxnSpPr>
            <p:spPr bwMode="auto">
              <a:xfrm>
                <a:off x="7020988" y="5448300"/>
                <a:ext cx="87549"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14" name="Straight Connector 59"/>
              <p:cNvCxnSpPr/>
              <p:nvPr/>
            </p:nvCxnSpPr>
            <p:spPr bwMode="auto">
              <a:xfrm>
                <a:off x="7022381" y="5526419"/>
                <a:ext cx="87549"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15" name="Straight Connector 61"/>
              <p:cNvCxnSpPr/>
              <p:nvPr/>
            </p:nvCxnSpPr>
            <p:spPr bwMode="auto">
              <a:xfrm>
                <a:off x="7064763" y="5448300"/>
                <a:ext cx="1392" cy="78119"/>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grpSp>
    </p:spTree>
    <p:extLst>
      <p:ext uri="{BB962C8B-B14F-4D97-AF65-F5344CB8AC3E}">
        <p14:creationId xmlns:p14="http://schemas.microsoft.com/office/powerpoint/2010/main" val="8067388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High-speed transparent materials cutting with "stealth-dicing" technology</a:t>
            </a:r>
            <a:endParaRPr lang="en-US"/>
          </a:p>
        </p:txBody>
      </p:sp>
      <p:sp>
        <p:nvSpPr>
          <p:cNvPr id="3" name="Espace réservé du contenu 2"/>
          <p:cNvSpPr>
            <a:spLocks noGrp="1"/>
          </p:cNvSpPr>
          <p:nvPr>
            <p:ph idx="1"/>
          </p:nvPr>
        </p:nvSpPr>
        <p:spPr>
          <a:xfrm>
            <a:off x="838200" y="1825625"/>
            <a:ext cx="10515600" cy="749133"/>
          </a:xfrm>
        </p:spPr>
        <p:txBody>
          <a:bodyPr>
            <a:normAutofit lnSpcReduction="10000"/>
          </a:bodyPr>
          <a:lstStyle/>
          <a:p>
            <a:r>
              <a:rPr lang="en-US"/>
              <a:t>Side by side nanochannel drilling allows for cleaving with very high speed (1m/s)</a:t>
            </a:r>
          </a:p>
          <a:p>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116</a:t>
            </a:fld>
            <a:endParaRPr lang="fr-CH"/>
          </a:p>
        </p:txBody>
      </p:sp>
      <p:pic>
        <p:nvPicPr>
          <p:cNvPr id="5" name="Image 4" descr="G:\Utilisateurs\remi.meyer\FEMTO\These\Papers\2017 AILU Paper\Fig2_concept_stealth_dicing_LIGHT.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3364" y="2574758"/>
            <a:ext cx="2683518" cy="3910814"/>
          </a:xfrm>
          <a:prstGeom prst="rect">
            <a:avLst/>
          </a:prstGeom>
          <a:noFill/>
          <a:ln>
            <a:noFill/>
          </a:ln>
        </p:spPr>
      </p:pic>
      <p:pic>
        <p:nvPicPr>
          <p:cNvPr id="6" name="Imag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2943" y="3042333"/>
            <a:ext cx="3023084" cy="2975664"/>
          </a:xfrm>
          <a:prstGeom prst="rect">
            <a:avLst/>
          </a:prstGeom>
        </p:spPr>
      </p:pic>
      <p:grpSp>
        <p:nvGrpSpPr>
          <p:cNvPr id="7" name="Groupe 6"/>
          <p:cNvGrpSpPr/>
          <p:nvPr/>
        </p:nvGrpSpPr>
        <p:grpSpPr>
          <a:xfrm>
            <a:off x="9096861" y="3147549"/>
            <a:ext cx="2651682" cy="2712515"/>
            <a:chOff x="5975405" y="1820545"/>
            <a:chExt cx="2651682" cy="2712514"/>
          </a:xfrm>
        </p:grpSpPr>
        <p:pic>
          <p:nvPicPr>
            <p:cNvPr id="8"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975405" y="1820545"/>
              <a:ext cx="2651682" cy="2446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975405" y="4001289"/>
              <a:ext cx="2651682" cy="531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ZoneTexte 9"/>
          <p:cNvSpPr txBox="1"/>
          <p:nvPr/>
        </p:nvSpPr>
        <p:spPr bwMode="auto">
          <a:xfrm>
            <a:off x="8303516" y="4210327"/>
            <a:ext cx="824265" cy="400110"/>
          </a:xfrm>
          <a:prstGeom prst="rect">
            <a:avLst/>
          </a:prstGeom>
          <a:noFill/>
          <a:ln w="50800">
            <a:noFill/>
            <a:miter lim="800000"/>
            <a:headEnd/>
            <a:tailEnd/>
          </a:ln>
        </p:spPr>
        <p:txBody>
          <a:bodyPr wrap="none" rtlCol="0">
            <a:spAutoFit/>
          </a:bodyPr>
          <a:lstStyle/>
          <a:p>
            <a:pPr eaLnBrk="0" hangingPunct="0">
              <a:buNone/>
            </a:pPr>
            <a:r>
              <a:rPr lang="fr-FR" sz="2000" kern="0">
                <a:latin typeface="Arial" pitchFamily="34" charset="0"/>
                <a:cs typeface="Arial" pitchFamily="34" charset="0"/>
              </a:rPr>
              <a:t>8 mm</a:t>
            </a:r>
            <a:endParaRPr lang="en-US" sz="2000" kern="0">
              <a:latin typeface="Arial" pitchFamily="34" charset="0"/>
              <a:cs typeface="Arial" pitchFamily="34" charset="0"/>
            </a:endParaRPr>
          </a:p>
        </p:txBody>
      </p:sp>
      <p:sp>
        <p:nvSpPr>
          <p:cNvPr id="11" name="Espace réservé du texte 5"/>
          <p:cNvSpPr txBox="1">
            <a:spLocks/>
          </p:cNvSpPr>
          <p:nvPr/>
        </p:nvSpPr>
        <p:spPr>
          <a:xfrm>
            <a:off x="4690559" y="6138798"/>
            <a:ext cx="6070936" cy="298227"/>
          </a:xfrm>
          <a:prstGeom prst="rect">
            <a:avLst/>
          </a:prstGeom>
        </p:spPr>
        <p:txBody>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rgbClr val="FF0000"/>
              </a:buClr>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a:t>Meyer et al, Appl. Phys. Lett. </a:t>
            </a:r>
            <a:r>
              <a:rPr lang="en-US" sz="1600" b="1"/>
              <a:t>114</a:t>
            </a:r>
            <a:r>
              <a:rPr lang="en-US" sz="1600"/>
              <a:t>, 201105 (2019)</a:t>
            </a:r>
          </a:p>
          <a:p>
            <a:pPr marL="0" indent="0">
              <a:buNone/>
            </a:pPr>
            <a:endParaRPr lang="en-US" sz="1600"/>
          </a:p>
        </p:txBody>
      </p:sp>
    </p:spTree>
    <p:extLst>
      <p:ext uri="{BB962C8B-B14F-4D97-AF65-F5344CB8AC3E}">
        <p14:creationId xmlns:p14="http://schemas.microsoft.com/office/powerpoint/2010/main" val="36215804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High-speed transparent materials cutting with "stealth-dicing" technology</a:t>
            </a:r>
            <a:endParaRPr lang="en-US"/>
          </a:p>
        </p:txBody>
      </p:sp>
      <p:sp>
        <p:nvSpPr>
          <p:cNvPr id="3" name="Espace réservé du contenu 2"/>
          <p:cNvSpPr>
            <a:spLocks noGrp="1"/>
          </p:cNvSpPr>
          <p:nvPr>
            <p:ph idx="1"/>
          </p:nvPr>
        </p:nvSpPr>
        <p:spPr>
          <a:xfrm>
            <a:off x="838200" y="1825625"/>
            <a:ext cx="10515600" cy="749133"/>
          </a:xfrm>
        </p:spPr>
        <p:txBody>
          <a:bodyPr>
            <a:normAutofit lnSpcReduction="10000"/>
          </a:bodyPr>
          <a:lstStyle/>
          <a:p>
            <a:r>
              <a:rPr lang="en-US"/>
              <a:t>Side by side nanochannel drilling allows for cleaving with very high speed (1m/s)</a:t>
            </a:r>
          </a:p>
          <a:p>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117</a:t>
            </a:fld>
            <a:endParaRPr lang="fr-CH"/>
          </a:p>
        </p:txBody>
      </p:sp>
      <p:pic>
        <p:nvPicPr>
          <p:cNvPr id="5" name="Image 4" descr="G:\Utilisateurs\remi.meyer\FEMTO\These\Papers\2017 AILU Paper\Fig2_concept_stealth_dicing_LIGHT.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3364" y="2574758"/>
            <a:ext cx="2683518" cy="3910814"/>
          </a:xfrm>
          <a:prstGeom prst="rect">
            <a:avLst/>
          </a:prstGeom>
          <a:noFill/>
          <a:ln>
            <a:noFill/>
          </a:ln>
        </p:spPr>
      </p:pic>
      <p:pic>
        <p:nvPicPr>
          <p:cNvPr id="7" name="Picture 6">
            <a:extLst>
              <a:ext uri="{FF2B5EF4-FFF2-40B4-BE49-F238E27FC236}">
                <a16:creationId xmlns:a16="http://schemas.microsoft.com/office/drawing/2014/main" id="{12D4E732-B7E8-B8C0-EF69-88DA805C9C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432" y="2348346"/>
            <a:ext cx="7641302" cy="3873148"/>
          </a:xfrm>
          <a:prstGeom prst="rect">
            <a:avLst/>
          </a:prstGeom>
        </p:spPr>
      </p:pic>
      <p:pic>
        <p:nvPicPr>
          <p:cNvPr id="13" name="Imag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5322" y="5792814"/>
            <a:ext cx="901992" cy="925729"/>
          </a:xfrm>
          <a:prstGeom prst="rect">
            <a:avLst/>
          </a:prstGeom>
        </p:spPr>
      </p:pic>
    </p:spTree>
    <p:extLst>
      <p:ext uri="{BB962C8B-B14F-4D97-AF65-F5344CB8AC3E}">
        <p14:creationId xmlns:p14="http://schemas.microsoft.com/office/powerpoint/2010/main" val="40607140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5691" y="0"/>
            <a:ext cx="10515600" cy="1325563"/>
          </a:xfrm>
        </p:spPr>
        <p:txBody>
          <a:bodyPr/>
          <a:lstStyle/>
          <a:p>
            <a:r>
              <a:rPr lang="fr-FR" dirty="0"/>
              <a:t>Process and </a:t>
            </a:r>
            <a:r>
              <a:rPr lang="fr-FR" dirty="0" err="1"/>
              <a:t>timescales</a:t>
            </a:r>
            <a:endParaRPr lang="en-US" dirty="0"/>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118</a:t>
            </a:fld>
            <a:endParaRPr lang="fr-CH"/>
          </a:p>
        </p:txBody>
      </p:sp>
      <p:sp>
        <p:nvSpPr>
          <p:cNvPr id="8" name="Rectangle 7"/>
          <p:cNvSpPr/>
          <p:nvPr/>
        </p:nvSpPr>
        <p:spPr bwMode="auto">
          <a:xfrm>
            <a:off x="9910917" y="4398468"/>
            <a:ext cx="944252" cy="434514"/>
          </a:xfrm>
          <a:prstGeom prst="rect">
            <a:avLst/>
          </a:prstGeom>
          <a:solidFill>
            <a:schemeClr val="bg1"/>
          </a:solidFill>
          <a:ln w="63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sp>
        <p:nvSpPr>
          <p:cNvPr id="10" name="ZoneTexte 9"/>
          <p:cNvSpPr txBox="1"/>
          <p:nvPr/>
        </p:nvSpPr>
        <p:spPr bwMode="auto">
          <a:xfrm>
            <a:off x="7752720" y="2089676"/>
            <a:ext cx="345043" cy="584775"/>
          </a:xfrm>
          <a:prstGeom prst="rect">
            <a:avLst/>
          </a:prstGeom>
          <a:noFill/>
          <a:ln w="12700">
            <a:solidFill>
              <a:schemeClr val="tx1"/>
            </a:solidFill>
            <a:miter lim="800000"/>
            <a:headEnd/>
            <a:tailEnd/>
          </a:ln>
        </p:spPr>
        <p:txBody>
          <a:bodyPr wrap="square" rtlCol="0">
            <a:spAutoFit/>
          </a:bodyPr>
          <a:lstStyle/>
          <a:p>
            <a:pPr eaLnBrk="0" hangingPunct="0">
              <a:buNone/>
            </a:pPr>
            <a:r>
              <a:rPr lang="fr-FR" sz="3200" b="1" kern="0">
                <a:latin typeface="Arial" pitchFamily="34" charset="0"/>
                <a:cs typeface="Arial" pitchFamily="34" charset="0"/>
              </a:rPr>
              <a:t>?</a:t>
            </a:r>
            <a:endParaRPr lang="en-US" sz="3200" b="1" kern="0">
              <a:latin typeface="Arial" pitchFamily="34" charset="0"/>
              <a:cs typeface="Arial" pitchFamily="34" charset="0"/>
            </a:endParaRPr>
          </a:p>
        </p:txBody>
      </p:sp>
      <p:cxnSp>
        <p:nvCxnSpPr>
          <p:cNvPr id="11" name="Connecteur droit 10"/>
          <p:cNvCxnSpPr>
            <a:endCxn id="10" idx="1"/>
          </p:cNvCxnSpPr>
          <p:nvPr/>
        </p:nvCxnSpPr>
        <p:spPr bwMode="auto">
          <a:xfrm flipV="1">
            <a:off x="4047140" y="2382064"/>
            <a:ext cx="3705580" cy="56539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2" name="Groupe 11"/>
          <p:cNvGrpSpPr/>
          <p:nvPr/>
        </p:nvGrpSpPr>
        <p:grpSpPr>
          <a:xfrm>
            <a:off x="5546192" y="5496550"/>
            <a:ext cx="6268819" cy="1180978"/>
            <a:chOff x="2477242" y="5202421"/>
            <a:chExt cx="7290000" cy="1455733"/>
          </a:xfrm>
        </p:grpSpPr>
        <p:pic>
          <p:nvPicPr>
            <p:cNvPr id="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7242" y="5202421"/>
              <a:ext cx="7290000" cy="1455733"/>
            </a:xfrm>
            <a:prstGeom prst="rect">
              <a:avLst/>
            </a:prstGeom>
            <a:noFill/>
            <a:ln w="9525">
              <a:solidFill>
                <a:schemeClr val="tx1"/>
              </a:solidFill>
              <a:miter lim="800000"/>
              <a:headEnd/>
              <a:tailEnd/>
            </a:ln>
          </p:spPr>
        </p:pic>
        <p:cxnSp>
          <p:nvCxnSpPr>
            <p:cNvPr id="14" name="Connecteur droit 13"/>
            <p:cNvCxnSpPr/>
            <p:nvPr/>
          </p:nvCxnSpPr>
          <p:spPr bwMode="auto">
            <a:xfrm>
              <a:off x="4849387" y="6181028"/>
              <a:ext cx="261257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pic>
        <p:nvPicPr>
          <p:cNvPr id="1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46142" y="3619763"/>
            <a:ext cx="1766376" cy="1459406"/>
          </a:xfrm>
          <a:prstGeom prst="rect">
            <a:avLst/>
          </a:prstGeom>
          <a:noFill/>
          <a:ln w="9525">
            <a:noFill/>
            <a:miter lim="800000"/>
            <a:headEnd/>
            <a:tailEnd/>
          </a:ln>
        </p:spPr>
      </p:pic>
      <p:grpSp>
        <p:nvGrpSpPr>
          <p:cNvPr id="17" name="Groupe 16"/>
          <p:cNvGrpSpPr/>
          <p:nvPr/>
        </p:nvGrpSpPr>
        <p:grpSpPr>
          <a:xfrm>
            <a:off x="1996452" y="1510867"/>
            <a:ext cx="7874626" cy="2946708"/>
            <a:chOff x="1996452" y="1510867"/>
            <a:chExt cx="7874626" cy="2946708"/>
          </a:xfrm>
        </p:grpSpPr>
        <p:grpSp>
          <p:nvGrpSpPr>
            <p:cNvPr id="5" name="Groupe 4"/>
            <p:cNvGrpSpPr/>
            <p:nvPr/>
          </p:nvGrpSpPr>
          <p:grpSpPr>
            <a:xfrm>
              <a:off x="1996452" y="1510867"/>
              <a:ext cx="7874626" cy="2946708"/>
              <a:chOff x="1996451" y="1510867"/>
              <a:chExt cx="9921569" cy="3712680"/>
            </a:xfrm>
          </p:grpSpPr>
          <p:pic>
            <p:nvPicPr>
              <p:cNvPr id="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96451" y="1510867"/>
                <a:ext cx="9921569" cy="3712680"/>
              </a:xfrm>
              <a:prstGeom prst="rect">
                <a:avLst/>
              </a:prstGeom>
              <a:noFill/>
              <a:ln w="9525">
                <a:noFill/>
                <a:miter lim="800000"/>
                <a:headEnd/>
                <a:tailEnd/>
              </a:ln>
              <a:effectLst/>
            </p:spPr>
          </p:pic>
          <p:pic>
            <p:nvPicPr>
              <p:cNvPr id="7" name="Imag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51377" y="3318047"/>
                <a:ext cx="1495425" cy="496869"/>
              </a:xfrm>
              <a:prstGeom prst="rect">
                <a:avLst/>
              </a:prstGeom>
            </p:spPr>
          </p:pic>
        </p:grpSp>
        <p:sp>
          <p:nvSpPr>
            <p:cNvPr id="16" name="Rectangle 15"/>
            <p:cNvSpPr/>
            <p:nvPr/>
          </p:nvSpPr>
          <p:spPr>
            <a:xfrm>
              <a:off x="6981825" y="4219575"/>
              <a:ext cx="1115938" cy="23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Espace réservé du contenu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6856" y="2504085"/>
            <a:ext cx="3849828" cy="3550857"/>
          </a:xfrm>
          <a:prstGeom prst="rect">
            <a:avLst/>
          </a:prstGeom>
          <a:ln>
            <a:solidFill>
              <a:schemeClr val="tx1"/>
            </a:solidFill>
          </a:ln>
        </p:spPr>
      </p:pic>
    </p:spTree>
    <p:extLst>
      <p:ext uri="{BB962C8B-B14F-4D97-AF65-F5344CB8AC3E}">
        <p14:creationId xmlns:p14="http://schemas.microsoft.com/office/powerpoint/2010/main" val="37350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1781" y="0"/>
            <a:ext cx="10515600" cy="1325563"/>
          </a:xfrm>
        </p:spPr>
        <p:txBody>
          <a:bodyPr/>
          <a:lstStyle/>
          <a:p>
            <a:r>
              <a:rPr lang="fr-FR"/>
              <a:t>Comparison fs-ps regimes in sapphire</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119</a:t>
            </a:fld>
            <a:endParaRPr lang="fr-CH"/>
          </a:p>
        </p:txBody>
      </p:sp>
      <p:sp>
        <p:nvSpPr>
          <p:cNvPr id="11" name="Espace réservé du texte 5"/>
          <p:cNvSpPr txBox="1">
            <a:spLocks/>
          </p:cNvSpPr>
          <p:nvPr/>
        </p:nvSpPr>
        <p:spPr>
          <a:xfrm>
            <a:off x="6237699" y="6534223"/>
            <a:ext cx="5076875" cy="249395"/>
          </a:xfrm>
          <a:prstGeom prst="rect">
            <a:avLst/>
          </a:prstGeom>
        </p:spPr>
        <p:txBody>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rgbClr val="FF0000"/>
              </a:buClr>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a:t>Rapp</a:t>
            </a:r>
            <a:r>
              <a:rPr lang="fr-FR" sz="1600" i="1"/>
              <a:t> et al, S</a:t>
            </a:r>
            <a:r>
              <a:rPr lang="en-US" sz="1600" i="1"/>
              <a:t>cientific Reports</a:t>
            </a:r>
            <a:r>
              <a:rPr lang="en-US" sz="1600"/>
              <a:t> </a:t>
            </a:r>
            <a:r>
              <a:rPr lang="en-US" sz="1600" b="1"/>
              <a:t>6</a:t>
            </a:r>
            <a:r>
              <a:rPr lang="en-US" sz="1600"/>
              <a:t>, 34286 (2016)</a:t>
            </a:r>
          </a:p>
          <a:p>
            <a:pPr marL="0" indent="0">
              <a:buNone/>
            </a:pPr>
            <a:endParaRPr lang="en-US" sz="160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8490" y="1717036"/>
            <a:ext cx="3584413" cy="4452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00851" y="1966417"/>
            <a:ext cx="4220648" cy="4129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p:cNvSpPr txBox="1"/>
          <p:nvPr/>
        </p:nvSpPr>
        <p:spPr bwMode="auto">
          <a:xfrm>
            <a:off x="8028248" y="1410460"/>
            <a:ext cx="885419" cy="400110"/>
          </a:xfrm>
          <a:prstGeom prst="rect">
            <a:avLst/>
          </a:prstGeom>
          <a:noFill/>
          <a:ln w="50800">
            <a:noFill/>
            <a:miter lim="800000"/>
            <a:headEnd/>
            <a:tailEnd/>
          </a:ln>
        </p:spPr>
        <p:txBody>
          <a:bodyPr wrap="square" rtlCol="0">
            <a:spAutoFit/>
          </a:bodyPr>
          <a:lstStyle/>
          <a:p>
            <a:pPr eaLnBrk="0" hangingPunct="0">
              <a:buNone/>
            </a:pPr>
            <a:r>
              <a:rPr lang="fr-FR" sz="2000" kern="0">
                <a:solidFill>
                  <a:schemeClr val="tx1">
                    <a:lumMod val="65000"/>
                    <a:lumOff val="35000"/>
                  </a:schemeClr>
                </a:solidFill>
                <a:latin typeface="Arial" pitchFamily="34" charset="0"/>
                <a:cs typeface="Arial" pitchFamily="34" charset="0"/>
              </a:rPr>
              <a:t>3 ps</a:t>
            </a:r>
            <a:endParaRPr lang="en-US" sz="2000" kern="0">
              <a:solidFill>
                <a:schemeClr val="tx1">
                  <a:lumMod val="65000"/>
                  <a:lumOff val="35000"/>
                </a:schemeClr>
              </a:solidFill>
              <a:latin typeface="Arial" pitchFamily="34" charset="0"/>
              <a:cs typeface="Arial" pitchFamily="34" charset="0"/>
            </a:endParaRPr>
          </a:p>
        </p:txBody>
      </p:sp>
      <p:sp>
        <p:nvSpPr>
          <p:cNvPr id="15" name="ZoneTexte 14"/>
          <p:cNvSpPr txBox="1"/>
          <p:nvPr/>
        </p:nvSpPr>
        <p:spPr bwMode="auto">
          <a:xfrm>
            <a:off x="2366058" y="1161079"/>
            <a:ext cx="1057746" cy="400110"/>
          </a:xfrm>
          <a:prstGeom prst="rect">
            <a:avLst/>
          </a:prstGeom>
          <a:noFill/>
          <a:ln w="50800">
            <a:noFill/>
            <a:miter lim="800000"/>
            <a:headEnd/>
            <a:tailEnd/>
          </a:ln>
        </p:spPr>
        <p:txBody>
          <a:bodyPr wrap="square" rtlCol="0">
            <a:spAutoFit/>
          </a:bodyPr>
          <a:lstStyle/>
          <a:p>
            <a:pPr eaLnBrk="0" hangingPunct="0">
              <a:buNone/>
            </a:pPr>
            <a:r>
              <a:rPr lang="fr-FR" sz="2000" kern="0">
                <a:solidFill>
                  <a:schemeClr val="tx1">
                    <a:lumMod val="65000"/>
                    <a:lumOff val="35000"/>
                  </a:schemeClr>
                </a:solidFill>
                <a:latin typeface="Arial" pitchFamily="34" charset="0"/>
                <a:cs typeface="Arial" pitchFamily="34" charset="0"/>
              </a:rPr>
              <a:t>140 fs</a:t>
            </a:r>
            <a:endParaRPr lang="en-US" sz="2000" kern="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2163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Questions?</a:t>
            </a:r>
            <a:endParaRPr lang="en-US" dirty="0"/>
          </a:p>
        </p:txBody>
      </p:sp>
      <p:sp>
        <p:nvSpPr>
          <p:cNvPr id="3" name="Content Placeholder 2"/>
          <p:cNvSpPr>
            <a:spLocks noGrp="1"/>
          </p:cNvSpPr>
          <p:nvPr>
            <p:ph idx="1"/>
          </p:nvPr>
        </p:nvSpPr>
        <p:spPr>
          <a:xfrm>
            <a:off x="1080540" y="2172951"/>
            <a:ext cx="9836841" cy="3014142"/>
          </a:xfrm>
        </p:spPr>
        <p:txBody>
          <a:bodyPr>
            <a:normAutofit/>
          </a:bodyPr>
          <a:lstStyle/>
          <a:p>
            <a:r>
              <a:rPr lang="fr-CH" sz="2800" b="1" dirty="0" err="1"/>
              <a:t>Why</a:t>
            </a:r>
            <a:r>
              <a:rPr lang="fr-CH" sz="2800" b="1" dirty="0"/>
              <a:t> </a:t>
            </a:r>
            <a:r>
              <a:rPr lang="fr-CH" sz="2800" b="1" dirty="0" err="1"/>
              <a:t>so</a:t>
            </a:r>
            <a:r>
              <a:rPr lang="fr-CH" sz="2800" b="1" dirty="0"/>
              <a:t> </a:t>
            </a:r>
            <a:r>
              <a:rPr lang="fr-CH" sz="2800" b="1" dirty="0" err="1"/>
              <a:t>many</a:t>
            </a:r>
            <a:r>
              <a:rPr lang="fr-CH" sz="2800" b="1" dirty="0"/>
              <a:t> </a:t>
            </a:r>
            <a:r>
              <a:rPr lang="fr-CH" sz="2800" b="1" dirty="0" err="1"/>
              <a:t>different</a:t>
            </a:r>
            <a:r>
              <a:rPr lang="fr-CH" sz="2800" b="1" dirty="0"/>
              <a:t> types of lasers ? </a:t>
            </a:r>
            <a:r>
              <a:rPr lang="fr-CH" sz="2800" dirty="0"/>
              <a:t>i.e. </a:t>
            </a:r>
            <a:r>
              <a:rPr lang="fr-CH" sz="2800" dirty="0" err="1"/>
              <a:t>Role</a:t>
            </a:r>
            <a:r>
              <a:rPr lang="fr-CH" sz="2800" dirty="0"/>
              <a:t> of the </a:t>
            </a:r>
            <a:r>
              <a:rPr lang="fr-CH" sz="2800" dirty="0" err="1"/>
              <a:t>wavelength</a:t>
            </a:r>
            <a:r>
              <a:rPr lang="fr-CH" sz="2800" dirty="0"/>
              <a:t>?</a:t>
            </a:r>
          </a:p>
          <a:p>
            <a:r>
              <a:rPr lang="fr-CH" sz="2800" b="1" dirty="0" err="1"/>
              <a:t>Pulsed</a:t>
            </a:r>
            <a:r>
              <a:rPr lang="fr-CH" sz="2800" b="1" dirty="0"/>
              <a:t> </a:t>
            </a:r>
            <a:r>
              <a:rPr lang="fr-CH" sz="2800" dirty="0"/>
              <a:t>or</a:t>
            </a:r>
            <a:r>
              <a:rPr lang="fr-CH" sz="2800" b="1" dirty="0"/>
              <a:t> not </a:t>
            </a:r>
            <a:r>
              <a:rPr lang="fr-CH" sz="2800" b="1" dirty="0" err="1"/>
              <a:t>pulsed</a:t>
            </a:r>
            <a:r>
              <a:rPr lang="fr-CH" sz="2800" b="1" dirty="0"/>
              <a:t>?</a:t>
            </a:r>
          </a:p>
          <a:p>
            <a:r>
              <a:rPr lang="fr-CH" sz="2800" b="1" dirty="0"/>
              <a:t>Short </a:t>
            </a:r>
            <a:r>
              <a:rPr lang="fr-CH" sz="2800" dirty="0"/>
              <a:t>or</a:t>
            </a:r>
            <a:r>
              <a:rPr lang="fr-CH" sz="2800" b="1" dirty="0"/>
              <a:t> long </a:t>
            </a:r>
            <a:r>
              <a:rPr lang="fr-CH" sz="2800" dirty="0"/>
              <a:t>pulse</a:t>
            </a:r>
            <a:r>
              <a:rPr lang="fr-CH" sz="2800" b="1" dirty="0"/>
              <a:t>? </a:t>
            </a:r>
          </a:p>
          <a:p>
            <a:r>
              <a:rPr lang="fr-CH" sz="2800" dirty="0"/>
              <a:t>How </a:t>
            </a:r>
            <a:r>
              <a:rPr lang="fr-CH" sz="2800" dirty="0" err="1"/>
              <a:t>can</a:t>
            </a:r>
            <a:r>
              <a:rPr lang="fr-CH" sz="2800" dirty="0"/>
              <a:t> </a:t>
            </a:r>
            <a:r>
              <a:rPr lang="fr-CH" sz="2800" dirty="0" err="1"/>
              <a:t>we</a:t>
            </a:r>
            <a:r>
              <a:rPr lang="fr-CH" sz="2800" dirty="0"/>
              <a:t> </a:t>
            </a:r>
            <a:r>
              <a:rPr lang="fr-CH" sz="2800" dirty="0" err="1"/>
              <a:t>selectively</a:t>
            </a:r>
            <a:r>
              <a:rPr lang="fr-CH" sz="2800" dirty="0"/>
              <a:t> </a:t>
            </a:r>
            <a:r>
              <a:rPr lang="fr-CH" sz="2800" dirty="0" err="1"/>
              <a:t>remove</a:t>
            </a:r>
            <a:r>
              <a:rPr lang="fr-CH" sz="2800" dirty="0"/>
              <a:t> </a:t>
            </a:r>
            <a:r>
              <a:rPr lang="fr-CH" sz="2800" dirty="0" err="1"/>
              <a:t>matter</a:t>
            </a:r>
            <a:r>
              <a:rPr lang="fr-CH" sz="2800" dirty="0"/>
              <a:t>?</a:t>
            </a:r>
          </a:p>
          <a:p>
            <a:r>
              <a:rPr lang="fr-CH" sz="2800" dirty="0" err="1"/>
              <a:t>Work</a:t>
            </a:r>
            <a:r>
              <a:rPr lang="fr-CH" sz="2800" dirty="0"/>
              <a:t> </a:t>
            </a:r>
            <a:r>
              <a:rPr lang="fr-CH" sz="2800" dirty="0" err="1"/>
              <a:t>material</a:t>
            </a:r>
            <a:r>
              <a:rPr lang="fr-CH" sz="2800" dirty="0"/>
              <a:t> </a:t>
            </a:r>
            <a:r>
              <a:rPr lang="fr-CH" sz="2800" dirty="0" err="1"/>
              <a:t>inside</a:t>
            </a:r>
            <a:r>
              <a:rPr lang="fr-CH" sz="2800" dirty="0"/>
              <a:t> </a:t>
            </a:r>
            <a:r>
              <a:rPr lang="fr-CH" sz="2800" dirty="0" err="1"/>
              <a:t>their</a:t>
            </a:r>
            <a:r>
              <a:rPr lang="fr-CH" sz="2800" dirty="0"/>
              <a:t> volume?</a:t>
            </a:r>
            <a:endParaRPr lang="en-US" sz="2800" dirty="0"/>
          </a:p>
        </p:txBody>
      </p:sp>
    </p:spTree>
    <p:extLst>
      <p:ext uri="{BB962C8B-B14F-4D97-AF65-F5344CB8AC3E}">
        <p14:creationId xmlns:p14="http://schemas.microsoft.com/office/powerpoint/2010/main" val="16788277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Increasing the efficiency with double pulses</a:t>
            </a:r>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120</a:t>
            </a:fld>
            <a:endParaRPr lang="fr-CH"/>
          </a:p>
        </p:txBody>
      </p:sp>
      <p:sp>
        <p:nvSpPr>
          <p:cNvPr id="8" name="ZoneTexte 7"/>
          <p:cNvSpPr txBox="1"/>
          <p:nvPr/>
        </p:nvSpPr>
        <p:spPr>
          <a:xfrm>
            <a:off x="6484733" y="2007227"/>
            <a:ext cx="3775970" cy="369332"/>
          </a:xfrm>
          <a:prstGeom prst="rect">
            <a:avLst/>
          </a:prstGeom>
          <a:noFill/>
        </p:spPr>
        <p:txBody>
          <a:bodyPr wrap="none" rtlCol="0">
            <a:spAutoFit/>
          </a:bodyPr>
          <a:lstStyle/>
          <a:p>
            <a:r>
              <a:rPr lang="fr-FR"/>
              <a:t>Warm dense matter : highly absorbing</a:t>
            </a:r>
            <a:endParaRPr lang="en-US"/>
          </a:p>
        </p:txBody>
      </p:sp>
      <p:grpSp>
        <p:nvGrpSpPr>
          <p:cNvPr id="12" name="Groupe 11"/>
          <p:cNvGrpSpPr/>
          <p:nvPr/>
        </p:nvGrpSpPr>
        <p:grpSpPr>
          <a:xfrm>
            <a:off x="1996452" y="2644342"/>
            <a:ext cx="7874626" cy="2946708"/>
            <a:chOff x="1996452" y="1510867"/>
            <a:chExt cx="7874626" cy="2946708"/>
          </a:xfrm>
        </p:grpSpPr>
        <p:grpSp>
          <p:nvGrpSpPr>
            <p:cNvPr id="13" name="Groupe 12"/>
            <p:cNvGrpSpPr/>
            <p:nvPr/>
          </p:nvGrpSpPr>
          <p:grpSpPr>
            <a:xfrm>
              <a:off x="1996452" y="1510867"/>
              <a:ext cx="7874626" cy="2946708"/>
              <a:chOff x="1996451" y="1510867"/>
              <a:chExt cx="9921569" cy="3712680"/>
            </a:xfrm>
          </p:grpSpPr>
          <p:pic>
            <p:nvPicPr>
              <p:cNvPr id="1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96451" y="1510867"/>
                <a:ext cx="9921569" cy="3712680"/>
              </a:xfrm>
              <a:prstGeom prst="rect">
                <a:avLst/>
              </a:prstGeom>
              <a:noFill/>
              <a:ln w="9525">
                <a:noFill/>
                <a:miter lim="800000"/>
                <a:headEnd/>
                <a:tailEnd/>
              </a:ln>
              <a:effectLst/>
            </p:spPr>
          </p:pic>
          <p:pic>
            <p:nvPicPr>
              <p:cNvPr id="16" name="Imag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1377" y="3318047"/>
                <a:ext cx="1495425" cy="496869"/>
              </a:xfrm>
              <a:prstGeom prst="rect">
                <a:avLst/>
              </a:prstGeom>
            </p:spPr>
          </p:pic>
        </p:grpSp>
        <p:sp>
          <p:nvSpPr>
            <p:cNvPr id="14" name="Rectangle 13"/>
            <p:cNvSpPr/>
            <p:nvPr/>
          </p:nvSpPr>
          <p:spPr>
            <a:xfrm>
              <a:off x="6981825" y="4219575"/>
              <a:ext cx="1115938" cy="23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Connecteur droit avec flèche 9"/>
          <p:cNvCxnSpPr/>
          <p:nvPr/>
        </p:nvCxnSpPr>
        <p:spPr>
          <a:xfrm flipH="1">
            <a:off x="7516491" y="2324818"/>
            <a:ext cx="236859" cy="627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Espace réservé du texte 5"/>
          <p:cNvSpPr txBox="1">
            <a:spLocks/>
          </p:cNvSpPr>
          <p:nvPr/>
        </p:nvSpPr>
        <p:spPr bwMode="auto">
          <a:xfrm>
            <a:off x="1809239" y="6605428"/>
            <a:ext cx="1668682" cy="298227"/>
          </a:xfrm>
          <a:prstGeom prst="rect">
            <a:avLst/>
          </a:prstGeom>
          <a:noFill/>
          <a:ln w="9525">
            <a:noFill/>
            <a:miter lim="800000"/>
            <a:headEnd/>
            <a:tailEnd/>
          </a:ln>
        </p:spPr>
        <p:txBody>
          <a:bodyPr vert="horz" wrap="square" lIns="104287" tIns="52144" rIns="104287" bIns="52144" numCol="1" anchor="t" anchorCtr="0" compatLnSpc="1">
            <a:prstTxWarp prst="textNoShape">
              <a:avLst/>
            </a:prstTxWarp>
          </a:bodyPr>
          <a:lstStyle>
            <a:lvl1pPr marL="391077" indent="-391077" algn="just" rtl="0" eaLnBrk="1" fontAlgn="base" hangingPunct="1">
              <a:spcBef>
                <a:spcPct val="20000"/>
              </a:spcBef>
              <a:spcAft>
                <a:spcPct val="0"/>
              </a:spcAft>
              <a:buSzPct val="125000"/>
              <a:buFont typeface="Arial" pitchFamily="34" charset="0"/>
              <a:buNone/>
              <a:defRPr sz="1600" i="0" baseline="0">
                <a:solidFill>
                  <a:schemeClr val="tx1">
                    <a:lumMod val="75000"/>
                    <a:lumOff val="25000"/>
                  </a:schemeClr>
                </a:solidFill>
                <a:latin typeface="Arial" pitchFamily="34" charset="0"/>
                <a:ea typeface="+mn-ea"/>
                <a:cs typeface="Arial" pitchFamily="34" charset="0"/>
              </a:defRPr>
            </a:lvl1pPr>
            <a:lvl2pPr marL="847334" indent="-325898" algn="just" rtl="0" eaLnBrk="1" fontAlgn="base" hangingPunct="1">
              <a:spcBef>
                <a:spcPct val="20000"/>
              </a:spcBef>
              <a:spcAft>
                <a:spcPct val="0"/>
              </a:spcAft>
              <a:buSzPct val="125000"/>
              <a:buFont typeface="Arial" pitchFamily="34" charset="0"/>
              <a:buNone/>
              <a:defRPr sz="2000">
                <a:solidFill>
                  <a:schemeClr val="tx1">
                    <a:lumMod val="65000"/>
                    <a:lumOff val="35000"/>
                  </a:schemeClr>
                </a:solidFill>
                <a:latin typeface="Arial" pitchFamily="34" charset="0"/>
                <a:cs typeface="Arial" pitchFamily="34" charset="0"/>
              </a:defRPr>
            </a:lvl2pPr>
            <a:lvl3pPr marL="1303592" indent="-260718" algn="just" rtl="0" eaLnBrk="1" fontAlgn="base" hangingPunct="1">
              <a:spcBef>
                <a:spcPct val="20000"/>
              </a:spcBef>
              <a:spcAft>
                <a:spcPct val="0"/>
              </a:spcAft>
              <a:buFont typeface="Arial" pitchFamily="34" charset="0"/>
              <a:buNone/>
              <a:defRPr sz="2000">
                <a:solidFill>
                  <a:schemeClr val="tx1">
                    <a:lumMod val="65000"/>
                    <a:lumOff val="35000"/>
                  </a:schemeClr>
                </a:solidFill>
                <a:latin typeface="Arial" pitchFamily="34" charset="0"/>
                <a:cs typeface="Arial" pitchFamily="34" charset="0"/>
              </a:defRPr>
            </a:lvl3pPr>
            <a:lvl4pPr marL="1825028" indent="-260718" algn="l" rtl="0" eaLnBrk="1" fontAlgn="base" hangingPunct="1">
              <a:spcBef>
                <a:spcPct val="20000"/>
              </a:spcBef>
              <a:spcAft>
                <a:spcPct val="0"/>
              </a:spcAft>
              <a:buChar char="–"/>
              <a:defRPr sz="2700">
                <a:solidFill>
                  <a:schemeClr val="tx1"/>
                </a:solidFill>
                <a:latin typeface="+mn-lt"/>
                <a:cs typeface="+mn-cs"/>
              </a:defRPr>
            </a:lvl4pPr>
            <a:lvl5pPr marL="2346465" indent="-260718" algn="l" rtl="0" eaLnBrk="1" fontAlgn="base" hangingPunct="1">
              <a:spcBef>
                <a:spcPct val="20000"/>
              </a:spcBef>
              <a:spcAft>
                <a:spcPct val="0"/>
              </a:spcAft>
              <a:buChar char="»"/>
              <a:defRPr sz="2700">
                <a:solidFill>
                  <a:schemeClr val="tx1"/>
                </a:solidFill>
                <a:latin typeface="+mn-lt"/>
                <a:cs typeface="+mn-cs"/>
              </a:defRPr>
            </a:lvl5pPr>
            <a:lvl6pPr marL="2867901" indent="-260718" algn="l" rtl="0" eaLnBrk="1" fontAlgn="base" hangingPunct="1">
              <a:spcBef>
                <a:spcPct val="20000"/>
              </a:spcBef>
              <a:spcAft>
                <a:spcPct val="0"/>
              </a:spcAft>
              <a:buChar char="»"/>
              <a:defRPr sz="2700">
                <a:solidFill>
                  <a:schemeClr val="tx1"/>
                </a:solidFill>
                <a:latin typeface="+mn-lt"/>
                <a:cs typeface="+mn-cs"/>
              </a:defRPr>
            </a:lvl6pPr>
            <a:lvl7pPr marL="3389338" indent="-260718" algn="l" rtl="0" eaLnBrk="1" fontAlgn="base" hangingPunct="1">
              <a:spcBef>
                <a:spcPct val="20000"/>
              </a:spcBef>
              <a:spcAft>
                <a:spcPct val="0"/>
              </a:spcAft>
              <a:buChar char="»"/>
              <a:defRPr sz="2700">
                <a:solidFill>
                  <a:schemeClr val="tx1"/>
                </a:solidFill>
                <a:latin typeface="+mn-lt"/>
                <a:cs typeface="+mn-cs"/>
              </a:defRPr>
            </a:lvl7pPr>
            <a:lvl8pPr marL="3910775" indent="-260718" algn="l" rtl="0" eaLnBrk="1" fontAlgn="base" hangingPunct="1">
              <a:spcBef>
                <a:spcPct val="20000"/>
              </a:spcBef>
              <a:spcAft>
                <a:spcPct val="0"/>
              </a:spcAft>
              <a:buChar char="»"/>
              <a:defRPr sz="2700">
                <a:solidFill>
                  <a:schemeClr val="tx1"/>
                </a:solidFill>
                <a:latin typeface="+mn-lt"/>
                <a:cs typeface="+mn-cs"/>
              </a:defRPr>
            </a:lvl8pPr>
            <a:lvl9pPr marL="4432211" indent="-260718" algn="l" rtl="0" eaLnBrk="1" fontAlgn="base" hangingPunct="1">
              <a:spcBef>
                <a:spcPct val="20000"/>
              </a:spcBef>
              <a:spcAft>
                <a:spcPct val="0"/>
              </a:spcAft>
              <a:buChar char="»"/>
              <a:defRPr sz="2700">
                <a:solidFill>
                  <a:schemeClr val="tx1"/>
                </a:solidFill>
                <a:latin typeface="+mn-lt"/>
                <a:cs typeface="+mn-cs"/>
              </a:defRPr>
            </a:lvl9pPr>
          </a:lstStyle>
          <a:p>
            <a:pPr defTabSz="914400"/>
            <a:r>
              <a:rPr lang="en-US" sz="1400" kern="0"/>
              <a:t>Falk, K. (2018)</a:t>
            </a:r>
          </a:p>
        </p:txBody>
      </p:sp>
      <p:pic>
        <p:nvPicPr>
          <p:cNvPr id="20" name="Imag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4825" y="2991420"/>
            <a:ext cx="3743363" cy="3635711"/>
          </a:xfrm>
          <a:prstGeom prst="rect">
            <a:avLst/>
          </a:prstGeom>
          <a:ln>
            <a:noFill/>
          </a:ln>
        </p:spPr>
      </p:pic>
    </p:spTree>
    <p:extLst>
      <p:ext uri="{BB962C8B-B14F-4D97-AF65-F5344CB8AC3E}">
        <p14:creationId xmlns:p14="http://schemas.microsoft.com/office/powerpoint/2010/main" val="40993901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Increasing the efficiency with double pulses</a:t>
            </a:r>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121</a:t>
            </a:fld>
            <a:endParaRPr lang="fr-CH"/>
          </a:p>
        </p:txBody>
      </p:sp>
      <p:sp>
        <p:nvSpPr>
          <p:cNvPr id="8" name="ZoneTexte 7"/>
          <p:cNvSpPr txBox="1"/>
          <p:nvPr/>
        </p:nvSpPr>
        <p:spPr>
          <a:xfrm>
            <a:off x="6484733" y="2007227"/>
            <a:ext cx="3775970" cy="369332"/>
          </a:xfrm>
          <a:prstGeom prst="rect">
            <a:avLst/>
          </a:prstGeom>
          <a:noFill/>
        </p:spPr>
        <p:txBody>
          <a:bodyPr wrap="none" rtlCol="0">
            <a:spAutoFit/>
          </a:bodyPr>
          <a:lstStyle/>
          <a:p>
            <a:r>
              <a:rPr lang="fr-FR"/>
              <a:t>Warm dense matter : highly absorbing</a:t>
            </a:r>
            <a:endParaRPr lang="en-US"/>
          </a:p>
        </p:txBody>
      </p:sp>
      <p:grpSp>
        <p:nvGrpSpPr>
          <p:cNvPr id="12" name="Groupe 11"/>
          <p:cNvGrpSpPr/>
          <p:nvPr/>
        </p:nvGrpSpPr>
        <p:grpSpPr>
          <a:xfrm>
            <a:off x="1996452" y="2644342"/>
            <a:ext cx="7874626" cy="2946708"/>
            <a:chOff x="1996452" y="1510867"/>
            <a:chExt cx="7874626" cy="2946708"/>
          </a:xfrm>
        </p:grpSpPr>
        <p:grpSp>
          <p:nvGrpSpPr>
            <p:cNvPr id="13" name="Groupe 12"/>
            <p:cNvGrpSpPr/>
            <p:nvPr/>
          </p:nvGrpSpPr>
          <p:grpSpPr>
            <a:xfrm>
              <a:off x="1996452" y="1510867"/>
              <a:ext cx="7874626" cy="2946708"/>
              <a:chOff x="1996451" y="1510867"/>
              <a:chExt cx="9921569" cy="3712680"/>
            </a:xfrm>
          </p:grpSpPr>
          <p:pic>
            <p:nvPicPr>
              <p:cNvPr id="1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96451" y="1510867"/>
                <a:ext cx="9921569" cy="3712680"/>
              </a:xfrm>
              <a:prstGeom prst="rect">
                <a:avLst/>
              </a:prstGeom>
              <a:noFill/>
              <a:ln w="9525">
                <a:noFill/>
                <a:miter lim="800000"/>
                <a:headEnd/>
                <a:tailEnd/>
              </a:ln>
              <a:effectLst/>
            </p:spPr>
          </p:pic>
          <p:pic>
            <p:nvPicPr>
              <p:cNvPr id="16" name="Imag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1377" y="3318047"/>
                <a:ext cx="1495425" cy="496869"/>
              </a:xfrm>
              <a:prstGeom prst="rect">
                <a:avLst/>
              </a:prstGeom>
            </p:spPr>
          </p:pic>
        </p:grpSp>
        <p:sp>
          <p:nvSpPr>
            <p:cNvPr id="14" name="Rectangle 13"/>
            <p:cNvSpPr/>
            <p:nvPr/>
          </p:nvSpPr>
          <p:spPr>
            <a:xfrm>
              <a:off x="6981825" y="4219575"/>
              <a:ext cx="1115938" cy="23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1428751" y="1825625"/>
            <a:ext cx="3779760" cy="41461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cteur droit avec flèche 9"/>
          <p:cNvCxnSpPr/>
          <p:nvPr/>
        </p:nvCxnSpPr>
        <p:spPr>
          <a:xfrm flipH="1">
            <a:off x="7516491" y="2324818"/>
            <a:ext cx="236859" cy="627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7" name="Groupe 16"/>
          <p:cNvGrpSpPr/>
          <p:nvPr/>
        </p:nvGrpSpPr>
        <p:grpSpPr>
          <a:xfrm>
            <a:off x="1703864" y="1949718"/>
            <a:ext cx="3298147" cy="2006064"/>
            <a:chOff x="2092751" y="1743075"/>
            <a:chExt cx="6702458" cy="4076700"/>
          </a:xfrm>
        </p:grpSpPr>
        <p:pic>
          <p:nvPicPr>
            <p:cNvPr id="18" name="Image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92751" y="1743075"/>
              <a:ext cx="6702458" cy="4076700"/>
            </a:xfrm>
            <a:prstGeom prst="rect">
              <a:avLst/>
            </a:prstGeom>
          </p:spPr>
        </p:pic>
        <p:cxnSp>
          <p:nvCxnSpPr>
            <p:cNvPr id="21" name="Connecteur droit 20"/>
            <p:cNvCxnSpPr/>
            <p:nvPr/>
          </p:nvCxnSpPr>
          <p:spPr bwMode="auto">
            <a:xfrm>
              <a:off x="2092751" y="5720861"/>
              <a:ext cx="670245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22" name="Rectangle 21"/>
          <p:cNvSpPr/>
          <p:nvPr/>
        </p:nvSpPr>
        <p:spPr bwMode="auto">
          <a:xfrm>
            <a:off x="3051053" y="3181875"/>
            <a:ext cx="584913" cy="724711"/>
          </a:xfrm>
          <a:prstGeom prst="rect">
            <a:avLst/>
          </a:prstGeom>
          <a:solidFill>
            <a:srgbClr val="7030A0"/>
          </a:solidFill>
          <a:ln w="63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buFontTx/>
              <a:buChar char="•"/>
            </a:pPr>
            <a:endParaRPr lang="en-US" sz="1600" b="1">
              <a:latin typeface="Arial" pitchFamily="34" charset="0"/>
              <a:cs typeface="Arial" pitchFamily="34" charset="0"/>
            </a:endParaRPr>
          </a:p>
        </p:txBody>
      </p:sp>
      <p:grpSp>
        <p:nvGrpSpPr>
          <p:cNvPr id="23" name="Groupe 22"/>
          <p:cNvGrpSpPr/>
          <p:nvPr/>
        </p:nvGrpSpPr>
        <p:grpSpPr>
          <a:xfrm>
            <a:off x="1722541" y="5187938"/>
            <a:ext cx="3298147" cy="783858"/>
            <a:chOff x="2092751" y="1743075"/>
            <a:chExt cx="6702458" cy="4076700"/>
          </a:xfrm>
        </p:grpSpPr>
        <p:pic>
          <p:nvPicPr>
            <p:cNvPr id="24" name="Image 2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92751" y="1743075"/>
              <a:ext cx="6702458" cy="4076700"/>
            </a:xfrm>
            <a:prstGeom prst="rect">
              <a:avLst/>
            </a:prstGeom>
          </p:spPr>
        </p:pic>
        <p:cxnSp>
          <p:nvCxnSpPr>
            <p:cNvPr id="25" name="Connecteur droit 24"/>
            <p:cNvCxnSpPr/>
            <p:nvPr/>
          </p:nvCxnSpPr>
          <p:spPr bwMode="auto">
            <a:xfrm>
              <a:off x="2092751" y="5720861"/>
              <a:ext cx="670245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26" name="Rectangle 25"/>
          <p:cNvSpPr/>
          <p:nvPr/>
        </p:nvSpPr>
        <p:spPr bwMode="auto">
          <a:xfrm>
            <a:off x="3296326" y="4885611"/>
            <a:ext cx="129288" cy="1076239"/>
          </a:xfrm>
          <a:prstGeom prst="rect">
            <a:avLst/>
          </a:prstGeom>
          <a:solidFill>
            <a:srgbClr val="7030A0"/>
          </a:solidFill>
          <a:ln w="63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buFontTx/>
              <a:buChar char="•"/>
            </a:pPr>
            <a:endParaRPr lang="en-US" sz="1600" b="1">
              <a:latin typeface="Arial" pitchFamily="34" charset="0"/>
              <a:cs typeface="Arial" pitchFamily="34" charset="0"/>
            </a:endParaRPr>
          </a:p>
        </p:txBody>
      </p:sp>
      <p:sp>
        <p:nvSpPr>
          <p:cNvPr id="27" name="ZoneTexte 26"/>
          <p:cNvSpPr txBox="1"/>
          <p:nvPr/>
        </p:nvSpPr>
        <p:spPr bwMode="auto">
          <a:xfrm>
            <a:off x="1635507" y="2183764"/>
            <a:ext cx="1441420" cy="369332"/>
          </a:xfrm>
          <a:prstGeom prst="rect">
            <a:avLst/>
          </a:prstGeom>
          <a:noFill/>
          <a:ln w="50800">
            <a:noFill/>
            <a:miter lim="800000"/>
            <a:headEnd/>
            <a:tailEnd/>
          </a:ln>
        </p:spPr>
        <p:txBody>
          <a:bodyPr wrap="none" rtlCol="0">
            <a:spAutoFit/>
          </a:bodyPr>
          <a:lstStyle/>
          <a:p>
            <a:pPr eaLnBrk="0" hangingPunct="0">
              <a:buNone/>
            </a:pPr>
            <a:r>
              <a:rPr lang="fr-FR" sz="1800" kern="0">
                <a:solidFill>
                  <a:schemeClr val="tx1">
                    <a:lumMod val="65000"/>
                    <a:lumOff val="35000"/>
                  </a:schemeClr>
                </a:solidFill>
                <a:latin typeface="Arial" pitchFamily="34" charset="0"/>
                <a:cs typeface="Arial" pitchFamily="34" charset="0"/>
              </a:rPr>
              <a:t>Single pulse</a:t>
            </a:r>
            <a:endParaRPr lang="en-US" sz="1800" kern="0">
              <a:solidFill>
                <a:schemeClr val="tx1">
                  <a:lumMod val="65000"/>
                  <a:lumOff val="35000"/>
                </a:schemeClr>
              </a:solidFill>
              <a:latin typeface="Arial" pitchFamily="34" charset="0"/>
              <a:cs typeface="Arial" pitchFamily="34" charset="0"/>
            </a:endParaRPr>
          </a:p>
        </p:txBody>
      </p:sp>
      <p:sp>
        <p:nvSpPr>
          <p:cNvPr id="28" name="ZoneTexte 27"/>
          <p:cNvSpPr txBox="1"/>
          <p:nvPr/>
        </p:nvSpPr>
        <p:spPr bwMode="auto">
          <a:xfrm>
            <a:off x="1635507" y="4617163"/>
            <a:ext cx="1364476" cy="369332"/>
          </a:xfrm>
          <a:prstGeom prst="rect">
            <a:avLst/>
          </a:prstGeom>
          <a:noFill/>
          <a:ln w="50800">
            <a:noFill/>
            <a:miter lim="800000"/>
            <a:headEnd/>
            <a:tailEnd/>
          </a:ln>
        </p:spPr>
        <p:txBody>
          <a:bodyPr wrap="none" rtlCol="0">
            <a:spAutoFit/>
          </a:bodyPr>
          <a:lstStyle/>
          <a:p>
            <a:pPr eaLnBrk="0" hangingPunct="0">
              <a:buNone/>
            </a:pPr>
            <a:r>
              <a:rPr lang="fr-FR" sz="1800" kern="0">
                <a:solidFill>
                  <a:schemeClr val="tx1">
                    <a:lumMod val="65000"/>
                    <a:lumOff val="35000"/>
                  </a:schemeClr>
                </a:solidFill>
                <a:latin typeface="Arial" pitchFamily="34" charset="0"/>
                <a:cs typeface="Arial" pitchFamily="34" charset="0"/>
              </a:rPr>
              <a:t>Split pulses</a:t>
            </a:r>
            <a:endParaRPr lang="en-US" sz="1800" kern="0">
              <a:solidFill>
                <a:schemeClr val="tx1">
                  <a:lumMod val="65000"/>
                  <a:lumOff val="35000"/>
                </a:schemeClr>
              </a:solidFill>
              <a:latin typeface="Arial" pitchFamily="34" charset="0"/>
              <a:cs typeface="Arial" pitchFamily="34" charset="0"/>
            </a:endParaRPr>
          </a:p>
        </p:txBody>
      </p:sp>
      <p:sp>
        <p:nvSpPr>
          <p:cNvPr id="29" name="ZoneTexte 28"/>
          <p:cNvSpPr txBox="1"/>
          <p:nvPr/>
        </p:nvSpPr>
        <p:spPr bwMode="auto">
          <a:xfrm>
            <a:off x="3576631" y="2951533"/>
            <a:ext cx="1540806" cy="338554"/>
          </a:xfrm>
          <a:prstGeom prst="rect">
            <a:avLst/>
          </a:prstGeom>
          <a:noFill/>
          <a:ln w="50800">
            <a:noFill/>
            <a:miter lim="800000"/>
            <a:headEnd/>
            <a:tailEnd/>
          </a:ln>
        </p:spPr>
        <p:txBody>
          <a:bodyPr wrap="none" rtlCol="0">
            <a:spAutoFit/>
          </a:bodyPr>
          <a:lstStyle/>
          <a:p>
            <a:pPr eaLnBrk="0" hangingPunct="0">
              <a:buNone/>
            </a:pPr>
            <a:r>
              <a:rPr lang="fr-FR" sz="1600" kern="0">
                <a:solidFill>
                  <a:srgbClr val="7030A0"/>
                </a:solidFill>
                <a:latin typeface="Arial" pitchFamily="34" charset="0"/>
                <a:cs typeface="Arial" pitchFamily="34" charset="0"/>
              </a:rPr>
              <a:t>Energy density</a:t>
            </a:r>
            <a:endParaRPr lang="en-US" sz="1600" kern="0">
              <a:solidFill>
                <a:srgbClr val="7030A0"/>
              </a:solidFill>
              <a:latin typeface="Arial" pitchFamily="34" charset="0"/>
              <a:cs typeface="Arial" pitchFamily="34" charset="0"/>
            </a:endParaRPr>
          </a:p>
        </p:txBody>
      </p:sp>
      <p:sp>
        <p:nvSpPr>
          <p:cNvPr id="30" name="ZoneTexte 29"/>
          <p:cNvSpPr txBox="1"/>
          <p:nvPr/>
        </p:nvSpPr>
        <p:spPr bwMode="auto">
          <a:xfrm>
            <a:off x="3368797" y="4691004"/>
            <a:ext cx="1540806" cy="338554"/>
          </a:xfrm>
          <a:prstGeom prst="rect">
            <a:avLst/>
          </a:prstGeom>
          <a:noFill/>
          <a:ln w="50800">
            <a:noFill/>
            <a:miter lim="800000"/>
            <a:headEnd/>
            <a:tailEnd/>
          </a:ln>
        </p:spPr>
        <p:txBody>
          <a:bodyPr wrap="none" rtlCol="0">
            <a:spAutoFit/>
          </a:bodyPr>
          <a:lstStyle/>
          <a:p>
            <a:pPr eaLnBrk="0" hangingPunct="0">
              <a:buNone/>
            </a:pPr>
            <a:r>
              <a:rPr lang="fr-FR" sz="1600" kern="0">
                <a:solidFill>
                  <a:srgbClr val="7030A0"/>
                </a:solidFill>
                <a:latin typeface="Arial" pitchFamily="34" charset="0"/>
                <a:cs typeface="Arial" pitchFamily="34" charset="0"/>
              </a:rPr>
              <a:t>Energy density</a:t>
            </a:r>
            <a:endParaRPr lang="en-US" sz="1600" kern="0">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val="20485939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Increasing the efficiency with double pulses</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122</a:t>
            </a:fld>
            <a:endParaRPr lang="fr-CH"/>
          </a:p>
        </p:txBody>
      </p:sp>
      <p:pic>
        <p:nvPicPr>
          <p:cNvPr id="17" name="Espace réservé du contenu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838200" y="2193321"/>
            <a:ext cx="9681210" cy="3251443"/>
          </a:xfrm>
          <a:prstGeom prst="rect">
            <a:avLst/>
          </a:prstGeom>
          <a:noFill/>
          <a:ln w="9525">
            <a:noFill/>
            <a:miter lim="800000"/>
            <a:headEnd/>
            <a:tailEnd/>
          </a:ln>
        </p:spPr>
      </p:pic>
      <p:sp>
        <p:nvSpPr>
          <p:cNvPr id="18" name="Espace réservé du texte 5"/>
          <p:cNvSpPr txBox="1">
            <a:spLocks/>
          </p:cNvSpPr>
          <p:nvPr/>
        </p:nvSpPr>
        <p:spPr bwMode="auto">
          <a:xfrm>
            <a:off x="3662787" y="5767934"/>
            <a:ext cx="6070936" cy="238582"/>
          </a:xfrm>
          <a:prstGeom prst="rect">
            <a:avLst/>
          </a:prstGeom>
          <a:noFill/>
          <a:ln w="9525">
            <a:noFill/>
            <a:miter lim="800000"/>
            <a:headEnd/>
            <a:tailEnd/>
          </a:ln>
        </p:spPr>
        <p:txBody>
          <a:bodyPr vert="horz" wrap="square" lIns="104287" tIns="52144" rIns="104287" bIns="52144" numCol="1" anchor="t" anchorCtr="0" compatLnSpc="1">
            <a:prstTxWarp prst="textNoShape">
              <a:avLst/>
            </a:prstTxWarp>
          </a:bodyPr>
          <a:lstStyle>
            <a:lvl1pPr marL="391077" indent="-391077" algn="just" rtl="0" eaLnBrk="1" fontAlgn="base" hangingPunct="1">
              <a:spcBef>
                <a:spcPct val="20000"/>
              </a:spcBef>
              <a:spcAft>
                <a:spcPct val="0"/>
              </a:spcAft>
              <a:buSzPct val="125000"/>
              <a:buFont typeface="Arial" pitchFamily="34" charset="0"/>
              <a:buNone/>
              <a:defRPr sz="1600" i="0" baseline="0">
                <a:solidFill>
                  <a:schemeClr val="tx1">
                    <a:lumMod val="75000"/>
                    <a:lumOff val="25000"/>
                  </a:schemeClr>
                </a:solidFill>
                <a:latin typeface="Arial" pitchFamily="34" charset="0"/>
                <a:ea typeface="+mn-ea"/>
                <a:cs typeface="Arial" pitchFamily="34" charset="0"/>
              </a:defRPr>
            </a:lvl1pPr>
            <a:lvl2pPr marL="847334" indent="-325898" algn="just" rtl="0" eaLnBrk="1" fontAlgn="base" hangingPunct="1">
              <a:spcBef>
                <a:spcPct val="20000"/>
              </a:spcBef>
              <a:spcAft>
                <a:spcPct val="0"/>
              </a:spcAft>
              <a:buSzPct val="125000"/>
              <a:buFont typeface="Arial" pitchFamily="34" charset="0"/>
              <a:buNone/>
              <a:defRPr sz="2000">
                <a:solidFill>
                  <a:schemeClr val="tx1">
                    <a:lumMod val="65000"/>
                    <a:lumOff val="35000"/>
                  </a:schemeClr>
                </a:solidFill>
                <a:latin typeface="Arial" pitchFamily="34" charset="0"/>
                <a:cs typeface="Arial" pitchFamily="34" charset="0"/>
              </a:defRPr>
            </a:lvl2pPr>
            <a:lvl3pPr marL="1303592" indent="-260718" algn="just" rtl="0" eaLnBrk="1" fontAlgn="base" hangingPunct="1">
              <a:spcBef>
                <a:spcPct val="20000"/>
              </a:spcBef>
              <a:spcAft>
                <a:spcPct val="0"/>
              </a:spcAft>
              <a:buFont typeface="Arial" pitchFamily="34" charset="0"/>
              <a:buNone/>
              <a:defRPr sz="2000">
                <a:solidFill>
                  <a:schemeClr val="tx1">
                    <a:lumMod val="65000"/>
                    <a:lumOff val="35000"/>
                  </a:schemeClr>
                </a:solidFill>
                <a:latin typeface="Arial" pitchFamily="34" charset="0"/>
                <a:cs typeface="Arial" pitchFamily="34" charset="0"/>
              </a:defRPr>
            </a:lvl3pPr>
            <a:lvl4pPr marL="1825028" indent="-260718" algn="l" rtl="0" eaLnBrk="1" fontAlgn="base" hangingPunct="1">
              <a:spcBef>
                <a:spcPct val="20000"/>
              </a:spcBef>
              <a:spcAft>
                <a:spcPct val="0"/>
              </a:spcAft>
              <a:buChar char="–"/>
              <a:defRPr sz="2700">
                <a:solidFill>
                  <a:schemeClr val="tx1"/>
                </a:solidFill>
                <a:latin typeface="+mn-lt"/>
                <a:cs typeface="+mn-cs"/>
              </a:defRPr>
            </a:lvl4pPr>
            <a:lvl5pPr marL="2346465" indent="-260718" algn="l" rtl="0" eaLnBrk="1" fontAlgn="base" hangingPunct="1">
              <a:spcBef>
                <a:spcPct val="20000"/>
              </a:spcBef>
              <a:spcAft>
                <a:spcPct val="0"/>
              </a:spcAft>
              <a:buChar char="»"/>
              <a:defRPr sz="2700">
                <a:solidFill>
                  <a:schemeClr val="tx1"/>
                </a:solidFill>
                <a:latin typeface="+mn-lt"/>
                <a:cs typeface="+mn-cs"/>
              </a:defRPr>
            </a:lvl5pPr>
            <a:lvl6pPr marL="2867901" indent="-260718" algn="l" rtl="0" eaLnBrk="1" fontAlgn="base" hangingPunct="1">
              <a:spcBef>
                <a:spcPct val="20000"/>
              </a:spcBef>
              <a:spcAft>
                <a:spcPct val="0"/>
              </a:spcAft>
              <a:buChar char="»"/>
              <a:defRPr sz="2700">
                <a:solidFill>
                  <a:schemeClr val="tx1"/>
                </a:solidFill>
                <a:latin typeface="+mn-lt"/>
                <a:cs typeface="+mn-cs"/>
              </a:defRPr>
            </a:lvl6pPr>
            <a:lvl7pPr marL="3389338" indent="-260718" algn="l" rtl="0" eaLnBrk="1" fontAlgn="base" hangingPunct="1">
              <a:spcBef>
                <a:spcPct val="20000"/>
              </a:spcBef>
              <a:spcAft>
                <a:spcPct val="0"/>
              </a:spcAft>
              <a:buChar char="»"/>
              <a:defRPr sz="2700">
                <a:solidFill>
                  <a:schemeClr val="tx1"/>
                </a:solidFill>
                <a:latin typeface="+mn-lt"/>
                <a:cs typeface="+mn-cs"/>
              </a:defRPr>
            </a:lvl7pPr>
            <a:lvl8pPr marL="3910775" indent="-260718" algn="l" rtl="0" eaLnBrk="1" fontAlgn="base" hangingPunct="1">
              <a:spcBef>
                <a:spcPct val="20000"/>
              </a:spcBef>
              <a:spcAft>
                <a:spcPct val="0"/>
              </a:spcAft>
              <a:buChar char="»"/>
              <a:defRPr sz="2700">
                <a:solidFill>
                  <a:schemeClr val="tx1"/>
                </a:solidFill>
                <a:latin typeface="+mn-lt"/>
                <a:cs typeface="+mn-cs"/>
              </a:defRPr>
            </a:lvl8pPr>
            <a:lvl9pPr marL="4432211" indent="-260718" algn="l" rtl="0" eaLnBrk="1" fontAlgn="base" hangingPunct="1">
              <a:spcBef>
                <a:spcPct val="20000"/>
              </a:spcBef>
              <a:spcAft>
                <a:spcPct val="0"/>
              </a:spcAft>
              <a:buChar char="»"/>
              <a:defRPr sz="2700">
                <a:solidFill>
                  <a:schemeClr val="tx1"/>
                </a:solidFill>
                <a:latin typeface="+mn-lt"/>
                <a:cs typeface="+mn-cs"/>
              </a:defRPr>
            </a:lvl9pPr>
          </a:lstStyle>
          <a:p>
            <a:pPr defTabSz="914400"/>
            <a:r>
              <a:rPr lang="en-US" kern="0"/>
              <a:t>J. Hoyo et al, Nanophotonics </a:t>
            </a:r>
            <a:r>
              <a:rPr lang="en-US" b="1" kern="0"/>
              <a:t>10</a:t>
            </a:r>
            <a:r>
              <a:rPr lang="en-US" kern="0"/>
              <a:t>, 1089 (2021)</a:t>
            </a:r>
          </a:p>
          <a:p>
            <a:pPr defTabSz="914400"/>
            <a:endParaRPr lang="en-US" kern="0"/>
          </a:p>
        </p:txBody>
      </p:sp>
      <p:sp>
        <p:nvSpPr>
          <p:cNvPr id="21" name="Rectangle 20"/>
          <p:cNvSpPr/>
          <p:nvPr/>
        </p:nvSpPr>
        <p:spPr bwMode="auto">
          <a:xfrm>
            <a:off x="5300416" y="2243564"/>
            <a:ext cx="432619" cy="235974"/>
          </a:xfrm>
          <a:prstGeom prst="rect">
            <a:avLst/>
          </a:prstGeom>
          <a:solidFill>
            <a:schemeClr val="bg1"/>
          </a:solidFill>
          <a:ln w="63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sp>
        <p:nvSpPr>
          <p:cNvPr id="22" name="Rectangle 21"/>
          <p:cNvSpPr/>
          <p:nvPr/>
        </p:nvSpPr>
        <p:spPr bwMode="auto">
          <a:xfrm>
            <a:off x="838200" y="2252440"/>
            <a:ext cx="432619" cy="235974"/>
          </a:xfrm>
          <a:prstGeom prst="rect">
            <a:avLst/>
          </a:prstGeom>
          <a:solidFill>
            <a:schemeClr val="bg1"/>
          </a:solidFill>
          <a:ln w="63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sp>
        <p:nvSpPr>
          <p:cNvPr id="23" name="Rectangle 22"/>
          <p:cNvSpPr/>
          <p:nvPr/>
        </p:nvSpPr>
        <p:spPr bwMode="auto">
          <a:xfrm>
            <a:off x="5158204" y="2252440"/>
            <a:ext cx="6903167" cy="3489325"/>
          </a:xfrm>
          <a:prstGeom prst="rect">
            <a:avLst/>
          </a:prstGeom>
          <a:solidFill>
            <a:schemeClr val="bg1"/>
          </a:solidFill>
          <a:ln w="63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47401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Playing with the beam shape</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123</a:t>
            </a:fld>
            <a:endParaRPr lang="fr-CH"/>
          </a:p>
        </p:txBody>
      </p:sp>
      <p:grpSp>
        <p:nvGrpSpPr>
          <p:cNvPr id="5" name="Groupe 4"/>
          <p:cNvGrpSpPr/>
          <p:nvPr/>
        </p:nvGrpSpPr>
        <p:grpSpPr>
          <a:xfrm>
            <a:off x="799124" y="2229595"/>
            <a:ext cx="1888739" cy="1738677"/>
            <a:chOff x="2958776" y="3573016"/>
            <a:chExt cx="1901256" cy="1742817"/>
          </a:xfrm>
        </p:grpSpPr>
        <p:pic>
          <p:nvPicPr>
            <p:cNvPr id="6" name="Picture 3" descr="G:\Utilisateurs\remi.meyer\FEMTO\These\Journals\2016 SciReports ps glass cleaving\figures\old\beam_shaping_v3.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bwMode="auto">
            <a:xfrm>
              <a:off x="2958776" y="3573016"/>
              <a:ext cx="1901256" cy="17428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430047" y="3645024"/>
              <a:ext cx="958714" cy="216024"/>
            </a:xfrm>
            <a:prstGeom prst="rect">
              <a:avLst/>
            </a:prstGeom>
            <a:solidFill>
              <a:sysClr val="window" lastClr="FFFFFF"/>
            </a:solidFill>
            <a:ln w="25400" cap="flat" cmpd="sng" algn="ctr">
              <a:noFill/>
              <a:prstDash val="solid"/>
            </a:ln>
            <a:effectLst/>
          </p:spPr>
          <p:txBody>
            <a:bodyPr rtlCol="0" anchor="ctr"/>
            <a:lstStyle/>
            <a:p>
              <a:pPr algn="ctr" defTabSz="1068842">
                <a:defRPr/>
              </a:pPr>
              <a:endParaRPr lang="fr-FR" sz="2104" kern="0">
                <a:solidFill>
                  <a:prstClr val="white"/>
                </a:solidFill>
                <a:latin typeface="Calibri"/>
              </a:endParaRPr>
            </a:p>
          </p:txBody>
        </p:sp>
        <p:grpSp>
          <p:nvGrpSpPr>
            <p:cNvPr id="8" name="Groupe 7"/>
            <p:cNvGrpSpPr/>
            <p:nvPr/>
          </p:nvGrpSpPr>
          <p:grpSpPr>
            <a:xfrm>
              <a:off x="3275856" y="3840480"/>
              <a:ext cx="1224136" cy="1218904"/>
              <a:chOff x="1555265" y="3886237"/>
              <a:chExt cx="1216535" cy="1211335"/>
            </a:xfrm>
          </p:grpSpPr>
          <p:pic>
            <p:nvPicPr>
              <p:cNvPr id="9" name="Picture 2"/>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10000"/>
                        </a14:imgEffect>
                        <a14:imgEffect>
                          <a14:saturation sat="400000"/>
                        </a14:imgEffect>
                      </a14:imgLayer>
                    </a14:imgProps>
                  </a:ext>
                  <a:ext uri="{28A0092B-C50C-407E-A947-70E740481C1C}">
                    <a14:useLocalDpi xmlns:a14="http://schemas.microsoft.com/office/drawing/2010/main"/>
                  </a:ext>
                </a:extLst>
              </a:blip>
              <a:srcRect/>
              <a:stretch/>
            </p:blipFill>
            <p:spPr bwMode="auto">
              <a:xfrm>
                <a:off x="1555265" y="3886237"/>
                <a:ext cx="1216535" cy="1211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555265" y="3886237"/>
                <a:ext cx="1216535" cy="1211335"/>
              </a:xfrm>
              <a:prstGeom prst="rect">
                <a:avLst/>
              </a:prstGeom>
              <a:noFill/>
              <a:ln w="6350" cap="flat" cmpd="sng" algn="ctr">
                <a:solidFill>
                  <a:sysClr val="window" lastClr="FFFFFF">
                    <a:lumMod val="85000"/>
                  </a:sysClr>
                </a:solidFill>
                <a:prstDash val="solid"/>
              </a:ln>
              <a:effectLst/>
            </p:spPr>
            <p:txBody>
              <a:bodyPr rtlCol="0" anchor="ctr"/>
              <a:lstStyle/>
              <a:p>
                <a:pPr algn="ctr" defTabSz="1068842">
                  <a:defRPr/>
                </a:pPr>
                <a:endParaRPr lang="fr-FR" sz="2104" kern="0">
                  <a:solidFill>
                    <a:prstClr val="black"/>
                  </a:solidFill>
                  <a:latin typeface="Calibri"/>
                </a:endParaRPr>
              </a:p>
            </p:txBody>
          </p:sp>
        </p:grpSp>
      </p:grpSp>
      <p:pic>
        <p:nvPicPr>
          <p:cNvPr id="11" name="Imag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9460" y="4292612"/>
            <a:ext cx="5039614" cy="2209813"/>
          </a:xfrm>
          <a:prstGeom prst="rect">
            <a:avLst/>
          </a:prstGeom>
        </p:spPr>
      </p:pic>
      <p:pic>
        <p:nvPicPr>
          <p:cNvPr id="12" name="Imag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01750" y="1894374"/>
            <a:ext cx="2677324" cy="2141860"/>
          </a:xfrm>
          <a:prstGeom prst="rect">
            <a:avLst/>
          </a:prstGeom>
        </p:spPr>
      </p:pic>
      <p:sp>
        <p:nvSpPr>
          <p:cNvPr id="14" name="ZoneTexte 13"/>
          <p:cNvSpPr txBox="1"/>
          <p:nvPr/>
        </p:nvSpPr>
        <p:spPr>
          <a:xfrm>
            <a:off x="359142" y="1690688"/>
            <a:ext cx="2744662" cy="739946"/>
          </a:xfrm>
          <a:prstGeom prst="rect">
            <a:avLst/>
          </a:prstGeom>
          <a:noFill/>
        </p:spPr>
        <p:txBody>
          <a:bodyPr wrap="none" rtlCol="0">
            <a:spAutoFit/>
          </a:bodyPr>
          <a:lstStyle/>
          <a:p>
            <a:pPr defTabSz="1068842">
              <a:defRPr/>
            </a:pPr>
            <a:r>
              <a:rPr lang="fr-FR" sz="2104" kern="0">
                <a:solidFill>
                  <a:srgbClr val="1F497D"/>
                </a:solidFill>
              </a:rPr>
              <a:t>(circularly-symmetric)</a:t>
            </a:r>
          </a:p>
          <a:p>
            <a:pPr defTabSz="1068842">
              <a:defRPr/>
            </a:pPr>
            <a:r>
              <a:rPr lang="fr-FR" sz="2104" kern="0">
                <a:solidFill>
                  <a:srgbClr val="1F497D"/>
                </a:solidFill>
              </a:rPr>
              <a:t> </a:t>
            </a:r>
            <a:r>
              <a:rPr lang="fr-FR" sz="2104" kern="0" dirty="0">
                <a:solidFill>
                  <a:srgbClr val="1F497D"/>
                </a:solidFill>
              </a:rPr>
              <a:t>Bessel </a:t>
            </a:r>
            <a:r>
              <a:rPr lang="fr-FR" sz="2104" kern="0" dirty="0" err="1">
                <a:solidFill>
                  <a:srgbClr val="1F497D"/>
                </a:solidFill>
              </a:rPr>
              <a:t>beam</a:t>
            </a:r>
            <a:endParaRPr lang="fr-FR" sz="2104" kern="0" dirty="0">
              <a:solidFill>
                <a:srgbClr val="1F497D"/>
              </a:solidFill>
            </a:endParaRPr>
          </a:p>
        </p:txBody>
      </p:sp>
      <p:pic>
        <p:nvPicPr>
          <p:cNvPr id="15" name="Picture 3" descr="G:\Utilisateurs\remi.meyer\FEMTO\These\Journals\2016 SciReports ps glass cleaving\figures\old\beam_shaping_v3.jpg"/>
          <p:cNvPicPr>
            <a:picLocks noChangeArrowheads="1"/>
          </p:cNvPicPr>
          <p:nvPr/>
        </p:nvPicPr>
        <p:blipFill rotWithShape="1">
          <a:blip r:embed="rId8" cstate="screen">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rcRect/>
          <a:stretch/>
        </p:blipFill>
        <p:spPr bwMode="auto">
          <a:xfrm>
            <a:off x="6628132" y="2150318"/>
            <a:ext cx="1970002" cy="1947924"/>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849501" y="2301397"/>
            <a:ext cx="2657475" cy="1666875"/>
          </a:xfrm>
          <a:prstGeom prst="rect">
            <a:avLst/>
          </a:prstGeom>
        </p:spPr>
      </p:pic>
      <p:sp>
        <p:nvSpPr>
          <p:cNvPr id="17" name="ZoneTexte 16"/>
          <p:cNvSpPr txBox="1"/>
          <p:nvPr/>
        </p:nvSpPr>
        <p:spPr>
          <a:xfrm>
            <a:off x="6177020" y="1841767"/>
            <a:ext cx="2672481" cy="416140"/>
          </a:xfrm>
          <a:prstGeom prst="rect">
            <a:avLst/>
          </a:prstGeom>
          <a:noFill/>
        </p:spPr>
        <p:txBody>
          <a:bodyPr wrap="square" rtlCol="0">
            <a:spAutoFit/>
          </a:bodyPr>
          <a:lstStyle/>
          <a:p>
            <a:pPr defTabSz="1068842">
              <a:defRPr/>
            </a:pPr>
            <a:r>
              <a:rPr lang="fr-FR" sz="2104" kern="0">
                <a:solidFill>
                  <a:srgbClr val="1F497D"/>
                </a:solidFill>
              </a:rPr>
              <a:t>Elliptical </a:t>
            </a:r>
            <a:r>
              <a:rPr lang="fr-FR" sz="2104" kern="0" dirty="0">
                <a:solidFill>
                  <a:srgbClr val="1F497D"/>
                </a:solidFill>
              </a:rPr>
              <a:t>Bessel </a:t>
            </a:r>
            <a:r>
              <a:rPr lang="fr-FR" sz="2104" kern="0" dirty="0" err="1">
                <a:solidFill>
                  <a:srgbClr val="1F497D"/>
                </a:solidFill>
              </a:rPr>
              <a:t>beam</a:t>
            </a:r>
            <a:endParaRPr lang="fr-FR" sz="2104" kern="0" dirty="0">
              <a:solidFill>
                <a:srgbClr val="1F497D"/>
              </a:solidFill>
            </a:endParaRPr>
          </a:p>
        </p:txBody>
      </p:sp>
      <p:sp>
        <p:nvSpPr>
          <p:cNvPr id="18" name="Espace réservé du texte 5"/>
          <p:cNvSpPr txBox="1">
            <a:spLocks/>
          </p:cNvSpPr>
          <p:nvPr/>
        </p:nvSpPr>
        <p:spPr>
          <a:xfrm>
            <a:off x="6177020" y="6272747"/>
            <a:ext cx="6070936" cy="298227"/>
          </a:xfrm>
          <a:prstGeom prst="rect">
            <a:avLst/>
          </a:prstGeom>
        </p:spPr>
        <p:txBody>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rgbClr val="FF0000"/>
              </a:buClr>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a:t>R. Meyer et al, </a:t>
            </a:r>
            <a:r>
              <a:rPr lang="en-US" sz="1600"/>
              <a:t>Opt. Lett. </a:t>
            </a:r>
            <a:r>
              <a:rPr lang="en-US" sz="1600" b="1"/>
              <a:t>42</a:t>
            </a:r>
            <a:r>
              <a:rPr lang="en-US" sz="1600"/>
              <a:t>, 4307-4310 (2017)</a:t>
            </a:r>
            <a:endParaRPr lang="fr-FR" sz="1600"/>
          </a:p>
          <a:p>
            <a:pPr marL="0" indent="0">
              <a:buNone/>
            </a:pPr>
            <a:endParaRPr lang="en-US" sz="1600"/>
          </a:p>
        </p:txBody>
      </p:sp>
      <p:sp>
        <p:nvSpPr>
          <p:cNvPr id="20" name="Rectangle 19"/>
          <p:cNvSpPr/>
          <p:nvPr/>
        </p:nvSpPr>
        <p:spPr bwMode="auto">
          <a:xfrm>
            <a:off x="4287276" y="2237680"/>
            <a:ext cx="468169" cy="368576"/>
          </a:xfrm>
          <a:prstGeom prst="rect">
            <a:avLst/>
          </a:prstGeom>
          <a:noFill/>
          <a:ln w="63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cxnSp>
        <p:nvCxnSpPr>
          <p:cNvPr id="21" name="Connecteur droit avec flèche 20"/>
          <p:cNvCxnSpPr/>
          <p:nvPr/>
        </p:nvCxnSpPr>
        <p:spPr bwMode="auto">
          <a:xfrm flipH="1">
            <a:off x="2328702" y="2606256"/>
            <a:ext cx="1958574" cy="200849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 name="Rectangle 21"/>
          <p:cNvSpPr/>
          <p:nvPr/>
        </p:nvSpPr>
        <p:spPr bwMode="auto">
          <a:xfrm>
            <a:off x="4934302" y="3463972"/>
            <a:ext cx="467313" cy="368576"/>
          </a:xfrm>
          <a:prstGeom prst="rect">
            <a:avLst/>
          </a:prstGeom>
          <a:noFill/>
          <a:ln w="63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cxnSp>
        <p:nvCxnSpPr>
          <p:cNvPr id="23" name="Connecteur droit avec flèche 22"/>
          <p:cNvCxnSpPr/>
          <p:nvPr/>
        </p:nvCxnSpPr>
        <p:spPr bwMode="auto">
          <a:xfrm>
            <a:off x="5156056" y="3823031"/>
            <a:ext cx="0" cy="74810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27" name="Groupe 26"/>
          <p:cNvGrpSpPr/>
          <p:nvPr/>
        </p:nvGrpSpPr>
        <p:grpSpPr>
          <a:xfrm>
            <a:off x="7368316" y="4072463"/>
            <a:ext cx="3241024" cy="2200284"/>
            <a:chOff x="7169802" y="590546"/>
            <a:chExt cx="3241024" cy="2200284"/>
          </a:xfrm>
        </p:grpSpPr>
        <p:pic>
          <p:nvPicPr>
            <p:cNvPr id="19" name="Picture 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169802" y="590546"/>
              <a:ext cx="3241024" cy="2200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Image 23"/>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496692" y="2317319"/>
              <a:ext cx="904875" cy="228600"/>
            </a:xfrm>
            <a:prstGeom prst="rect">
              <a:avLst/>
            </a:prstGeom>
          </p:spPr>
        </p:pic>
        <p:pic>
          <p:nvPicPr>
            <p:cNvPr id="25" name="Image 24"/>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505951" y="2500025"/>
              <a:ext cx="904875" cy="228600"/>
            </a:xfrm>
            <a:prstGeom prst="rect">
              <a:avLst/>
            </a:prstGeom>
          </p:spPr>
        </p:pic>
      </p:grpSp>
      <p:sp>
        <p:nvSpPr>
          <p:cNvPr id="28" name="Rectangle 27"/>
          <p:cNvSpPr/>
          <p:nvPr/>
        </p:nvSpPr>
        <p:spPr>
          <a:xfrm>
            <a:off x="6177020" y="1690688"/>
            <a:ext cx="5884351" cy="4582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049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027740"/>
          </a:xfrm>
        </p:spPr>
        <p:txBody>
          <a:bodyPr/>
          <a:lstStyle/>
          <a:p>
            <a:r>
              <a:rPr lang="fr-FR" dirty="0" err="1"/>
              <a:t>Playing</a:t>
            </a:r>
            <a:r>
              <a:rPr lang="fr-FR" dirty="0"/>
              <a:t> </a:t>
            </a:r>
            <a:r>
              <a:rPr lang="fr-FR" dirty="0" err="1"/>
              <a:t>with</a:t>
            </a:r>
            <a:r>
              <a:rPr lang="fr-FR" dirty="0"/>
              <a:t> the </a:t>
            </a:r>
            <a:r>
              <a:rPr lang="fr-FR" dirty="0" err="1"/>
              <a:t>beam</a:t>
            </a:r>
            <a:r>
              <a:rPr lang="fr-FR" dirty="0"/>
              <a:t> </a:t>
            </a:r>
            <a:r>
              <a:rPr lang="fr-FR" dirty="0" err="1"/>
              <a:t>shape</a:t>
            </a:r>
            <a:endParaRPr lang="en-US" dirty="0"/>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124</a:t>
            </a:fld>
            <a:endParaRPr lang="fr-CH"/>
          </a:p>
        </p:txBody>
      </p:sp>
      <p:grpSp>
        <p:nvGrpSpPr>
          <p:cNvPr id="5" name="Groupe 4"/>
          <p:cNvGrpSpPr/>
          <p:nvPr/>
        </p:nvGrpSpPr>
        <p:grpSpPr>
          <a:xfrm>
            <a:off x="799124" y="2229595"/>
            <a:ext cx="1888739" cy="1738677"/>
            <a:chOff x="2958776" y="3573016"/>
            <a:chExt cx="1901256" cy="1742817"/>
          </a:xfrm>
        </p:grpSpPr>
        <p:pic>
          <p:nvPicPr>
            <p:cNvPr id="6" name="Picture 3" descr="G:\Utilisateurs\remi.meyer\FEMTO\These\Journals\2016 SciReports ps glass cleaving\figures\old\beam_shaping_v3.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bwMode="auto">
            <a:xfrm>
              <a:off x="2958776" y="3573016"/>
              <a:ext cx="1901256" cy="17428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430047" y="3645024"/>
              <a:ext cx="958714" cy="216024"/>
            </a:xfrm>
            <a:prstGeom prst="rect">
              <a:avLst/>
            </a:prstGeom>
            <a:solidFill>
              <a:sysClr val="window" lastClr="FFFFFF"/>
            </a:solidFill>
            <a:ln w="25400" cap="flat" cmpd="sng" algn="ctr">
              <a:noFill/>
              <a:prstDash val="solid"/>
            </a:ln>
            <a:effectLst/>
          </p:spPr>
          <p:txBody>
            <a:bodyPr rtlCol="0" anchor="ctr"/>
            <a:lstStyle/>
            <a:p>
              <a:pPr algn="ctr" defTabSz="1068842">
                <a:defRPr/>
              </a:pPr>
              <a:endParaRPr lang="fr-FR" sz="2104" kern="0">
                <a:solidFill>
                  <a:prstClr val="white"/>
                </a:solidFill>
                <a:latin typeface="Calibri"/>
              </a:endParaRPr>
            </a:p>
          </p:txBody>
        </p:sp>
        <p:grpSp>
          <p:nvGrpSpPr>
            <p:cNvPr id="8" name="Groupe 7"/>
            <p:cNvGrpSpPr/>
            <p:nvPr/>
          </p:nvGrpSpPr>
          <p:grpSpPr>
            <a:xfrm>
              <a:off x="3275856" y="3840480"/>
              <a:ext cx="1224136" cy="1218904"/>
              <a:chOff x="1555265" y="3886237"/>
              <a:chExt cx="1216535" cy="1211335"/>
            </a:xfrm>
          </p:grpSpPr>
          <p:pic>
            <p:nvPicPr>
              <p:cNvPr id="9" name="Picture 2"/>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10000"/>
                        </a14:imgEffect>
                        <a14:imgEffect>
                          <a14:saturation sat="400000"/>
                        </a14:imgEffect>
                      </a14:imgLayer>
                    </a14:imgProps>
                  </a:ext>
                  <a:ext uri="{28A0092B-C50C-407E-A947-70E740481C1C}">
                    <a14:useLocalDpi xmlns:a14="http://schemas.microsoft.com/office/drawing/2010/main"/>
                  </a:ext>
                </a:extLst>
              </a:blip>
              <a:srcRect/>
              <a:stretch/>
            </p:blipFill>
            <p:spPr bwMode="auto">
              <a:xfrm>
                <a:off x="1555265" y="3886237"/>
                <a:ext cx="1216535" cy="1211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555265" y="3886237"/>
                <a:ext cx="1216535" cy="1211335"/>
              </a:xfrm>
              <a:prstGeom prst="rect">
                <a:avLst/>
              </a:prstGeom>
              <a:noFill/>
              <a:ln w="6350" cap="flat" cmpd="sng" algn="ctr">
                <a:solidFill>
                  <a:sysClr val="window" lastClr="FFFFFF">
                    <a:lumMod val="85000"/>
                  </a:sysClr>
                </a:solidFill>
                <a:prstDash val="solid"/>
              </a:ln>
              <a:effectLst/>
            </p:spPr>
            <p:txBody>
              <a:bodyPr rtlCol="0" anchor="ctr"/>
              <a:lstStyle/>
              <a:p>
                <a:pPr algn="ctr" defTabSz="1068842">
                  <a:defRPr/>
                </a:pPr>
                <a:endParaRPr lang="fr-FR" sz="2104" kern="0">
                  <a:solidFill>
                    <a:prstClr val="black"/>
                  </a:solidFill>
                  <a:latin typeface="Calibri"/>
                </a:endParaRPr>
              </a:p>
            </p:txBody>
          </p:sp>
        </p:grpSp>
      </p:grpSp>
      <p:pic>
        <p:nvPicPr>
          <p:cNvPr id="11" name="Imag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9460" y="4292612"/>
            <a:ext cx="5039614" cy="2209813"/>
          </a:xfrm>
          <a:prstGeom prst="rect">
            <a:avLst/>
          </a:prstGeom>
        </p:spPr>
      </p:pic>
      <p:pic>
        <p:nvPicPr>
          <p:cNvPr id="12" name="Imag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01750" y="1894374"/>
            <a:ext cx="2677324" cy="2141860"/>
          </a:xfrm>
          <a:prstGeom prst="rect">
            <a:avLst/>
          </a:prstGeom>
        </p:spPr>
      </p:pic>
      <p:sp>
        <p:nvSpPr>
          <p:cNvPr id="14" name="ZoneTexte 13"/>
          <p:cNvSpPr txBox="1"/>
          <p:nvPr/>
        </p:nvSpPr>
        <p:spPr>
          <a:xfrm>
            <a:off x="359142" y="1690688"/>
            <a:ext cx="2744662" cy="739946"/>
          </a:xfrm>
          <a:prstGeom prst="rect">
            <a:avLst/>
          </a:prstGeom>
          <a:noFill/>
        </p:spPr>
        <p:txBody>
          <a:bodyPr wrap="none" rtlCol="0">
            <a:spAutoFit/>
          </a:bodyPr>
          <a:lstStyle/>
          <a:p>
            <a:pPr defTabSz="1068842">
              <a:defRPr/>
            </a:pPr>
            <a:r>
              <a:rPr lang="fr-FR" sz="2104" kern="0">
                <a:solidFill>
                  <a:srgbClr val="1F497D"/>
                </a:solidFill>
              </a:rPr>
              <a:t>(circularly-symmetric)</a:t>
            </a:r>
          </a:p>
          <a:p>
            <a:pPr defTabSz="1068842">
              <a:defRPr/>
            </a:pPr>
            <a:r>
              <a:rPr lang="fr-FR" sz="2104" kern="0">
                <a:solidFill>
                  <a:srgbClr val="1F497D"/>
                </a:solidFill>
              </a:rPr>
              <a:t> </a:t>
            </a:r>
            <a:r>
              <a:rPr lang="fr-FR" sz="2104" kern="0" dirty="0">
                <a:solidFill>
                  <a:srgbClr val="1F497D"/>
                </a:solidFill>
              </a:rPr>
              <a:t>Bessel </a:t>
            </a:r>
            <a:r>
              <a:rPr lang="fr-FR" sz="2104" kern="0" dirty="0" err="1">
                <a:solidFill>
                  <a:srgbClr val="1F497D"/>
                </a:solidFill>
              </a:rPr>
              <a:t>beam</a:t>
            </a:r>
            <a:endParaRPr lang="fr-FR" sz="2104" kern="0" dirty="0">
              <a:solidFill>
                <a:srgbClr val="1F497D"/>
              </a:solidFill>
            </a:endParaRPr>
          </a:p>
        </p:txBody>
      </p:sp>
      <p:pic>
        <p:nvPicPr>
          <p:cNvPr id="15" name="Picture 3" descr="G:\Utilisateurs\remi.meyer\FEMTO\These\Journals\2016 SciReports ps glass cleaving\figures\old\beam_shaping_v3.jpg"/>
          <p:cNvPicPr>
            <a:picLocks noChangeArrowheads="1"/>
          </p:cNvPicPr>
          <p:nvPr/>
        </p:nvPicPr>
        <p:blipFill rotWithShape="1">
          <a:blip r:embed="rId8" cstate="screen">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rcRect/>
          <a:stretch/>
        </p:blipFill>
        <p:spPr bwMode="auto">
          <a:xfrm>
            <a:off x="6628132" y="2150318"/>
            <a:ext cx="1970002" cy="1947924"/>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849501" y="2301397"/>
            <a:ext cx="2657475" cy="1666875"/>
          </a:xfrm>
          <a:prstGeom prst="rect">
            <a:avLst/>
          </a:prstGeom>
        </p:spPr>
      </p:pic>
      <p:sp>
        <p:nvSpPr>
          <p:cNvPr id="17" name="ZoneTexte 16"/>
          <p:cNvSpPr txBox="1"/>
          <p:nvPr/>
        </p:nvSpPr>
        <p:spPr>
          <a:xfrm>
            <a:off x="6177020" y="1841767"/>
            <a:ext cx="2672481" cy="416140"/>
          </a:xfrm>
          <a:prstGeom prst="rect">
            <a:avLst/>
          </a:prstGeom>
          <a:noFill/>
        </p:spPr>
        <p:txBody>
          <a:bodyPr wrap="square" rtlCol="0">
            <a:spAutoFit/>
          </a:bodyPr>
          <a:lstStyle/>
          <a:p>
            <a:pPr defTabSz="1068842">
              <a:defRPr/>
            </a:pPr>
            <a:r>
              <a:rPr lang="fr-FR" sz="2104" kern="0">
                <a:solidFill>
                  <a:srgbClr val="1F497D"/>
                </a:solidFill>
              </a:rPr>
              <a:t>Elliptical </a:t>
            </a:r>
            <a:r>
              <a:rPr lang="fr-FR" sz="2104" kern="0" dirty="0">
                <a:solidFill>
                  <a:srgbClr val="1F497D"/>
                </a:solidFill>
              </a:rPr>
              <a:t>Bessel </a:t>
            </a:r>
            <a:r>
              <a:rPr lang="fr-FR" sz="2104" kern="0" dirty="0" err="1">
                <a:solidFill>
                  <a:srgbClr val="1F497D"/>
                </a:solidFill>
              </a:rPr>
              <a:t>beam</a:t>
            </a:r>
            <a:endParaRPr lang="fr-FR" sz="2104" kern="0" dirty="0">
              <a:solidFill>
                <a:srgbClr val="1F497D"/>
              </a:solidFill>
            </a:endParaRPr>
          </a:p>
        </p:txBody>
      </p:sp>
      <p:sp>
        <p:nvSpPr>
          <p:cNvPr id="18" name="Espace réservé du texte 5"/>
          <p:cNvSpPr txBox="1">
            <a:spLocks/>
          </p:cNvSpPr>
          <p:nvPr/>
        </p:nvSpPr>
        <p:spPr>
          <a:xfrm>
            <a:off x="6177020" y="6272747"/>
            <a:ext cx="6070936" cy="298227"/>
          </a:xfrm>
          <a:prstGeom prst="rect">
            <a:avLst/>
          </a:prstGeom>
        </p:spPr>
        <p:txBody>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rgbClr val="FF0000"/>
              </a:buClr>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a:t>R. Meyer et al, </a:t>
            </a:r>
            <a:r>
              <a:rPr lang="en-US" sz="1600"/>
              <a:t>Opt. Lett. </a:t>
            </a:r>
            <a:r>
              <a:rPr lang="en-US" sz="1600" b="1"/>
              <a:t>42</a:t>
            </a:r>
            <a:r>
              <a:rPr lang="en-US" sz="1600"/>
              <a:t>, 4307-4310 (2017)</a:t>
            </a:r>
            <a:endParaRPr lang="fr-FR" sz="1600"/>
          </a:p>
          <a:p>
            <a:pPr marL="0" indent="0">
              <a:buNone/>
            </a:pPr>
            <a:endParaRPr lang="en-US" sz="1600"/>
          </a:p>
        </p:txBody>
      </p:sp>
      <p:sp>
        <p:nvSpPr>
          <p:cNvPr id="20" name="Rectangle 19"/>
          <p:cNvSpPr/>
          <p:nvPr/>
        </p:nvSpPr>
        <p:spPr bwMode="auto">
          <a:xfrm>
            <a:off x="4287276" y="2237680"/>
            <a:ext cx="468169" cy="368576"/>
          </a:xfrm>
          <a:prstGeom prst="rect">
            <a:avLst/>
          </a:prstGeom>
          <a:noFill/>
          <a:ln w="63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cxnSp>
        <p:nvCxnSpPr>
          <p:cNvPr id="21" name="Connecteur droit avec flèche 20"/>
          <p:cNvCxnSpPr/>
          <p:nvPr/>
        </p:nvCxnSpPr>
        <p:spPr bwMode="auto">
          <a:xfrm flipH="1">
            <a:off x="2328702" y="2606256"/>
            <a:ext cx="1958574" cy="200849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 name="Rectangle 21"/>
          <p:cNvSpPr/>
          <p:nvPr/>
        </p:nvSpPr>
        <p:spPr bwMode="auto">
          <a:xfrm>
            <a:off x="4934302" y="3463972"/>
            <a:ext cx="467313" cy="368576"/>
          </a:xfrm>
          <a:prstGeom prst="rect">
            <a:avLst/>
          </a:prstGeom>
          <a:noFill/>
          <a:ln w="63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cxnSp>
        <p:nvCxnSpPr>
          <p:cNvPr id="23" name="Connecteur droit avec flèche 22"/>
          <p:cNvCxnSpPr/>
          <p:nvPr/>
        </p:nvCxnSpPr>
        <p:spPr bwMode="auto">
          <a:xfrm>
            <a:off x="5156056" y="3823031"/>
            <a:ext cx="0" cy="74810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26" name="Groupe 25"/>
          <p:cNvGrpSpPr/>
          <p:nvPr/>
        </p:nvGrpSpPr>
        <p:grpSpPr>
          <a:xfrm>
            <a:off x="3772929" y="4773076"/>
            <a:ext cx="8247401" cy="1447576"/>
            <a:chOff x="107504" y="4338955"/>
            <a:chExt cx="7703539" cy="1682333"/>
          </a:xfrm>
        </p:grpSpPr>
        <p:pic>
          <p:nvPicPr>
            <p:cNvPr id="28" name="Picture 3" descr="G:\Utilisateurs\remi.meyer\FEMTO\These\2016-05\2016-05-12 Verre 2nd session\Verre_modBessel_transverse_12_n5_001.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32333" y="4338955"/>
              <a:ext cx="7478710" cy="168233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pSp>
          <p:nvGrpSpPr>
            <p:cNvPr id="29" name="Groupe 28"/>
            <p:cNvGrpSpPr/>
            <p:nvPr/>
          </p:nvGrpSpPr>
          <p:grpSpPr>
            <a:xfrm>
              <a:off x="107504" y="4756135"/>
              <a:ext cx="1472452" cy="911154"/>
              <a:chOff x="6449516" y="5854094"/>
              <a:chExt cx="1653354" cy="1023096"/>
            </a:xfrm>
          </p:grpSpPr>
          <p:pic>
            <p:nvPicPr>
              <p:cNvPr id="31" name="Picture 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rot="5400000">
                <a:off x="6735127" y="5852553"/>
                <a:ext cx="1023096" cy="10261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Connecteur droit 31"/>
              <p:cNvCxnSpPr/>
              <p:nvPr/>
            </p:nvCxnSpPr>
            <p:spPr bwMode="auto">
              <a:xfrm>
                <a:off x="6449516" y="6350871"/>
                <a:ext cx="1653354" cy="0"/>
              </a:xfrm>
              <a:prstGeom prst="line">
                <a:avLst/>
              </a:prstGeom>
              <a:noFill/>
              <a:ln w="28575" cap="flat" cmpd="sng" algn="ctr">
                <a:solidFill>
                  <a:srgbClr val="FF0000"/>
                </a:solidFill>
                <a:prstDash val="solid"/>
                <a:headEnd type="none" w="med" len="med"/>
                <a:tailEnd type="triangle" w="lg" len="lg"/>
              </a:ln>
              <a:effectLst>
                <a:outerShdw blurRad="40000" dist="23000" dir="5400000" rotWithShape="0">
                  <a:srgbClr val="000000">
                    <a:alpha val="35000"/>
                  </a:srgbClr>
                </a:outerShdw>
              </a:effectLst>
            </p:spPr>
          </p:cxnSp>
        </p:grpSp>
        <p:sp>
          <p:nvSpPr>
            <p:cNvPr id="30" name="ZoneTexte 29"/>
            <p:cNvSpPr txBox="1"/>
            <p:nvPr/>
          </p:nvSpPr>
          <p:spPr bwMode="auto">
            <a:xfrm>
              <a:off x="6529746" y="4553955"/>
              <a:ext cx="1250602" cy="1424498"/>
            </a:xfrm>
            <a:prstGeom prst="rect">
              <a:avLst/>
            </a:prstGeom>
            <a:noFill/>
            <a:ln w="50800">
              <a:noFill/>
              <a:miter lim="800000"/>
              <a:headEnd/>
              <a:tailEnd/>
            </a:ln>
          </p:spPr>
          <p:txBody>
            <a:bodyPr wrap="none" rtlCol="0">
              <a:spAutoFit/>
            </a:bodyPr>
            <a:lstStyle/>
            <a:p>
              <a:pPr algn="r" eaLnBrk="0" hangingPunct="0">
                <a:buNone/>
              </a:pPr>
              <a:r>
                <a:rPr lang="fr-FR" sz="2455" kern="0" dirty="0" err="1">
                  <a:solidFill>
                    <a:schemeClr val="bg1"/>
                  </a:solidFill>
                  <a:latin typeface="Arial" pitchFamily="34" charset="0"/>
                  <a:cs typeface="Arial" pitchFamily="34" charset="0"/>
                </a:rPr>
                <a:t>Sample</a:t>
              </a:r>
              <a:endParaRPr lang="fr-FR" sz="2455" kern="0" dirty="0">
                <a:solidFill>
                  <a:schemeClr val="bg1"/>
                </a:solidFill>
                <a:latin typeface="Arial" pitchFamily="34" charset="0"/>
                <a:cs typeface="Arial" pitchFamily="34" charset="0"/>
              </a:endParaRPr>
            </a:p>
            <a:p>
              <a:pPr algn="r" eaLnBrk="0" hangingPunct="0">
                <a:buNone/>
              </a:pPr>
              <a:endParaRPr lang="fr-FR" sz="2455" kern="0" dirty="0">
                <a:solidFill>
                  <a:schemeClr val="bg1"/>
                </a:solidFill>
                <a:latin typeface="Arial" pitchFamily="34" charset="0"/>
                <a:cs typeface="Arial" pitchFamily="34" charset="0"/>
              </a:endParaRPr>
            </a:p>
            <a:p>
              <a:pPr algn="r" eaLnBrk="0" hangingPunct="0">
                <a:buNone/>
              </a:pPr>
              <a:r>
                <a:rPr lang="fr-FR" sz="2455" kern="0" dirty="0">
                  <a:solidFill>
                    <a:schemeClr val="bg1"/>
                  </a:solidFill>
                  <a:latin typeface="Arial" pitchFamily="34" charset="0"/>
                  <a:cs typeface="Arial" pitchFamily="34" charset="0"/>
                </a:rPr>
                <a:t>Vacuum</a:t>
              </a:r>
            </a:p>
          </p:txBody>
        </p:sp>
      </p:grpSp>
      <p:pic>
        <p:nvPicPr>
          <p:cNvPr id="33"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645185" y="1663337"/>
            <a:ext cx="7866852" cy="2479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3364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Ongoing questions</a:t>
            </a:r>
            <a:endParaRPr lang="en-US"/>
          </a:p>
        </p:txBody>
      </p:sp>
      <p:sp>
        <p:nvSpPr>
          <p:cNvPr id="3" name="Espace réservé du contenu 2"/>
          <p:cNvSpPr>
            <a:spLocks noGrp="1"/>
          </p:cNvSpPr>
          <p:nvPr>
            <p:ph idx="1"/>
          </p:nvPr>
        </p:nvSpPr>
        <p:spPr>
          <a:xfrm>
            <a:off x="838200" y="1825625"/>
            <a:ext cx="10515600" cy="774700"/>
          </a:xfrm>
        </p:spPr>
        <p:txBody>
          <a:bodyPr>
            <a:normAutofit fontScale="92500" lnSpcReduction="10000"/>
          </a:bodyPr>
          <a:lstStyle/>
          <a:p>
            <a:r>
              <a:rPr lang="fr-FR"/>
              <a:t>Why is the energy so concentrated in this case?</a:t>
            </a:r>
          </a:p>
          <a:p>
            <a:r>
              <a:rPr lang="fr-FR"/>
              <a:t>What is the actual plasma diameter?</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125</a:t>
            </a:fld>
            <a:endParaRPr lang="fr-CH"/>
          </a:p>
        </p:txBody>
      </p:sp>
    </p:spTree>
    <p:extLst>
      <p:ext uri="{BB962C8B-B14F-4D97-AF65-F5344CB8AC3E}">
        <p14:creationId xmlns:p14="http://schemas.microsoft.com/office/powerpoint/2010/main" val="11336017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Laser- nanoplasma interaction</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126</a:t>
            </a:fld>
            <a:endParaRPr lang="fr-CH"/>
          </a:p>
        </p:txBody>
      </p:sp>
      <p:grpSp>
        <p:nvGrpSpPr>
          <p:cNvPr id="7" name="Group"/>
          <p:cNvGrpSpPr/>
          <p:nvPr/>
        </p:nvGrpSpPr>
        <p:grpSpPr>
          <a:xfrm>
            <a:off x="838200" y="1658938"/>
            <a:ext cx="4124044" cy="4117731"/>
            <a:chOff x="-1" y="0"/>
            <a:chExt cx="9155683" cy="9141669"/>
          </a:xfrm>
        </p:grpSpPr>
        <p:grpSp>
          <p:nvGrpSpPr>
            <p:cNvPr id="8" name="Group"/>
            <p:cNvGrpSpPr/>
            <p:nvPr/>
          </p:nvGrpSpPr>
          <p:grpSpPr>
            <a:xfrm>
              <a:off x="-1" y="0"/>
              <a:ext cx="9155683" cy="9141669"/>
              <a:chOff x="0" y="0"/>
              <a:chExt cx="9155682" cy="9141668"/>
            </a:xfrm>
          </p:grpSpPr>
          <p:sp>
            <p:nvSpPr>
              <p:cNvPr id="12" name="Rounded Rectangle"/>
              <p:cNvSpPr/>
              <p:nvPr/>
            </p:nvSpPr>
            <p:spPr>
              <a:xfrm>
                <a:off x="5525198" y="6949738"/>
                <a:ext cx="3630484" cy="2191930"/>
              </a:xfrm>
              <a:prstGeom prst="roundRect">
                <a:avLst>
                  <a:gd name="adj" fmla="val 16335"/>
                </a:avLst>
              </a:prstGeom>
              <a:solidFill>
                <a:srgbClr val="ADCDEA"/>
              </a:solidFill>
              <a:ln w="9525" cap="flat">
                <a:solidFill>
                  <a:schemeClr val="tx1"/>
                </a:solidFill>
                <a:miter lim="400000"/>
              </a:ln>
              <a:effectLst>
                <a:outerShdw blurRad="254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13" name="Arrow"/>
              <p:cNvSpPr/>
              <p:nvPr/>
            </p:nvSpPr>
            <p:spPr>
              <a:xfrm rot="5400000">
                <a:off x="4924410" y="4122621"/>
                <a:ext cx="4586724" cy="928115"/>
              </a:xfrm>
              <a:prstGeom prst="rightArrow">
                <a:avLst>
                  <a:gd name="adj1" fmla="val 32000"/>
                  <a:gd name="adj2" fmla="val 34000"/>
                </a:avLst>
              </a:prstGeom>
              <a:solidFill>
                <a:srgbClr val="000000"/>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14" name="Arrow"/>
              <p:cNvSpPr/>
              <p:nvPr/>
            </p:nvSpPr>
            <p:spPr>
              <a:xfrm>
                <a:off x="3410343" y="631907"/>
                <a:ext cx="2069314" cy="928116"/>
              </a:xfrm>
              <a:prstGeom prst="rightArrow">
                <a:avLst>
                  <a:gd name="adj1" fmla="val 32000"/>
                  <a:gd name="adj2" fmla="val 34000"/>
                </a:avLst>
              </a:prstGeom>
              <a:solidFill>
                <a:srgbClr val="000000"/>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grpSp>
            <p:nvGrpSpPr>
              <p:cNvPr id="15" name="Interpolation of the E:B fields in the positions of the particles"/>
              <p:cNvGrpSpPr/>
              <p:nvPr/>
            </p:nvGrpSpPr>
            <p:grpSpPr>
              <a:xfrm>
                <a:off x="5525197" y="0"/>
                <a:ext cx="3364803" cy="2191931"/>
                <a:chOff x="0" y="0"/>
                <a:chExt cx="3364802" cy="2191930"/>
              </a:xfrm>
            </p:grpSpPr>
            <p:sp>
              <p:nvSpPr>
                <p:cNvPr id="109" name="Rounded Rectangle"/>
                <p:cNvSpPr/>
                <p:nvPr/>
              </p:nvSpPr>
              <p:spPr>
                <a:xfrm>
                  <a:off x="0" y="0"/>
                  <a:ext cx="3364803" cy="2191931"/>
                </a:xfrm>
                <a:prstGeom prst="roundRect">
                  <a:avLst>
                    <a:gd name="adj" fmla="val 16335"/>
                  </a:avLst>
                </a:prstGeom>
                <a:solidFill>
                  <a:srgbClr val="F29E65"/>
                </a:solidFill>
                <a:ln w="9525" cap="flat">
                  <a:solidFill>
                    <a:schemeClr val="tx1"/>
                  </a:solidFill>
                  <a:miter lim="400000"/>
                </a:ln>
                <a:effectLst>
                  <a:outerShdw blurRad="25400" rotWithShape="0">
                    <a:srgbClr val="000000">
                      <a:alpha val="50000"/>
                    </a:srgbClr>
                  </a:outerShdw>
                </a:effectLst>
              </p:spPr>
              <p:txBody>
                <a:bodyPr wrap="square" lIns="45718" tIns="45718" rIns="45718" bIns="45718" numCol="1" anchor="ctr">
                  <a:noAutofit/>
                </a:bodyPr>
                <a:lstStyle/>
                <a:p>
                  <a:pPr defTabSz="821530">
                    <a:defRPr sz="3000" b="1">
                      <a:latin typeface="Helvetica"/>
                      <a:ea typeface="Helvetica"/>
                      <a:cs typeface="Helvetica"/>
                      <a:sym typeface="Helvetica"/>
                    </a:defRPr>
                  </a:pPr>
                  <a:endParaRPr sz="1200" b="1"/>
                </a:p>
              </p:txBody>
            </p:sp>
            <p:sp>
              <p:nvSpPr>
                <p:cNvPr id="110" name="Interpolation of the E:B fields in the positions of the particles"/>
                <p:cNvSpPr txBox="1"/>
                <p:nvPr/>
              </p:nvSpPr>
              <p:spPr>
                <a:xfrm>
                  <a:off x="104869" y="120383"/>
                  <a:ext cx="3155064" cy="1951164"/>
                </a:xfrm>
                <a:prstGeom prst="rect">
                  <a:avLst/>
                </a:prstGeom>
                <a:noFill/>
                <a:ln w="952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7" tIns="53577" rIns="53577" bIns="53577" numCol="1" anchor="ctr">
                  <a:noAutofit/>
                </a:bodyPr>
                <a:lstStyle>
                  <a:lvl1pPr defTabSz="821530">
                    <a:defRPr sz="2400" b="1">
                      <a:solidFill>
                        <a:srgbClr val="000000"/>
                      </a:solidFill>
                      <a:latin typeface="Helvetica"/>
                      <a:ea typeface="Helvetica"/>
                      <a:cs typeface="Helvetica"/>
                      <a:sym typeface="Helvetica"/>
                    </a:defRPr>
                  </a:lvl1pPr>
                </a:lstStyle>
                <a:p>
                  <a:r>
                    <a:rPr sz="1200"/>
                    <a:t>Interpolation of  E:B fields </a:t>
                  </a:r>
                  <a:r>
                    <a:rPr lang="fr-FR" sz="1200"/>
                    <a:t>at</a:t>
                  </a:r>
                  <a:r>
                    <a:rPr sz="1200"/>
                    <a:t> the positions of the particles</a:t>
                  </a:r>
                </a:p>
              </p:txBody>
            </p:sp>
          </p:grpSp>
          <p:sp>
            <p:nvSpPr>
              <p:cNvPr id="16" name="Rounded Rectangle"/>
              <p:cNvSpPr/>
              <p:nvPr/>
            </p:nvSpPr>
            <p:spPr>
              <a:xfrm>
                <a:off x="0" y="0"/>
                <a:ext cx="3364803" cy="2191931"/>
              </a:xfrm>
              <a:prstGeom prst="roundRect">
                <a:avLst>
                  <a:gd name="adj" fmla="val 16335"/>
                </a:avLst>
              </a:prstGeom>
              <a:solidFill>
                <a:srgbClr val="ADCDEA"/>
              </a:solidFill>
              <a:ln w="9525" cap="flat">
                <a:solidFill>
                  <a:schemeClr val="tx1"/>
                </a:solidFill>
                <a:miter lim="400000"/>
              </a:ln>
              <a:effectLst>
                <a:outerShdw blurRad="254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17" name="Rounded Rectangle"/>
              <p:cNvSpPr/>
              <p:nvPr/>
            </p:nvSpPr>
            <p:spPr>
              <a:xfrm>
                <a:off x="0" y="6949737"/>
                <a:ext cx="3364803" cy="2191931"/>
              </a:xfrm>
              <a:prstGeom prst="roundRect">
                <a:avLst>
                  <a:gd name="adj" fmla="val 16335"/>
                </a:avLst>
              </a:prstGeom>
              <a:solidFill>
                <a:srgbClr val="F29E65"/>
              </a:solidFill>
              <a:ln w="9525" cap="flat">
                <a:solidFill>
                  <a:schemeClr val="tx1"/>
                </a:solidFill>
                <a:miter lim="400000"/>
              </a:ln>
              <a:effectLst>
                <a:outerShdw blurRad="254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mc:AlternateContent xmlns:mc="http://schemas.openxmlformats.org/markup-compatibility/2006" xmlns:a14="http://schemas.microsoft.com/office/drawing/2010/main">
            <mc:Choice Requires="a14">
              <p:sp>
                <p:nvSpPr>
                  <p:cNvPr id="18" name="Weighting of particles in the mesh points to calculate"/>
                  <p:cNvSpPr txBox="1"/>
                  <p:nvPr/>
                </p:nvSpPr>
                <p:spPr>
                  <a:xfrm>
                    <a:off x="145100" y="7189539"/>
                    <a:ext cx="3296190" cy="1878977"/>
                  </a:xfrm>
                  <a:prstGeom prst="rect">
                    <a:avLst/>
                  </a:prstGeom>
                  <a:noFill/>
                  <a:ln w="9525"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3577" tIns="53577" rIns="53577" bIns="53577" numCol="1" anchor="t">
                    <a:noAutofit/>
                  </a:bodyPr>
                  <a:lstStyle/>
                  <a:p>
                    <a:pPr defTabSz="821530">
                      <a:defRPr sz="2400" b="1">
                        <a:solidFill>
                          <a:srgbClr val="000000"/>
                        </a:solidFill>
                        <a:latin typeface="Helvetica"/>
                        <a:ea typeface="Helvetica"/>
                        <a:cs typeface="Helvetica"/>
                        <a:sym typeface="Helvetica"/>
                      </a:defRPr>
                    </a:pPr>
                    <a:r>
                      <a:rPr sz="1200" b="1"/>
                      <a:t>Weighting of particles in the mesh points to c</a:t>
                    </a:r>
                    <a:r>
                      <a:rPr lang="fr-FR" sz="1200" b="1"/>
                      <a:t>ompute</a:t>
                    </a:r>
                    <a:r>
                      <a:rPr sz="1200" b="1"/>
                      <a:t> </a:t>
                    </a:r>
                    <a14:m>
                      <m:oMath xmlns:m="http://schemas.openxmlformats.org/officeDocument/2006/math">
                        <m:r>
                          <a:rPr sz="1200" b="1" i="1">
                            <a:solidFill>
                              <a:srgbClr val="000000"/>
                            </a:solidFill>
                            <a:latin typeface="Cambria Math" panose="02040503050406030204" pitchFamily="18" charset="0"/>
                          </a:rPr>
                          <m:t>𝝆</m:t>
                        </m:r>
                        <m:r>
                          <a:rPr sz="1200" b="1" i="1">
                            <a:solidFill>
                              <a:srgbClr val="000000"/>
                            </a:solidFill>
                            <a:latin typeface="Cambria Math" panose="02040503050406030204" pitchFamily="18" charset="0"/>
                          </a:rPr>
                          <m:t>,</m:t>
                        </m:r>
                        <m:r>
                          <a:rPr sz="1200" b="1" i="1">
                            <a:solidFill>
                              <a:srgbClr val="000000"/>
                            </a:solidFill>
                            <a:latin typeface="Cambria Math" panose="02040503050406030204" pitchFamily="18" charset="0"/>
                          </a:rPr>
                          <m:t>𝑱</m:t>
                        </m:r>
                      </m:oMath>
                    </a14:m>
                    <a:endParaRPr sz="1200" b="1"/>
                  </a:p>
                </p:txBody>
              </p:sp>
            </mc:Choice>
            <mc:Fallback xmlns="">
              <p:sp>
                <p:nvSpPr>
                  <p:cNvPr id="19" name="Weighting of particles in the mesh points to calculate"/>
                  <p:cNvSpPr txBox="1">
                    <a:spLocks noRot="1" noChangeAspect="1" noMove="1" noResize="1" noEditPoints="1" noAdjustHandles="1" noChangeArrowheads="1" noChangeShapeType="1" noTextEdit="1"/>
                  </p:cNvSpPr>
                  <p:nvPr/>
                </p:nvSpPr>
                <p:spPr>
                  <a:xfrm>
                    <a:off x="145100" y="7189539"/>
                    <a:ext cx="3296190" cy="1878977"/>
                  </a:xfrm>
                  <a:prstGeom prst="rect">
                    <a:avLst/>
                  </a:prstGeom>
                  <a:blipFill>
                    <a:blip r:embed="rId2"/>
                    <a:stretch>
                      <a:fillRect l="-2459" b="-3597"/>
                    </a:stretch>
                  </a:blipFill>
                  <a:ln w="9525" cap="flat">
                    <a:noFill/>
                    <a:miter lim="400000"/>
                  </a:ln>
                  <a:effectLst/>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p:grpSp>
            <p:nvGrpSpPr>
              <p:cNvPr id="19" name="Group"/>
              <p:cNvGrpSpPr/>
              <p:nvPr/>
            </p:nvGrpSpPr>
            <p:grpSpPr>
              <a:xfrm>
                <a:off x="2521300" y="2478035"/>
                <a:ext cx="3970689" cy="3908380"/>
                <a:chOff x="616616" y="0"/>
                <a:chExt cx="3970687" cy="3908379"/>
              </a:xfrm>
            </p:grpSpPr>
            <p:sp>
              <p:nvSpPr>
                <p:cNvPr id="23" name="Line"/>
                <p:cNvSpPr/>
                <p:nvPr/>
              </p:nvSpPr>
              <p:spPr>
                <a:xfrm flipH="1">
                  <a:off x="749193" y="1028750"/>
                  <a:ext cx="1" cy="2856703"/>
                </a:xfrm>
                <a:prstGeom prst="line">
                  <a:avLst/>
                </a:prstGeom>
                <a:noFill/>
                <a:ln w="9525" cap="flat">
                  <a:solidFill>
                    <a:srgbClr val="000000"/>
                  </a:solidFill>
                  <a:prstDash val="solid"/>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p:sp>
              <p:nvSpPr>
                <p:cNvPr id="24" name="Line"/>
                <p:cNvSpPr/>
                <p:nvPr/>
              </p:nvSpPr>
              <p:spPr>
                <a:xfrm>
                  <a:off x="747624" y="36843"/>
                  <a:ext cx="3786662" cy="1"/>
                </a:xfrm>
                <a:prstGeom prst="line">
                  <a:avLst/>
                </a:prstGeom>
                <a:noFill/>
                <a:ln w="9525" cap="flat">
                  <a:solidFill>
                    <a:srgbClr val="000000"/>
                  </a:solidFill>
                  <a:prstDash val="solid"/>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p:sp>
              <p:nvSpPr>
                <p:cNvPr id="25" name="Line"/>
                <p:cNvSpPr/>
                <p:nvPr/>
              </p:nvSpPr>
              <p:spPr>
                <a:xfrm>
                  <a:off x="1685377" y="811150"/>
                  <a:ext cx="2848908" cy="1"/>
                </a:xfrm>
                <a:prstGeom prst="line">
                  <a:avLst/>
                </a:prstGeom>
                <a:noFill/>
                <a:ln w="9525" cap="flat">
                  <a:solidFill>
                    <a:srgbClr val="000000"/>
                  </a:solidFill>
                  <a:prstDash val="sysDot"/>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p:sp>
              <p:nvSpPr>
                <p:cNvPr id="26" name="Line"/>
                <p:cNvSpPr/>
                <p:nvPr/>
              </p:nvSpPr>
              <p:spPr>
                <a:xfrm>
                  <a:off x="1727151" y="1585458"/>
                  <a:ext cx="2807134" cy="1"/>
                </a:xfrm>
                <a:prstGeom prst="line">
                  <a:avLst/>
                </a:prstGeom>
                <a:noFill/>
                <a:ln w="9525" cap="flat">
                  <a:solidFill>
                    <a:srgbClr val="000000"/>
                  </a:solidFill>
                  <a:prstDash val="solid"/>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p:sp>
              <p:nvSpPr>
                <p:cNvPr id="27" name="Line"/>
                <p:cNvSpPr/>
                <p:nvPr/>
              </p:nvSpPr>
              <p:spPr>
                <a:xfrm>
                  <a:off x="747624" y="2328404"/>
                  <a:ext cx="3780104" cy="1"/>
                </a:xfrm>
                <a:prstGeom prst="line">
                  <a:avLst/>
                </a:prstGeom>
                <a:noFill/>
                <a:ln w="9525" cap="flat">
                  <a:solidFill>
                    <a:srgbClr val="000000"/>
                  </a:solidFill>
                  <a:prstDash val="sysDot"/>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p:sp>
              <p:nvSpPr>
                <p:cNvPr id="28" name="Line"/>
                <p:cNvSpPr/>
                <p:nvPr/>
              </p:nvSpPr>
              <p:spPr>
                <a:xfrm>
                  <a:off x="747624" y="3134071"/>
                  <a:ext cx="3786661" cy="1"/>
                </a:xfrm>
                <a:prstGeom prst="line">
                  <a:avLst/>
                </a:prstGeom>
                <a:noFill/>
                <a:ln w="9525" cap="flat">
                  <a:solidFill>
                    <a:srgbClr val="000000"/>
                  </a:solidFill>
                  <a:prstDash val="solid"/>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p:sp>
              <p:nvSpPr>
                <p:cNvPr id="29" name="Line"/>
                <p:cNvSpPr/>
                <p:nvPr/>
              </p:nvSpPr>
              <p:spPr>
                <a:xfrm>
                  <a:off x="747624" y="3908378"/>
                  <a:ext cx="3786661" cy="1"/>
                </a:xfrm>
                <a:prstGeom prst="line">
                  <a:avLst/>
                </a:prstGeom>
                <a:noFill/>
                <a:ln w="9525" cap="flat">
                  <a:solidFill>
                    <a:srgbClr val="000000"/>
                  </a:solidFill>
                  <a:prstDash val="sysDot"/>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p:sp>
              <p:nvSpPr>
                <p:cNvPr id="30" name="Line"/>
                <p:cNvSpPr/>
                <p:nvPr/>
              </p:nvSpPr>
              <p:spPr>
                <a:xfrm flipH="1">
                  <a:off x="1490845" y="1806203"/>
                  <a:ext cx="1" cy="2074812"/>
                </a:xfrm>
                <a:prstGeom prst="line">
                  <a:avLst/>
                </a:prstGeom>
                <a:noFill/>
                <a:ln w="9525" cap="flat">
                  <a:solidFill>
                    <a:srgbClr val="000000"/>
                  </a:solidFill>
                  <a:prstDash val="sysDot"/>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mc:AlternateContent xmlns:mc="http://schemas.openxmlformats.org/markup-compatibility/2006" xmlns:a14="http://schemas.microsoft.com/office/drawing/2010/main">
              <mc:Choice Requires="a14">
                <p:sp>
                  <p:nvSpPr>
                    <p:cNvPr id="31" name="Equation"/>
                    <p:cNvSpPr txBox="1"/>
                    <p:nvPr/>
                  </p:nvSpPr>
                  <p:spPr>
                    <a:xfrm>
                      <a:off x="1339161" y="651332"/>
                      <a:ext cx="483994" cy="409972"/>
                    </a:xfrm>
                    <a:prstGeom prst="rect">
                      <a:avLst/>
                    </a:prstGeom>
                    <a:noFill/>
                    <a:ln w="9525"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200" b="1" i="1">
                                    <a:solidFill>
                                      <a:srgbClr val="000000"/>
                                    </a:solidFill>
                                    <a:latin typeface="Cambria Math" panose="02040503050406030204" pitchFamily="18" charset="0"/>
                                  </a:rPr>
                                </m:ctrlPr>
                              </m:sSubPr>
                              <m:e>
                                <m:r>
                                  <a:rPr sz="1200" b="1" i="1">
                                    <a:solidFill>
                                      <a:srgbClr val="000000"/>
                                    </a:solidFill>
                                    <a:latin typeface="Cambria Math" panose="02040503050406030204" pitchFamily="18" charset="0"/>
                                  </a:rPr>
                                  <m:t>𝑩</m:t>
                                </m:r>
                              </m:e>
                              <m:sub>
                                <m:r>
                                  <a:rPr sz="1200" b="1" i="1">
                                    <a:solidFill>
                                      <a:srgbClr val="000000"/>
                                    </a:solidFill>
                                    <a:latin typeface="Cambria Math" panose="02040503050406030204" pitchFamily="18" charset="0"/>
                                  </a:rPr>
                                  <m:t>𝒛</m:t>
                                </m:r>
                              </m:sub>
                            </m:sSub>
                          </m:oMath>
                        </m:oMathPara>
                      </a14:m>
                      <a:endParaRPr sz="1200" b="1"/>
                    </a:p>
                  </p:txBody>
                </p:sp>
              </mc:Choice>
              <mc:Fallback xmlns="">
                <p:sp>
                  <p:nvSpPr>
                    <p:cNvPr id="32" name="Equation"/>
                    <p:cNvSpPr txBox="1">
                      <a:spLocks noRot="1" noChangeAspect="1" noMove="1" noResize="1" noEditPoints="1" noAdjustHandles="1" noChangeArrowheads="1" noChangeShapeType="1" noTextEdit="1"/>
                    </p:cNvSpPr>
                    <p:nvPr/>
                  </p:nvSpPr>
                  <p:spPr>
                    <a:xfrm>
                      <a:off x="1339161" y="651332"/>
                      <a:ext cx="483994" cy="409972"/>
                    </a:xfrm>
                    <a:prstGeom prst="rect">
                      <a:avLst/>
                    </a:prstGeom>
                    <a:blipFill>
                      <a:blip r:embed="rId3"/>
                      <a:stretch>
                        <a:fillRect l="-13889" b="-13333"/>
                      </a:stretch>
                    </a:blipFill>
                    <a:ln w="9525" cap="flat">
                      <a:noFill/>
                      <a:miter lim="400000"/>
                    </a:ln>
                    <a:effectLst/>
                  </p:spPr>
                  <p:txBody>
                    <a:bodyPr/>
                    <a:lstStyle/>
                    <a:p>
                      <a:r>
                        <a:rPr lang="en-US">
                          <a:noFill/>
                        </a:rPr>
                        <a:t> </a:t>
                      </a:r>
                    </a:p>
                  </p:txBody>
                </p:sp>
              </mc:Fallback>
            </mc:AlternateContent>
            <p:sp>
              <p:nvSpPr>
                <p:cNvPr id="32" name="Line"/>
                <p:cNvSpPr/>
                <p:nvPr/>
              </p:nvSpPr>
              <p:spPr>
                <a:xfrm flipH="1">
                  <a:off x="2263857" y="23152"/>
                  <a:ext cx="1" cy="3838381"/>
                </a:xfrm>
                <a:prstGeom prst="line">
                  <a:avLst/>
                </a:prstGeom>
                <a:noFill/>
                <a:ln w="9525" cap="flat">
                  <a:solidFill>
                    <a:srgbClr val="000000"/>
                  </a:solidFill>
                  <a:prstDash val="solid"/>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p:sp>
              <p:nvSpPr>
                <p:cNvPr id="33" name="Line"/>
                <p:cNvSpPr/>
                <p:nvPr/>
              </p:nvSpPr>
              <p:spPr>
                <a:xfrm flipH="1">
                  <a:off x="3797016" y="36843"/>
                  <a:ext cx="1" cy="3870807"/>
                </a:xfrm>
                <a:prstGeom prst="line">
                  <a:avLst/>
                </a:prstGeom>
                <a:noFill/>
                <a:ln w="9525" cap="flat">
                  <a:solidFill>
                    <a:srgbClr val="000000"/>
                  </a:solidFill>
                  <a:prstDash val="solid"/>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p:sp>
              <p:nvSpPr>
                <p:cNvPr id="34" name="Line"/>
                <p:cNvSpPr/>
                <p:nvPr/>
              </p:nvSpPr>
              <p:spPr>
                <a:xfrm flipH="1">
                  <a:off x="4507309" y="36843"/>
                  <a:ext cx="1" cy="3839748"/>
                </a:xfrm>
                <a:prstGeom prst="line">
                  <a:avLst/>
                </a:prstGeom>
                <a:noFill/>
                <a:ln w="9525" cap="flat">
                  <a:solidFill>
                    <a:srgbClr val="000000"/>
                  </a:solidFill>
                  <a:prstDash val="sysDot"/>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mc:AlternateContent xmlns:mc="http://schemas.openxmlformats.org/markup-compatibility/2006" xmlns:a14="http://schemas.microsoft.com/office/drawing/2010/main">
              <mc:Choice Requires="a14">
                <p:sp>
                  <p:nvSpPr>
                    <p:cNvPr id="35" name="Equation"/>
                    <p:cNvSpPr txBox="1"/>
                    <p:nvPr/>
                  </p:nvSpPr>
                  <p:spPr>
                    <a:xfrm>
                      <a:off x="1357204" y="1422701"/>
                      <a:ext cx="476876" cy="409972"/>
                    </a:xfrm>
                    <a:prstGeom prst="rect">
                      <a:avLst/>
                    </a:prstGeom>
                    <a:noFill/>
                    <a:ln w="9525"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200" b="1" i="1">
                                    <a:solidFill>
                                      <a:srgbClr val="000000"/>
                                    </a:solidFill>
                                    <a:latin typeface="Cambria Math" panose="02040503050406030204" pitchFamily="18" charset="0"/>
                                  </a:rPr>
                                </m:ctrlPr>
                              </m:sSubPr>
                              <m:e>
                                <m:r>
                                  <a:rPr sz="1200" b="1" i="1">
                                    <a:solidFill>
                                      <a:srgbClr val="000000"/>
                                    </a:solidFill>
                                    <a:latin typeface="Cambria Math" panose="02040503050406030204" pitchFamily="18" charset="0"/>
                                  </a:rPr>
                                  <m:t>𝑬</m:t>
                                </m:r>
                              </m:e>
                              <m:sub>
                                <m:r>
                                  <a:rPr sz="1200" b="1" i="1">
                                    <a:solidFill>
                                      <a:srgbClr val="000000"/>
                                    </a:solidFill>
                                    <a:latin typeface="Cambria Math" panose="02040503050406030204" pitchFamily="18" charset="0"/>
                                  </a:rPr>
                                  <m:t>𝒙</m:t>
                                </m:r>
                              </m:sub>
                            </m:sSub>
                          </m:oMath>
                        </m:oMathPara>
                      </a14:m>
                      <a:endParaRPr sz="1200" b="1"/>
                    </a:p>
                  </p:txBody>
                </p:sp>
              </mc:Choice>
              <mc:Fallback xmlns="">
                <p:sp>
                  <p:nvSpPr>
                    <p:cNvPr id="36" name="Equation"/>
                    <p:cNvSpPr txBox="1">
                      <a:spLocks noRot="1" noChangeAspect="1" noMove="1" noResize="1" noEditPoints="1" noAdjustHandles="1" noChangeArrowheads="1" noChangeShapeType="1" noTextEdit="1"/>
                    </p:cNvSpPr>
                    <p:nvPr/>
                  </p:nvSpPr>
                  <p:spPr>
                    <a:xfrm>
                      <a:off x="1357204" y="1422701"/>
                      <a:ext cx="476876" cy="409972"/>
                    </a:xfrm>
                    <a:prstGeom prst="rect">
                      <a:avLst/>
                    </a:prstGeom>
                    <a:blipFill>
                      <a:blip r:embed="rId4"/>
                      <a:stretch>
                        <a:fillRect l="-14286" b="-13333"/>
                      </a:stretch>
                    </a:blipFill>
                    <a:ln w="9525"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Equation"/>
                    <p:cNvSpPr txBox="1"/>
                    <p:nvPr/>
                  </p:nvSpPr>
                  <p:spPr>
                    <a:xfrm>
                      <a:off x="616616" y="679653"/>
                      <a:ext cx="483994" cy="447696"/>
                    </a:xfrm>
                    <a:prstGeom prst="rect">
                      <a:avLst/>
                    </a:prstGeom>
                    <a:noFill/>
                    <a:ln w="9525"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200" b="1" i="1">
                                    <a:solidFill>
                                      <a:srgbClr val="000000"/>
                                    </a:solidFill>
                                    <a:latin typeface="Cambria Math" panose="02040503050406030204" pitchFamily="18" charset="0"/>
                                  </a:rPr>
                                </m:ctrlPr>
                              </m:sSubPr>
                              <m:e>
                                <m:r>
                                  <a:rPr sz="1200" b="1" i="1">
                                    <a:solidFill>
                                      <a:srgbClr val="000000"/>
                                    </a:solidFill>
                                    <a:latin typeface="Cambria Math" panose="02040503050406030204" pitchFamily="18" charset="0"/>
                                  </a:rPr>
                                  <m:t>𝑬</m:t>
                                </m:r>
                              </m:e>
                              <m:sub>
                                <m:r>
                                  <a:rPr sz="1200" b="1" i="1">
                                    <a:solidFill>
                                      <a:srgbClr val="000000"/>
                                    </a:solidFill>
                                    <a:latin typeface="Cambria Math" panose="02040503050406030204" pitchFamily="18" charset="0"/>
                                  </a:rPr>
                                  <m:t>𝒚</m:t>
                                </m:r>
                              </m:sub>
                            </m:sSub>
                          </m:oMath>
                        </m:oMathPara>
                      </a14:m>
                      <a:endParaRPr sz="1200" b="1"/>
                    </a:p>
                  </p:txBody>
                </p:sp>
              </mc:Choice>
              <mc:Fallback xmlns="">
                <p:sp>
                  <p:nvSpPr>
                    <p:cNvPr id="37" name="Equation"/>
                    <p:cNvSpPr txBox="1">
                      <a:spLocks noRot="1" noChangeAspect="1" noMove="1" noResize="1" noEditPoints="1" noAdjustHandles="1" noChangeArrowheads="1" noChangeShapeType="1" noTextEdit="1"/>
                    </p:cNvSpPr>
                    <p:nvPr/>
                  </p:nvSpPr>
                  <p:spPr>
                    <a:xfrm>
                      <a:off x="616616" y="679653"/>
                      <a:ext cx="483994" cy="447696"/>
                    </a:xfrm>
                    <a:prstGeom prst="rect">
                      <a:avLst/>
                    </a:prstGeom>
                    <a:blipFill>
                      <a:blip r:embed="rId5"/>
                      <a:stretch>
                        <a:fillRect l="-13889" r="-5556" b="-21212"/>
                      </a:stretch>
                    </a:blipFill>
                    <a:ln w="9525" cap="flat">
                      <a:noFill/>
                      <a:miter lim="400000"/>
                    </a:ln>
                    <a:effectLst/>
                  </p:spPr>
                  <p:txBody>
                    <a:bodyPr/>
                    <a:lstStyle/>
                    <a:p>
                      <a:r>
                        <a:rPr lang="en-US">
                          <a:noFill/>
                        </a:rPr>
                        <a:t> </a:t>
                      </a:r>
                    </a:p>
                  </p:txBody>
                </p:sp>
              </mc:Fallback>
            </mc:AlternateContent>
            <p:sp>
              <p:nvSpPr>
                <p:cNvPr id="37" name="Oval"/>
                <p:cNvSpPr/>
                <p:nvPr/>
              </p:nvSpPr>
              <p:spPr>
                <a:xfrm>
                  <a:off x="1577707" y="249778"/>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38" name="Oval"/>
                <p:cNvSpPr/>
                <p:nvPr/>
              </p:nvSpPr>
              <p:spPr>
                <a:xfrm>
                  <a:off x="2500689" y="425932"/>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39" name="Oval"/>
                <p:cNvSpPr/>
                <p:nvPr/>
              </p:nvSpPr>
              <p:spPr>
                <a:xfrm>
                  <a:off x="3297188" y="1178945"/>
                  <a:ext cx="113602" cy="116149"/>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40" name="Oval"/>
                <p:cNvSpPr/>
                <p:nvPr/>
              </p:nvSpPr>
              <p:spPr>
                <a:xfrm>
                  <a:off x="2581976" y="1101516"/>
                  <a:ext cx="113603"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41" name="Oval"/>
                <p:cNvSpPr/>
                <p:nvPr/>
              </p:nvSpPr>
              <p:spPr>
                <a:xfrm>
                  <a:off x="3297188" y="562872"/>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42" name="Oval"/>
                <p:cNvSpPr/>
                <p:nvPr/>
              </p:nvSpPr>
              <p:spPr>
                <a:xfrm>
                  <a:off x="1956374" y="1002791"/>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43" name="Oval"/>
                <p:cNvSpPr/>
                <p:nvPr/>
              </p:nvSpPr>
              <p:spPr>
                <a:xfrm>
                  <a:off x="2378869" y="1004727"/>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44" name="Oval"/>
                <p:cNvSpPr/>
                <p:nvPr/>
              </p:nvSpPr>
              <p:spPr>
                <a:xfrm>
                  <a:off x="2924953" y="427606"/>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45" name="Oval"/>
                <p:cNvSpPr/>
                <p:nvPr/>
              </p:nvSpPr>
              <p:spPr>
                <a:xfrm>
                  <a:off x="1896146" y="631584"/>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46" name="Oval"/>
                <p:cNvSpPr/>
                <p:nvPr/>
              </p:nvSpPr>
              <p:spPr>
                <a:xfrm>
                  <a:off x="1956374" y="198935"/>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47" name="Oval"/>
                <p:cNvSpPr/>
                <p:nvPr/>
              </p:nvSpPr>
              <p:spPr>
                <a:xfrm>
                  <a:off x="4041655" y="1174819"/>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48" name="Oval"/>
                <p:cNvSpPr/>
                <p:nvPr/>
              </p:nvSpPr>
              <p:spPr>
                <a:xfrm>
                  <a:off x="2451621" y="2004095"/>
                  <a:ext cx="113603"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49" name="Oval"/>
                <p:cNvSpPr/>
                <p:nvPr/>
              </p:nvSpPr>
              <p:spPr>
                <a:xfrm>
                  <a:off x="3349217" y="1796582"/>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50" name="Oval"/>
                <p:cNvSpPr/>
                <p:nvPr/>
              </p:nvSpPr>
              <p:spPr>
                <a:xfrm>
                  <a:off x="1861707" y="1862131"/>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51" name="Oval"/>
                <p:cNvSpPr/>
                <p:nvPr/>
              </p:nvSpPr>
              <p:spPr>
                <a:xfrm>
                  <a:off x="1122299" y="1099580"/>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52" name="Oval"/>
                <p:cNvSpPr/>
                <p:nvPr/>
              </p:nvSpPr>
              <p:spPr>
                <a:xfrm>
                  <a:off x="1122299" y="484571"/>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53" name="Oval"/>
                <p:cNvSpPr/>
                <p:nvPr/>
              </p:nvSpPr>
              <p:spPr>
                <a:xfrm>
                  <a:off x="1961327" y="1616429"/>
                  <a:ext cx="113602" cy="116149"/>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54" name="Oval"/>
                <p:cNvSpPr/>
                <p:nvPr/>
              </p:nvSpPr>
              <p:spPr>
                <a:xfrm>
                  <a:off x="3219482" y="2554371"/>
                  <a:ext cx="113602" cy="116149"/>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55" name="Oval"/>
                <p:cNvSpPr/>
                <p:nvPr/>
              </p:nvSpPr>
              <p:spPr>
                <a:xfrm>
                  <a:off x="3988200" y="1972611"/>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56" name="Oval"/>
                <p:cNvSpPr/>
                <p:nvPr/>
              </p:nvSpPr>
              <p:spPr>
                <a:xfrm>
                  <a:off x="1808251" y="1232600"/>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57" name="Oval"/>
                <p:cNvSpPr/>
                <p:nvPr/>
              </p:nvSpPr>
              <p:spPr>
                <a:xfrm>
                  <a:off x="2604748" y="1985614"/>
                  <a:ext cx="113603"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58" name="Oval"/>
                <p:cNvSpPr/>
                <p:nvPr/>
              </p:nvSpPr>
              <p:spPr>
                <a:xfrm>
                  <a:off x="1889538" y="2055302"/>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59" name="Oval"/>
                <p:cNvSpPr/>
                <p:nvPr/>
              </p:nvSpPr>
              <p:spPr>
                <a:xfrm>
                  <a:off x="2604748" y="1369540"/>
                  <a:ext cx="113603"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60" name="Oval"/>
                <p:cNvSpPr/>
                <p:nvPr/>
              </p:nvSpPr>
              <p:spPr>
                <a:xfrm>
                  <a:off x="1686431" y="2109313"/>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61" name="Oval"/>
                <p:cNvSpPr/>
                <p:nvPr/>
              </p:nvSpPr>
              <p:spPr>
                <a:xfrm>
                  <a:off x="2232515" y="1234274"/>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62" name="Oval"/>
                <p:cNvSpPr/>
                <p:nvPr/>
              </p:nvSpPr>
              <p:spPr>
                <a:xfrm>
                  <a:off x="3349217" y="1981486"/>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63" name="Oval"/>
                <p:cNvSpPr/>
                <p:nvPr/>
              </p:nvSpPr>
              <p:spPr>
                <a:xfrm>
                  <a:off x="1759183" y="2810764"/>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64" name="Oval"/>
                <p:cNvSpPr/>
                <p:nvPr/>
              </p:nvSpPr>
              <p:spPr>
                <a:xfrm>
                  <a:off x="2656778" y="2603250"/>
                  <a:ext cx="113603"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65" name="Oval"/>
                <p:cNvSpPr/>
                <p:nvPr/>
              </p:nvSpPr>
              <p:spPr>
                <a:xfrm>
                  <a:off x="1169267" y="2668799"/>
                  <a:ext cx="113603"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66" name="Oval"/>
                <p:cNvSpPr/>
                <p:nvPr/>
              </p:nvSpPr>
              <p:spPr>
                <a:xfrm>
                  <a:off x="1268889" y="2423098"/>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67" name="Oval"/>
                <p:cNvSpPr/>
                <p:nvPr/>
              </p:nvSpPr>
              <p:spPr>
                <a:xfrm>
                  <a:off x="2527044" y="3361039"/>
                  <a:ext cx="113602" cy="116149"/>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68" name="Oval"/>
                <p:cNvSpPr/>
                <p:nvPr/>
              </p:nvSpPr>
              <p:spPr>
                <a:xfrm>
                  <a:off x="3295761" y="2779279"/>
                  <a:ext cx="113602" cy="116148"/>
                </a:xfrm>
                <a:prstGeom prst="ellipse">
                  <a:avLst/>
                </a:prstGeom>
                <a:blipFill rotWithShape="1">
                  <a:blip r:embed="rId6">
                    <a:extLst>
                      <a:ext uri="{28A0092B-C50C-407E-A947-70E740481C1C}">
                        <a14:useLocalDpi xmlns:a14="http://schemas.microsoft.com/office/drawing/2010/main"/>
                      </a:ext>
                    </a:extLst>
                  </a:blip>
                  <a:srcRect/>
                  <a:tile tx="0" ty="0" sx="100000" sy="100000" flip="none" algn="tl"/>
                </a:blip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69" name="Oval"/>
                <p:cNvSpPr/>
                <p:nvPr/>
              </p:nvSpPr>
              <p:spPr>
                <a:xfrm rot="21448590" flipH="1">
                  <a:off x="1276413" y="3502145"/>
                  <a:ext cx="113608"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70" name="Oval"/>
                <p:cNvSpPr/>
                <p:nvPr/>
              </p:nvSpPr>
              <p:spPr>
                <a:xfrm rot="21448590" flipH="1">
                  <a:off x="2324833" y="3325990"/>
                  <a:ext cx="113607" cy="116144"/>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71" name="Oval"/>
                <p:cNvSpPr/>
                <p:nvPr/>
              </p:nvSpPr>
              <p:spPr>
                <a:xfrm rot="21448590" flipH="1">
                  <a:off x="3121547" y="2572747"/>
                  <a:ext cx="123825" cy="126137"/>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72" name="Oval"/>
                <p:cNvSpPr/>
                <p:nvPr/>
              </p:nvSpPr>
              <p:spPr>
                <a:xfrm rot="21448590" flipH="1">
                  <a:off x="2406121" y="2650407"/>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73" name="Oval"/>
                <p:cNvSpPr/>
                <p:nvPr/>
              </p:nvSpPr>
              <p:spPr>
                <a:xfrm rot="21448590" flipH="1">
                  <a:off x="3121332" y="3189051"/>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74" name="Oval"/>
                <p:cNvSpPr/>
                <p:nvPr/>
              </p:nvSpPr>
              <p:spPr>
                <a:xfrm rot="21448590" flipH="1">
                  <a:off x="1780518" y="2749132"/>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75" name="Oval"/>
                <p:cNvSpPr/>
                <p:nvPr/>
              </p:nvSpPr>
              <p:spPr>
                <a:xfrm rot="21448590" flipH="1">
                  <a:off x="2203013" y="2747196"/>
                  <a:ext cx="113608"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76" name="Oval"/>
                <p:cNvSpPr/>
                <p:nvPr/>
              </p:nvSpPr>
              <p:spPr>
                <a:xfrm rot="21448590" flipH="1">
                  <a:off x="2749098" y="3324317"/>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77" name="Oval"/>
                <p:cNvSpPr/>
                <p:nvPr/>
              </p:nvSpPr>
              <p:spPr>
                <a:xfrm rot="21448590" flipH="1">
                  <a:off x="1720291" y="3120339"/>
                  <a:ext cx="113608"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78" name="Oval"/>
                <p:cNvSpPr/>
                <p:nvPr/>
              </p:nvSpPr>
              <p:spPr>
                <a:xfrm rot="21448590" flipH="1">
                  <a:off x="1780518" y="3552987"/>
                  <a:ext cx="113607" cy="116144"/>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79" name="Oval"/>
                <p:cNvSpPr/>
                <p:nvPr/>
              </p:nvSpPr>
              <p:spPr>
                <a:xfrm rot="21448590" flipH="1">
                  <a:off x="3865800" y="2577104"/>
                  <a:ext cx="113608"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80" name="Oval"/>
                <p:cNvSpPr/>
                <p:nvPr/>
              </p:nvSpPr>
              <p:spPr>
                <a:xfrm rot="21448590" flipH="1">
                  <a:off x="2275766" y="1747827"/>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81" name="Oval"/>
                <p:cNvSpPr/>
                <p:nvPr/>
              </p:nvSpPr>
              <p:spPr>
                <a:xfrm rot="21448590" flipH="1">
                  <a:off x="3173362" y="1955341"/>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82" name="Oval"/>
                <p:cNvSpPr/>
                <p:nvPr/>
              </p:nvSpPr>
              <p:spPr>
                <a:xfrm rot="21448590" flipH="1">
                  <a:off x="1685851" y="1889792"/>
                  <a:ext cx="113608"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83" name="Oval"/>
                <p:cNvSpPr/>
                <p:nvPr/>
              </p:nvSpPr>
              <p:spPr>
                <a:xfrm rot="21448590" flipH="1">
                  <a:off x="946443" y="2652343"/>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84" name="Oval"/>
                <p:cNvSpPr/>
                <p:nvPr/>
              </p:nvSpPr>
              <p:spPr>
                <a:xfrm rot="21448590" flipH="1">
                  <a:off x="946443" y="3267351"/>
                  <a:ext cx="113607" cy="116144"/>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85" name="Oval"/>
                <p:cNvSpPr/>
                <p:nvPr/>
              </p:nvSpPr>
              <p:spPr>
                <a:xfrm rot="21448590" flipH="1">
                  <a:off x="1785471" y="2135493"/>
                  <a:ext cx="113608"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86" name="Oval"/>
                <p:cNvSpPr/>
                <p:nvPr/>
              </p:nvSpPr>
              <p:spPr>
                <a:xfrm rot="21448590" flipH="1">
                  <a:off x="3043626" y="1197551"/>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87" name="Oval"/>
                <p:cNvSpPr/>
                <p:nvPr/>
              </p:nvSpPr>
              <p:spPr>
                <a:xfrm rot="21448590" flipH="1">
                  <a:off x="3812345" y="1779312"/>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88" name="Oval"/>
                <p:cNvSpPr/>
                <p:nvPr/>
              </p:nvSpPr>
              <p:spPr>
                <a:xfrm rot="21448590" flipH="1">
                  <a:off x="1632396" y="2519322"/>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89" name="Oval"/>
                <p:cNvSpPr/>
                <p:nvPr/>
              </p:nvSpPr>
              <p:spPr>
                <a:xfrm rot="21448590" flipH="1">
                  <a:off x="2428893" y="1766309"/>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90" name="Oval"/>
                <p:cNvSpPr/>
                <p:nvPr/>
              </p:nvSpPr>
              <p:spPr>
                <a:xfrm rot="21448590" flipH="1">
                  <a:off x="1980241" y="1712301"/>
                  <a:ext cx="113608"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91" name="Oval"/>
                <p:cNvSpPr/>
                <p:nvPr/>
              </p:nvSpPr>
              <p:spPr>
                <a:xfrm rot="21448590" flipH="1">
                  <a:off x="2428893" y="2382383"/>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92" name="Oval"/>
                <p:cNvSpPr/>
                <p:nvPr/>
              </p:nvSpPr>
              <p:spPr>
                <a:xfrm rot="21448590" flipH="1">
                  <a:off x="1510575" y="1940528"/>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93" name="Oval"/>
                <p:cNvSpPr/>
                <p:nvPr/>
              </p:nvSpPr>
              <p:spPr>
                <a:xfrm rot="21448590" flipH="1">
                  <a:off x="2056659" y="2517649"/>
                  <a:ext cx="113608"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94" name="Oval"/>
                <p:cNvSpPr/>
                <p:nvPr/>
              </p:nvSpPr>
              <p:spPr>
                <a:xfrm rot="21448590" flipH="1">
                  <a:off x="3173362" y="1770437"/>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95" name="Oval"/>
                <p:cNvSpPr/>
                <p:nvPr/>
              </p:nvSpPr>
              <p:spPr>
                <a:xfrm rot="21448590" flipH="1">
                  <a:off x="1630367" y="1113638"/>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96" name="Oval"/>
                <p:cNvSpPr/>
                <p:nvPr/>
              </p:nvSpPr>
              <p:spPr>
                <a:xfrm rot="21448590" flipH="1">
                  <a:off x="2480923" y="1148672"/>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97" name="Oval"/>
                <p:cNvSpPr/>
                <p:nvPr/>
              </p:nvSpPr>
              <p:spPr>
                <a:xfrm rot="21448590" flipH="1">
                  <a:off x="993412" y="1083124"/>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98" name="Oval"/>
                <p:cNvSpPr/>
                <p:nvPr/>
              </p:nvSpPr>
              <p:spPr>
                <a:xfrm rot="21448590" flipH="1">
                  <a:off x="1093033" y="1328825"/>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99" name="Oval"/>
                <p:cNvSpPr/>
                <p:nvPr/>
              </p:nvSpPr>
              <p:spPr>
                <a:xfrm rot="21448590" flipH="1">
                  <a:off x="2351188" y="390883"/>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100" name="Oval"/>
                <p:cNvSpPr/>
                <p:nvPr/>
              </p:nvSpPr>
              <p:spPr>
                <a:xfrm rot="21448590" flipH="1">
                  <a:off x="3119906" y="972644"/>
                  <a:ext cx="113607" cy="116143"/>
                </a:xfrm>
                <a:prstGeom prst="ellipse">
                  <a:avLst/>
                </a:prstGeom>
                <a:solidFill>
                  <a:srgbClr val="C82506"/>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mc:AlternateContent xmlns:mc="http://schemas.openxmlformats.org/markup-compatibility/2006" xmlns:a14="http://schemas.microsoft.com/office/drawing/2010/main">
              <mc:Choice Requires="a14">
                <p:sp>
                  <p:nvSpPr>
                    <p:cNvPr id="101" name="Equation"/>
                    <p:cNvSpPr txBox="1"/>
                    <p:nvPr/>
                  </p:nvSpPr>
                  <p:spPr>
                    <a:xfrm>
                      <a:off x="3930930" y="2673360"/>
                      <a:ext cx="480435" cy="409972"/>
                    </a:xfrm>
                    <a:prstGeom prst="rect">
                      <a:avLst/>
                    </a:prstGeom>
                    <a:noFill/>
                    <a:ln w="9525"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p>
                              <m:sSupPr>
                                <m:ctrlPr>
                                  <a:rPr sz="1200" b="1" i="1">
                                    <a:solidFill>
                                      <a:srgbClr val="000000"/>
                                    </a:solidFill>
                                    <a:latin typeface="Cambria Math" panose="02040503050406030204" pitchFamily="18" charset="0"/>
                                  </a:rPr>
                                </m:ctrlPr>
                              </m:sSupPr>
                              <m:e>
                                <m:r>
                                  <a:rPr sz="1200" b="1" i="1">
                                    <a:solidFill>
                                      <a:srgbClr val="000000"/>
                                    </a:solidFill>
                                    <a:latin typeface="Cambria Math" panose="02040503050406030204" pitchFamily="18" charset="0"/>
                                  </a:rPr>
                                  <m:t>𝒆</m:t>
                                </m:r>
                              </m:e>
                              <m:sup>
                                <m:r>
                                  <a:rPr sz="1200" b="1" i="1">
                                    <a:solidFill>
                                      <a:srgbClr val="000000"/>
                                    </a:solidFill>
                                    <a:latin typeface="Cambria Math" panose="02040503050406030204" pitchFamily="18" charset="0"/>
                                  </a:rPr>
                                  <m:t>−</m:t>
                                </m:r>
                              </m:sup>
                            </m:sSup>
                          </m:oMath>
                        </m:oMathPara>
                      </a14:m>
                      <a:endParaRPr sz="1200" b="1"/>
                    </a:p>
                  </p:txBody>
                </p:sp>
              </mc:Choice>
              <mc:Fallback xmlns="">
                <p:sp>
                  <p:nvSpPr>
                    <p:cNvPr id="106" name="Equation"/>
                    <p:cNvSpPr txBox="1">
                      <a:spLocks noRot="1" noChangeAspect="1" noMove="1" noResize="1" noEditPoints="1" noAdjustHandles="1" noChangeArrowheads="1" noChangeShapeType="1" noTextEdit="1"/>
                    </p:cNvSpPr>
                    <p:nvPr/>
                  </p:nvSpPr>
                  <p:spPr>
                    <a:xfrm>
                      <a:off x="3930930" y="2673360"/>
                      <a:ext cx="480435" cy="409972"/>
                    </a:xfrm>
                    <a:prstGeom prst="rect">
                      <a:avLst/>
                    </a:prstGeom>
                    <a:blipFill>
                      <a:blip r:embed="rId7"/>
                      <a:stretch>
                        <a:fillRect l="-8571"/>
                      </a:stretch>
                    </a:blipFill>
                    <a:ln w="9525"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Equation"/>
                    <p:cNvSpPr txBox="1"/>
                    <p:nvPr/>
                  </p:nvSpPr>
                  <p:spPr>
                    <a:xfrm>
                      <a:off x="4167367" y="916107"/>
                      <a:ext cx="419936" cy="409972"/>
                    </a:xfrm>
                    <a:prstGeom prst="rect">
                      <a:avLst/>
                    </a:prstGeom>
                    <a:noFill/>
                    <a:ln w="9525"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p>
                              <m:sSupPr>
                                <m:ctrlPr>
                                  <a:rPr sz="1200" b="1" i="1">
                                    <a:solidFill>
                                      <a:srgbClr val="000000"/>
                                    </a:solidFill>
                                    <a:latin typeface="Cambria Math" panose="02040503050406030204" pitchFamily="18" charset="0"/>
                                  </a:rPr>
                                </m:ctrlPr>
                              </m:sSupPr>
                              <m:e>
                                <m:r>
                                  <a:rPr sz="1200" b="1" i="1">
                                    <a:solidFill>
                                      <a:srgbClr val="000000"/>
                                    </a:solidFill>
                                    <a:latin typeface="Cambria Math" panose="02040503050406030204" pitchFamily="18" charset="0"/>
                                  </a:rPr>
                                  <m:t>𝒊</m:t>
                                </m:r>
                              </m:e>
                              <m:sup>
                                <m:r>
                                  <a:rPr sz="1200" b="1" i="1">
                                    <a:solidFill>
                                      <a:srgbClr val="000000"/>
                                    </a:solidFill>
                                    <a:latin typeface="Cambria Math" panose="02040503050406030204" pitchFamily="18" charset="0"/>
                                  </a:rPr>
                                  <m:t>+</m:t>
                                </m:r>
                              </m:sup>
                            </m:sSup>
                          </m:oMath>
                        </m:oMathPara>
                      </a14:m>
                      <a:endParaRPr sz="1200" b="1"/>
                    </a:p>
                  </p:txBody>
                </p:sp>
              </mc:Choice>
              <mc:Fallback xmlns="">
                <p:sp>
                  <p:nvSpPr>
                    <p:cNvPr id="107" name="Equation"/>
                    <p:cNvSpPr txBox="1">
                      <a:spLocks noRot="1" noChangeAspect="1" noMove="1" noResize="1" noEditPoints="1" noAdjustHandles="1" noChangeArrowheads="1" noChangeShapeType="1" noTextEdit="1"/>
                    </p:cNvSpPr>
                    <p:nvPr/>
                  </p:nvSpPr>
                  <p:spPr>
                    <a:xfrm>
                      <a:off x="4167367" y="916107"/>
                      <a:ext cx="419936" cy="409972"/>
                    </a:xfrm>
                    <a:prstGeom prst="rect">
                      <a:avLst/>
                    </a:prstGeom>
                    <a:blipFill>
                      <a:blip r:embed="rId8"/>
                      <a:stretch>
                        <a:fillRect l="-16129" r="-3226" b="-6452"/>
                      </a:stretch>
                    </a:blipFill>
                    <a:ln w="9525" cap="flat">
                      <a:noFill/>
                      <a:miter lim="400000"/>
                    </a:ln>
                    <a:effectLst/>
                  </p:spPr>
                  <p:txBody>
                    <a:bodyPr/>
                    <a:lstStyle/>
                    <a:p>
                      <a:r>
                        <a:rPr lang="en-US">
                          <a:noFill/>
                        </a:rPr>
                        <a:t> </a:t>
                      </a:r>
                    </a:p>
                  </p:txBody>
                </p:sp>
              </mc:Fallback>
            </mc:AlternateContent>
            <p:sp>
              <p:nvSpPr>
                <p:cNvPr id="103" name="Line"/>
                <p:cNvSpPr/>
                <p:nvPr/>
              </p:nvSpPr>
              <p:spPr>
                <a:xfrm>
                  <a:off x="745827" y="1585458"/>
                  <a:ext cx="584083" cy="1"/>
                </a:xfrm>
                <a:prstGeom prst="line">
                  <a:avLst/>
                </a:prstGeom>
                <a:noFill/>
                <a:ln w="9525" cap="flat">
                  <a:solidFill>
                    <a:srgbClr val="000000"/>
                  </a:solidFill>
                  <a:prstDash val="solid"/>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p:sp>
              <p:nvSpPr>
                <p:cNvPr id="104" name="Line"/>
                <p:cNvSpPr/>
                <p:nvPr/>
              </p:nvSpPr>
              <p:spPr>
                <a:xfrm>
                  <a:off x="1504955" y="1028397"/>
                  <a:ext cx="1" cy="310173"/>
                </a:xfrm>
                <a:prstGeom prst="line">
                  <a:avLst/>
                </a:prstGeom>
                <a:noFill/>
                <a:ln w="9525" cap="flat">
                  <a:solidFill>
                    <a:srgbClr val="000000"/>
                  </a:solidFill>
                  <a:prstDash val="sysDot"/>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p:sp>
              <p:nvSpPr>
                <p:cNvPr id="105" name="Line"/>
                <p:cNvSpPr/>
                <p:nvPr/>
              </p:nvSpPr>
              <p:spPr>
                <a:xfrm flipH="1">
                  <a:off x="749193" y="0"/>
                  <a:ext cx="1" cy="612716"/>
                </a:xfrm>
                <a:prstGeom prst="line">
                  <a:avLst/>
                </a:prstGeom>
                <a:noFill/>
                <a:ln w="9525" cap="flat">
                  <a:solidFill>
                    <a:srgbClr val="000000"/>
                  </a:solidFill>
                  <a:prstDash val="solid"/>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p:sp>
              <p:nvSpPr>
                <p:cNvPr id="106" name="Line"/>
                <p:cNvSpPr/>
                <p:nvPr/>
              </p:nvSpPr>
              <p:spPr>
                <a:xfrm flipH="1">
                  <a:off x="3030476" y="32453"/>
                  <a:ext cx="1" cy="3839749"/>
                </a:xfrm>
                <a:prstGeom prst="line">
                  <a:avLst/>
                </a:prstGeom>
                <a:noFill/>
                <a:ln w="9525" cap="flat">
                  <a:solidFill>
                    <a:srgbClr val="000000"/>
                  </a:solidFill>
                  <a:prstDash val="sysDot"/>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p:sp>
              <p:nvSpPr>
                <p:cNvPr id="107" name="Line"/>
                <p:cNvSpPr/>
                <p:nvPr/>
              </p:nvSpPr>
              <p:spPr>
                <a:xfrm flipH="1">
                  <a:off x="1490845" y="19799"/>
                  <a:ext cx="1" cy="549907"/>
                </a:xfrm>
                <a:prstGeom prst="line">
                  <a:avLst/>
                </a:prstGeom>
                <a:noFill/>
                <a:ln w="9525" cap="flat">
                  <a:solidFill>
                    <a:srgbClr val="000000"/>
                  </a:solidFill>
                  <a:prstDash val="sysDot"/>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p:sp>
              <p:nvSpPr>
                <p:cNvPr id="108" name="Line"/>
                <p:cNvSpPr/>
                <p:nvPr/>
              </p:nvSpPr>
              <p:spPr>
                <a:xfrm>
                  <a:off x="900131" y="811150"/>
                  <a:ext cx="412765" cy="1"/>
                </a:xfrm>
                <a:prstGeom prst="line">
                  <a:avLst/>
                </a:prstGeom>
                <a:noFill/>
                <a:ln w="9525" cap="flat">
                  <a:solidFill>
                    <a:srgbClr val="000000"/>
                  </a:solidFill>
                  <a:prstDash val="sysDot"/>
                  <a:miter lim="400000"/>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p:grpSp>
          <p:sp>
            <p:nvSpPr>
              <p:cNvPr id="20" name="Arrow"/>
              <p:cNvSpPr/>
              <p:nvPr/>
            </p:nvSpPr>
            <p:spPr>
              <a:xfrm flipH="1">
                <a:off x="3386636" y="7581645"/>
                <a:ext cx="2069314" cy="928116"/>
              </a:xfrm>
              <a:prstGeom prst="rightArrow">
                <a:avLst>
                  <a:gd name="adj1" fmla="val 32000"/>
                  <a:gd name="adj2" fmla="val 34000"/>
                </a:avLst>
              </a:prstGeom>
              <a:solidFill>
                <a:srgbClr val="000000"/>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p:sp>
            <p:nvSpPr>
              <p:cNvPr id="21" name="Arrow"/>
              <p:cNvSpPr/>
              <p:nvPr/>
            </p:nvSpPr>
            <p:spPr>
              <a:xfrm rot="5400000" flipH="1">
                <a:off x="-647646" y="4095926"/>
                <a:ext cx="4680441" cy="928116"/>
              </a:xfrm>
              <a:prstGeom prst="rightArrow">
                <a:avLst>
                  <a:gd name="adj1" fmla="val 32000"/>
                  <a:gd name="adj2" fmla="val 34000"/>
                </a:avLst>
              </a:prstGeom>
              <a:solidFill>
                <a:srgbClr val="000000"/>
              </a:solidFill>
              <a:ln w="9525" cap="flat">
                <a:solidFill>
                  <a:schemeClr val="tx1"/>
                </a:solid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algn="just" defTabSz="821530">
                  <a:defRPr sz="3200" b="1">
                    <a:latin typeface="Helvetica"/>
                    <a:ea typeface="Helvetica"/>
                    <a:cs typeface="Helvetica"/>
                    <a:sym typeface="Helvetica"/>
                  </a:defRPr>
                </a:pPr>
                <a:endParaRPr sz="1200" b="1"/>
              </a:p>
            </p:txBody>
          </p:sp>
          <mc:AlternateContent xmlns:mc="http://schemas.openxmlformats.org/markup-compatibility/2006" xmlns:a14="http://schemas.microsoft.com/office/drawing/2010/main">
            <mc:Choice Requires="a14">
              <p:sp>
                <p:nvSpPr>
                  <p:cNvPr id="22" name="Equation"/>
                  <p:cNvSpPr txBox="1"/>
                  <p:nvPr/>
                </p:nvSpPr>
                <p:spPr>
                  <a:xfrm>
                    <a:off x="5593810" y="8178005"/>
                    <a:ext cx="3561872" cy="789190"/>
                  </a:xfrm>
                  <a:prstGeom prst="rect">
                    <a:avLst/>
                  </a:prstGeom>
                  <a:noFill/>
                  <a:ln w="9525"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1200" b="1" i="1">
                              <a:solidFill>
                                <a:srgbClr val="000000"/>
                              </a:solidFill>
                              <a:latin typeface="Cambria Math" panose="02040503050406030204" pitchFamily="18" charset="0"/>
                            </a:rPr>
                            <m:t>𝒎</m:t>
                          </m:r>
                          <m:f>
                            <m:fPr>
                              <m:ctrlPr>
                                <a:rPr sz="1200" b="1" i="1">
                                  <a:solidFill>
                                    <a:srgbClr val="000000"/>
                                  </a:solidFill>
                                  <a:latin typeface="Cambria Math" panose="02040503050406030204" pitchFamily="18" charset="0"/>
                                </a:rPr>
                              </m:ctrlPr>
                            </m:fPr>
                            <m:num>
                              <m:r>
                                <a:rPr sz="1200" b="1" i="1">
                                  <a:solidFill>
                                    <a:srgbClr val="000000"/>
                                  </a:solidFill>
                                  <a:latin typeface="Cambria Math" panose="02040503050406030204" pitchFamily="18" charset="0"/>
                                </a:rPr>
                                <m:t>𝒅</m:t>
                              </m:r>
                              <m:r>
                                <a:rPr sz="1200" b="1" i="1">
                                  <a:solidFill>
                                    <a:srgbClr val="000000"/>
                                  </a:solidFill>
                                  <a:latin typeface="Cambria Math" panose="02040503050406030204" pitchFamily="18" charset="0"/>
                                </a:rPr>
                                <m:t>𝜸</m:t>
                              </m:r>
                              <m:r>
                                <a:rPr sz="1200" b="1" i="1">
                                  <a:solidFill>
                                    <a:srgbClr val="000000"/>
                                  </a:solidFill>
                                  <a:latin typeface="Cambria Math" panose="02040503050406030204" pitchFamily="18" charset="0"/>
                                </a:rPr>
                                <m:t>𝒗</m:t>
                              </m:r>
                            </m:num>
                            <m:den>
                              <m:r>
                                <a:rPr sz="1200" b="1" i="1">
                                  <a:solidFill>
                                    <a:srgbClr val="000000"/>
                                  </a:solidFill>
                                  <a:latin typeface="Cambria Math" panose="02040503050406030204" pitchFamily="18" charset="0"/>
                                </a:rPr>
                                <m:t>𝒅𝒕</m:t>
                              </m:r>
                            </m:den>
                          </m:f>
                          <m:r>
                            <a:rPr sz="1200" b="1" i="1">
                              <a:solidFill>
                                <a:srgbClr val="000000"/>
                              </a:solidFill>
                              <a:latin typeface="Cambria Math" panose="02040503050406030204" pitchFamily="18" charset="0"/>
                            </a:rPr>
                            <m:t>=</m:t>
                          </m:r>
                          <m:r>
                            <a:rPr sz="1200" b="1" i="1">
                              <a:solidFill>
                                <a:srgbClr val="000000"/>
                              </a:solidFill>
                              <a:latin typeface="Cambria Math" panose="02040503050406030204" pitchFamily="18" charset="0"/>
                            </a:rPr>
                            <m:t>𝒒</m:t>
                          </m:r>
                          <m:r>
                            <a:rPr sz="1200" b="1" i="1">
                              <a:solidFill>
                                <a:srgbClr val="000000"/>
                              </a:solidFill>
                              <a:latin typeface="Cambria Math" panose="02040503050406030204" pitchFamily="18" charset="0"/>
                            </a:rPr>
                            <m:t>(</m:t>
                          </m:r>
                          <m:r>
                            <a:rPr sz="1200" b="1" i="1">
                              <a:solidFill>
                                <a:srgbClr val="000000"/>
                              </a:solidFill>
                              <a:latin typeface="Cambria Math" panose="02040503050406030204" pitchFamily="18" charset="0"/>
                            </a:rPr>
                            <m:t>𝑬</m:t>
                          </m:r>
                          <m:r>
                            <a:rPr sz="1200" b="1" i="1">
                              <a:solidFill>
                                <a:srgbClr val="000000"/>
                              </a:solidFill>
                              <a:latin typeface="Cambria Math" panose="02040503050406030204" pitchFamily="18" charset="0"/>
                            </a:rPr>
                            <m:t>+</m:t>
                          </m:r>
                          <m:f>
                            <m:fPr>
                              <m:ctrlPr>
                                <a:rPr sz="1200" b="1" i="1">
                                  <a:solidFill>
                                    <a:srgbClr val="000000"/>
                                  </a:solidFill>
                                  <a:latin typeface="Cambria Math" panose="02040503050406030204" pitchFamily="18" charset="0"/>
                                </a:rPr>
                              </m:ctrlPr>
                            </m:fPr>
                            <m:num>
                              <m:r>
                                <a:rPr sz="1200" b="1" i="1">
                                  <a:solidFill>
                                    <a:srgbClr val="000000"/>
                                  </a:solidFill>
                                  <a:latin typeface="Cambria Math" panose="02040503050406030204" pitchFamily="18" charset="0"/>
                                </a:rPr>
                                <m:t>𝒗</m:t>
                              </m:r>
                            </m:num>
                            <m:den>
                              <m:r>
                                <a:rPr sz="1200" b="1" i="1">
                                  <a:solidFill>
                                    <a:srgbClr val="000000"/>
                                  </a:solidFill>
                                  <a:latin typeface="Cambria Math" panose="02040503050406030204" pitchFamily="18" charset="0"/>
                                </a:rPr>
                                <m:t>𝒄</m:t>
                              </m:r>
                            </m:den>
                          </m:f>
                          <m:r>
                            <a:rPr sz="1200" b="1" i="1">
                              <a:solidFill>
                                <a:srgbClr val="000000"/>
                              </a:solidFill>
                              <a:latin typeface="Cambria Math" panose="02040503050406030204" pitchFamily="18" charset="0"/>
                            </a:rPr>
                            <m:t>×</m:t>
                          </m:r>
                          <m:r>
                            <a:rPr sz="1200" b="1" i="1">
                              <a:solidFill>
                                <a:srgbClr val="000000"/>
                              </a:solidFill>
                              <a:latin typeface="Cambria Math" panose="02040503050406030204" pitchFamily="18" charset="0"/>
                            </a:rPr>
                            <m:t>𝑩</m:t>
                          </m:r>
                          <m:r>
                            <a:rPr sz="1200" b="1" i="1">
                              <a:solidFill>
                                <a:srgbClr val="000000"/>
                              </a:solidFill>
                              <a:latin typeface="Cambria Math" panose="02040503050406030204" pitchFamily="18" charset="0"/>
                            </a:rPr>
                            <m:t>)</m:t>
                          </m:r>
                        </m:oMath>
                      </m:oMathPara>
                    </a14:m>
                    <a:endParaRPr sz="1200" b="1"/>
                  </a:p>
                </p:txBody>
              </p:sp>
            </mc:Choice>
            <mc:Fallback xmlns="">
              <p:sp>
                <p:nvSpPr>
                  <p:cNvPr id="23" name="Equation"/>
                  <p:cNvSpPr txBox="1">
                    <a:spLocks noRot="1" noChangeAspect="1" noMove="1" noResize="1" noEditPoints="1" noAdjustHandles="1" noChangeArrowheads="1" noChangeShapeType="1" noTextEdit="1"/>
                  </p:cNvSpPr>
                  <p:nvPr/>
                </p:nvSpPr>
                <p:spPr>
                  <a:xfrm>
                    <a:off x="5593810" y="8178005"/>
                    <a:ext cx="3561872" cy="789190"/>
                  </a:xfrm>
                  <a:prstGeom prst="rect">
                    <a:avLst/>
                  </a:prstGeom>
                  <a:blipFill>
                    <a:blip r:embed="rId9"/>
                    <a:stretch>
                      <a:fillRect t="-5172" r="-2281" b="-13793"/>
                    </a:stretch>
                  </a:blipFill>
                  <a:ln w="9525"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Equation"/>
                <p:cNvSpPr txBox="1"/>
                <p:nvPr/>
              </p:nvSpPr>
              <p:spPr>
                <a:xfrm>
                  <a:off x="6788773" y="7212263"/>
                  <a:ext cx="1163780" cy="789190"/>
                </a:xfrm>
                <a:prstGeom prst="rect">
                  <a:avLst/>
                </a:prstGeom>
                <a:noFill/>
                <a:ln w="9525"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f>
                          <m:fPr>
                            <m:ctrlPr>
                              <a:rPr sz="1200" b="1" i="1">
                                <a:solidFill>
                                  <a:srgbClr val="000000"/>
                                </a:solidFill>
                                <a:latin typeface="Cambria Math" panose="02040503050406030204" pitchFamily="18" charset="0"/>
                              </a:rPr>
                            </m:ctrlPr>
                          </m:fPr>
                          <m:num>
                            <m:r>
                              <a:rPr sz="1200" b="1" i="1">
                                <a:solidFill>
                                  <a:srgbClr val="000000"/>
                                </a:solidFill>
                                <a:latin typeface="Cambria Math" panose="02040503050406030204" pitchFamily="18" charset="0"/>
                              </a:rPr>
                              <m:t>𝒅𝒓</m:t>
                            </m:r>
                          </m:num>
                          <m:den>
                            <m:r>
                              <a:rPr sz="1200" b="1" i="1">
                                <a:solidFill>
                                  <a:srgbClr val="000000"/>
                                </a:solidFill>
                                <a:latin typeface="Cambria Math" panose="02040503050406030204" pitchFamily="18" charset="0"/>
                              </a:rPr>
                              <m:t>𝒅𝒕</m:t>
                            </m:r>
                          </m:den>
                        </m:f>
                        <m:r>
                          <a:rPr sz="1200" b="1" i="1">
                            <a:solidFill>
                              <a:srgbClr val="000000"/>
                            </a:solidFill>
                            <a:latin typeface="Cambria Math" panose="02040503050406030204" pitchFamily="18" charset="0"/>
                          </a:rPr>
                          <m:t>=</m:t>
                        </m:r>
                        <m:r>
                          <a:rPr sz="1200" b="1" i="1">
                            <a:solidFill>
                              <a:srgbClr val="000000"/>
                            </a:solidFill>
                            <a:latin typeface="Cambria Math" panose="02040503050406030204" pitchFamily="18" charset="0"/>
                          </a:rPr>
                          <m:t>𝒗</m:t>
                        </m:r>
                      </m:oMath>
                    </m:oMathPara>
                  </a14:m>
                  <a:endParaRPr sz="1200" b="1"/>
                </a:p>
              </p:txBody>
            </p:sp>
          </mc:Choice>
          <mc:Fallback xmlns="">
            <p:sp>
              <p:nvSpPr>
                <p:cNvPr id="10" name="Equation"/>
                <p:cNvSpPr txBox="1">
                  <a:spLocks noRot="1" noChangeAspect="1" noMove="1" noResize="1" noEditPoints="1" noAdjustHandles="1" noChangeArrowheads="1" noChangeShapeType="1" noTextEdit="1"/>
                </p:cNvSpPr>
                <p:nvPr/>
              </p:nvSpPr>
              <p:spPr>
                <a:xfrm>
                  <a:off x="6788773" y="7212263"/>
                  <a:ext cx="1163780" cy="789190"/>
                </a:xfrm>
                <a:prstGeom prst="rect">
                  <a:avLst/>
                </a:prstGeom>
                <a:blipFill>
                  <a:blip r:embed="rId10"/>
                  <a:stretch>
                    <a:fillRect l="-5814" t="-3448" r="-3488" b="-13793"/>
                  </a:stretch>
                </a:blipFill>
                <a:ln w="9525"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Equation"/>
                <p:cNvSpPr txBox="1"/>
                <p:nvPr/>
              </p:nvSpPr>
              <p:spPr>
                <a:xfrm>
                  <a:off x="506148" y="311175"/>
                  <a:ext cx="2247346" cy="415498"/>
                </a:xfrm>
                <a:prstGeom prst="rect">
                  <a:avLst/>
                </a:prstGeom>
                <a:noFill/>
                <a:ln w="9525"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1200" b="1" i="1">
                            <a:solidFill>
                              <a:srgbClr val="000000"/>
                            </a:solidFill>
                            <a:latin typeface="Cambria Math" panose="02040503050406030204" pitchFamily="18" charset="0"/>
                          </a:rPr>
                          <m:t>𝜵</m:t>
                        </m:r>
                        <m:r>
                          <a:rPr sz="1200" b="1" i="1">
                            <a:solidFill>
                              <a:srgbClr val="000000"/>
                            </a:solidFill>
                            <a:latin typeface="Cambria Math" panose="02040503050406030204" pitchFamily="18" charset="0"/>
                          </a:rPr>
                          <m:t>×</m:t>
                        </m:r>
                        <m:r>
                          <a:rPr sz="1200" b="1" i="1">
                            <a:solidFill>
                              <a:srgbClr val="000000"/>
                            </a:solidFill>
                            <a:latin typeface="Cambria Math" panose="02040503050406030204" pitchFamily="18" charset="0"/>
                          </a:rPr>
                          <m:t>𝑬</m:t>
                        </m:r>
                        <m:r>
                          <a:rPr sz="1200" b="1" i="1">
                            <a:solidFill>
                              <a:srgbClr val="000000"/>
                            </a:solidFill>
                            <a:latin typeface="Cambria Math" panose="02040503050406030204" pitchFamily="18" charset="0"/>
                          </a:rPr>
                          <m:t>=−</m:t>
                        </m:r>
                        <m:sSub>
                          <m:sSubPr>
                            <m:ctrlPr>
                              <a:rPr sz="1200" b="1" i="1">
                                <a:solidFill>
                                  <a:srgbClr val="000000"/>
                                </a:solidFill>
                                <a:latin typeface="Cambria Math" panose="02040503050406030204" pitchFamily="18" charset="0"/>
                              </a:rPr>
                            </m:ctrlPr>
                          </m:sSubPr>
                          <m:e>
                            <m:r>
                              <a:rPr sz="1200" b="1" i="1">
                                <a:solidFill>
                                  <a:srgbClr val="000000"/>
                                </a:solidFill>
                                <a:latin typeface="Cambria Math" panose="02040503050406030204" pitchFamily="18" charset="0"/>
                              </a:rPr>
                              <m:t>𝝏</m:t>
                            </m:r>
                          </m:e>
                          <m:sub>
                            <m:r>
                              <a:rPr sz="1200" b="1" i="1">
                                <a:solidFill>
                                  <a:srgbClr val="000000"/>
                                </a:solidFill>
                                <a:latin typeface="Cambria Math" panose="02040503050406030204" pitchFamily="18" charset="0"/>
                              </a:rPr>
                              <m:t>𝒕</m:t>
                            </m:r>
                          </m:sub>
                        </m:sSub>
                        <m:r>
                          <a:rPr sz="1200" b="1" i="1">
                            <a:solidFill>
                              <a:srgbClr val="000000"/>
                            </a:solidFill>
                            <a:latin typeface="Cambria Math" panose="02040503050406030204" pitchFamily="18" charset="0"/>
                          </a:rPr>
                          <m:t>𝑩</m:t>
                        </m:r>
                      </m:oMath>
                    </m:oMathPara>
                  </a14:m>
                  <a:endParaRPr sz="1200" b="1"/>
                </a:p>
              </p:txBody>
            </p:sp>
          </mc:Choice>
          <mc:Fallback xmlns="">
            <p:sp>
              <p:nvSpPr>
                <p:cNvPr id="11" name="Equation"/>
                <p:cNvSpPr txBox="1">
                  <a:spLocks noRot="1" noChangeAspect="1" noMove="1" noResize="1" noEditPoints="1" noAdjustHandles="1" noChangeArrowheads="1" noChangeShapeType="1" noTextEdit="1"/>
                </p:cNvSpPr>
                <p:nvPr/>
              </p:nvSpPr>
              <p:spPr>
                <a:xfrm>
                  <a:off x="506148" y="311175"/>
                  <a:ext cx="2247346" cy="415498"/>
                </a:xfrm>
                <a:prstGeom prst="rect">
                  <a:avLst/>
                </a:prstGeom>
                <a:blipFill>
                  <a:blip r:embed="rId11"/>
                  <a:stretch>
                    <a:fillRect l="-2410" r="-2410" b="-16667"/>
                  </a:stretch>
                </a:blipFill>
                <a:ln w="9525"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Equation"/>
                <p:cNvSpPr txBox="1"/>
                <p:nvPr/>
              </p:nvSpPr>
              <p:spPr>
                <a:xfrm>
                  <a:off x="36909" y="899461"/>
                  <a:ext cx="3329246" cy="780536"/>
                </a:xfrm>
                <a:prstGeom prst="rect">
                  <a:avLst/>
                </a:prstGeom>
                <a:noFill/>
                <a:ln w="9525"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1200" b="1" i="1">
                            <a:solidFill>
                              <a:srgbClr val="000000"/>
                            </a:solidFill>
                            <a:latin typeface="Cambria Math" panose="02040503050406030204" pitchFamily="18" charset="0"/>
                          </a:rPr>
                          <m:t>𝜵</m:t>
                        </m:r>
                        <m:r>
                          <a:rPr sz="1200" b="1" i="1">
                            <a:solidFill>
                              <a:srgbClr val="000000"/>
                            </a:solidFill>
                            <a:latin typeface="Cambria Math" panose="02040503050406030204" pitchFamily="18" charset="0"/>
                          </a:rPr>
                          <m:t>×</m:t>
                        </m:r>
                        <m:r>
                          <a:rPr sz="1200" b="1" i="1">
                            <a:solidFill>
                              <a:srgbClr val="000000"/>
                            </a:solidFill>
                            <a:latin typeface="Cambria Math" panose="02040503050406030204" pitchFamily="18" charset="0"/>
                          </a:rPr>
                          <m:t>𝑩</m:t>
                        </m:r>
                        <m:r>
                          <a:rPr sz="1200" b="1" i="1">
                            <a:solidFill>
                              <a:srgbClr val="000000"/>
                            </a:solidFill>
                            <a:latin typeface="Cambria Math" panose="02040503050406030204" pitchFamily="18" charset="0"/>
                          </a:rPr>
                          <m:t>=</m:t>
                        </m:r>
                        <m:f>
                          <m:fPr>
                            <m:ctrlPr>
                              <a:rPr sz="1200" b="1" i="1">
                                <a:solidFill>
                                  <a:srgbClr val="000000"/>
                                </a:solidFill>
                                <a:latin typeface="Cambria Math" panose="02040503050406030204" pitchFamily="18" charset="0"/>
                              </a:rPr>
                            </m:ctrlPr>
                          </m:fPr>
                          <m:num>
                            <m:r>
                              <a:rPr sz="1200" b="1" i="1">
                                <a:solidFill>
                                  <a:srgbClr val="000000"/>
                                </a:solidFill>
                                <a:latin typeface="Cambria Math" panose="02040503050406030204" pitchFamily="18" charset="0"/>
                              </a:rPr>
                              <m:t>𝟏</m:t>
                            </m:r>
                          </m:num>
                          <m:den>
                            <m:sSup>
                              <m:sSupPr>
                                <m:ctrlPr>
                                  <a:rPr sz="1200" b="1" i="1">
                                    <a:solidFill>
                                      <a:srgbClr val="000000"/>
                                    </a:solidFill>
                                    <a:latin typeface="Cambria Math" panose="02040503050406030204" pitchFamily="18" charset="0"/>
                                  </a:rPr>
                                </m:ctrlPr>
                              </m:sSupPr>
                              <m:e>
                                <m:r>
                                  <a:rPr sz="1200" b="1" i="1">
                                    <a:solidFill>
                                      <a:srgbClr val="000000"/>
                                    </a:solidFill>
                                    <a:latin typeface="Cambria Math" panose="02040503050406030204" pitchFamily="18" charset="0"/>
                                  </a:rPr>
                                  <m:t>𝒄</m:t>
                                </m:r>
                              </m:e>
                              <m:sup>
                                <m:r>
                                  <a:rPr sz="1200" b="1" i="1">
                                    <a:solidFill>
                                      <a:srgbClr val="000000"/>
                                    </a:solidFill>
                                    <a:latin typeface="Cambria Math" panose="02040503050406030204" pitchFamily="18" charset="0"/>
                                  </a:rPr>
                                  <m:t>𝟐</m:t>
                                </m:r>
                              </m:sup>
                            </m:sSup>
                          </m:den>
                        </m:f>
                        <m:sSub>
                          <m:sSubPr>
                            <m:ctrlPr>
                              <a:rPr sz="1200" b="1" i="1">
                                <a:solidFill>
                                  <a:srgbClr val="000000"/>
                                </a:solidFill>
                                <a:latin typeface="Cambria Math" panose="02040503050406030204" pitchFamily="18" charset="0"/>
                              </a:rPr>
                            </m:ctrlPr>
                          </m:sSubPr>
                          <m:e>
                            <m:r>
                              <a:rPr sz="1200" b="1" i="1">
                                <a:solidFill>
                                  <a:srgbClr val="000000"/>
                                </a:solidFill>
                                <a:latin typeface="Cambria Math" panose="02040503050406030204" pitchFamily="18" charset="0"/>
                              </a:rPr>
                              <m:t>𝝏</m:t>
                            </m:r>
                          </m:e>
                          <m:sub>
                            <m:r>
                              <a:rPr sz="1200" b="1" i="1">
                                <a:solidFill>
                                  <a:srgbClr val="000000"/>
                                </a:solidFill>
                                <a:latin typeface="Cambria Math" panose="02040503050406030204" pitchFamily="18" charset="0"/>
                              </a:rPr>
                              <m:t>𝒕</m:t>
                            </m:r>
                          </m:sub>
                        </m:sSub>
                        <m:r>
                          <a:rPr sz="1200" b="1" i="1">
                            <a:solidFill>
                              <a:srgbClr val="000000"/>
                            </a:solidFill>
                            <a:latin typeface="Cambria Math" panose="02040503050406030204" pitchFamily="18" charset="0"/>
                          </a:rPr>
                          <m:t>𝑬</m:t>
                        </m:r>
                        <m:r>
                          <a:rPr sz="1200" b="1" i="1">
                            <a:solidFill>
                              <a:srgbClr val="000000"/>
                            </a:solidFill>
                            <a:latin typeface="Cambria Math" panose="02040503050406030204" pitchFamily="18" charset="0"/>
                          </a:rPr>
                          <m:t>+</m:t>
                        </m:r>
                        <m:sSub>
                          <m:sSubPr>
                            <m:ctrlPr>
                              <a:rPr sz="1200" b="1" i="1">
                                <a:solidFill>
                                  <a:srgbClr val="000000"/>
                                </a:solidFill>
                                <a:latin typeface="Cambria Math" panose="02040503050406030204" pitchFamily="18" charset="0"/>
                              </a:rPr>
                            </m:ctrlPr>
                          </m:sSubPr>
                          <m:e>
                            <m:r>
                              <a:rPr sz="1200" b="1" i="1">
                                <a:solidFill>
                                  <a:srgbClr val="000000"/>
                                </a:solidFill>
                                <a:latin typeface="Cambria Math" panose="02040503050406030204" pitchFamily="18" charset="0"/>
                              </a:rPr>
                              <m:t>𝝁</m:t>
                            </m:r>
                          </m:e>
                          <m:sub>
                            <m:r>
                              <a:rPr sz="1200" b="1" i="1">
                                <a:solidFill>
                                  <a:srgbClr val="000000"/>
                                </a:solidFill>
                                <a:latin typeface="Cambria Math" panose="02040503050406030204" pitchFamily="18" charset="0"/>
                              </a:rPr>
                              <m:t>𝟎</m:t>
                            </m:r>
                          </m:sub>
                        </m:sSub>
                        <m:r>
                          <a:rPr sz="1200" b="1" i="1">
                            <a:solidFill>
                              <a:srgbClr val="000000"/>
                            </a:solidFill>
                            <a:latin typeface="Cambria Math" panose="02040503050406030204" pitchFamily="18" charset="0"/>
                          </a:rPr>
                          <m:t>𝑱</m:t>
                        </m:r>
                      </m:oMath>
                    </m:oMathPara>
                  </a14:m>
                  <a:endParaRPr sz="1200" b="1"/>
                </a:p>
              </p:txBody>
            </p:sp>
          </mc:Choice>
          <mc:Fallback xmlns="">
            <p:sp>
              <p:nvSpPr>
                <p:cNvPr id="12" name="Equation"/>
                <p:cNvSpPr txBox="1">
                  <a:spLocks noRot="1" noChangeAspect="1" noMove="1" noResize="1" noEditPoints="1" noAdjustHandles="1" noChangeArrowheads="1" noChangeShapeType="1" noTextEdit="1"/>
                </p:cNvSpPr>
                <p:nvPr/>
              </p:nvSpPr>
              <p:spPr>
                <a:xfrm>
                  <a:off x="36909" y="899461"/>
                  <a:ext cx="3329246" cy="780536"/>
                </a:xfrm>
                <a:prstGeom prst="rect">
                  <a:avLst/>
                </a:prstGeom>
                <a:blipFill>
                  <a:blip r:embed="rId12"/>
                  <a:stretch>
                    <a:fillRect l="-1220" t="-3448" r="-2439" b="-8621"/>
                  </a:stretch>
                </a:blipFill>
                <a:ln w="9525" cap="flat">
                  <a:noFill/>
                  <a:miter lim="400000"/>
                </a:ln>
                <a:effectLst/>
              </p:spPr>
              <p:txBody>
                <a:bodyPr/>
                <a:lstStyle/>
                <a:p>
                  <a:r>
                    <a:rPr lang="en-US">
                      <a:noFill/>
                    </a:rPr>
                    <a:t> </a:t>
                  </a:r>
                </a:p>
              </p:txBody>
            </p:sp>
          </mc:Fallback>
        </mc:AlternateContent>
      </p:grpSp>
      <p:grpSp>
        <p:nvGrpSpPr>
          <p:cNvPr id="111" name="Rectangle"/>
          <p:cNvGrpSpPr/>
          <p:nvPr/>
        </p:nvGrpSpPr>
        <p:grpSpPr>
          <a:xfrm>
            <a:off x="6007024" y="1972709"/>
            <a:ext cx="2433421" cy="581673"/>
            <a:chOff x="0" y="0"/>
            <a:chExt cx="5402374" cy="1291354"/>
          </a:xfrm>
        </p:grpSpPr>
        <p:sp>
          <p:nvSpPr>
            <p:cNvPr id="112" name="Rectangle"/>
            <p:cNvSpPr/>
            <p:nvPr/>
          </p:nvSpPr>
          <p:spPr>
            <a:xfrm>
              <a:off x="-1" y="-1"/>
              <a:ext cx="5402376" cy="1291356"/>
            </a:xfrm>
            <a:prstGeom prst="rect">
              <a:avLst/>
            </a:prstGeom>
            <a:solidFill>
              <a:srgbClr val="ADCDEA"/>
            </a:solidFill>
            <a:ln w="12700" cap="flat">
              <a:no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defTabSz="821530">
                <a:defRPr sz="2600">
                  <a:solidFill>
                    <a:srgbClr val="000000"/>
                  </a:solidFill>
                </a:defRPr>
              </a:pPr>
              <a:endParaRPr sz="1200" b="1"/>
            </a:p>
          </p:txBody>
        </p:sp>
        <p:sp>
          <p:nvSpPr>
            <p:cNvPr id="113" name="Rectangle"/>
            <p:cNvSpPr txBox="1"/>
            <p:nvPr/>
          </p:nvSpPr>
          <p:spPr>
            <a:xfrm>
              <a:off x="-1" y="156733"/>
              <a:ext cx="5402376" cy="977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7" tIns="53577" rIns="53577" bIns="53577" numCol="1" anchor="ctr">
              <a:noAutofit/>
            </a:bodyPr>
            <a:lstStyle/>
            <a:p>
              <a:pPr defTabSz="821530">
                <a:defRPr sz="3100">
                  <a:solidFill>
                    <a:srgbClr val="000000"/>
                  </a:solidFill>
                  <a:latin typeface="Cambria Math"/>
                  <a:ea typeface="Cambria Math"/>
                  <a:cs typeface="Cambria Math"/>
                  <a:sym typeface="Cambria Math"/>
                </a:defRPr>
              </a:pPr>
              <a:endParaRPr sz="1200" b="1">
                <a:latin typeface="+mn-lt"/>
                <a:ea typeface="+mn-ea"/>
                <a:cs typeface="+mn-cs"/>
                <a:sym typeface="Helvetica Light"/>
              </a:endParaRPr>
            </a:p>
          </p:txBody>
        </p:sp>
      </p:grpSp>
      <p:sp>
        <p:nvSpPr>
          <p:cNvPr id="114" name="Rectangle"/>
          <p:cNvSpPr/>
          <p:nvPr/>
        </p:nvSpPr>
        <p:spPr>
          <a:xfrm>
            <a:off x="8708922" y="1982512"/>
            <a:ext cx="1644824" cy="590007"/>
          </a:xfrm>
          <a:prstGeom prst="rect">
            <a:avLst/>
          </a:prstGeom>
          <a:solidFill>
            <a:srgbClr val="ADCDEA"/>
          </a:solidFill>
          <a:ln w="12700" cap="flat">
            <a:noFill/>
            <a:miter lim="400000"/>
          </a:ln>
          <a:effectLst>
            <a:outerShdw blurRad="25400" dist="12700" dir="5400000" rotWithShape="0">
              <a:srgbClr val="000000">
                <a:alpha val="50000"/>
              </a:srgbClr>
            </a:outerShdw>
          </a:effectLst>
        </p:spPr>
        <p:txBody>
          <a:bodyPr wrap="square" lIns="45718" tIns="45718" rIns="45718" bIns="45718" numCol="1" anchor="ctr">
            <a:noAutofit/>
          </a:bodyPr>
          <a:lstStyle/>
          <a:p>
            <a:pPr defTabSz="821530">
              <a:defRPr sz="2600">
                <a:solidFill>
                  <a:srgbClr val="000000"/>
                </a:solidFill>
              </a:defRPr>
            </a:pPr>
            <a:endParaRPr sz="1200" b="1"/>
          </a:p>
        </p:txBody>
      </p:sp>
      <p:sp>
        <p:nvSpPr>
          <p:cNvPr id="115" name="24 hours on 4096 cores"/>
          <p:cNvSpPr/>
          <p:nvPr/>
        </p:nvSpPr>
        <p:spPr>
          <a:xfrm>
            <a:off x="8734543" y="2024138"/>
            <a:ext cx="2020630" cy="52321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defTabSz="457200">
              <a:defRPr sz="3000">
                <a:solidFill>
                  <a:schemeClr val="accent5"/>
                </a:solidFill>
                <a:latin typeface="Arial"/>
                <a:ea typeface="Arial"/>
                <a:cs typeface="Arial"/>
                <a:sym typeface="Arial"/>
              </a:defRPr>
            </a:lvl1pPr>
          </a:lstStyle>
          <a:p>
            <a:r>
              <a:rPr sz="1400" b="1">
                <a:solidFill>
                  <a:schemeClr val="tx1"/>
                </a:solidFill>
              </a:rPr>
              <a:t>24 hours on 4096 cores </a:t>
            </a:r>
          </a:p>
        </p:txBody>
      </p:sp>
      <p:sp>
        <p:nvSpPr>
          <p:cNvPr id="116" name="Line"/>
          <p:cNvSpPr/>
          <p:nvPr/>
        </p:nvSpPr>
        <p:spPr>
          <a:xfrm>
            <a:off x="8491665" y="2272700"/>
            <a:ext cx="191659" cy="1"/>
          </a:xfrm>
          <a:prstGeom prst="line">
            <a:avLst/>
          </a:prstGeom>
          <a:noFill/>
          <a:ln w="63500" cap="flat">
            <a:solidFill>
              <a:srgbClr val="000000"/>
            </a:solidFill>
            <a:prstDash val="solid"/>
            <a:miter lim="400000"/>
            <a:tailEnd type="stealth" w="med" len="med"/>
          </a:ln>
          <a:effectLst/>
        </p:spPr>
        <p:txBody>
          <a:bodyPr wrap="square" lIns="45718" tIns="45718" rIns="45718" bIns="45718" numCol="1" anchor="t">
            <a:noAutofit/>
          </a:bodyPr>
          <a:lstStyle/>
          <a:p>
            <a:pPr algn="l" defTabSz="457200">
              <a:defRPr sz="1800">
                <a:solidFill>
                  <a:srgbClr val="000000"/>
                </a:solidFill>
                <a:latin typeface="Helvetica"/>
                <a:ea typeface="Helvetica"/>
                <a:cs typeface="Helvetica"/>
                <a:sym typeface="Helvetica"/>
              </a:defRPr>
            </a:pPr>
            <a:endParaRPr sz="1200" b="1"/>
          </a:p>
        </p:txBody>
      </p:sp>
      <p:pic>
        <p:nvPicPr>
          <p:cNvPr id="117" name="logo-icon.png" descr="logo-icon.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550846" y="1890365"/>
            <a:ext cx="1244743" cy="791221"/>
          </a:xfrm>
          <a:prstGeom prst="rect">
            <a:avLst/>
          </a:prstGeom>
          <a:ln w="12700">
            <a:miter lim="400000"/>
          </a:ln>
        </p:spPr>
      </p:pic>
      <p:sp>
        <p:nvSpPr>
          <p:cNvPr id="118" name="24 hours on 4096 cores"/>
          <p:cNvSpPr/>
          <p:nvPr/>
        </p:nvSpPr>
        <p:spPr>
          <a:xfrm>
            <a:off x="6124777" y="2120979"/>
            <a:ext cx="2222590" cy="30777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defTabSz="457200">
              <a:defRPr sz="3000">
                <a:solidFill>
                  <a:schemeClr val="accent5"/>
                </a:solidFill>
                <a:latin typeface="Arial"/>
                <a:ea typeface="Arial"/>
                <a:cs typeface="Arial"/>
                <a:sym typeface="Arial"/>
              </a:defRPr>
            </a:lvl1pPr>
          </a:lstStyle>
          <a:p>
            <a:pPr algn="ctr"/>
            <a:r>
              <a:rPr lang="fr-FR" sz="1400" b="1">
                <a:solidFill>
                  <a:schemeClr val="tx1"/>
                </a:solidFill>
              </a:rPr>
              <a:t>500 millions particules</a:t>
            </a:r>
            <a:r>
              <a:rPr sz="1400" b="1">
                <a:solidFill>
                  <a:schemeClr val="tx1"/>
                </a:solidFill>
              </a:rPr>
              <a:t> </a:t>
            </a:r>
          </a:p>
        </p:txBody>
      </p:sp>
      <p:grpSp>
        <p:nvGrpSpPr>
          <p:cNvPr id="119" name="Groupe 118"/>
          <p:cNvGrpSpPr/>
          <p:nvPr/>
        </p:nvGrpSpPr>
        <p:grpSpPr>
          <a:xfrm>
            <a:off x="5079190" y="2922811"/>
            <a:ext cx="6492422" cy="2363879"/>
            <a:chOff x="6251137" y="3188127"/>
            <a:chExt cx="6492422" cy="2363879"/>
          </a:xfrm>
        </p:grpSpPr>
        <p:pic>
          <p:nvPicPr>
            <p:cNvPr id="120" name="Image 119"/>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274572" y="3292995"/>
              <a:ext cx="6468987" cy="2259011"/>
            </a:xfrm>
            <a:prstGeom prst="rect">
              <a:avLst/>
            </a:prstGeom>
          </p:spPr>
        </p:pic>
        <p:sp>
          <p:nvSpPr>
            <p:cNvPr id="121" name="Rectangle 120"/>
            <p:cNvSpPr/>
            <p:nvPr/>
          </p:nvSpPr>
          <p:spPr bwMode="auto">
            <a:xfrm>
              <a:off x="9519314" y="3188127"/>
              <a:ext cx="808717" cy="180874"/>
            </a:xfrm>
            <a:prstGeom prst="rect">
              <a:avLst/>
            </a:prstGeom>
            <a:solidFill>
              <a:schemeClr val="bg1"/>
            </a:solidFill>
            <a:ln w="63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sp>
          <p:nvSpPr>
            <p:cNvPr id="122" name="Rectangle 121"/>
            <p:cNvSpPr/>
            <p:nvPr/>
          </p:nvSpPr>
          <p:spPr bwMode="auto">
            <a:xfrm>
              <a:off x="6251137" y="3295215"/>
              <a:ext cx="346258" cy="292608"/>
            </a:xfrm>
            <a:prstGeom prst="rect">
              <a:avLst/>
            </a:prstGeom>
            <a:solidFill>
              <a:schemeClr val="bg1"/>
            </a:solidFill>
            <a:ln w="63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grpSp>
      <p:pic>
        <p:nvPicPr>
          <p:cNvPr id="123" name="Picture 2"/>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rot="550405">
            <a:off x="7058642" y="5228345"/>
            <a:ext cx="1921633" cy="158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12" descr="http://erc.europa.eu/sites/default/files/content/LOGO-ERC.jpg"/>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6709" y="5867410"/>
            <a:ext cx="1128637" cy="83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951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1908" y="2975308"/>
            <a:ext cx="7655441" cy="1143000"/>
          </a:xfrm>
        </p:spPr>
        <p:txBody>
          <a:bodyPr>
            <a:normAutofit fontScale="90000"/>
          </a:bodyPr>
          <a:lstStyle/>
          <a:p>
            <a:r>
              <a:rPr lang="en-US" b="1" dirty="0"/>
              <a:t>Case study II: </a:t>
            </a:r>
            <a:r>
              <a:rPr lang="en-US" dirty="0"/>
              <a:t>Tuning materials properties and fine adjustment with lasers</a:t>
            </a:r>
            <a:endParaRPr lang="fr-CH" dirty="0"/>
          </a:p>
        </p:txBody>
      </p:sp>
    </p:spTree>
    <p:extLst>
      <p:ext uri="{BB962C8B-B14F-4D97-AF65-F5344CB8AC3E}">
        <p14:creationId xmlns:p14="http://schemas.microsoft.com/office/powerpoint/2010/main" val="10772143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344" y="55756"/>
            <a:ext cx="7361455" cy="986883"/>
          </a:xfrm>
        </p:spPr>
        <p:txBody>
          <a:bodyPr>
            <a:normAutofit/>
          </a:bodyPr>
          <a:lstStyle/>
          <a:p>
            <a:r>
              <a:rPr lang="en-US" dirty="0">
                <a:solidFill>
                  <a:srgbClr val="FF0000"/>
                </a:solidFill>
              </a:rPr>
              <a:t>Materials science point-of-view</a:t>
            </a:r>
          </a:p>
        </p:txBody>
      </p:sp>
      <p:sp>
        <p:nvSpPr>
          <p:cNvPr id="4" name="AutoShape 2" descr="data:image/jpeg;base64,/9j/4AAQSkZJRgABAQAAAQABAAD/2wCEAAkGBxQTEhUUEhASFRQXFxcVFhgWFxgaFxYWFRcWFxQVFBUYHCggGBonGxQUIjEhJSkrLi4uGB81ODQsNygtLisBCgoKDg0OGxAQGywlICQsLDQ0LDQsLSwsNC4sLCwsLCwvLCwsLCwsLCwsLCwsLCwsLCwsLCwsLCwsLCwsLCwsLP/AABEIAOEA4AMBEQACEQEDEQH/xAAbAAEAAgMBAQAAAAAAAAAAAAAABQYCBAcDAf/EAEAQAAEDAQQHBgMECgEFAAAAAAEAAhEDBAUhMQYSQVFhcYETIjJSkaFCscFicoLRBxQjQ5KissLS8OEzNERT8f/EABoBAQACAwEAAAAAAAAAAAAAAAAEBQECAwb/xAA1EQACAQMDAQUGBgMAAwEAAAAAAQIDBBESITFBBRNRYYEiMnGR0fAUQqGxweFDUvEjMzQV/9oADAMBAAIRAxEAPwDuKAIAgCAIAgCAIAgMXuAEkgAZk5ICItmlFmp/vQ87qY1v5h3fdcJXNOPU7xt6kuhC2rTsfu6B5vdH8rQfmo8r3/VHaNn4si7RplaXZGmz7rZ/qJXJ3dR+COytaaNCtf8AaXZ2ip+E6v8ATC5OvUf5joqNNdDVfbqpzrVTze4/MrXXLxfzNtEV0R4ueTm4nmStcs2wjFYMmTajhk5w5ErOWYwj2ZbqoyrVRye4fIrbXLxfzNdEfBGzRv60tytFT8R1v6pWyr1F+Y1dGm+iN+z6Y2pubmP+8z/CF0V3UXmc3a02Stl07H72gRxY6f5XR812jer8yOMrP/Vk9YNIrPVwbVAd5X908hOB6SpMLinPhnCdCceUSq7HEIAgCAIAgCAIAgCAIAgNC874o0B+0qAHY0YuPJox65LnUqwh7zOkKUp+6ip3lpu90igwMHmdi7o3Ie6hTvJP3VgmQs0veZWrZbalUzVqOf8AeOA5DIdFFlOUveeSVGEY+6jwWhsZUqZcQ0ZlaznGEXKXCBvC5372ep/JQH2nS8H+n1M6QLoqb2ep/JZ//So+D/T6jSZOud2xzZ6rVdp087xY0mhVpFphwgqfTqRqR1ReUYMFuAgCAIAgCAICSuy/a9CNSoS3yO7zeQGzpC7U604cM5Townyi6XLpZSrQ1/7J52E91x+y7fwPup9K6jPZ7Mg1baUN1uiwqSRggCAIAgCAIAgPC22xlJpfUeGtG0/IDMngFrKcYrMjaMXJ4RSb50xe+W0AabfMfGeWxvueSr6t3J7Q2J1O1S3luVdziSSSSTiSTJJ3knNQ3uSz4gCAID610GQYIyWHFSWGCyXZae0bJGIMHceIXnby37ieFwzOTc1FDyZyNRMjJr2ywio2Dgdh3f8ACkW9zKjLK46oxkrFSmWkg5gkHovSwkpxUlwzBitgedV52LjOppeETbe2jNapHiS7eVy7x+JNVCkvyoSd5TvH4mXRpf6oyD3LKqs5StKT42PWm+di7QnqIVe37rfJmuhGEICx6O6UOowyqS+lkDm5nLe3h6blKoXLhtLdEatbqe8eToFGs17Q5rg5pEgjIhWaaayiuaaeGZrJgIAgCAICGv8A0gZZxHjqkYMGzi87B7n5cK1eNP4nejQdT4HPbwt9Su/Xqu1jsGxo3NGwf6VVzqSm8yLKEIwWImlXqhjS5xgDNapNvCMVasaUHObwkQ9XSHy0iRxMewBUhW3iyln25HPsQ+bx9T5T0hx71LDg76ELLtvBmIduLPtQ+T/pfubzL4on445td84XJ0Z+BOj2pav836P6G5TqBwlrgRvBlc2muSdCpGa1Qaa8jNYNiXuO2sYC15iTIOzKIO7JVXaNrUqtTgs4XBhku+3UgJ7VnQyfQYqqjaV5PCg/lj9zXc0nX7TnBryN+H5qYuyquN2v1+hnDMa9+sjuNcXfagAc4OKzT7Kqavbax5f8M4IF7iSSTJJk8zmryMVFJLhGT4sgxcxcK0MrKJdtW0vS+GfOzUPUWGodmmoagKakUYat2Rbmu4+zEzhSkscFe228sLJgIAgJ7Ra/TZ36jz+xccfsE/EOG8decm3r928Pgj16OtZXJ0YFWpWBAEAQFe0n0iFAdnTg1iOYpg7TvduHU8YtxcaNlySaFDXu+Dn9R5cS5xJJMknEk7yVWNtvLLJJJYRisA1ryo69Jw4SOYx+i3pvEkyHf0u9tpxXhn5b/wAFW7NTcnidQ7JMmdQ7JMjUTOj9mI1n5A4Ab4OfTLqVHryT2PQ9h0ZrVVfD2Xn5+nHzJlRz0AQBAEAQBAEAQH0FcJ28Jb8HeNxOOx9laq1iuWzZ3MuhipCSSwiO228sLJgEoDxba2EwHtnn9VnB0dGolnDPZYOYQF90HvPXpmk496nGrxYcvTLlqqztKuqOl9P2K66p6Zal1LMpZFCAhNJ78FnZqtg1XDujyjzuHy3nkVHuK/drbk70KPePfg509xJJJJJMknMk5klVTed2WiWNkfIWAIQHxzZEb8FkxKOqLi+pX69hczMYbxl/wpKmmeFurKtavE1t49P6+DPEU1nJDU03hG3Zrsc7MFreOZ5BaSqJcFtZ9lVq7TmnGPnz6L+X+pNNZAAAgDALhk9fCEYRUYrCRlCwbCEAhAIQCEAhAIQCEAhAIQCEBHXvXe3V1TAMyduEYcFkm2dKE86uhDVJd4iTzM/NZyWcYKPCwY6iZNsErdNrM6jjIPhJ2cOSwyvu7dY1x9SXhYK0k9GrV2dppnY53ZniH4fPVPRdreemojlXjqps6crgqTUvS3toU3VHZDIbXE5NHMrSpNQjqZvTg5y0o5hbLU6q91R5lzjJ3DcBwAwVPObm9TLaMVFYRqWq0spt1nuDRx28AMyeS2o0alaWmmssTnGCzJkRU0opA4MqO4wAPcyrSPYldrdxXz+hFd7T6JmVHSaicxUbzbI/lJK1n2LcR93D9frgzG9pvnKJaz12vGsxwcN4Pz3Ksq0p0paZppkmM4yWYvJ6LmbCECSXAQBAEAQBAEAQBAEAQBAEAQEffPhaI259Mvf2WGyw7PXtSfkRWosZLbA1EyMGVIQ4Ebx80yaTjmLT8Cxwtjzhkx0EHcQfTFZTw8hrKwdeV6Uhz/S+8+1rajT3KZI5vycenh9d6q7qrqlpXC/csranpjl8sgYUUkkBpPdrnxUbLtUQW7hM6zR8+QV72PeU6eaU9svn+H/BX31GUvbjvjoVjUXpSp1js1gazYsVodSeHMOO0bHDcVxuLeFeDhP/AJ5o6U68qctUS90Kgc1rhk4AjkRK8RUpunNwfKePkeghJTipLqZwuZsIQCEAhAIQCEAhAIQCEAhAIQCEAhAIQHxzQcCAQhlNxeUzx/U2eQLGEd/xVb/ZmD7vYdkcifqmlG8b6suufQ+Ubua0zJMZTH5Iom1S+qTjp2RtwskI9bJR16jG+Z7W/wATgPqt4LMkvM1k8RbOkaQW/saD3jxeFn3nYA9MT0VtWqaINlXRhrmkczAVMWx9hAIQFRv5je3dqiMp4kiSfcL2PZWp2sXJ55x8M4POX8oqu0vL5mg2kSYAJJyAxJ5BWEmorLeEQ1Jt4XJKWPR97sX9wervTIdfRVFx2zRp7U/af6ffw+ZY0ez6s957L9fv7wWenTDQGgQAAByGAXmJzc5OUuWXkYqKUVwjKFobCEAhAIQCEAhAIQCEBlSpFxDWtLnHINBJPQLKTbwjDaSyycseiVd+L9SmPtGXfwtw91KhaTfOxHldQXG5JU9CW/FXcT9loHzJXZWS6s4u8fRGFo0K8lfHc5ufUHD0K1lZeDMq88UVy8buqUHatVsTkRi10Z6p+maiVKUqbxIlwqRmsxNWFzNxCAQgEIBCAQgJ/Qyw69fXI7tMT+NwIaPTWPopdpT1T1eBFup4hjxNnTq1TUZSGTRrnm6Q3qAHfxLe9nuomtpHZyKzCgksQgEIDXtNgpvMvYCd+IPqFKoXlegsU5YX34nCra0arzOOX9+BnQsrGeBjW8hj1K0rXNWt/wCyTf34cG1KhTpe5FI9YXA6iEAhARVuv+hSMF+s7czHHcTl7qTTtak98Y+JHqXVOG2c/Ajn6XN2USeb4+TSpCsPGX6f2R3f+Ef1/o9rPpXSJ77HM4jvAc4g+y0lYzXuvP6G8b6L95NfqTlCq17Q5jg5pyIyUOUXF4ZMjJSWUekLUyIQEpcdxvtBmdWmDDnbSdrWbzxyHHJSKNB1N+hxrVlT+Je7vu6nRbq02Abz8TuLnZlWcKcYLEUV06kpvMjbW5oEAQEXpPZw+zVZHhaajeDmAuEehHIlcbiKdN5O1CTVRYOcwqctBCAQgEIBCA9LPZ3VHBjBLnGAPqdwGZK2jFyeEYlJRWWdJue7m0KQptxObj5nHM/TkArilTVOOlFVUqOcssoV+1te0VXfbLf4O5/afVVdeWqo2WVGOKaRowuJ0I2+b4ZZwJBc84taPmTsCm2llO4e2yXX75NkskRY9LgXRVparfM0kxzEY9PRT6vYzUc05Zfg9jLgWOy2plQTTe1w4HLmMwqipRqUnicWjXGD2hcjAhAIQCEB8cwEQQCNxy9FlPAKHprdTaGrVpjVY52qWjJroJGruBAdhsjirO1rufsy5RW3VBQ9qPBVv1pTMkXBKaP6Qmz1AST2bjFQcPMB5h75LhXoqrHz6HajVdOXl1OogziMRsVOWxs3fYzVqspgxrGCdzQJcfQHrC3pw1yUTWpPRFyOmWeg1jQxgAa0QANgVzFKKwiobbeWeiyYCAIAgK9pleIZS7IHv1M+DJ7xPPw9TuUW7qaYaerJNrT1S1dEUiFVliIQCEAhAe1jsj6r9Sm3Wd7Ab3HYP9xW8ISm8RNZzUFll9uG5W2ds+KoR3nf2t3N+fpFrRoqmvMra1Z1H5EquxxOVPdrEu3ku9ST9VRyeW2XKWFg861QMaXOMACSVmEJTkox5ZnBQ72tBrVS+IEANG0NGU8cSeq9Xa0VQpKGf+nZLCNPsFI1GT62jBkYEZEZjkUbysMyWDR+9amu2nUcXtdgCcXAxhjtGG1VF/ZU+7dSCw18jnKK5LVCoDmIQCEAhAQGnVidUsdQMBLmltQAZkNPej8OspFtJRqLJxuI6qbwce7dWxVjt0B2HQW1mrYaJObQaf8AAS1v8oaqi5jioy0t3mmi66K1gy0s1viDmD7xgj+mOq2tZJVNzFys09joCtSsCAIAgIW+tIWUZayH1fKMmn7Z2cs+Waj1riNPZbs70qEp7vZFHtFZz3F73FznYk/QbhwVXKTk8ssoxUVhHnC1MiEBlQouedVjXPO5oJI5xl1W0YuWyRiTUd2yfu7ROo7Gsezb5QQXnr4W+6l07OT3nsRZ3UV7u5bbDYadFurTYGj3J3uJxJ4lT4QjBYiiFKcpPLNhbGoQHKWNgAcIVEXRr3lZO1puZMExHMGRPou9tW7mqpmYvDKrVu17TBY6eAmeRGa9JC5pTWpSR2TR6NuaqRPZnrA9iVzd9QTw5L9/2Maka9WxlphzSDxHyXeFWM1mLybLcmLiukhwqPER4QcyThJG5VXaF5Fx7qDznn6HOcuiLBCpjmIQCEAhAIQFB0s0A7Quq2TVa4yXUjg1x30zk08DhxCm0brG0/mQ6ttneJZrg0AstCmA+iytUga76gDgTt1WuwaOk71N1ELBNsutlJsUqbGNmS1jQ0Y5mBhsUS5p6lqXJKtqmHpZhCgE8n7u0qqMAbVb2gHxTD447HH0UyneSW0lkiTtYveOxJjS+l/6q3oz/NdvxkPBnL8JPxR419MR8FBx++5rf6dZau9XRGytH1ZDW6/q9XAv1G+Wn3fV063uBwUadzUl1wd4W8I9MkWGrgdz7CA3rsuirX8DYbkXuwbxA2uPLqQutKhOpxx4nKpWjDnks9h0UosxqE1XccG9GDMcyVOhaQjzuQ53U3xsTlGk1oDWtDQMg0AAcgFJSS2RHbb3ZmsmAgCAIDmdspatSo3dUeOgcY9oVLUWJteZbweYp+R4wtDcQgEIAgEIBCAQgEIBCAQgEICRsdqaGONQwGNLiT5QJPoptCr7OH0Idag3NaVz+5UrVptULv2VGmGfb1i4jjquAHLFHXfQsodlQx7cnny4/Y37rvJtdpIbquB7zZmJyIO5RJpZ2NalF0nhvPmbsLU5iEAhAIQCEBIXFdwr1gx3gALn8QCAGzskn0BXe3pd5PD4ONapojlcnQGMAAAAAAgAYAAZABWyWCrbyZIAgCAIAgCAo2lVm1LQTsqNDxzA1XD2afxKru44qZ8SxtpZhjwIhRiQEAhAQV96XWWzEtfU1njNlMazhwdsaeBIXanQnPdI5TrwhyViv+lET3LG4je6oAfQMPzUhWT6yODvF0RO6L6aUrY/s9R1KrBIaSHBwGeq4RJGcEBcatvKms8o60q8ZvHUs6jncIAgCAIDGpTDgWuEgggjeDmhlNp5RRbzsJo1C05ZtO9uzrsXVPJcUqiqRyLttho1A8ZZOG9pzH+7ke4q01UjgvVKoHNDmmQRIPArkVDTTwzJDUIAgCAsehDe/WO5tP3NT/FTrLmXp/JEvOF6/wAFtU8ghAEAQBAEAQEJpZYtejrgd6n3uJb8Y9MebQo11T1QyuUSLaemePEpiqyyEICqfpEvOpRs7W0iWmq4tLxm1oEkNOwnDHdKlWtNTlv0I1zUcY7dTk4sysyuPv6sgNi76j6NRtWk7Vewy0xOwggjaCCR1WsoqSwzaMnF5R1LRjTFloIp1W9nWOXkefsE5H7J6EqtrWzhut0T6Vwp7PZlohRiSIQCEAhAIQGhfN3dtTgRrjFp47RyP5LKeDtQq93LPQpJbGBEEYHgRmF0LcntGLwg9k44HFnA7W9fnzWskQrujla16lnhaFeIQCEAhAWbQlv/AFj9wemsf7lYWS2bIN3yi0KaQwgCAIAgCAIAgKFfd29hUgD9m6TT3Dezps4RuKqbil3ctuGWdGrrjvyaELgdjUva7KdopmnVEtOIIza4ZOadh/5W9Oo4SyjScFNYZz29dCq1IksHas3t8XVmfpKsad1CXOzIM7eceNyCq2MtMOaWnc4EH0KkJp8EdrHJgLOsgsmjuiNWo9lSo006bXB2ODnapkBrcxlmekqLWuIxTS3ZIpUJSab2R0qFWFifIQHpSoOd4Wk8gtoxcuEayko8syq2V7cXNIG/Z6rMoSjyjEZxlwzxhaG4hAVrSi7YPbNGBwfz2O+h6LZMsbOtn/xv0K8OC2J+C73Lb+2pyfG3Bw47Hcj+a0aKa4o93LyN+Fg4CEAhAWzQynFKo7fUMcmtaPnrKys17DfmQLt+2l5FgUsihAEAQBAEAQBAa142FtZhY/I4gjNrhk5vFaVIKcdLN4TcHlFEtdldSeWVB3hiCMnDY5vDhsVTUpuDwyzhNTWUeULmbiEB8LZzQHxtMDIAcgs5MGULBk9bNZXVDDGknbuHMreEJTeEaynGKyyWs+jx+N/Rv5n8lJjav8zI0rr/AFRMUrKGgBogBSlBJYRFcm3lmRoTmFnSYyVi97D2T8PC7EcN4/3eFXV6eiW3BYUamuO/JowuJ2MalMOBBEgiCN4OYQym08oo162A0ahb8Jxad4/MZLbJd0Kqqwz1Mbrtpo1A4YjJw3t29dqMVqSqQ0l6pvDgHNMgiQd4K1KRpp4ZnCGD44wJQF9uWydlQYw+ICXfecS53uSrmlDRBRKqrPVNs3V0OYQBAEAQBAEAQBAad53cyuzVfmMWuHiad4P0yK51KcaiwzenUcHlFLt9hfRdq1Bn4XDwv5bj9k+4xVXVpSpvDLKnUjNZR4QuZ0EIBCAQgN66rwNFxwlro1htwyI9SutGr3b8jjVpd4i0WS30qnheJ3HB3oc+isYVYT4ZBnSnHlG32a6YOY7NMAr2lT29xs94STwBiJ5/RQrtrZdSZap7sr8KETBCA0b4u8VqZb8QxaeO7kf9yQ7W9Z0p56dSjuYQSCIIMEbiMwheLDWUWDRe8IPYuOBxZwO1vXP13oQL2hld4vUs0IVhLaOXZ2rxUcP2bDI+28ZRwaceYA2FSrWjqet8IjXFXStK5ZcVZFeEAQBAEAQBAEAQBAEB52ig17S17Q5pzBWJRUlhmVJxeUVa8tHnsl1KajPKfG3kfjHv95QKto1vD5E6ncp7SIYH2wIyIO4g4g8CoZJPsIBCAQgEIZPela6jfDUeBuDjHot1UkuGzRwi+UejrxrHOq/1j5LLrVH1ZhUoLoapXM3PkIBCAQgK5pRdv75o4PHsHfQ9OKFnY1/8b9PoVxpgyMCMRwIyKwWOMnSdDKItrdZ7gAwhtRoPecYkH7LDvGOYwiVJt6KqbvhHnL9O3lpXXh/fU6BTphoDWgAAQAMAAMgArNJJYRTt53ZksmAgCAIAgCAIAgCAIAgCAIDRvC6qVbF7e9sc3Bw6jMcDIXOpShP3kdIVZQ4ZAWzR2qzGmRVG7Br/AH7ruct5KFO0kvd3JcLqL97YiaoLTDwWHc8FpPKc+iiyi47NEhNS4PsLBkQgEIBCAQgEIBCAxeQMSQBxQG3Zrpq1hApww4F1QFrSDnDT3nYcIO9doW859MHKVeMN87+RRtKbgdY62oTrMcNam6I1h8QjGCDhEnMHatK1J05YPQWV0rmnq6rlffiY6L326yV21BJYe7UaPiYc4HmGY5RtKUarpyyZvLVXFJw69Pj/AH1O4Wes17WvY4Oa4BzSMiCJBHRXCaayjxsouLcZco9Fk1CAIAgCAIAgCAIAgCAIAgCAIDGpTDhDgCDmCJB6FYazyZTxwRlfR6g7JhYfsEtH8Ph9lxlbU30Osbioupo1dFz8Fc/jYHf0lq4uyXR/f6HVXb6o136O1hk6i7mXN/tcubs59GjorqHVM8zcNo8tLo8/Vi1/CVPL79DP4mn5gXBaPLS61HfRhT8JU8vv0H4mn5/fqezNG6pzqUm8g5/+K3VnLqzV3ceiNqjow346r3cGw0fIu911jZwXLObupdESdkuqjTMspNB8x7zv43Sfdd4UoQ4RwlVnLlm4uhoQ+lVxttdA0zAeO9Td5XjKeByPA8lyrUlUjgl2V07eqp9Oq8jiVag5jnNe0tc0lrgcwRgQVTNNPDPZRkpJSjumX79GWkEH9UqHAy6iTsObqfzcPxcFOs63+N+n0KPtizyu/j6/w/4fp5nR1YHnggCAIAgCAIAgCAIAgCAIAgCAIAgCAIAgCAIAgCAIAgOf/pL0dkfrdNuIAFYDa0YNqdMjwjcoF5R/yL1+pfdj3mH3E/T6evTz+Jzum4tIc0kOBBBGYIMgjiCFXZxuehaTWHwdp0Sv0WugHmBUb3agGx0eIDynMdRsVzQrd5DPXqeNvrR21XT0fHw/om13IQQBAEAQBAEAQBAEAQBAEAQBAEAQBAEAQBAEAQBAEBi9gIIIBBEEHIg5ghDKbTyjjGl9wGyVy0T2T5dSPDawne2R0IO1UtxR7qWOnQ9lYXauaWX7y5+vr9Tz0Wvo2SuKmJYe7UaNrN4HmGY6jasUKrpzz06m17aq5pOPXp8f7++DtVGqHNDmkFrgHAjIgiQRwhXSaayjxcouLafKM1kwEAQBAEAQBAEAQBAEAQBAEAQBAEAQBAEAQBAEAQBAReklzNtdB1N0B3iY7yvGR5Zg8CVyrUlUjpZKs7qVvVU1x1Xijilps7qb3Me0te0lrgdhGf8A9VG04vD5PawlGcVKLymX39Gt/wD/AItQ73USfV1P5uH4twVhZV/8b9PoUPbNn/nh6/w/4fodCVieeCAIAgCAIAgCAIAgCAIAgCAIAgCAIAgCAIAgCAIAgCAov6SNH9dv61THeYIqgbWDJ/Nu3h91QL2hld4unJe9j3umXcT4fHx8PX9/ic5pVC1wc0lrmkOaRmCDII6qsTaeUeklFSTT4Z2jRW+xa6AfgHju1G7njaOBzHPgVeUKyqwz16nir60dtVcenT4f0TC7EMIAgCAIAgCAIAgCAIAgCAIAgCAIAgCAIAgCAIAgCA+OE4ESECeDjumVwfqtfuj9i+XUzu81M8pw4EcVSXNHupbcPj6Hs+zrz8TS395c/X1/c8dFL8Nkrh+PZu7tUDa3Y4De3MdRtWLet3U89OpvfWiuaWnquPj/AH98HZ6dQOAc0gggEEZEHEEHcrtPO6PFNOLwzJZMBAEAQBAEAQBAEAQBAEAQBAEAQBAEAQBAEAQBAEAQEbpBdDbVRdSdgTix3kePC76HeCQuVakqkNLJNpcyt6qqR9V4rw++pxW2WZ1J7qdQar2GHDjvG8HMHaCFRSi4txfKPb06kakFOG6Z1T9HPa/qY7WdXWPZTn2cCOmtrRwjZCt7LV3W/p8DynbHd/ifY5xv8f8AmM+fmWhSyqCAIAgCAIAgCAIAgCAIAgCAIAgCAIAgCAIAgCAIAgCAoOnv/d2b/fiKgXX/ALInoOyv/nqF+CnnnwgCAIAgP//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Helvetica" panose="020B0604020202020204" pitchFamily="34" charset="0"/>
              <a:cs typeface="Helvetica" panose="020B0604020202020204" pitchFamily="34" charset="0"/>
            </a:endParaRPr>
          </a:p>
        </p:txBody>
      </p:sp>
      <p:sp>
        <p:nvSpPr>
          <p:cNvPr id="5" name="AutoShape 4" descr="data:image/jpeg;base64,/9j/4AAQSkZJRgABAQAAAQABAAD/2wCEAAkGBxQTEhUUExQUFhUXFxcYGBgYGBwYHxsZGRkXFxoaHx0dHCgiHRomHxgbITEhJSkrLi4uGB8zODMtNygtLysBCgoKDg0OGxAQGywmICU0LCw0LCwsLCwsLCwsLCwsNCwsLCwsLCwsLCwsLCwsLCwsLCwsLCwsLCwsLCwsLCwsLP/AABEIAP4AxgMBIgACEQEDEQH/xAAcAAABBAMBAAAAAAAAAAAAAAAFAQMEBgACBwj/xABAEAACAQMDAgQDBQYEBQQDAAABAhEAAyEEEjEFQSJRYXEGE4EykaGxwQcUQlLR8CNi4fEzcoKSohUkstIWQ2P/xAAaAQACAwEBAAAAAAAAAAAAAAACAwABBAUG/8QALBEAAgICAgIBAgUEAwAAAAAAAAECEQMhEjEEQRMiYTJRgZGhcbHB8CNC4f/aAAwDAQACEQMRAD8A5JqWlR/zv+MVFBqRqPs/9TfpUYCmoSujYmkisrKhDDS1qa2RZMAEk8AZqFmtKTWGkBqEFrKyaSoQWayntNo3eNik7jtB4BMTEnExU7RdDuXSyqyEqu4wZHIUZ9yBPGaiRAVSzFFrXS1FwKSWMwRGwA+RnPOMVNbpVoOqm2RLRJdjiAcAQfMSfMVXJWXxZXRSGrFr9DbW4UWyI/gIdzuj7Ukkie0Acin0+G1YIfEoKk+fEkk44gd+CV8xUbJRVQKSKtGn+Ezck27m5c7WjGDGeP77Zodf+Hry7oAcBtvhMkmJO0EAmJAMcEgc1CrBFKawiKQ1ZZgpdlYK2ioUJWGtZrKhBKysisqizu+v/ZJpLubdy7ZyTAIuAE+jZjH81VLrH7HtZbk2HtXwBxPy3+5vD/5V1X4c6yLqwcOOR5+tWBX8qG2gqR5S6r0e/pm2X7Ny03beIn2PB+hqAVr1r1Pp9rUWzavW1uWzyrCR7jyPqINcb+O/2WGwr6jRlntKCzWjl1UclT/GoHY+LBOatSBcTlpFYKVq1miKFitrdosYUEnyGaI9J6QbzqG3KpDQQs5AmPIccmrBrrNi0r2kDqPlqCVjN2Q0tuk+gGY7edC5VoZHG2rYM6Z8LXLkfMPywRiQTnt2wMHJ9OZp4fDJ3MqwWAJlpZTHH2ROfbz4qwdI+JpW3YNuNylVMBvQLtGc/wBzWvS9LdUuFcIdgXcACwKNxJHBAgmDM1E97LlFJaIGq0pW1cuPYRWSJ3IVLCACcdpiM57ik0GjtkWnW6u+QXUAqVgTiTDCBEgZJ4zi56LTtft3FuIqmXRhAhg0wQZEggycDOcRWuq6JZ0tkhQfCIAZpJOOCSNoIBJggcmMU91qhCb3ZU9Rp2AZzKvIEMx4Y8kgdpjOcUxoLoChnZXVmQEvIKj+JQY4OYYRH1rE0yOxDBrZnxASU5IkEEdgogeU5qf0/poWcb90QzK3EgkYAB9PUelL+Nth86QK01mL67D4QwYN6ESB74iB5wYpzrWrO62FdWGxXgYB3LAkg584EcCZ7Geq/L2kIyi4AcCCdokkGeO4z5iqfZ0jXGFsHxTmW/mMkYnZ3MGO9Rx49lJ8yxaP4jZltrbsgLIVpYCMwxEds7pYDJ71N1tq3c2hmuAQFYk7d7CYSRyeD5Z9Ipmymy2bYwveCZgRABxj2z3442t3QZ3MBtBMmSTMfxKCO3G7yrLkzPqJsw+N7kRf/R/nKPmKJLmS3hYNJxuWecnk9sZqu9e+HrmmbIlOQfzHaT/cVeLClgUZwUEO5ViBIMEBlMkjbnOIg1Y7wW9b2GFkQ0jtJ4nBBgnvSo53HsvJhT1E4YRW1db+JfhLT6hIsqEvqB4xIBAkQw/iOInkfSK5Tr9I9pilwQy/2CCMEHzrTizRyLRmyYpQeyOayawCtTTABTWUgrKIh2XoutYQwwwOR6ya6X0rWfMQMPqPUVypfDDj2b/7Vc/g7WeI25wRI98Cl+gl2XRDNRQ5H0NP2uabf7RHnS2MSPPX7U/hkaLWEoAtm8DcQDhT/Gg9ATj0YDtQfofTELK10ORztUdu0k4/Ou5ftS6etzRte2K9zTD5ihhODAfHfEN/01wpOr3Pmlrlxg0w5zMEwYHBgD8xTU7QuqYcS+6wUBlS2HxkzBx6VO6NpFMP8lT8zwsWcXAHJ2BwpUQnPJ8sUG6Bc/eLjBwPApYtu2ksOBMgZ5jyBol0LW2bln5fiVrJlWAgS7kAMymDz3nJxUikmHLI5KmHLegKOuxhbYRuZFndG4fzCJ5OKsdnawAHlkxEkcn37UL+RcyNuY7RBMbTn2Hf9TJG0xRTuy0TwORJ8/wp0orpCnIfthbZkkA/aM9x9mfvPrQ/4isWyyO1xgyMHA3xELtJgggYYnjMjNbNqELNJfmGkeEdvL08ueaHfEXyjbAJBIdVRjjbjBmOCBEH0oFFrsGwGmmBLmTLbm8bkqAZJ3DaIxOZPHfMTUVWQkiA64IAJ3QcxBAPcnia30lzY/8AlbnH2jnv2yDj3qeyqRiR9DH0pilFdgSUn0VXUaJBZ/xGd4P22JOTABjgkcfnIxRvT6hbSqhXcijwKqgsAPaJ5HiI8vcP3EQbFI8PdiTgZ8UTnP6mouu6is7TD/5gCSYwRjkAzgVmzeTxlxjE04PH5x5SdGdX0iMReADA8lVLnEkQAO3n2+tQtHopfcqEqNpHMgnAlQOM5AxE+tJcLbWhLiqDgYVZlSYnIbBzHc81augWkVLmzTG3EzbnMqMQWxkE5BIyc1izZKVr39zfhj/1fr2VbqPV3s3ADbh02OIH+GOJHEkSGzj2on07rKkEszW7xDKUyVEywLKY8UDHsBOaT4j1oPy1S3D3R4pYeHBUF9s7ikgAdjBFQen3WZi935XzWwxtgbuQxYngkmTEHgUEYc4W1X6/7obbUqu/0LDo9VvbbuIDDBwZhshTPP3/AMR94PxZ0ezq0IQqL9sHaQQPXYfMH8CfetR1WyqwoX5ySPmsB4QPKRhu2Me8UKv6YtLjljJeMTP+hP8AvRwx8GmhcvrTUjnroQSCCCCQQcEEYIPrTdWb4s0oIS8Fgti5EmT/AAsZGCRiJPbzqtE1vjLkrObODg6YlZWRWVZR15CMScGPxMUS6Rf+Uwj2B/KoT25CjtM/rW6jFV6J7OldJ6gLybhgjBHkRT19/GPWqj8L67Zc2zh/z7f0qy9WeCD5CfupXsajXU6pC5suJ3LB7ghpkfhXnr4k6b+56l7FwKSpuAOV5W4s238jAIMAYIYZr0HcVTcViBIKgfUkVRf2t9FtOq6i4rkqTZOw5EncrEcGBuwSOfvuLplSVo490wsLi7LZZ2gLyRuJ8gPECJEfWu19J0QsaREY2gyvLuq+E8ZMn7UADMRx2rnD3jcCqm0hDIJAlQpkHEeoheB+Lf8A6oTkHYcI2zwAriSFGCSBBJJaWBA4hqkLcTqGncuxRiCPEcmR2ic4PHb86H9cvrYZFLCWkFcSSxEQJzkHHqc9jH+BtottsVlUlmIYy28mNw7gED0/GivVtMlzxNs+YsxKBiAcY3cccjyFM5pdgcbAIdiNu1lkzmB59pM++anaHTDO6IggggQe8GmVtCRJ4ie49/fit9RdY4EDy+8SPrRTzRjGylBydIga3pylvAWWM+HxAHk+x+tTFgQJJiJMnP1Mmoh1Jd9rI0Js3OTtAy05GWJ9OOe9R1dt0LuPijxTJzAOe2RxXLllcns3xwpLT2GF0fzjEQByfy+tPabpKZJHhJBURBEAD6H05xRezYCKIEE5PrWbfP8AOufn8hvSN/j4VHs0TRqwKkCCCCPf9cmq31rUHSqyW/lqGINsTG0woODgfZPnz2ol13U30RjbUKoK+OZxEnAMiOCaAi2o8bKVLAnEZB4PJwaPx4Nq5dDpQt2mM9Stm8C+5lLZx4cwBIPl4QPTzqNeNqxpdy2j84i4PmBiPF4SdyzPhBkRI5+pLQ6UQB9k8wMLk5HkP9TTlzpdlwLTsqMxJkARxJjMfy8Dv926Mq16EZcS7XZTbeph3csR/ErAweJg5jvnvip2iuXLiqFFzYTMDOdv8oBJ4Bzx9aI9Q+H7Nu58ywRcjMPLbYjgNuDN7gDtU7TdZvl48I8IMlRJIAmQDiJ5HOKOU41aMsITbp6BVnpNy8BbhSLoI2SMYLFucONsifIVQtTZKMytypKn3Bg/lXUXuXCX2FgY+0rQTOfsr2z+Jqh/FOga1dBfJdZJ82GDx6bT9avDkt0V5WFxXIC1lLWVoMJ2RMwPJRMHuTP6Cn9maBHqwtNsuW2tuSMMYBPBAY4nHBq4/DmossSXxjgjg+wmfpNA5KthqDb0DrUqw8wZq6aq9vRSedpB/CgXVdOrMCix6f33qcdQBaHMjdyCP4fxpHyxfsd8Uktok6zxXLQmDKsM87WGPXBpn4y0+7R6rEhQX43fZG4yO8wRUG9cDXLUzhdwjzVk/QmrLcsfMS7bb7Lgr/3Ag/nRrYNHmq3bdQGUggjKkkRzkQeBxJ+oqwdMYXH2uwYJlQMAS2PFGYE8iT5mnetadbDXLWxQAwwBgxhR5mMmP80zmm9BaN4bVXxEnZmPshmYR+EmmctWL4+iQ+r5ltygbZS4yEEKDuERMSfMYptC9tlZbh8QBBMmRwME+v8AfNOfuN43AzWrsgBY2zugEQDxkckntRfT9GwGvDxCNqk7sf5jwTPljFKllh+YyMJL0T9EpZV+YB9M8cGKduIO+aVTFatubIBPr/rNLjeTV6RHUfWxoWwOJA5j1PP9+1Sum2mGSRGIn6cUlvSxBciew5H9n1pNY7PBJxM4ED7vPjNBKHL6UMxz4/VLZNv6ttwA4HPr/pUuywYAjPf/AHoVZbM/SpnToLESY5MflRZfHx0nXQeDPLk032Pap2A893+9AupWjcRJO0JIEcHPMRiB29oqwXdOGYYIjtUTqFpbVvcQTOAAfOfwqtUaoyalZUf3oA7eFkSQxAmYgn6gxzmouvdLewlmLPBKkwQMkkAjBkwJj0qfc3bgLSAucR/MzSQA3A4gTjtTuu0AYG1fsmRDLhjBJPdVziMcc1XKK2XLk3XsH6JiSWZGEEbQSJPIkkcjy9+9P66xDAkBlJJIJKbtoncCJIhcxGZFJf6DctqTp7o297NxSR7qQTFDxYuNM7zA2nciqMHKgNHMSPpPFSrfJPQcXFR4U7/39ybd1lpfErYXMLuZceEmYMqTP0M1C+MdN83TfNUf8Mg5kHafCeYn+Ht/DU7TaQFUVgyswmCCVYKSpOCVHBx2k1N19gXLD2xwysAY7n9ZP5eVDyUZJknF5IOJyaspYpK6Rwz0J1LT2WUg2luO3O8SgBHJHBbP9xWnT9IttVULAAhQBAAqVokEA5xW+oIDAnA9D+dczNJyVnVw41HQz1LWhFBJBJ7e1DLPXyksRut8lhyo8mHYf5uPOiPV9DYdNxIBHeq0dYLNxRcEIcJdU4/5ZHf0PNZ62aFXEsF7rFhl3qVkiAR9/wDf0o78I6wXLIUtudSwn03HbHnAx9K5B8S9OZWNzTgtb5YKIB9gMz7CP1MfBHXwdihgu04Pp3H14+taIpwj8kXaETSk/jap/wByR8RdLu3tRctqLYU3WIckmBIJlZEt5QYjmnun9Ps2yAFm5bI8RJnMiSJwIVoo3rLDNbDqMMeRByCYPnMj8qFXLewi4yvv7jcTxgmAYI75n6VXKWRd/oZpQ4SJVy9AySfw9Y4/Ct7FoEScKT4QcZ/SojWCwUgsDMwTA+4iiFy6qrEzArHqPRojyen0R7ljJkcf3+X51rp9O9zcEE7NpI9Cc4nzrTQ3vm3dgJG7AE48qJ/DZ8VzkMBtI9ck/T+tPjknG2hbhGSo1/cTtzE1GuacgEMI7CKPW7RIJgY5ny/rTeotSpqsflST2XPBFrQC0enZ/skCDOf9PaiC2PljcQT5mO1E9Do1C/ZInJB8606jcjwLTsnl3pFYcFMhaO8Xk9u3sO9Lq52ttkkiBECPqf8AepVvQRByD6Ut8BT4iB2pcM6l2aHFdFSs9Mc3rUgoN+5mU/y+I5HcxH1oh1vUqtwEA5BM5HBJGOCZ+6fWjLAc+/qfp9JqBrLBlnkNs3YHJ4JA4gzHcVbSfYSbbsAajVs8BGlmOACvM+ojyB45qP8AMJO02SGGdxJErjDQTweIzml6rZKqlywqKTJugeIy0byIJmcTHn6VE6hpbrERc2LuBAVTIJEQMmJ/zCqikbFJJaQ7ZvXG3LDWlj7ZIjzwCD5QZqVZ1tkohVvnOrQ+0gA5PiYyYMRwMEHitLejfYBuAOMzuII8QyVhuAOO/anNFowD4gGbhcBew/iJziO3b1NXcaAk5OXs5Z1izsv3V8rjx7FiR+BFZU/4zsbdU/qqMffaAfxFZXVxyuKZ57LHjNr7nZm1uxSEUueQBig3Uesus/MsP7ggx/pUbU624oHh2gY5/So9zrptfbUOJEN5ekd65zi/yOon7IqPdvEkG4E/iGI+vf7qf6b8QIpa3eUQuYIkEDgxQzq3X7lyANoWeBP4g1CsXbRWLqkmSQymGX/lPnPbjHFF8Vra/bst5d0n+/RbOtJbCm7pma2CSwVSImZKiZ2yPLGMRVKfpZa6radwhuDAJ8Jefs7u09p7mMc05pdWwIQuCDwfQHgg/ZaP96mi2xuHaGO8lgEBJUg+nvMjzPlRwi8b7FzcZxXqv4Gh8VauyVsXlNrKyTI8I8uxHrVh6V10Pu3eIR4WHaSSQZOe/f60V6hpFvWLaahNxgFgeZI5BHDe1VzVfA121F3SMH7/ACbuD3wGmCfePelN4ZKvw3+wvlkv6t0WrTnjIJicCPrzxUPVE7og57wfLB9qpGt61ftsEuLcssseGNuf5hOD+Hv52/Q3rtyz87w3EUeJ/sk+HxlQAQQDicTmBxKpeO8f1OhnyqekFfhnTyofYS2YmRHI/rVg0mjbLGIwJ9+0frQrpPVLG0AsVjneIn/q4++Ks9i+m0AAR6cff3oJyk7XSBjFLfZDKNgHg8e/rUu1pwOal2EByufStNt4uSbalZwd38OM+/pmlrGE52Zp9ICu7cwgnA2wfvBP4ioH7oFZsgznPb6+WJoreE+EERQHW2hJUMSJiaHIqCxt2P2+q2lDBgcHB8/X0qvdU1QvNKqQAO+Z/wBakXdKx7ZM/Xbma0safBPbJ+84oTXjjGO0LqGAs7ySMZIPB4kexqrdM6xcZDJBWSzScENxkDyEgz39BRS9f37edinaAYgiAST9T9/pQ7VXAFG4MBuEALuEDKnsCQcbp8sjvsi1VVsTty+xIvsCok7QWgGOO0ccSI8qTVESQN2yDIZpJxJz9Oa31VpWWWUshwRsLH7jmY+gnNQbTAMy7mUgBhbKxIJPDAAsJAmACMUqKtG1TS0baLqBTdAnPpMQMxPrGanaTWB1baFxtJInEk4wYIOfwoVft/MK7mUnnbBXwsJUGDkgETPPlU7ovSX2lmUqJkjcIMHkky0cGOcCmNR4/cU57+xRf2gqP3hD/wDzGex8TnH0NZT37S0jUWx3+UP/AJNWV1PHV4onC8lr5ZBLX9Xae/Y+2M0Ov9UZsGCOw9a2v6URJzKjP0qHodLDz2ANDwiH80/zCHRraXr4S+3y1PJ8yMhZ7E+dWn4e+DbWrXUsrtZ2QUI8SyZncpyRjsRzVQVfFzElfzrqnwpfTTdNu3nYD5jvBOBgbc+gMmo9bBtykc6f4XvF2SJVX2/NBAXAmcwYz5diKtnSulW7NwtbuM4BkAwYxmWA8if9aE9R+MrQOy38xhOWCjOZP2iJnmjXQOvfOYIloi3tLMxIkDtgCMnHJrBnllatqkbMSjensmaq+S0cAR9/5xRW6sY/Gq/1XWWVy91VHYbpI84ABNbJ8QWm0262Cfl+GX/wwYEjJGR6gVjyQlJJpfYbD8TF6zZt3VK3VDg9jn7vLvkVTOofCz21d9NdhO9ln2kzyFkw3sc45NL1D4quz4VtiDzDH8ZqIz6q8odTdI5lVgR9OPrW/wAfFkxrb0ZssoyeuyDa15wgDBw0EmZCxtCbT5c981234a0Zs2LdoQY5ECBJJjHYcTXO/hT4Eu6mLvzFs3bbBgWm4xkkglZERHnXUreq+XNsJcNwcyp2z57+I7+fpOKDzJW48Xr2Xhvd9hjS6ZYYFSO+cj6Ul+whUr/Cf5ZWPqDI+lRLe4KZaTMgx35OPLtzT2ntnb4mkmMgAAfSs6zR6QTj7Zq4gdz2B5/OmD0gFWlsk7vY1LtW5MMePxNEQKpQ5NlOfEF6LpoUZz+k/wC9Ma7ptopsKAqwHOcDuPX1ojeGRGMz3pu/agYqONJ16LjJ2ArnTUEhFQYgGJ5jBEe3f1oNf6RLhyFaF27IAO3HfJJx58UfvDnzOfY8RUa8CDIzGPSPvnyrNzkujXAj3LFraNo5ySCf770JfpE3IH+I0YkZAPn6eX1ojr9Q8TbWSOxwDiagtrxBu5WJzxjtVpy7NEEze5opAgw24A8TgDzGROKY0bFSw3EAmO+cZaPs9uYqNoOrNcJ/wn2ni4T4SfMT4iP80UW09nuxAAJ48opjUl2U2qOP/tEBGr2tytpPx3N+tZUb461G/X6gzw+0eygLH4Vld7CqxxX2R5/PK8kn9y69R0AVioyFJ295HIP3RQq/pNg9yf61efitZi5HHhMKQPTPHnVN6zdj6An+/Wp6KvYB1t8Iw7mcDnNN6vU3tR8tLjkqghVH2VEkmB3YkyTzJNDTcLvI5mB7nmrD03TlVE8nmf74qSfFB41zZBXQHBDYzMwf78qk29W621G9o5CgwJbuY+19Zog2nhWaIjt+lNfDnSDeaTEWyrNukeZAHqTmPL3pTmmm36HOPF/T7IlrQvcwqMePERCjsDPH61YbvQFKrvv3GOJGB4S0Dsfwok2maAZkcZ5xzI+lPjUAbSwQkkcD6Z7CKzZMsn0OhBLsFjQWgRtQdsEb2Pp6fhVosWbt5ItgW0Hd+8eSqRj60E1BG47Zmdx9PPGKtencpbAHEYpMndWNjG7oDaY6rR3hb3gqwZgyrExGCDPE+dT9J1Nxdl7hIJUMZ8znHlTfW9aN+nMgeNl+9D+sU03Tmu3VFofaycwBHfH9+9XPcLZElGRezqLZITcstO0AiSPQd62dyqkDGcYHFDtFZ/d9iDaftDcQBGJOT2kx9aJGZlpMiQRwKzaFmulGRmi4ECoFmxtIaZnt50up1jNgCKcpLHHYtrk9Gt0+I+UilvSfatCDtP8ANGKdZAV5IPn+sUqElK7C6K51i/8ALXdHeOfcioWk6mHEECRJ5HI5H9+lJr71zVfYEgLClRILCc5OBHb0pm18M3SYZQADjaQD2O6Pz9hUeOHofGbS2TbWpAG6CCSJ4O3tJgkR5mtb/QUvPuIPMtk7WIyGgfxCIkR2mcRB/driMZEJuKkQfLn25oj0/VPb8BIK8J5xH2TPJHY9wR5UzHOMVXoGabfJdgzqvSvlMu1bjGP4TnjEln4/KIpLibbBYkmFLE5EKBMfgcnNWA3CTJj0ql/tB6m1rRXgAB8zwAj1O085mM/Wr4KUkkVLLPjs4vfu72Z/5mLfeZpaarK7Ryuzp+s6k1+4XGNsLBJMBvJQds9t3NBPiPU+FxyzEIv5nH1ohrdL8u5uyJifpB9+1VjVXfmXC5+ypge85NAlQTGdAoRgT24nzq06fWIBmMT7+3tVXDZniiunstcKIg3OeMdufbjzoc2Pl2Ow5OOgpqC2pZbOnTcSJJ+yFGM5OBmrd0Ppx01sqMnJY+bGJ+nv2FM9C6aNNaOAbrfaIyI5gY4Ec+/tSdU69a04m40MTheSexxzHrXPzcn/AMcFo2Y3Hc5E5bOeJ57z91RdX09ZkKeCfD/fFCOm/Glq64tqCrMYUPgEntPE+8VbNPZDhSTEdvQgiD3B/pS/jyRew1kxyWgPasCFVjDTLA87Rkc5iaL9auQkA4Vf0qFrLijUBJmABBOSTk+/aoOtDMRb3faMfTJaPoD9Yq+ux0IqiB0xjqnRmH+GniM/zcLHn3P1FXz4W5c+fpEAedBbemW2uxfCIgCOAKK9OVzbKDAMCT3FUn8ulpC8q4q32T7yG8/hzBgY4HnVl0uiCWwskwCM+tZotIqIoA4/PzqWxim8U/RjlOwZp1YSrdsD2p4JW2sbaJ/sUtmyIU9/61nli5Ogr1Zq/FauogznERUXW69LdzY7bSfs7sA8961fqaCCHUg+WeaU4uL6CQ7btgKNogRFC+t27jW2+S225gq0xEHPpxPNTjqQTyecdhPMVoTJ3Zgd6Q5yTUhij+Y1YteITlmChyODAgmJj+wKb1vTFGYiJiD+lOPqini8IjJJwB5mhej60LhYqxuGZKqI2zwCSRGBk+c+1BBuV8bsKq76E+TclgApAypaeTyPYedcs/ar1BptWGwc3HUHgnwqPun0rqupv4z4SBuIk47mD5dprz98U9ROo1V26TMtAPouPurreHjbycpev7mbPkShS9gkVlZWV1TCdL+ItSBY3DduCgcjJxz7TVO0FhrhhAzR2AJP4Vb/AIttRYJUSAykgyZEqM+kwJ9qNdBvhrKtbARXA2gRAIO0r6EZB/1qRQMnRWunfCN26jEj5cZ8U5xxt5A7zVq+H+lJp1G07mYSW85M/RewHpnNEdEJuMN38BG0DJmPTnkffTGmuqzlCxUpgg9xg4nJ5/AjkUGWSTodhTasTX6xUS45GERn8jCiSB5SYX/q9K5Hr9S9xyz5d/EY4HkPRRwPQV1H4ha2F8ZItsCp5GCQQxMYG5QCewYmhHwn0a0pZrotMxO4BiYWeAOQY/mP0pXyRh9TDcJS0jnD2uTInmux2+oi3qbdq6xCsmnNwRMXHtpu9jJk+eaj/EnV9JZQpdS25EbbYAJLCG9NonlvcVTuhdRa/r0e4N+9ma5PAEGWHkFGfZauT+WN0XBfG6O09M6dprlp2e3auE7lYsFYjaTicxHoa5xc6/p7Wra0m4pbX5YI8ecb2nmBHPvVW6t1S7rNbebS7lF1jCqSoKqAN7dsxJPrRf8AZp0phqrjsQQqtbJGRvO0kT3x+dZ82OMcbc30ujRhzSc/pXb/AEL7pbO6SGnwkiMg4x9KN6W74c4iB9fKqh8JljYIMlVuXbaiY8K3HAB9qtdobVzn++KVgXFtDc7umXDQ3t9tT5gU8FxQvpV/5dvxmAM0QsalWG5cqeKJ6ezK0xLxzHEinWgZpm/ZDsjSRE8GJ96cceRMeVRFATrHR/m3FcRIUiTkDkzHnUK70MqBt3MP4pIWPPHl9as725OfpBikuMNvmAc+3FBJWqCUqKHrGbc2/wC14YJGCu2OKm9C6k6rsddwBIHoJMT5+5o51vpYvbMABSTAAMmCB9xINUxjfQsCUDKfHiSRA/h7cA81nlClQ6L5PoKazT2rzS4ypHhJLLOCPDJXd6xitLNhtzFbuIk2yccgbp84B9Jmh1m+RsaQQIU5ksOJGR4u36VsOpIPmliANszGSFLTnvtx7emaFp0uITVfiAXxz1X5Oju+IBrm20gncSG3bjPbwgnn0rjJq2fH/Xv3i4ttSSlvcZIjc7md0eQXaB9aqk12PFxOMN9s5+aSctGorK3isrRQqztPxzpBa6U7fxXHtfQbg23/AMapXwva1Gw3LTj5YYSrSvIG4qZ2wPcc10P9q677GmsjPzNXbBHmuy5NU5HtA3FRU2mVDeigrAEYIg5HnSpT4rQTWrYfTWLbZzbcOQkHPiBmSV7bYnAPlzFRP3Nd1va255aShOTCtEfxeU980J0h23FEkiRyeB/Tmpw0N21eUiWbxXWJgCA25VHqAvP+Yis6leS5MZjdwaQx8TKf3a6QSTABnOA6yRnBxxXO0uOn2WZR/lYj8jXUbDKRBgxzIkGDmZ/viqt1/odq2pdN6BmjaQCvI4khhz6jBHat80kZsdt0VRCSe5J+pJ/rVlvg6TSfLj/3OqGYyyWJjaPW4wj1CnsRRfofStNY0zam+pZhuiSQJBhYg8n+sU38FdMDs2tvgkKf8IEkgEDDSZlVEKvlE9hWZ+RFpv0v5Zp+GSr83/A7p+kHSWFtqR+9aghY7rPAnyUST61duj9OXSrbtL/ChLGMlmKyT5kxVf8Ahw/vGouat5KoflWQfvc/iFn1byo02tLXbhAELtQz/wBxj1zXN8nlN8X/AFf9f/DfgSirJumKqoVSB3IjuSSfrn8aIae6cbjjtUXS6XcgnuB6UR6XoyDHpifU/nTMMGVlmmS793cNoGO9O9D6gLX+G4O0kkNyAcyM9qmL08KCTJjz4rc2QUZCgWDKQQZPY/WtDSM92StX1G2sAnB7zAFLqtSAJXJIERVf6sgxuUwIxzntTfwvqPG6mYDeEHy2gkz/ACzIpE9BKPss1sttEQGxIPl3+tbDB9613gmTEZ+8fpThT60P9CjFtjn8/wBKA/F2lQWw+3hgCRGAeSZ7THrR8uIzVQ+MOpbdlvazAsrQqk8EwZ4EGGMzgHFDlkkqCxJ8rBi3h9jDQe/cf37iqp8f9Tawm/w77q7FEEFNs/Z8RHfmBMD6WJtWgywGMs0iNszMzkRMk+Yrj/xf1ganUFh9hfCmZxMkj0Pl/Wp4mJyn9kO8rIlD7gMmkNYa1NdlHKNgaSsWsqUSztn7UtQfm6NBA/47z7Kqj8GMesVUdBeFokMvhJAO0zA8x5896uvxlolvapS8xaswP+Z2Y/gFU49KqXylUhBn5jBVBwdsxkjIycGZrJKabcTVHFcbfTD3T+mXbigqiqvKuRE8EcZPvkfjRQ9IuMTu2gmDJMgdiFggn3MZ7U6OpWVbYpfCwFXCzMAec9oFTH1W1VdNuIBiCSRI2g95OJ9KQ1EbCCgin9XvpacKoMk7Ao7FQdxMnCDzqM+jGpNveQbaSIBGTE7fLljn386MrpVXxqFNwiDcxOct4uec/Sq91m7sC6fTw10knwnCTOT2nk54j0q5ZpTqEXsrHjjC5tGdTjV3V0tv/g2oe83m3ASfIf1zTHxP1F1tpYt8v4VC47gAADieKNaTRJptPskTy7dySCZP6VWPh+b2pu6liWTTJvWe7xttD/u8X/TVwr9I/wAsqbbf3f8AYt+l1FvT2TaRlPyEII3QzbJ3uF7jfvGMyRil+Cb/AM3T3HYy7vcb6A7Vn7qq3XXS1pLZXcLziGJnP2bpAJxgsvaalfAGteBpgv8AxMb8gopl5WI59exqpYfobCjk+ui8Wuui1st7JAUS2cfaAxB5KkVb+gOHJaGAUwZEZ9qpXw2tq+qqrA3VLquQTAuN45Pvgek1eOnlbNoWk/hZlbMmZOKJfQrAbcmFdSZgA+8Cf7/0rQWxt7fTyFM6cEkZP6VLRRBHPYVO9ketAzrUG0SYzEz7xVfeAtw2yfmbSVHGe30nvR/rdhnTZ4c9mgbo5Anmo69GmJPC4OCZ7z6Y9O1LlFyfQaaSuwd0v4ivOha8tq0FUSQWcAnHcCRFHf3zcm5JRj5gwT2nHHqKrvS9dbaIYFsMVIwTgg58v74ojrr+9TJK9/DI/Ln2rnyyVJoesadUMdY+KUQNaVg14Da8CQhONxBiUk+Yn07AH0puXH+ZDttUzt2ktiDgwRHrjsc0zruhfPRw+DDBXTBwBsMmfIfecUx1Pq/7jp91yS8AZI8TDEDsBEdhz6Gj/FXHsJJQuyq/tG6ktkfu1pjuP/EM8iBg+nGP6Vzk1I6hrHvXHuOZZyWJ9/0qMa7OLHwgonMy5OcuQhpDSmkp4owVlYKyrIds6v1tV1BttHjUFG43FSysuO4wfqaDdVsTtcJPmBGJkA5/H2qP8b6drlpLsNNu4VPONwnB/wCZOcUP6T8TXbQ/xB8wRzw335n65rnzxSvnD9jfjyquEv3D661US2qIC4IDuxJM+cBoH41L1nUzdVE3Equ3dBMk94Pn6j0qt3PiS2SSumic5I+8nND9Z1i7dkTsQ8qkiR5FuSPTAoPinLtUG8mNe7C3WfiQgGzpoAXBcZiJ4Pc+tO/A3TfC90kzBgkTjuSfUj7h6Gq7pLG+4lsCZIB4AA9SeAfOrj8TdXOjQWR4YTggeQwCJVpnBEiPamPHxjxguxPNylyk+ivfG3U//wBcyTk9vv8A6VP6NpGt6LT2VXc+qY3nA7IYRP8Axz9TVUaxc1Ljwk3LzgAAcbuPoBmfIGr3134ssaTctn/F1Wz5e8RttbV2qJUASvMKPtcxV5E4QUIq3/v8AxalJyfRRPiPUlr/AMsHFsm2omYO7Oe5nBP+Wrn0RVsanUs3GnsFp4+zaRF+smufdIYfvFovlfm290n/ADCSavnxhbZP3naCPnNaQnPCoHK+8wfaKPJ+JQ+3+UVjdqUvv/hls+Cegtas23ZkJZQbbFssDLcRIHr68CM3PU6dtpe2qlmM7pwTEeKMyI7cxVK6Pr3tLp7BRJW1b8TCAPDEr5AjH1iDFGNTqV02waQhySFawXYrEfbzLI0dxg4kdwH0ytML6lTCX/5HbW0F3F7qKN3y0bBXDkj05IqxaC6GG4HcCBnEcciKq/TtYxcre2qzklAJCcZST/EImcbpMfZNReg9fS076e/ct2mtMQloY/wlwjbiYYFYgj+tMi4taAad7Lu8MCrKGjiRP1oVfsJaS4s7EZSCwITaDyZJwfWl1+sfazWSAxEgtkAdpB7dyMd4oNZ6r++WHtu/ydTbTdetKFaDE4YzKGJkGMwc4qNkSIl3p1uy42MzqVG3zEQYYj7RPPbArdCT9onFObUAkZnxTHJxn8BTbPAJ7xP3Vwss3Obo6uOPGNG2o1SIhd2CqgJMnsK4f8ZfEZ1l6RItrIQe/LH1Pl2++p/xx8UnUObdpj8kRP8AmI7/APKPx58qqBrreF4vx/XPv+xzvK8hSfCPRqTSVlZXRoxGVkUhNYKhYoFZS0lQo7j8WaRSLyrjftY+W7cAD+Nc22Y4Metdf+JenzbfPiKuBjg7SBn3M5rm2rhwt1Ri6ocdxJ+2OOQ0iKz9D1sEsmM1rbtZ29zgTRDVacqcdxxzJ/qa6F8C6LTacA3l/wDckSWbIUn+EfyxxPmDURbaQz8I9IXRad9VcSbm2VJ5EwJiJEkxPlOBmeZ/Euoa9qYOM7io4WSSoH/SR99dj/aPrfl6ZROLjZPoMn8K40tsnc5+25JP14A9Ku92Clegv0dvkJd1c5RTbtDzuOM/cP8A5VS7qncZ5JJJ/Wrj17QNbTToxBR7Iugj+Z/tA+owPoKrfUdPAB++pifsvL+QOFW3UddOpdcZlWb1cotuB6ACfc1UjRf4YvquotByApuJJPA8Q59KLJFNX+QGOTTr8ztfW7Za2GWN1sY9eMfl91a2tU6Iu63BxuCsPIDyzjyp8Sc/hTgDBYBzmJzBrkwyJ6l2dKeNraGG3XgVKqtvEA5JHqJj8Zob1T4Wt3riF1IuQIuKYIKSRzII7QasOmQ5Ltz2FOPdj7IMf7078MXvYmuT6BWk1eoKGzddGQT4whVmMzDCSABjgmfSh9jpCpcVg7EQQwmCQduPCRIkCcRgTnNF9TMSYGcnj61TPiH4z09oza8d5QVBUzAPPiyFyOBJ9qqDyTehk4whHZa9brbdhS9xtoEQJ4AHFcv+LPje5qAbVofLtGQ0HLie/kPTM+faq31Dql28xa47H0Jx/v61CmtWDw4wfKW2Zc3lOS4x0hWNak1hrK2UZRKStgKQirIJFZWUhqizYUlYtZVlHp/qlgtbmcgzXJ+jWA1vVWDhtPecg9/lFjMY9GNdQu687SPWK5no32dUeIIc3VMieNt2ef8AMR9azOhyJHSApYvIJVTsnznn6D86s2h/xZLQsCZ7H38j7VUup2QHf5XhVWgHg/hT2g604tkbUJxByIPOQOfwrJlxzUucWa8UoOPCRp8XdRd2GnYGFEkHgEggH1wGI/0oAwHHaDUq+5dyWMuRuYmcnkfdUTUJ9kf5h+f+taU7E1xuhtmJCgsTAgA9hzA9Kia4Ao3tRPVWuPeoV1MHNHEqe0V4rmKzvTuoHiPrn76ainGUtXw38cX9KoQxdtjhXJkDyVuQPQg1ddD+0bRsJcXbbeRXcPvH9BXIRSE1nn42ObtrY6HkZIqrO2Xf2g6CMXn+ltv6UC6j+1FBixZZuwLnaP8AtEn8a5gKyapeNBd7LfkT9BbrfxFf1RJuvjPhGBn8SPQmhIasrJp8UkqQltt2xCtJspQawmi2CaxWUpFJREMNIacAxTcVRYhrWlIrKhZsopKwVlQo/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Helvetica" panose="020B0604020202020204" pitchFamily="34" charset="0"/>
              <a:cs typeface="Helvetica"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62286" y="1139666"/>
            <a:ext cx="3946829" cy="5063103"/>
          </a:xfrm>
          <a:prstGeom prst="rect">
            <a:avLst/>
          </a:prstGeom>
        </p:spPr>
      </p:pic>
      <p:grpSp>
        <p:nvGrpSpPr>
          <p:cNvPr id="13" name="Group 12"/>
          <p:cNvGrpSpPr/>
          <p:nvPr/>
        </p:nvGrpSpPr>
        <p:grpSpPr>
          <a:xfrm>
            <a:off x="234341" y="2701256"/>
            <a:ext cx="5210720" cy="1441475"/>
            <a:chOff x="516468" y="2641685"/>
            <a:chExt cx="5210720" cy="1441475"/>
          </a:xfrm>
        </p:grpSpPr>
        <p:grpSp>
          <p:nvGrpSpPr>
            <p:cNvPr id="27" name="Group 26"/>
            <p:cNvGrpSpPr/>
            <p:nvPr/>
          </p:nvGrpSpPr>
          <p:grpSpPr>
            <a:xfrm rot="19028958">
              <a:off x="2908478" y="2641685"/>
              <a:ext cx="2818710" cy="1315807"/>
              <a:chOff x="2277532" y="4625005"/>
              <a:chExt cx="2769976" cy="1096161"/>
            </a:xfrm>
          </p:grpSpPr>
          <p:sp>
            <p:nvSpPr>
              <p:cNvPr id="28" name="Rectangle 27"/>
              <p:cNvSpPr/>
              <p:nvPr/>
            </p:nvSpPr>
            <p:spPr>
              <a:xfrm rot="2323435">
                <a:off x="2592872" y="5585453"/>
                <a:ext cx="2454636" cy="135713"/>
              </a:xfrm>
              <a:prstGeom prst="rect">
                <a:avLst/>
              </a:prstGeom>
              <a:solidFill>
                <a:srgbClr val="FF1D1D"/>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Helvetica" panose="020B0604020202020204" pitchFamily="34" charset="0"/>
                  <a:cs typeface="Helvetica" panose="020B0604020202020204" pitchFamily="34" charset="0"/>
                </a:endParaRPr>
              </a:p>
            </p:txBody>
          </p:sp>
          <p:sp>
            <p:nvSpPr>
              <p:cNvPr id="29" name="32-Point Star 28"/>
              <p:cNvSpPr/>
              <p:nvPr/>
            </p:nvSpPr>
            <p:spPr>
              <a:xfrm>
                <a:off x="2277532" y="4625005"/>
                <a:ext cx="786828" cy="638060"/>
              </a:xfrm>
              <a:prstGeom prst="star32">
                <a:avLst/>
              </a:prstGeom>
              <a:solidFill>
                <a:srgbClr val="FF1D1D"/>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Helvetica" panose="020B0604020202020204" pitchFamily="34" charset="0"/>
                  <a:cs typeface="Helvetica" panose="020B0604020202020204" pitchFamily="34" charset="0"/>
                </a:endParaRPr>
              </a:p>
            </p:txBody>
          </p:sp>
        </p:grpSp>
        <p:sp>
          <p:nvSpPr>
            <p:cNvPr id="3" name="TextBox 2"/>
            <p:cNvSpPr txBox="1"/>
            <p:nvPr/>
          </p:nvSpPr>
          <p:spPr>
            <a:xfrm>
              <a:off x="516468" y="3379464"/>
              <a:ext cx="1148263" cy="400110"/>
            </a:xfrm>
            <a:prstGeom prst="rect">
              <a:avLst/>
            </a:prstGeom>
            <a:noFill/>
          </p:spPr>
          <p:txBody>
            <a:bodyPr wrap="none" rtlCol="0">
              <a:spAutoFit/>
            </a:bodyPr>
            <a:lstStyle/>
            <a:p>
              <a:r>
                <a:rPr lang="en-US" sz="2000" b="1" dirty="0">
                  <a:latin typeface="Helvetica" panose="020B0604020202020204" pitchFamily="34" charset="0"/>
                  <a:cs typeface="Helvetica" panose="020B0604020202020204" pitchFamily="34" charset="0"/>
                </a:rPr>
                <a:t>‘Type X’</a:t>
              </a:r>
              <a:endParaRPr lang="fr-CH" sz="2000" b="1" dirty="0">
                <a:latin typeface="Helvetica" panose="020B0604020202020204" pitchFamily="34" charset="0"/>
                <a:cs typeface="Helvetica" panose="020B0604020202020204" pitchFamily="34" charset="0"/>
              </a:endParaRPr>
            </a:p>
          </p:txBody>
        </p:sp>
        <p:sp>
          <p:nvSpPr>
            <p:cNvPr id="11" name="TextBox 10"/>
            <p:cNvSpPr txBox="1"/>
            <p:nvPr/>
          </p:nvSpPr>
          <p:spPr>
            <a:xfrm>
              <a:off x="592396" y="3744606"/>
              <a:ext cx="3514725" cy="338554"/>
            </a:xfrm>
            <a:prstGeom prst="rect">
              <a:avLst/>
            </a:prstGeom>
            <a:noFill/>
          </p:spPr>
          <p:txBody>
            <a:bodyPr wrap="square" rtlCol="0">
              <a:spAutoFit/>
            </a:bodyPr>
            <a:lstStyle/>
            <a:p>
              <a:r>
                <a:rPr lang="fr-CH" sz="1600" i="1" dirty="0">
                  <a:latin typeface="Helvetica" panose="020B0604020202020204" pitchFamily="34" charset="0"/>
                  <a:cs typeface="Helvetica" panose="020B0604020202020204" pitchFamily="34" charset="0"/>
                </a:rPr>
                <a:t>P. Kazansky, LSA (2020) </a:t>
              </a:r>
            </a:p>
          </p:txBody>
        </p:sp>
      </p:grpSp>
      <p:grpSp>
        <p:nvGrpSpPr>
          <p:cNvPr id="39" name="Group 38"/>
          <p:cNvGrpSpPr/>
          <p:nvPr/>
        </p:nvGrpSpPr>
        <p:grpSpPr>
          <a:xfrm>
            <a:off x="5394369" y="4062861"/>
            <a:ext cx="6797631" cy="2153675"/>
            <a:chOff x="5394369" y="4062861"/>
            <a:chExt cx="6797631" cy="2153675"/>
          </a:xfrm>
        </p:grpSpPr>
        <p:grpSp>
          <p:nvGrpSpPr>
            <p:cNvPr id="33" name="Group 32"/>
            <p:cNvGrpSpPr/>
            <p:nvPr/>
          </p:nvGrpSpPr>
          <p:grpSpPr>
            <a:xfrm>
              <a:off x="5394369" y="4062861"/>
              <a:ext cx="4679241" cy="1934936"/>
              <a:chOff x="3937480" y="3995748"/>
              <a:chExt cx="4679241" cy="1934936"/>
            </a:xfrm>
          </p:grpSpPr>
          <p:pic>
            <p:nvPicPr>
              <p:cNvPr id="9" name="Picture 8" descr="Fig xx - Tranverse view"/>
              <p:cNvPicPr/>
              <p:nvPr/>
            </p:nvPicPr>
            <p:blipFill rotWithShape="1">
              <a:blip r:embed="rId3" cstate="screen">
                <a:extLst>
                  <a:ext uri="{28A0092B-C50C-407E-A947-70E740481C1C}">
                    <a14:useLocalDpi xmlns:a14="http://schemas.microsoft.com/office/drawing/2010/main"/>
                  </a:ext>
                </a:extLst>
              </a:blip>
              <a:srcRect/>
              <a:stretch/>
            </p:blipFill>
            <p:spPr bwMode="auto">
              <a:xfrm rot="16200000">
                <a:off x="7248569" y="4562532"/>
                <a:ext cx="720080" cy="2016224"/>
              </a:xfrm>
              <a:prstGeom prst="rect">
                <a:avLst/>
              </a:prstGeom>
              <a:noFill/>
              <a:ln w="9525">
                <a:noFill/>
                <a:miter lim="800000"/>
                <a:headEnd/>
                <a:tailEnd/>
              </a:ln>
            </p:spPr>
          </p:pic>
          <p:grpSp>
            <p:nvGrpSpPr>
              <p:cNvPr id="24" name="Group 23"/>
              <p:cNvGrpSpPr/>
              <p:nvPr/>
            </p:nvGrpSpPr>
            <p:grpSpPr>
              <a:xfrm rot="12711612">
                <a:off x="3937480" y="3995748"/>
                <a:ext cx="3215116" cy="766671"/>
                <a:chOff x="1320341" y="5903741"/>
                <a:chExt cx="3159530" cy="638692"/>
              </a:xfrm>
            </p:grpSpPr>
            <p:sp>
              <p:nvSpPr>
                <p:cNvPr id="25" name="Rectangle 24"/>
                <p:cNvSpPr/>
                <p:nvPr/>
              </p:nvSpPr>
              <p:spPr>
                <a:xfrm>
                  <a:off x="1815575" y="6154192"/>
                  <a:ext cx="2664296" cy="144016"/>
                </a:xfrm>
                <a:prstGeom prst="rect">
                  <a:avLst/>
                </a:prstGeom>
                <a:solidFill>
                  <a:srgbClr val="FF1D1D"/>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Helvetica" panose="020B0604020202020204" pitchFamily="34" charset="0"/>
                    <a:cs typeface="Helvetica" panose="020B0604020202020204" pitchFamily="34" charset="0"/>
                  </a:endParaRPr>
                </a:p>
              </p:txBody>
            </p:sp>
            <p:sp>
              <p:nvSpPr>
                <p:cNvPr id="26" name="32-Point Star 25"/>
                <p:cNvSpPr/>
                <p:nvPr/>
              </p:nvSpPr>
              <p:spPr>
                <a:xfrm>
                  <a:off x="1320341" y="5903741"/>
                  <a:ext cx="775068" cy="638692"/>
                </a:xfrm>
                <a:prstGeom prst="star32">
                  <a:avLst/>
                </a:prstGeom>
                <a:solidFill>
                  <a:srgbClr val="FF1D1D"/>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Helvetica" panose="020B0604020202020204" pitchFamily="34" charset="0"/>
                    <a:cs typeface="Helvetica" panose="020B0604020202020204" pitchFamily="34" charset="0"/>
                  </a:endParaRPr>
                </a:p>
              </p:txBody>
            </p:sp>
          </p:grpSp>
        </p:grpSp>
        <p:sp>
          <p:nvSpPr>
            <p:cNvPr id="37" name="TextBox 36"/>
            <p:cNvSpPr txBox="1"/>
            <p:nvPr/>
          </p:nvSpPr>
          <p:spPr>
            <a:xfrm>
              <a:off x="10128615" y="5200873"/>
              <a:ext cx="2063385" cy="1015663"/>
            </a:xfrm>
            <a:prstGeom prst="rect">
              <a:avLst/>
            </a:prstGeom>
            <a:noFill/>
          </p:spPr>
          <p:txBody>
            <a:bodyPr wrap="none" rtlCol="0">
              <a:spAutoFit/>
            </a:bodyPr>
            <a:lstStyle/>
            <a:p>
              <a:pPr algn="ctr"/>
              <a:r>
                <a:rPr lang="en-US" sz="2000" b="1" dirty="0">
                  <a:latin typeface="Helvetica" panose="020B0604020202020204" pitchFamily="34" charset="0"/>
                  <a:cs typeface="Helvetica" panose="020B0604020202020204" pitchFamily="34" charset="0"/>
                </a:rPr>
                <a:t>High repetition </a:t>
              </a:r>
            </a:p>
            <a:p>
              <a:pPr algn="ctr"/>
              <a:r>
                <a:rPr lang="en-US" sz="2000" b="1" dirty="0">
                  <a:latin typeface="Helvetica" panose="020B0604020202020204" pitchFamily="34" charset="0"/>
                  <a:cs typeface="Helvetica" panose="020B0604020202020204" pitchFamily="34" charset="0"/>
                </a:rPr>
                <a:t>rate</a:t>
              </a:r>
            </a:p>
            <a:p>
              <a:pPr algn="ctr"/>
              <a:r>
                <a:rPr lang="en-US" sz="2000" dirty="0">
                  <a:latin typeface="Helvetica" panose="020B0604020202020204" pitchFamily="34" charset="0"/>
                  <a:cs typeface="Helvetica" panose="020B0604020202020204" pitchFamily="34" charset="0"/>
                </a:rPr>
                <a:t>‘Bulk heating’</a:t>
              </a:r>
            </a:p>
          </p:txBody>
        </p:sp>
      </p:grpSp>
      <p:grpSp>
        <p:nvGrpSpPr>
          <p:cNvPr id="41" name="Group 40">
            <a:extLst>
              <a:ext uri="{FF2B5EF4-FFF2-40B4-BE49-F238E27FC236}">
                <a16:creationId xmlns:a16="http://schemas.microsoft.com/office/drawing/2014/main" id="{186C901D-2EC5-447B-9527-DAAE97D5B2AF}"/>
              </a:ext>
            </a:extLst>
          </p:cNvPr>
          <p:cNvGrpSpPr/>
          <p:nvPr/>
        </p:nvGrpSpPr>
        <p:grpSpPr>
          <a:xfrm>
            <a:off x="5312432" y="288125"/>
            <a:ext cx="6591840" cy="2686456"/>
            <a:chOff x="5095377" y="338926"/>
            <a:chExt cx="6591840" cy="2686456"/>
          </a:xfrm>
        </p:grpSpPr>
        <p:grpSp>
          <p:nvGrpSpPr>
            <p:cNvPr id="14" name="Group 13"/>
            <p:cNvGrpSpPr/>
            <p:nvPr/>
          </p:nvGrpSpPr>
          <p:grpSpPr>
            <a:xfrm>
              <a:off x="5095377" y="338926"/>
              <a:ext cx="6441431" cy="2686456"/>
              <a:chOff x="5095377" y="338926"/>
              <a:chExt cx="6441431" cy="2686456"/>
            </a:xfrm>
          </p:grpSpPr>
          <p:grpSp>
            <p:nvGrpSpPr>
              <p:cNvPr id="31" name="Group 30"/>
              <p:cNvGrpSpPr/>
              <p:nvPr/>
            </p:nvGrpSpPr>
            <p:grpSpPr>
              <a:xfrm>
                <a:off x="5095377" y="338926"/>
                <a:ext cx="4421537" cy="2686456"/>
                <a:chOff x="3580116" y="338925"/>
                <a:chExt cx="4260669" cy="2686456"/>
              </a:xfrm>
            </p:grpSpPr>
            <p:pic>
              <p:nvPicPr>
                <p:cNvPr id="10" name="Picture 9"/>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483952" y="338925"/>
                  <a:ext cx="1356833" cy="1512168"/>
                </a:xfrm>
                <a:prstGeom prst="rect">
                  <a:avLst/>
                </a:prstGeom>
                <a:noFill/>
                <a:ln w="9525" algn="ctr">
                  <a:noFill/>
                  <a:miter lim="800000"/>
                  <a:headEnd/>
                  <a:tailEnd/>
                </a:ln>
                <a:effectLst/>
              </p:spPr>
            </p:pic>
            <p:grpSp>
              <p:nvGrpSpPr>
                <p:cNvPr id="18" name="Group 17"/>
                <p:cNvGrpSpPr/>
                <p:nvPr/>
              </p:nvGrpSpPr>
              <p:grpSpPr>
                <a:xfrm rot="8529133">
                  <a:off x="3580116" y="2285197"/>
                  <a:ext cx="3296394" cy="740184"/>
                  <a:chOff x="1480324" y="5828180"/>
                  <a:chExt cx="3239403" cy="616627"/>
                </a:xfrm>
              </p:grpSpPr>
              <p:sp>
                <p:nvSpPr>
                  <p:cNvPr id="19" name="Rectangle 18"/>
                  <p:cNvSpPr/>
                  <p:nvPr/>
                </p:nvSpPr>
                <p:spPr>
                  <a:xfrm>
                    <a:off x="2055429" y="6079750"/>
                    <a:ext cx="2664298" cy="144016"/>
                  </a:xfrm>
                  <a:prstGeom prst="rect">
                    <a:avLst/>
                  </a:prstGeom>
                  <a:solidFill>
                    <a:srgbClr val="FF1D1D"/>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Helvetica" panose="020B0604020202020204" pitchFamily="34" charset="0"/>
                      <a:cs typeface="Helvetica" panose="020B0604020202020204" pitchFamily="34" charset="0"/>
                    </a:endParaRPr>
                  </a:p>
                </p:txBody>
              </p:sp>
              <p:sp>
                <p:nvSpPr>
                  <p:cNvPr id="20" name="32-Point Star 19"/>
                  <p:cNvSpPr/>
                  <p:nvPr/>
                </p:nvSpPr>
                <p:spPr>
                  <a:xfrm>
                    <a:off x="1480324" y="5828180"/>
                    <a:ext cx="794013" cy="616627"/>
                  </a:xfrm>
                  <a:prstGeom prst="star32">
                    <a:avLst/>
                  </a:prstGeom>
                  <a:solidFill>
                    <a:srgbClr val="FF1D1D"/>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Helvetica" panose="020B0604020202020204" pitchFamily="34" charset="0"/>
                      <a:cs typeface="Helvetica" panose="020B0604020202020204" pitchFamily="34" charset="0"/>
                    </a:endParaRPr>
                  </a:p>
                </p:txBody>
              </p:sp>
            </p:grpSp>
          </p:grpSp>
          <p:sp>
            <p:nvSpPr>
              <p:cNvPr id="35" name="TextBox 34"/>
              <p:cNvSpPr txBox="1"/>
              <p:nvPr/>
            </p:nvSpPr>
            <p:spPr>
              <a:xfrm>
                <a:off x="9569603" y="494123"/>
                <a:ext cx="1967205" cy="1015663"/>
              </a:xfrm>
              <a:prstGeom prst="rect">
                <a:avLst/>
              </a:prstGeom>
              <a:noFill/>
            </p:spPr>
            <p:txBody>
              <a:bodyPr wrap="none" rtlCol="0">
                <a:spAutoFit/>
              </a:bodyPr>
              <a:lstStyle/>
              <a:p>
                <a:pPr algn="ctr"/>
                <a:r>
                  <a:rPr lang="en-US" sz="2000" b="1" dirty="0">
                    <a:latin typeface="Helvetica" panose="020B0604020202020204" pitchFamily="34" charset="0"/>
                    <a:cs typeface="Helvetica" panose="020B0604020202020204" pitchFamily="34" charset="0"/>
                  </a:rPr>
                  <a:t>Type II</a:t>
                </a:r>
              </a:p>
              <a:p>
                <a:pPr algn="ctr"/>
                <a:r>
                  <a:rPr lang="en-US" sz="2000" dirty="0">
                    <a:latin typeface="Helvetica" panose="020B0604020202020204" pitchFamily="34" charset="0"/>
                    <a:cs typeface="Helvetica" panose="020B0604020202020204" pitchFamily="34" charset="0"/>
                  </a:rPr>
                  <a:t>‘Self-organized </a:t>
                </a:r>
              </a:p>
              <a:p>
                <a:pPr algn="ctr"/>
                <a:r>
                  <a:rPr lang="en-US" sz="2000" dirty="0">
                    <a:latin typeface="Helvetica" panose="020B0604020202020204" pitchFamily="34" charset="0"/>
                    <a:cs typeface="Helvetica" panose="020B0604020202020204" pitchFamily="34" charset="0"/>
                  </a:rPr>
                  <a:t>nanogratings’</a:t>
                </a:r>
              </a:p>
            </p:txBody>
          </p:sp>
        </p:grpSp>
        <p:sp>
          <p:nvSpPr>
            <p:cNvPr id="40" name="TextBox 39">
              <a:extLst>
                <a:ext uri="{FF2B5EF4-FFF2-40B4-BE49-F238E27FC236}">
                  <a16:creationId xmlns:a16="http://schemas.microsoft.com/office/drawing/2014/main" id="{FF6C6157-58E7-47F2-AFA5-690FBC2CDADC}"/>
                </a:ext>
              </a:extLst>
            </p:cNvPr>
            <p:cNvSpPr txBox="1"/>
            <p:nvPr/>
          </p:nvSpPr>
          <p:spPr>
            <a:xfrm>
              <a:off x="8355536" y="1828470"/>
              <a:ext cx="3331681" cy="584775"/>
            </a:xfrm>
            <a:prstGeom prst="rect">
              <a:avLst/>
            </a:prstGeom>
            <a:noFill/>
          </p:spPr>
          <p:txBody>
            <a:bodyPr wrap="none" rtlCol="0">
              <a:spAutoFit/>
            </a:bodyPr>
            <a:lstStyle/>
            <a:p>
              <a:r>
                <a:rPr lang="en-US" sz="1600" i="1" dirty="0">
                  <a:latin typeface="Helvetica" panose="020B0604020202020204" pitchFamily="34" charset="0"/>
                  <a:cs typeface="Helvetica" panose="020B0604020202020204" pitchFamily="34" charset="0"/>
                </a:rPr>
                <a:t>Y. </a:t>
              </a:r>
              <a:r>
                <a:rPr lang="en-US" sz="1600" i="1" dirty="0" err="1">
                  <a:latin typeface="Helvetica" panose="020B0604020202020204" pitchFamily="34" charset="0"/>
                  <a:cs typeface="Helvetica" panose="020B0604020202020204" pitchFamily="34" charset="0"/>
                </a:rPr>
                <a:t>Shimotsuma</a:t>
              </a:r>
              <a:r>
                <a:rPr lang="en-US" sz="1600" i="1" dirty="0">
                  <a:latin typeface="Helvetica" panose="020B0604020202020204" pitchFamily="34" charset="0"/>
                  <a:cs typeface="Helvetica" panose="020B0604020202020204" pitchFamily="34" charset="0"/>
                </a:rPr>
                <a:t>, P. Kazansky, et al.</a:t>
              </a:r>
            </a:p>
            <a:p>
              <a:r>
                <a:rPr lang="en-US" sz="1600" i="1" dirty="0">
                  <a:latin typeface="Helvetica" panose="020B0604020202020204" pitchFamily="34" charset="0"/>
                  <a:cs typeface="Helvetica" panose="020B0604020202020204" pitchFamily="34" charset="0"/>
                </a:rPr>
                <a:t>PRL (2003)</a:t>
              </a:r>
              <a:endParaRPr lang="en-001" sz="1600" i="1" dirty="0">
                <a:latin typeface="Helvetica" panose="020B0604020202020204" pitchFamily="34" charset="0"/>
                <a:cs typeface="Helvetica" panose="020B0604020202020204" pitchFamily="34" charset="0"/>
              </a:endParaRPr>
            </a:p>
          </p:txBody>
        </p:sp>
      </p:grpSp>
      <p:grpSp>
        <p:nvGrpSpPr>
          <p:cNvPr id="47" name="Group 46">
            <a:extLst>
              <a:ext uri="{FF2B5EF4-FFF2-40B4-BE49-F238E27FC236}">
                <a16:creationId xmlns:a16="http://schemas.microsoft.com/office/drawing/2014/main" id="{F0BD5EE7-B647-4760-AB6D-54A1B3FE46B5}"/>
              </a:ext>
            </a:extLst>
          </p:cNvPr>
          <p:cNvGrpSpPr/>
          <p:nvPr/>
        </p:nvGrpSpPr>
        <p:grpSpPr>
          <a:xfrm>
            <a:off x="92930" y="1140168"/>
            <a:ext cx="5734358" cy="2148639"/>
            <a:chOff x="94418" y="1173463"/>
            <a:chExt cx="5734358" cy="2148639"/>
          </a:xfrm>
        </p:grpSpPr>
        <p:grpSp>
          <p:nvGrpSpPr>
            <p:cNvPr id="7" name="Group 6"/>
            <p:cNvGrpSpPr/>
            <p:nvPr/>
          </p:nvGrpSpPr>
          <p:grpSpPr>
            <a:xfrm>
              <a:off x="94418" y="1173463"/>
              <a:ext cx="5734358" cy="2148639"/>
              <a:chOff x="103562" y="1211041"/>
              <a:chExt cx="5734358" cy="2148639"/>
            </a:xfrm>
          </p:grpSpPr>
          <p:grpSp>
            <p:nvGrpSpPr>
              <p:cNvPr id="30" name="Group 29"/>
              <p:cNvGrpSpPr/>
              <p:nvPr/>
            </p:nvGrpSpPr>
            <p:grpSpPr>
              <a:xfrm>
                <a:off x="1883917" y="1211041"/>
                <a:ext cx="3954003" cy="2148639"/>
                <a:chOff x="431354" y="1196752"/>
                <a:chExt cx="3954003" cy="2148639"/>
              </a:xfrm>
            </p:grpSpPr>
            <p:pic>
              <p:nvPicPr>
                <p:cNvPr id="12" name="Picture 1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31354" y="1196752"/>
                  <a:ext cx="1548357" cy="1478297"/>
                </a:xfrm>
                <a:prstGeom prst="rect">
                  <a:avLst/>
                </a:prstGeom>
                <a:noFill/>
                <a:ln w="9525">
                  <a:noFill/>
                  <a:miter lim="800000"/>
                  <a:headEnd/>
                  <a:tailEnd/>
                </a:ln>
                <a:effectLst/>
              </p:spPr>
            </p:pic>
            <p:grpSp>
              <p:nvGrpSpPr>
                <p:cNvPr id="17" name="Group 16"/>
                <p:cNvGrpSpPr/>
                <p:nvPr/>
              </p:nvGrpSpPr>
              <p:grpSpPr>
                <a:xfrm rot="1384589">
                  <a:off x="1395802" y="2686227"/>
                  <a:ext cx="2989555" cy="659164"/>
                  <a:chOff x="1475656" y="5733256"/>
                  <a:chExt cx="3024336" cy="720080"/>
                </a:xfrm>
              </p:grpSpPr>
              <p:sp>
                <p:nvSpPr>
                  <p:cNvPr id="16" name="Rectangle 15"/>
                  <p:cNvSpPr/>
                  <p:nvPr/>
                </p:nvSpPr>
                <p:spPr>
                  <a:xfrm>
                    <a:off x="1835696" y="6021288"/>
                    <a:ext cx="2664296" cy="144016"/>
                  </a:xfrm>
                  <a:prstGeom prst="rect">
                    <a:avLst/>
                  </a:prstGeom>
                  <a:solidFill>
                    <a:srgbClr val="FF1D1D"/>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Helvetica" panose="020B0604020202020204" pitchFamily="34" charset="0"/>
                      <a:cs typeface="Helvetica" panose="020B0604020202020204" pitchFamily="34" charset="0"/>
                    </a:endParaRPr>
                  </a:p>
                </p:txBody>
              </p:sp>
              <p:sp>
                <p:nvSpPr>
                  <p:cNvPr id="15" name="32-Point Star 14"/>
                  <p:cNvSpPr/>
                  <p:nvPr/>
                </p:nvSpPr>
                <p:spPr>
                  <a:xfrm>
                    <a:off x="1475656" y="5733256"/>
                    <a:ext cx="720080" cy="720080"/>
                  </a:xfrm>
                  <a:prstGeom prst="star32">
                    <a:avLst/>
                  </a:prstGeom>
                  <a:solidFill>
                    <a:srgbClr val="FF1D1D"/>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Helvetica" panose="020B0604020202020204" pitchFamily="34" charset="0"/>
                      <a:cs typeface="Helvetica" panose="020B0604020202020204" pitchFamily="34" charset="0"/>
                    </a:endParaRPr>
                  </a:p>
                </p:txBody>
              </p:sp>
            </p:grpSp>
          </p:grpSp>
          <p:sp>
            <p:nvSpPr>
              <p:cNvPr id="34" name="TextBox 33"/>
              <p:cNvSpPr txBox="1"/>
              <p:nvPr/>
            </p:nvSpPr>
            <p:spPr>
              <a:xfrm>
                <a:off x="103562" y="1334687"/>
                <a:ext cx="1810111" cy="1323439"/>
              </a:xfrm>
              <a:prstGeom prst="rect">
                <a:avLst/>
              </a:prstGeom>
              <a:noFill/>
            </p:spPr>
            <p:txBody>
              <a:bodyPr wrap="none" rtlCol="0">
                <a:spAutoFit/>
              </a:bodyPr>
              <a:lstStyle/>
              <a:p>
                <a:pPr algn="ctr"/>
                <a:r>
                  <a:rPr lang="en-US" sz="2000" b="1" dirty="0">
                    <a:latin typeface="Helvetica" panose="020B0604020202020204" pitchFamily="34" charset="0"/>
                    <a:cs typeface="Helvetica" panose="020B0604020202020204" pitchFamily="34" charset="0"/>
                  </a:rPr>
                  <a:t>Type I</a:t>
                </a:r>
              </a:p>
              <a:p>
                <a:pPr algn="ctr"/>
                <a:r>
                  <a:rPr lang="en-US" sz="2000" dirty="0">
                    <a:latin typeface="Helvetica" panose="020B0604020202020204" pitchFamily="34" charset="0"/>
                    <a:cs typeface="Helvetica" panose="020B0604020202020204" pitchFamily="34" charset="0"/>
                  </a:rPr>
                  <a:t>‘Continuous </a:t>
                </a:r>
              </a:p>
              <a:p>
                <a:pPr algn="ctr"/>
                <a:r>
                  <a:rPr lang="en-US" sz="2000" dirty="0">
                    <a:latin typeface="Helvetica" panose="020B0604020202020204" pitchFamily="34" charset="0"/>
                    <a:cs typeface="Helvetica" panose="020B0604020202020204" pitchFamily="34" charset="0"/>
                  </a:rPr>
                  <a:t>homogeneous</a:t>
                </a:r>
              </a:p>
              <a:p>
                <a:pPr algn="ctr"/>
                <a:r>
                  <a:rPr lang="en-US" sz="2000" dirty="0">
                    <a:latin typeface="Helvetica" panose="020B0604020202020204" pitchFamily="34" charset="0"/>
                    <a:cs typeface="Helvetica" panose="020B0604020202020204" pitchFamily="34" charset="0"/>
                  </a:rPr>
                  <a:t>zone’</a:t>
                </a:r>
              </a:p>
            </p:txBody>
          </p:sp>
        </p:grpSp>
        <p:sp>
          <p:nvSpPr>
            <p:cNvPr id="46" name="TextBox 45">
              <a:extLst>
                <a:ext uri="{FF2B5EF4-FFF2-40B4-BE49-F238E27FC236}">
                  <a16:creationId xmlns:a16="http://schemas.microsoft.com/office/drawing/2014/main" id="{78B57D58-3164-47D2-8403-C2CD9DAAF039}"/>
                </a:ext>
              </a:extLst>
            </p:cNvPr>
            <p:cNvSpPr txBox="1"/>
            <p:nvPr/>
          </p:nvSpPr>
          <p:spPr>
            <a:xfrm>
              <a:off x="291132" y="2722249"/>
              <a:ext cx="2935224" cy="584775"/>
            </a:xfrm>
            <a:prstGeom prst="rect">
              <a:avLst/>
            </a:prstGeom>
            <a:noFill/>
          </p:spPr>
          <p:txBody>
            <a:bodyPr wrap="square">
              <a:spAutoFit/>
            </a:bodyPr>
            <a:lstStyle/>
            <a:p>
              <a:pPr>
                <a:spcBef>
                  <a:spcPts val="0"/>
                </a:spcBef>
                <a:spcAft>
                  <a:spcPts val="0"/>
                </a:spcAft>
              </a:pPr>
              <a:r>
                <a:rPr lang="en-US" sz="1600" i="1" dirty="0">
                  <a:effectLst/>
                  <a:latin typeface="Helvetica" panose="020B0604020202020204" pitchFamily="34" charset="0"/>
                  <a:cs typeface="Helvetica" panose="020B0604020202020204" pitchFamily="34" charset="0"/>
                </a:rPr>
                <a:t>K. M. Davis, et al. Opt. Lett. </a:t>
              </a:r>
              <a:r>
                <a:rPr lang="en-US" sz="1600" b="1" i="1" dirty="0">
                  <a:effectLst/>
                  <a:latin typeface="Helvetica" panose="020B0604020202020204" pitchFamily="34" charset="0"/>
                  <a:cs typeface="Helvetica" panose="020B0604020202020204" pitchFamily="34" charset="0"/>
                </a:rPr>
                <a:t>21</a:t>
              </a:r>
              <a:r>
                <a:rPr lang="en-US" sz="1600" i="1" dirty="0">
                  <a:effectLst/>
                  <a:latin typeface="Helvetica" panose="020B0604020202020204" pitchFamily="34" charset="0"/>
                  <a:cs typeface="Helvetica" panose="020B0604020202020204" pitchFamily="34" charset="0"/>
                </a:rPr>
                <a:t>, 1729–1731 (1996).</a:t>
              </a:r>
            </a:p>
          </p:txBody>
        </p:sp>
      </p:grpSp>
      <p:grpSp>
        <p:nvGrpSpPr>
          <p:cNvPr id="56" name="Group 55">
            <a:extLst>
              <a:ext uri="{FF2B5EF4-FFF2-40B4-BE49-F238E27FC236}">
                <a16:creationId xmlns:a16="http://schemas.microsoft.com/office/drawing/2014/main" id="{BDDF4478-265C-18E8-702A-8CBDCACBE5ED}"/>
              </a:ext>
            </a:extLst>
          </p:cNvPr>
          <p:cNvGrpSpPr/>
          <p:nvPr/>
        </p:nvGrpSpPr>
        <p:grpSpPr>
          <a:xfrm>
            <a:off x="5598479" y="2656745"/>
            <a:ext cx="6407931" cy="2141141"/>
            <a:chOff x="5587327" y="2673472"/>
            <a:chExt cx="6407931" cy="2141141"/>
          </a:xfrm>
        </p:grpSpPr>
        <p:pic>
          <p:nvPicPr>
            <p:cNvPr id="50" name="Picture 49">
              <a:extLst>
                <a:ext uri="{FF2B5EF4-FFF2-40B4-BE49-F238E27FC236}">
                  <a16:creationId xmlns:a16="http://schemas.microsoft.com/office/drawing/2014/main" id="{5886C6CC-1C57-FFB2-6450-38C1D6AA2C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7545" y="2673472"/>
              <a:ext cx="1604564" cy="1457667"/>
            </a:xfrm>
            <a:prstGeom prst="rect">
              <a:avLst/>
            </a:prstGeom>
          </p:spPr>
        </p:pic>
        <p:grpSp>
          <p:nvGrpSpPr>
            <p:cNvPr id="48" name="Group 47">
              <a:extLst>
                <a:ext uri="{FF2B5EF4-FFF2-40B4-BE49-F238E27FC236}">
                  <a16:creationId xmlns:a16="http://schemas.microsoft.com/office/drawing/2014/main" id="{67779CFC-2BD2-4E79-810B-1D3433B8FAD5}"/>
                </a:ext>
              </a:extLst>
            </p:cNvPr>
            <p:cNvGrpSpPr/>
            <p:nvPr/>
          </p:nvGrpSpPr>
          <p:grpSpPr>
            <a:xfrm>
              <a:off x="5587327" y="2872925"/>
              <a:ext cx="6407931" cy="1941688"/>
              <a:chOff x="5591944" y="2928342"/>
              <a:chExt cx="6407931" cy="1941688"/>
            </a:xfrm>
          </p:grpSpPr>
          <p:grpSp>
            <p:nvGrpSpPr>
              <p:cNvPr id="38" name="Group 37"/>
              <p:cNvGrpSpPr/>
              <p:nvPr/>
            </p:nvGrpSpPr>
            <p:grpSpPr>
              <a:xfrm>
                <a:off x="5591944" y="2928342"/>
                <a:ext cx="6407931" cy="1034059"/>
                <a:chOff x="5591944" y="2928342"/>
                <a:chExt cx="6407931" cy="1034059"/>
              </a:xfrm>
            </p:grpSpPr>
            <p:grpSp>
              <p:nvGrpSpPr>
                <p:cNvPr id="21" name="Group 20"/>
                <p:cNvGrpSpPr/>
                <p:nvPr/>
              </p:nvGrpSpPr>
              <p:grpSpPr>
                <a:xfrm rot="10800000">
                  <a:off x="5591944" y="3212977"/>
                  <a:ext cx="3057908" cy="749424"/>
                  <a:chOff x="1494953" y="5829029"/>
                  <a:chExt cx="3005039" cy="624326"/>
                </a:xfrm>
              </p:grpSpPr>
              <p:sp>
                <p:nvSpPr>
                  <p:cNvPr id="22" name="Rectangle 21"/>
                  <p:cNvSpPr/>
                  <p:nvPr/>
                </p:nvSpPr>
                <p:spPr>
                  <a:xfrm>
                    <a:off x="1835696" y="6021288"/>
                    <a:ext cx="2664296" cy="144016"/>
                  </a:xfrm>
                  <a:prstGeom prst="rect">
                    <a:avLst/>
                  </a:prstGeom>
                  <a:solidFill>
                    <a:srgbClr val="FF1D1D"/>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Helvetica" panose="020B0604020202020204" pitchFamily="34" charset="0"/>
                      <a:cs typeface="Helvetica" panose="020B0604020202020204" pitchFamily="34" charset="0"/>
                    </a:endParaRPr>
                  </a:p>
                </p:txBody>
              </p:sp>
              <p:sp>
                <p:nvSpPr>
                  <p:cNvPr id="23" name="32-Point Star 22"/>
                  <p:cNvSpPr/>
                  <p:nvPr/>
                </p:nvSpPr>
                <p:spPr>
                  <a:xfrm>
                    <a:off x="1494953" y="5829013"/>
                    <a:ext cx="794209" cy="624324"/>
                  </a:xfrm>
                  <a:prstGeom prst="star32">
                    <a:avLst/>
                  </a:prstGeom>
                  <a:solidFill>
                    <a:srgbClr val="FF1D1D"/>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Helvetica" panose="020B0604020202020204" pitchFamily="34" charset="0"/>
                      <a:cs typeface="Helvetica" panose="020B0604020202020204" pitchFamily="34" charset="0"/>
                    </a:endParaRPr>
                  </a:p>
                </p:txBody>
              </p:sp>
            </p:grpSp>
            <p:sp>
              <p:nvSpPr>
                <p:cNvPr id="36" name="TextBox 35"/>
                <p:cNvSpPr txBox="1"/>
                <p:nvPr/>
              </p:nvSpPr>
              <p:spPr>
                <a:xfrm>
                  <a:off x="9891606" y="2928342"/>
                  <a:ext cx="2108269" cy="1015663"/>
                </a:xfrm>
                <a:prstGeom prst="rect">
                  <a:avLst/>
                </a:prstGeom>
                <a:noFill/>
              </p:spPr>
              <p:txBody>
                <a:bodyPr wrap="none" rtlCol="0">
                  <a:spAutoFit/>
                </a:bodyPr>
                <a:lstStyle/>
                <a:p>
                  <a:pPr algn="ctr"/>
                  <a:r>
                    <a:rPr lang="en-US" sz="2000" b="1" dirty="0">
                      <a:latin typeface="Helvetica" panose="020B0604020202020204" pitchFamily="34" charset="0"/>
                      <a:cs typeface="Helvetica" panose="020B0604020202020204" pitchFamily="34" charset="0"/>
                    </a:rPr>
                    <a:t>Highly confined</a:t>
                  </a:r>
                </a:p>
                <a:p>
                  <a:pPr algn="ctr"/>
                  <a:r>
                    <a:rPr lang="en-US" sz="2000" b="1" dirty="0">
                      <a:latin typeface="Helvetica" panose="020B0604020202020204" pitchFamily="34" charset="0"/>
                      <a:cs typeface="Helvetica" panose="020B0604020202020204" pitchFamily="34" charset="0"/>
                    </a:rPr>
                    <a:t>(high NA)</a:t>
                  </a:r>
                </a:p>
                <a:p>
                  <a:pPr algn="ctr"/>
                  <a:r>
                    <a:rPr lang="en-US" sz="2000" dirty="0">
                      <a:latin typeface="Helvetica" panose="020B0604020202020204" pitchFamily="34" charset="0"/>
                      <a:cs typeface="Helvetica" panose="020B0604020202020204" pitchFamily="34" charset="0"/>
                    </a:rPr>
                    <a:t>‘micro-explosion’</a:t>
                  </a:r>
                </a:p>
              </p:txBody>
            </p:sp>
          </p:grpSp>
          <p:sp>
            <p:nvSpPr>
              <p:cNvPr id="42" name="Rectangle 41">
                <a:extLst>
                  <a:ext uri="{FF2B5EF4-FFF2-40B4-BE49-F238E27FC236}">
                    <a16:creationId xmlns:a16="http://schemas.microsoft.com/office/drawing/2014/main" id="{0FE94864-4E37-4696-97D2-61146C3A2C31}"/>
                  </a:ext>
                </a:extLst>
              </p:cNvPr>
              <p:cNvSpPr/>
              <p:nvPr/>
            </p:nvSpPr>
            <p:spPr>
              <a:xfrm>
                <a:off x="8529781" y="4285255"/>
                <a:ext cx="3288145" cy="584775"/>
              </a:xfrm>
              <a:prstGeom prst="rect">
                <a:avLst/>
              </a:prstGeom>
            </p:spPr>
            <p:txBody>
              <a:bodyPr wrap="square">
                <a:spAutoFit/>
              </a:bodyPr>
              <a:lstStyle/>
              <a:p>
                <a:r>
                  <a:rPr lang="en-US" sz="1600" i="1" dirty="0">
                    <a:latin typeface="Helvetica" panose="020B0604020202020204" pitchFamily="34" charset="0"/>
                    <a:cs typeface="Helvetica" panose="020B0604020202020204" pitchFamily="34" charset="0"/>
                  </a:rPr>
                  <a:t>E. </a:t>
                </a:r>
                <a:r>
                  <a:rPr lang="en-US" sz="1600" i="1" dirty="0" err="1">
                    <a:latin typeface="Helvetica" panose="020B0604020202020204" pitchFamily="34" charset="0"/>
                    <a:cs typeface="Helvetica" panose="020B0604020202020204" pitchFamily="34" charset="0"/>
                  </a:rPr>
                  <a:t>Glezer</a:t>
                </a:r>
                <a:r>
                  <a:rPr lang="en-US" sz="1600" i="1" dirty="0">
                    <a:latin typeface="Helvetica" panose="020B0604020202020204" pitchFamily="34" charset="0"/>
                    <a:cs typeface="Helvetica" panose="020B0604020202020204" pitchFamily="34" charset="0"/>
                  </a:rPr>
                  <a:t>, E. Mazur, APL (1997) / </a:t>
                </a:r>
                <a:r>
                  <a:rPr lang="fr-FR" sz="1600" i="1" dirty="0">
                    <a:effectLst/>
                    <a:latin typeface="Helvetica" panose="020B0604020202020204" pitchFamily="34" charset="0"/>
                    <a:cs typeface="Helvetica" panose="020B0604020202020204" pitchFamily="34" charset="0"/>
                  </a:rPr>
                  <a:t>S. </a:t>
                </a:r>
                <a:r>
                  <a:rPr lang="fr-FR" sz="1600" i="1" dirty="0" err="1">
                    <a:effectLst/>
                    <a:latin typeface="Helvetica" panose="020B0604020202020204" pitchFamily="34" charset="0"/>
                    <a:cs typeface="Helvetica" panose="020B0604020202020204" pitchFamily="34" charset="0"/>
                  </a:rPr>
                  <a:t>Juodkazis</a:t>
                </a:r>
                <a:r>
                  <a:rPr lang="fr-FR" sz="1600" i="1" dirty="0">
                    <a:effectLst/>
                    <a:latin typeface="Helvetica" panose="020B0604020202020204" pitchFamily="34" charset="0"/>
                    <a:cs typeface="Helvetica" panose="020B0604020202020204" pitchFamily="34" charset="0"/>
                  </a:rPr>
                  <a:t>, </a:t>
                </a:r>
                <a:r>
                  <a:rPr lang="fr-FR" sz="1600" i="1" dirty="0">
                    <a:latin typeface="Helvetica" panose="020B0604020202020204" pitchFamily="34" charset="0"/>
                    <a:cs typeface="Helvetica" panose="020B0604020202020204" pitchFamily="34" charset="0"/>
                  </a:rPr>
                  <a:t>et al., </a:t>
                </a:r>
                <a:r>
                  <a:rPr lang="fr-FR" sz="1600" i="1" dirty="0">
                    <a:effectLst/>
                    <a:latin typeface="Helvetica" panose="020B0604020202020204" pitchFamily="34" charset="0"/>
                    <a:cs typeface="Helvetica" panose="020B0604020202020204" pitchFamily="34" charset="0"/>
                  </a:rPr>
                  <a:t>PRL (2006). </a:t>
                </a:r>
                <a:endParaRPr lang="en-US" sz="1600" i="1" dirty="0">
                  <a:latin typeface="Helvetica" panose="020B0604020202020204" pitchFamily="34" charset="0"/>
                  <a:cs typeface="Helvetica" panose="020B0604020202020204" pitchFamily="34" charset="0"/>
                </a:endParaRPr>
              </a:p>
            </p:txBody>
          </p:sp>
        </p:grpSp>
      </p:grpSp>
      <p:grpSp>
        <p:nvGrpSpPr>
          <p:cNvPr id="55" name="Group 54">
            <a:extLst>
              <a:ext uri="{FF2B5EF4-FFF2-40B4-BE49-F238E27FC236}">
                <a16:creationId xmlns:a16="http://schemas.microsoft.com/office/drawing/2014/main" id="{D5469CC7-71F1-53C9-0E14-2BEF873CB894}"/>
              </a:ext>
            </a:extLst>
          </p:cNvPr>
          <p:cNvGrpSpPr/>
          <p:nvPr/>
        </p:nvGrpSpPr>
        <p:grpSpPr>
          <a:xfrm>
            <a:off x="1086336" y="4101027"/>
            <a:ext cx="4744463" cy="1073523"/>
            <a:chOff x="1247539" y="4249883"/>
            <a:chExt cx="4744463" cy="1073523"/>
          </a:xfrm>
        </p:grpSpPr>
        <p:sp>
          <p:nvSpPr>
            <p:cNvPr id="51" name="Rectangle 50">
              <a:extLst>
                <a:ext uri="{FF2B5EF4-FFF2-40B4-BE49-F238E27FC236}">
                  <a16:creationId xmlns:a16="http://schemas.microsoft.com/office/drawing/2014/main" id="{3433E941-CE64-9790-0B01-C726066F410C}"/>
                </a:ext>
              </a:extLst>
            </p:cNvPr>
            <p:cNvSpPr/>
            <p:nvPr/>
          </p:nvSpPr>
          <p:spPr>
            <a:xfrm rot="19958930">
              <a:off x="3494180" y="4249883"/>
              <a:ext cx="2497822" cy="162907"/>
            </a:xfrm>
            <a:prstGeom prst="rect">
              <a:avLst/>
            </a:prstGeom>
            <a:solidFill>
              <a:srgbClr val="FF1D1D"/>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Helvetica" panose="020B0604020202020204" pitchFamily="34" charset="0"/>
                <a:cs typeface="Helvetica" panose="020B0604020202020204" pitchFamily="34" charset="0"/>
              </a:endParaRPr>
            </a:p>
          </p:txBody>
        </p:sp>
        <p:sp>
          <p:nvSpPr>
            <p:cNvPr id="52" name="32-Point Star 28">
              <a:extLst>
                <a:ext uri="{FF2B5EF4-FFF2-40B4-BE49-F238E27FC236}">
                  <a16:creationId xmlns:a16="http://schemas.microsoft.com/office/drawing/2014/main" id="{F692E8F9-C376-6855-F0AA-6241F219B0E9}"/>
                </a:ext>
              </a:extLst>
            </p:cNvPr>
            <p:cNvSpPr/>
            <p:nvPr/>
          </p:nvSpPr>
          <p:spPr>
            <a:xfrm rot="17671641">
              <a:off x="3047808" y="4540114"/>
              <a:ext cx="800671" cy="765913"/>
            </a:xfrm>
            <a:prstGeom prst="star32">
              <a:avLst/>
            </a:prstGeom>
            <a:solidFill>
              <a:srgbClr val="FF1D1D"/>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Helvetica" panose="020B0604020202020204" pitchFamily="34" charset="0"/>
                <a:cs typeface="Helvetica" panose="020B0604020202020204" pitchFamily="34" charset="0"/>
              </a:endParaRPr>
            </a:p>
          </p:txBody>
        </p:sp>
        <p:sp>
          <p:nvSpPr>
            <p:cNvPr id="53" name="TextBox 52">
              <a:extLst>
                <a:ext uri="{FF2B5EF4-FFF2-40B4-BE49-F238E27FC236}">
                  <a16:creationId xmlns:a16="http://schemas.microsoft.com/office/drawing/2014/main" id="{18941640-E160-7835-0737-B7E13200F778}"/>
                </a:ext>
              </a:extLst>
            </p:cNvPr>
            <p:cNvSpPr txBox="1"/>
            <p:nvPr/>
          </p:nvSpPr>
          <p:spPr>
            <a:xfrm>
              <a:off x="1247539" y="4728314"/>
              <a:ext cx="1765227" cy="400110"/>
            </a:xfrm>
            <a:prstGeom prst="rect">
              <a:avLst/>
            </a:prstGeom>
            <a:noFill/>
          </p:spPr>
          <p:txBody>
            <a:bodyPr wrap="none" rtlCol="0">
              <a:spAutoFit/>
            </a:bodyPr>
            <a:lstStyle/>
            <a:p>
              <a:pPr algn="ctr"/>
              <a:r>
                <a:rPr lang="en-US" sz="2000" b="1" dirty="0">
                  <a:latin typeface="Helvetica" panose="020B0604020202020204" pitchFamily="34" charset="0"/>
                  <a:cs typeface="Helvetica" panose="020B0604020202020204" pitchFamily="34" charset="0"/>
                </a:rPr>
                <a:t>Other types?</a:t>
              </a:r>
            </a:p>
          </p:txBody>
        </p:sp>
      </p:grpSp>
      <p:sp>
        <p:nvSpPr>
          <p:cNvPr id="8" name="TextBox 7">
            <a:extLst>
              <a:ext uri="{FF2B5EF4-FFF2-40B4-BE49-F238E27FC236}">
                <a16:creationId xmlns:a16="http://schemas.microsoft.com/office/drawing/2014/main" id="{B409785D-27BF-96FB-8D93-EEF4E832D3A2}"/>
              </a:ext>
            </a:extLst>
          </p:cNvPr>
          <p:cNvSpPr txBox="1"/>
          <p:nvPr/>
        </p:nvSpPr>
        <p:spPr>
          <a:xfrm>
            <a:off x="574017" y="6307765"/>
            <a:ext cx="10968067" cy="400110"/>
          </a:xfrm>
          <a:prstGeom prst="rect">
            <a:avLst/>
          </a:prstGeom>
          <a:solidFill>
            <a:schemeClr val="accent6">
              <a:lumMod val="40000"/>
              <a:lumOff val="60000"/>
              <a:alpha val="58824"/>
            </a:schemeClr>
          </a:solidFill>
        </p:spPr>
        <p:txBody>
          <a:bodyPr wrap="none" rtlCol="0">
            <a:spAutoFit/>
          </a:bodyPr>
          <a:lstStyle/>
          <a:p>
            <a:pPr algn="ctr"/>
            <a:r>
              <a:rPr lang="en-US" sz="2000" b="1" dirty="0">
                <a:latin typeface="Helvetica" panose="020B0604020202020204" pitchFamily="34" charset="0"/>
                <a:cs typeface="Helvetica" panose="020B0604020202020204" pitchFamily="34" charset="0"/>
              </a:rPr>
              <a:t>Research questions: </a:t>
            </a:r>
            <a:r>
              <a:rPr lang="en-US" sz="2000" dirty="0">
                <a:latin typeface="Helvetica" panose="020B0604020202020204" pitchFamily="34" charset="0"/>
                <a:cs typeface="Helvetica" panose="020B0604020202020204" pitchFamily="34" charset="0"/>
              </a:rPr>
              <a:t>understand how materials change under strong electric field exposure</a:t>
            </a:r>
            <a:endParaRPr lang="fr-FR" sz="2000" dirty="0">
              <a:latin typeface="Helvetica" panose="020B0604020202020204" pitchFamily="34" charset="0"/>
              <a:cs typeface="Helvetica" panose="020B0604020202020204" pitchFamily="34" charset="0"/>
            </a:endParaRPr>
          </a:p>
        </p:txBody>
      </p:sp>
      <p:sp>
        <p:nvSpPr>
          <p:cNvPr id="32" name="TextBox 31">
            <a:extLst>
              <a:ext uri="{FF2B5EF4-FFF2-40B4-BE49-F238E27FC236}">
                <a16:creationId xmlns:a16="http://schemas.microsoft.com/office/drawing/2014/main" id="{F5B3F43C-26F1-D64F-287C-2AB924184DB5}"/>
              </a:ext>
            </a:extLst>
          </p:cNvPr>
          <p:cNvSpPr txBox="1"/>
          <p:nvPr/>
        </p:nvSpPr>
        <p:spPr>
          <a:xfrm>
            <a:off x="0" y="5199321"/>
            <a:ext cx="3859619" cy="1015663"/>
          </a:xfrm>
          <a:prstGeom prst="rect">
            <a:avLst/>
          </a:prstGeom>
          <a:solidFill>
            <a:schemeClr val="accent4">
              <a:lumMod val="20000"/>
              <a:lumOff val="80000"/>
            </a:schemeClr>
          </a:solidFill>
        </p:spPr>
        <p:txBody>
          <a:bodyPr wrap="square" rtlCol="0">
            <a:spAutoFit/>
          </a:bodyPr>
          <a:lstStyle/>
          <a:p>
            <a:pPr algn="ctr"/>
            <a:r>
              <a:rPr lang="en-US" sz="2000" dirty="0">
                <a:latin typeface="Helvetica" panose="020B0604020202020204" pitchFamily="34" charset="0"/>
                <a:cs typeface="Helvetica" panose="020B0604020202020204" pitchFamily="34" charset="0"/>
              </a:rPr>
              <a:t>Femtosecond lasers induce </a:t>
            </a:r>
            <a:r>
              <a:rPr lang="fr-FR" sz="2000" dirty="0">
                <a:latin typeface="Helvetica" panose="020B0604020202020204" pitchFamily="34" charset="0"/>
                <a:cs typeface="Helvetica" panose="020B0604020202020204" pitchFamily="34" charset="0"/>
              </a:rPr>
              <a:t>a </a:t>
            </a:r>
            <a:r>
              <a:rPr lang="fr-FR" sz="2000" dirty="0" err="1">
                <a:latin typeface="Helvetica" panose="020B0604020202020204" pitchFamily="34" charset="0"/>
                <a:cs typeface="Helvetica" panose="020B0604020202020204" pitchFamily="34" charset="0"/>
              </a:rPr>
              <a:t>rich</a:t>
            </a:r>
            <a:r>
              <a:rPr lang="fr-FR" sz="2000" dirty="0">
                <a:latin typeface="Helvetica" panose="020B0604020202020204" pitchFamily="34" charset="0"/>
                <a:cs typeface="Helvetica" panose="020B0604020202020204" pitchFamily="34" charset="0"/>
              </a:rPr>
              <a:t> </a:t>
            </a:r>
            <a:r>
              <a:rPr lang="fr-FR" sz="2000" dirty="0" err="1">
                <a:latin typeface="Helvetica" panose="020B0604020202020204" pitchFamily="34" charset="0"/>
                <a:cs typeface="Helvetica" panose="020B0604020202020204" pitchFamily="34" charset="0"/>
              </a:rPr>
              <a:t>taxonomy</a:t>
            </a:r>
            <a:r>
              <a:rPr lang="fr-FR" sz="2000" dirty="0">
                <a:latin typeface="Helvetica" panose="020B0604020202020204" pitchFamily="34" charset="0"/>
                <a:cs typeface="Helvetica" panose="020B0604020202020204" pitchFamily="34" charset="0"/>
              </a:rPr>
              <a:t> of transformations in </a:t>
            </a:r>
            <a:r>
              <a:rPr lang="fr-FR" sz="2000" dirty="0" err="1">
                <a:latin typeface="Helvetica" panose="020B0604020202020204" pitchFamily="34" charset="0"/>
                <a:cs typeface="Helvetica" panose="020B0604020202020204" pitchFamily="34" charset="0"/>
              </a:rPr>
              <a:t>materials</a:t>
            </a:r>
            <a:r>
              <a:rPr lang="fr-FR" sz="2000" dirty="0">
                <a:latin typeface="Helvetica" panose="020B0604020202020204" pitchFamily="34" charset="0"/>
                <a:cs typeface="Helvetica" panose="020B0604020202020204" pitchFamily="34" charset="0"/>
              </a:rPr>
              <a:t>!</a:t>
            </a:r>
            <a:endParaRPr lang="en-US" sz="2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3531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304800" y="-86499"/>
            <a:ext cx="10524892" cy="1063962"/>
          </a:xfrm>
        </p:spPr>
        <p:txBody>
          <a:bodyPr>
            <a:normAutofit/>
          </a:bodyPr>
          <a:lstStyle/>
          <a:p>
            <a:r>
              <a:rPr lang="en-US" sz="3600" dirty="0"/>
              <a:t>Functional integration point of view</a:t>
            </a:r>
            <a:endParaRPr lang="fr-CH" sz="3600" dirty="0"/>
          </a:p>
        </p:txBody>
      </p:sp>
      <p:sp>
        <p:nvSpPr>
          <p:cNvPr id="2" name="Content Placeholder 1"/>
          <p:cNvSpPr>
            <a:spLocks noGrp="1"/>
          </p:cNvSpPr>
          <p:nvPr>
            <p:ph idx="1"/>
          </p:nvPr>
        </p:nvSpPr>
        <p:spPr>
          <a:xfrm>
            <a:off x="2185971" y="1082807"/>
            <a:ext cx="3395680" cy="5198249"/>
          </a:xfrm>
        </p:spPr>
        <p:txBody>
          <a:bodyPr>
            <a:noAutofit/>
          </a:bodyPr>
          <a:lstStyle/>
          <a:p>
            <a:r>
              <a:rPr lang="en-US" sz="2800" dirty="0"/>
              <a:t>‘Homogeneous’</a:t>
            </a:r>
          </a:p>
          <a:p>
            <a:endParaRPr lang="en-US" sz="2800" dirty="0"/>
          </a:p>
          <a:p>
            <a:r>
              <a:rPr lang="en-US" sz="2800" dirty="0"/>
              <a:t>Nanogratings</a:t>
            </a:r>
          </a:p>
          <a:p>
            <a:endParaRPr lang="fr-CH" sz="2800" dirty="0"/>
          </a:p>
          <a:p>
            <a:pPr marL="0" indent="0">
              <a:buNone/>
            </a:pPr>
            <a:endParaRPr lang="en-US" sz="2800" dirty="0"/>
          </a:p>
          <a:p>
            <a:r>
              <a:rPr lang="en-US" sz="2800" dirty="0"/>
              <a:t>Cumulative regime</a:t>
            </a:r>
          </a:p>
          <a:p>
            <a:pPr marL="0" indent="0">
              <a:buNone/>
            </a:pPr>
            <a:endParaRPr lang="en-US" sz="2800" dirty="0"/>
          </a:p>
          <a:p>
            <a:r>
              <a:rPr lang="en-US" sz="2800" dirty="0"/>
              <a:t>Nano-explosion</a:t>
            </a:r>
          </a:p>
          <a:p>
            <a:r>
              <a:rPr lang="en-US" sz="2800" dirty="0"/>
              <a:t>More?</a:t>
            </a:r>
          </a:p>
        </p:txBody>
      </p:sp>
      <p:pic>
        <p:nvPicPr>
          <p:cNvPr id="10" name="Picture 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5826" y="977341"/>
            <a:ext cx="1597512" cy="1525227"/>
          </a:xfrm>
          <a:prstGeom prst="rect">
            <a:avLst/>
          </a:prstGeom>
          <a:noFill/>
          <a:ln w="9525">
            <a:noFill/>
            <a:miter lim="800000"/>
            <a:headEnd/>
            <a:tailEnd/>
          </a:ln>
          <a:effectLst/>
        </p:spPr>
      </p:pic>
      <p:pic>
        <p:nvPicPr>
          <p:cNvPr id="13" name="Picture 1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2075760"/>
            <a:ext cx="1321288" cy="1472554"/>
          </a:xfrm>
          <a:prstGeom prst="rect">
            <a:avLst/>
          </a:prstGeom>
          <a:noFill/>
          <a:ln w="9525" algn="ctr">
            <a:noFill/>
            <a:miter lim="800000"/>
            <a:headEnd/>
            <a:tailEnd/>
          </a:ln>
          <a:effectLst/>
        </p:spPr>
      </p:pic>
      <p:pic>
        <p:nvPicPr>
          <p:cNvPr id="14" name="Picture 13" descr="Fig xx - Tranverse view"/>
          <p:cNvPicPr/>
          <p:nvPr/>
        </p:nvPicPr>
        <p:blipFill rotWithShape="1">
          <a:blip r:embed="rId5" cstate="screen">
            <a:extLst>
              <a:ext uri="{28A0092B-C50C-407E-A947-70E740481C1C}">
                <a14:useLocalDpi xmlns:a14="http://schemas.microsoft.com/office/drawing/2010/main"/>
              </a:ext>
            </a:extLst>
          </a:blip>
          <a:srcRect/>
          <a:stretch/>
        </p:blipFill>
        <p:spPr bwMode="auto">
          <a:xfrm rot="16200000">
            <a:off x="648072" y="2959254"/>
            <a:ext cx="720080" cy="2016224"/>
          </a:xfrm>
          <a:prstGeom prst="rect">
            <a:avLst/>
          </a:prstGeom>
          <a:noFill/>
          <a:ln w="9525">
            <a:noFill/>
            <a:miter lim="800000"/>
            <a:headEnd/>
            <a:tailEnd/>
          </a:ln>
        </p:spPr>
      </p:pic>
      <p:pic>
        <p:nvPicPr>
          <p:cNvPr id="19" name="Picture 19"/>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692167" y="1287965"/>
            <a:ext cx="2144851" cy="1531647"/>
          </a:xfrm>
          <a:prstGeom prst="rect">
            <a:avLst/>
          </a:prstGeom>
          <a:noFill/>
          <a:ln w="9525">
            <a:noFill/>
            <a:miter lim="800000"/>
            <a:headEnd/>
            <a:tailEnd/>
          </a:ln>
          <a:effectLst/>
        </p:spPr>
      </p:pic>
      <p:grpSp>
        <p:nvGrpSpPr>
          <p:cNvPr id="31" name="Group 30"/>
          <p:cNvGrpSpPr/>
          <p:nvPr/>
        </p:nvGrpSpPr>
        <p:grpSpPr>
          <a:xfrm>
            <a:off x="4731504" y="4451463"/>
            <a:ext cx="4982912" cy="1315092"/>
            <a:chOff x="5591272" y="5656161"/>
            <a:chExt cx="4982912" cy="1315092"/>
          </a:xfrm>
        </p:grpSpPr>
        <p:grpSp>
          <p:nvGrpSpPr>
            <p:cNvPr id="7" name="Group 6"/>
            <p:cNvGrpSpPr/>
            <p:nvPr/>
          </p:nvGrpSpPr>
          <p:grpSpPr>
            <a:xfrm>
              <a:off x="5591272" y="5656161"/>
              <a:ext cx="3676565" cy="620996"/>
              <a:chOff x="4855835" y="5681327"/>
              <a:chExt cx="3676565" cy="620996"/>
            </a:xfrm>
          </p:grpSpPr>
          <p:sp>
            <p:nvSpPr>
              <p:cNvPr id="9" name="TextBox 8"/>
              <p:cNvSpPr txBox="1"/>
              <p:nvPr/>
            </p:nvSpPr>
            <p:spPr>
              <a:xfrm flipH="1">
                <a:off x="5796096" y="5840658"/>
                <a:ext cx="2736304" cy="461665"/>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Welding,…</a:t>
                </a:r>
              </a:p>
            </p:txBody>
          </p:sp>
          <p:sp>
            <p:nvSpPr>
              <p:cNvPr id="12" name="Right Arrow 11"/>
              <p:cNvSpPr/>
              <p:nvPr/>
            </p:nvSpPr>
            <p:spPr>
              <a:xfrm rot="1031703">
                <a:off x="4855835" y="5681327"/>
                <a:ext cx="804533" cy="273944"/>
              </a:xfrm>
              <a:prstGeom prst="rightArrow">
                <a:avLst>
                  <a:gd name="adj1" fmla="val 50000"/>
                  <a:gd name="adj2" fmla="val 8125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Helvetica" panose="020B0604020202020204" pitchFamily="34" charset="0"/>
                  <a:cs typeface="Helvetica" panose="020B0604020202020204" pitchFamily="34" charset="0"/>
                </a:endParaRPr>
              </a:p>
            </p:txBody>
          </p:sp>
        </p:grpSp>
        <p:pic>
          <p:nvPicPr>
            <p:cNvPr id="23"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915243" y="5901355"/>
              <a:ext cx="2658941" cy="78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7763512" y="6663476"/>
              <a:ext cx="1553567" cy="307777"/>
            </a:xfrm>
            <a:prstGeom prst="rect">
              <a:avLst/>
            </a:prstGeom>
            <a:noFill/>
          </p:spPr>
          <p:txBody>
            <a:bodyPr wrap="none" rtlCol="0">
              <a:spAutoFit/>
            </a:bodyPr>
            <a:lstStyle/>
            <a:p>
              <a:r>
                <a:rPr lang="en-US" sz="1400" i="1" dirty="0">
                  <a:latin typeface="Helvetica" panose="020B0604020202020204" pitchFamily="34" charset="0"/>
                  <a:cs typeface="Helvetica" panose="020B0604020202020204" pitchFamily="34" charset="0"/>
                </a:rPr>
                <a:t>(Watanabe et al.)</a:t>
              </a:r>
              <a:endParaRPr lang="fr-CH" sz="1400" i="1" dirty="0">
                <a:latin typeface="Helvetica" panose="020B0604020202020204" pitchFamily="34" charset="0"/>
                <a:cs typeface="Helvetica" panose="020B0604020202020204" pitchFamily="34" charset="0"/>
              </a:endParaRPr>
            </a:p>
          </p:txBody>
        </p:sp>
      </p:grpSp>
      <p:grpSp>
        <p:nvGrpSpPr>
          <p:cNvPr id="30" name="Group 29"/>
          <p:cNvGrpSpPr/>
          <p:nvPr/>
        </p:nvGrpSpPr>
        <p:grpSpPr>
          <a:xfrm>
            <a:off x="8658356" y="2970519"/>
            <a:ext cx="1899896" cy="1580585"/>
            <a:chOff x="9798341" y="4107151"/>
            <a:chExt cx="1899896" cy="1580585"/>
          </a:xfrm>
        </p:grpSpPr>
        <p:pic>
          <p:nvPicPr>
            <p:cNvPr id="21" name="Picture 2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798341" y="4107151"/>
              <a:ext cx="1899896" cy="1580585"/>
            </a:xfrm>
            <a:prstGeom prst="rect">
              <a:avLst/>
            </a:prstGeom>
          </p:spPr>
        </p:pic>
        <p:sp>
          <p:nvSpPr>
            <p:cNvPr id="26" name="TextBox 25"/>
            <p:cNvSpPr txBox="1"/>
            <p:nvPr/>
          </p:nvSpPr>
          <p:spPr>
            <a:xfrm>
              <a:off x="9900408" y="4162338"/>
              <a:ext cx="1274644" cy="307777"/>
            </a:xfrm>
            <a:prstGeom prst="rect">
              <a:avLst/>
            </a:prstGeom>
            <a:noFill/>
          </p:spPr>
          <p:txBody>
            <a:bodyPr wrap="none" rtlCol="0">
              <a:spAutoFit/>
            </a:bodyPr>
            <a:lstStyle/>
            <a:p>
              <a:r>
                <a:rPr lang="en-US" sz="1400" i="1" dirty="0">
                  <a:solidFill>
                    <a:schemeClr val="bg2"/>
                  </a:solidFill>
                  <a:latin typeface="Helvetica" panose="020B0604020202020204" pitchFamily="34" charset="0"/>
                  <a:cs typeface="Helvetica" panose="020B0604020202020204" pitchFamily="34" charset="0"/>
                </a:rPr>
                <a:t>(</a:t>
              </a:r>
              <a:r>
                <a:rPr lang="en-US" sz="1400" i="1" dirty="0" err="1">
                  <a:solidFill>
                    <a:schemeClr val="bg2"/>
                  </a:solidFill>
                  <a:latin typeface="Helvetica" panose="020B0604020202020204" pitchFamily="34" charset="0"/>
                  <a:cs typeface="Helvetica" panose="020B0604020202020204" pitchFamily="34" charset="0"/>
                </a:rPr>
                <a:t>FEMTOprint</a:t>
              </a:r>
              <a:r>
                <a:rPr lang="en-US" sz="1400" i="1" dirty="0">
                  <a:solidFill>
                    <a:schemeClr val="bg2"/>
                  </a:solidFill>
                  <a:latin typeface="Helvetica" panose="020B0604020202020204" pitchFamily="34" charset="0"/>
                  <a:cs typeface="Helvetica" panose="020B0604020202020204" pitchFamily="34" charset="0"/>
                </a:rPr>
                <a:t>)</a:t>
              </a:r>
              <a:endParaRPr lang="fr-CH" sz="1400" i="1" dirty="0">
                <a:solidFill>
                  <a:schemeClr val="bg2"/>
                </a:solidFill>
                <a:latin typeface="Helvetica" panose="020B0604020202020204" pitchFamily="34" charset="0"/>
                <a:cs typeface="Helvetica" panose="020B0604020202020204" pitchFamily="34" charset="0"/>
              </a:endParaRPr>
            </a:p>
          </p:txBody>
        </p:sp>
      </p:grpSp>
      <p:grpSp>
        <p:nvGrpSpPr>
          <p:cNvPr id="29" name="Group 28"/>
          <p:cNvGrpSpPr/>
          <p:nvPr/>
        </p:nvGrpSpPr>
        <p:grpSpPr>
          <a:xfrm>
            <a:off x="5023757" y="2190636"/>
            <a:ext cx="6727283" cy="2904782"/>
            <a:chOff x="4083322" y="3358204"/>
            <a:chExt cx="6459882" cy="2904782"/>
          </a:xfrm>
        </p:grpSpPr>
        <p:grpSp>
          <p:nvGrpSpPr>
            <p:cNvPr id="6" name="Group 5"/>
            <p:cNvGrpSpPr/>
            <p:nvPr/>
          </p:nvGrpSpPr>
          <p:grpSpPr>
            <a:xfrm>
              <a:off x="4083322" y="3358204"/>
              <a:ext cx="6459882" cy="2876759"/>
              <a:chOff x="3305942" y="3400150"/>
              <a:chExt cx="6459882" cy="2876759"/>
            </a:xfrm>
          </p:grpSpPr>
          <p:sp>
            <p:nvSpPr>
              <p:cNvPr id="8" name="TextBox 7"/>
              <p:cNvSpPr txBox="1"/>
              <p:nvPr/>
            </p:nvSpPr>
            <p:spPr>
              <a:xfrm flipH="1">
                <a:off x="4408735" y="3400150"/>
                <a:ext cx="2615868" cy="1569660"/>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3D machining, </a:t>
                </a:r>
              </a:p>
              <a:p>
                <a:r>
                  <a:rPr lang="en-US" sz="2400" dirty="0">
                    <a:latin typeface="Helvetica" panose="020B0604020202020204" pitchFamily="34" charset="0"/>
                    <a:cs typeface="Helvetica" panose="020B0604020202020204" pitchFamily="34" charset="0"/>
                  </a:rPr>
                  <a:t>Controlled  birefringence,</a:t>
                </a:r>
              </a:p>
              <a:p>
                <a:r>
                  <a:rPr lang="en-US" sz="2400" dirty="0">
                    <a:latin typeface="Helvetica" panose="020B0604020202020204" pitchFamily="34" charset="0"/>
                    <a:cs typeface="Helvetica" panose="020B0604020202020204" pitchFamily="34" charset="0"/>
                  </a:rPr>
                  <a:t>Memory storage…</a:t>
                </a:r>
              </a:p>
            </p:txBody>
          </p:sp>
          <p:sp>
            <p:nvSpPr>
              <p:cNvPr id="11" name="Right Arrow 10"/>
              <p:cNvSpPr/>
              <p:nvPr/>
            </p:nvSpPr>
            <p:spPr>
              <a:xfrm>
                <a:off x="3305942" y="3440382"/>
                <a:ext cx="936104" cy="288032"/>
              </a:xfrm>
              <a:prstGeom prst="rightArrow">
                <a:avLst>
                  <a:gd name="adj1" fmla="val 50000"/>
                  <a:gd name="adj2" fmla="val 8125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Helvetica" panose="020B0604020202020204" pitchFamily="34" charset="0"/>
                  <a:cs typeface="Helvetica" panose="020B0604020202020204" pitchFamily="34" charset="0"/>
                </a:endParaRPr>
              </a:p>
            </p:txBody>
          </p:sp>
          <p:pic>
            <p:nvPicPr>
              <p:cNvPr id="16" name="Picture 9" descr="http://www.photonics.com/images2/Buyers%20Guide/2012/Featured%20Products/may%2012/altechna9.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383590" y="4790610"/>
                <a:ext cx="1382234" cy="1486299"/>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9147598" y="5955209"/>
              <a:ext cx="1277209" cy="307777"/>
            </a:xfrm>
            <a:prstGeom prst="rect">
              <a:avLst/>
            </a:prstGeom>
            <a:noFill/>
          </p:spPr>
          <p:txBody>
            <a:bodyPr wrap="none" rtlCol="0">
              <a:spAutoFit/>
            </a:bodyPr>
            <a:lstStyle/>
            <a:p>
              <a:r>
                <a:rPr lang="en-US" sz="1400" i="1" dirty="0">
                  <a:solidFill>
                    <a:schemeClr val="bg1"/>
                  </a:solidFill>
                  <a:latin typeface="Helvetica" panose="020B0604020202020204" pitchFamily="34" charset="0"/>
                  <a:cs typeface="Helvetica" panose="020B0604020202020204" pitchFamily="34" charset="0"/>
                </a:rPr>
                <a:t>(P. </a:t>
              </a:r>
              <a:r>
                <a:rPr lang="en-US" sz="1400" i="1" dirty="0" err="1">
                  <a:solidFill>
                    <a:schemeClr val="bg1"/>
                  </a:solidFill>
                  <a:latin typeface="Helvetica" panose="020B0604020202020204" pitchFamily="34" charset="0"/>
                  <a:cs typeface="Helvetica" panose="020B0604020202020204" pitchFamily="34" charset="0"/>
                </a:rPr>
                <a:t>Kazansky</a:t>
              </a:r>
              <a:r>
                <a:rPr lang="en-US" sz="1400" i="1" dirty="0">
                  <a:solidFill>
                    <a:schemeClr val="bg1"/>
                  </a:solidFill>
                  <a:latin typeface="Helvetica" panose="020B0604020202020204" pitchFamily="34" charset="0"/>
                  <a:cs typeface="Helvetica" panose="020B0604020202020204" pitchFamily="34" charset="0"/>
                </a:rPr>
                <a:t>)</a:t>
              </a:r>
              <a:endParaRPr lang="fr-CH" sz="1400" i="1" dirty="0">
                <a:solidFill>
                  <a:schemeClr val="bg1"/>
                </a:solidFill>
                <a:latin typeface="Helvetica" panose="020B0604020202020204" pitchFamily="34" charset="0"/>
                <a:cs typeface="Helvetica" panose="020B0604020202020204" pitchFamily="34" charset="0"/>
              </a:endParaRPr>
            </a:p>
          </p:txBody>
        </p:sp>
      </p:grpSp>
      <p:grpSp>
        <p:nvGrpSpPr>
          <p:cNvPr id="24" name="Group 23"/>
          <p:cNvGrpSpPr/>
          <p:nvPr/>
        </p:nvGrpSpPr>
        <p:grpSpPr>
          <a:xfrm>
            <a:off x="5361569" y="102726"/>
            <a:ext cx="6273679" cy="1722474"/>
            <a:chOff x="5517686" y="543199"/>
            <a:chExt cx="6273679" cy="1722474"/>
          </a:xfrm>
        </p:grpSpPr>
        <p:grpSp>
          <p:nvGrpSpPr>
            <p:cNvPr id="5" name="Group 4"/>
            <p:cNvGrpSpPr/>
            <p:nvPr/>
          </p:nvGrpSpPr>
          <p:grpSpPr>
            <a:xfrm>
              <a:off x="5517686" y="543199"/>
              <a:ext cx="4457081" cy="1722474"/>
              <a:chOff x="4689972" y="526421"/>
              <a:chExt cx="4457081" cy="1722474"/>
            </a:xfrm>
          </p:grpSpPr>
          <p:sp>
            <p:nvSpPr>
              <p:cNvPr id="3" name="TextBox 2"/>
              <p:cNvSpPr txBox="1"/>
              <p:nvPr/>
            </p:nvSpPr>
            <p:spPr>
              <a:xfrm flipH="1">
                <a:off x="5582726" y="1210047"/>
                <a:ext cx="2719184" cy="830997"/>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Waveguides, Gratings, ...</a:t>
                </a:r>
              </a:p>
            </p:txBody>
          </p:sp>
          <p:sp>
            <p:nvSpPr>
              <p:cNvPr id="4" name="Right Arrow 3"/>
              <p:cNvSpPr/>
              <p:nvPr/>
            </p:nvSpPr>
            <p:spPr>
              <a:xfrm rot="21004336">
                <a:off x="4689972" y="1485649"/>
                <a:ext cx="816264" cy="288342"/>
              </a:xfrm>
              <a:prstGeom prst="rightArrow">
                <a:avLst>
                  <a:gd name="adj1" fmla="val 37820"/>
                  <a:gd name="adj2" fmla="val 766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Helvetica" panose="020B0604020202020204" pitchFamily="34" charset="0"/>
                  <a:cs typeface="Helvetica" panose="020B0604020202020204" pitchFamily="34" charset="0"/>
                </a:endParaRPr>
              </a:p>
            </p:txBody>
          </p:sp>
          <p:pic>
            <p:nvPicPr>
              <p:cNvPr id="15" name="Picture 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95943" y="526421"/>
                <a:ext cx="1551110" cy="1722474"/>
              </a:xfrm>
              <a:prstGeom prst="rect">
                <a:avLst/>
              </a:prstGeom>
              <a:noFill/>
              <a:ln w="9525">
                <a:noFill/>
                <a:miter lim="800000"/>
                <a:headEnd/>
                <a:tailEnd/>
              </a:ln>
              <a:effectLst/>
            </p:spPr>
          </p:pic>
        </p:grpSp>
        <p:sp>
          <p:nvSpPr>
            <p:cNvPr id="28" name="TextBox 27"/>
            <p:cNvSpPr txBox="1"/>
            <p:nvPr/>
          </p:nvSpPr>
          <p:spPr>
            <a:xfrm>
              <a:off x="9968815" y="684710"/>
              <a:ext cx="1822550" cy="461665"/>
            </a:xfrm>
            <a:prstGeom prst="rect">
              <a:avLst/>
            </a:prstGeom>
            <a:noFill/>
          </p:spPr>
          <p:txBody>
            <a:bodyPr wrap="none" rtlCol="0">
              <a:spAutoFit/>
            </a:bodyPr>
            <a:lstStyle/>
            <a:p>
              <a:r>
                <a:rPr lang="en-US" sz="2400" i="1" dirty="0">
                  <a:latin typeface="Helvetica" panose="020B0604020202020204" pitchFamily="34" charset="0"/>
                  <a:cs typeface="Helvetica" panose="020B0604020202020204" pitchFamily="34" charset="0"/>
                </a:rPr>
                <a:t>(</a:t>
              </a:r>
              <a:r>
                <a:rPr lang="en-US" sz="2400" i="1" dirty="0" err="1">
                  <a:latin typeface="Helvetica" panose="020B0604020202020204" pitchFamily="34" charset="0"/>
                  <a:cs typeface="Helvetica" panose="020B0604020202020204" pitchFamily="34" charset="0"/>
                </a:rPr>
                <a:t>Translume</a:t>
              </a:r>
              <a:r>
                <a:rPr lang="en-US" sz="2400" i="1" dirty="0">
                  <a:latin typeface="Helvetica" panose="020B0604020202020204" pitchFamily="34" charset="0"/>
                  <a:cs typeface="Helvetica" panose="020B0604020202020204" pitchFamily="34" charset="0"/>
                </a:rPr>
                <a:t>)</a:t>
              </a:r>
              <a:endParaRPr lang="fr-CH" sz="2400" i="1" dirty="0">
                <a:latin typeface="Helvetica" panose="020B0604020202020204" pitchFamily="34" charset="0"/>
                <a:cs typeface="Helvetica" panose="020B0604020202020204" pitchFamily="34" charset="0"/>
              </a:endParaRPr>
            </a:p>
          </p:txBody>
        </p:sp>
      </p:grpSp>
      <p:pic>
        <p:nvPicPr>
          <p:cNvPr id="22" name="Picture 21">
            <a:extLst>
              <a:ext uri="{FF2B5EF4-FFF2-40B4-BE49-F238E27FC236}">
                <a16:creationId xmlns:a16="http://schemas.microsoft.com/office/drawing/2014/main" id="{5CAB2998-2FAA-3A82-B3E2-34C227FEBA2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1415" y="4376381"/>
            <a:ext cx="1604564" cy="1457667"/>
          </a:xfrm>
          <a:prstGeom prst="rect">
            <a:avLst/>
          </a:prstGeom>
        </p:spPr>
      </p:pic>
      <p:grpSp>
        <p:nvGrpSpPr>
          <p:cNvPr id="18" name="Group 17">
            <a:extLst>
              <a:ext uri="{FF2B5EF4-FFF2-40B4-BE49-F238E27FC236}">
                <a16:creationId xmlns:a16="http://schemas.microsoft.com/office/drawing/2014/main" id="{1437F6FB-EA73-2AF6-0ACB-B21765B1DDB5}"/>
              </a:ext>
            </a:extLst>
          </p:cNvPr>
          <p:cNvGrpSpPr/>
          <p:nvPr/>
        </p:nvGrpSpPr>
        <p:grpSpPr>
          <a:xfrm>
            <a:off x="4932580" y="5657326"/>
            <a:ext cx="6423224" cy="524605"/>
            <a:chOff x="5561230" y="5924026"/>
            <a:chExt cx="6423224" cy="524605"/>
          </a:xfrm>
        </p:grpSpPr>
        <p:sp>
          <p:nvSpPr>
            <p:cNvPr id="25" name="TextBox 24">
              <a:extLst>
                <a:ext uri="{FF2B5EF4-FFF2-40B4-BE49-F238E27FC236}">
                  <a16:creationId xmlns:a16="http://schemas.microsoft.com/office/drawing/2014/main" id="{80DA737F-725C-C516-8F18-B3F801EE58B0}"/>
                </a:ext>
              </a:extLst>
            </p:cNvPr>
            <p:cNvSpPr txBox="1"/>
            <p:nvPr/>
          </p:nvSpPr>
          <p:spPr>
            <a:xfrm flipH="1">
              <a:off x="6620815" y="5986966"/>
              <a:ext cx="5363639" cy="461665"/>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Seeds for nano-scale patterning, …</a:t>
              </a:r>
            </a:p>
          </p:txBody>
        </p:sp>
        <p:sp>
          <p:nvSpPr>
            <p:cNvPr id="32" name="Right Arrow 11">
              <a:extLst>
                <a:ext uri="{FF2B5EF4-FFF2-40B4-BE49-F238E27FC236}">
                  <a16:creationId xmlns:a16="http://schemas.microsoft.com/office/drawing/2014/main" id="{2CE63178-0BB9-1122-C755-034D578A600D}"/>
                </a:ext>
              </a:extLst>
            </p:cNvPr>
            <p:cNvSpPr/>
            <p:nvPr/>
          </p:nvSpPr>
          <p:spPr>
            <a:xfrm rot="831225">
              <a:off x="5561230" y="5924026"/>
              <a:ext cx="1076421" cy="256381"/>
            </a:xfrm>
            <a:prstGeom prst="rightArrow">
              <a:avLst>
                <a:gd name="adj1" fmla="val 50000"/>
                <a:gd name="adj2" fmla="val 8125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Helvetica" panose="020B0604020202020204" pitchFamily="34" charset="0"/>
                <a:cs typeface="Helvetica" panose="020B0604020202020204" pitchFamily="34" charset="0"/>
              </a:endParaRPr>
            </a:p>
          </p:txBody>
        </p:sp>
      </p:grpSp>
      <p:sp>
        <p:nvSpPr>
          <p:cNvPr id="33" name="TextBox 32">
            <a:extLst>
              <a:ext uri="{FF2B5EF4-FFF2-40B4-BE49-F238E27FC236}">
                <a16:creationId xmlns:a16="http://schemas.microsoft.com/office/drawing/2014/main" id="{306FD359-A283-A83C-41A4-6F5CE3D73C96}"/>
              </a:ext>
            </a:extLst>
          </p:cNvPr>
          <p:cNvSpPr txBox="1"/>
          <p:nvPr/>
        </p:nvSpPr>
        <p:spPr>
          <a:xfrm>
            <a:off x="1256414" y="6286500"/>
            <a:ext cx="9645589" cy="400110"/>
          </a:xfrm>
          <a:prstGeom prst="rect">
            <a:avLst/>
          </a:prstGeom>
          <a:solidFill>
            <a:schemeClr val="accent6">
              <a:lumMod val="40000"/>
              <a:lumOff val="60000"/>
              <a:alpha val="58824"/>
            </a:schemeClr>
          </a:solidFill>
        </p:spPr>
        <p:txBody>
          <a:bodyPr wrap="none" rtlCol="0">
            <a:spAutoFit/>
          </a:bodyPr>
          <a:lstStyle/>
          <a:p>
            <a:r>
              <a:rPr lang="en-US" sz="2000" b="1" dirty="0">
                <a:latin typeface="Helvetica" panose="020B0604020202020204" pitchFamily="34" charset="0"/>
                <a:cs typeface="Helvetica" panose="020B0604020202020204" pitchFamily="34" charset="0"/>
              </a:rPr>
              <a:t>Research question: </a:t>
            </a:r>
            <a:r>
              <a:rPr lang="en-US" sz="2000" dirty="0">
                <a:latin typeface="Helvetica" panose="020B0604020202020204" pitchFamily="34" charset="0"/>
                <a:cs typeface="Helvetica" panose="020B0604020202020204" pitchFamily="34" charset="0"/>
              </a:rPr>
              <a:t>how to relate laser-induced transformations with applications?</a:t>
            </a:r>
            <a:endParaRPr lang="fr-FR" sz="2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10798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dirty="0" err="1"/>
              <a:t>What</a:t>
            </a:r>
            <a:r>
              <a:rPr lang="fr-CH" dirty="0"/>
              <a:t> all </a:t>
            </a:r>
            <a:r>
              <a:rPr lang="fr-CH" dirty="0" err="1"/>
              <a:t>this</a:t>
            </a:r>
            <a:r>
              <a:rPr lang="fr-CH" dirty="0"/>
              <a:t> </a:t>
            </a:r>
            <a:r>
              <a:rPr lang="fr-CH" dirty="0" err="1"/>
              <a:t>process</a:t>
            </a:r>
            <a:r>
              <a:rPr lang="fr-CH" dirty="0"/>
              <a:t> have in </a:t>
            </a:r>
            <a:r>
              <a:rPr lang="fr-CH" dirty="0" err="1"/>
              <a:t>common</a:t>
            </a:r>
            <a:r>
              <a:rPr lang="fr-CH" dirty="0"/>
              <a:t>?</a:t>
            </a:r>
            <a:endParaRPr lang="en-US" dirty="0"/>
          </a:p>
        </p:txBody>
      </p:sp>
      <p:sp>
        <p:nvSpPr>
          <p:cNvPr id="3" name="Content Placeholder 2"/>
          <p:cNvSpPr>
            <a:spLocks noGrp="1"/>
          </p:cNvSpPr>
          <p:nvPr>
            <p:ph idx="1"/>
          </p:nvPr>
        </p:nvSpPr>
        <p:spPr>
          <a:xfrm>
            <a:off x="806669" y="2119914"/>
            <a:ext cx="6792310" cy="1390541"/>
          </a:xfrm>
        </p:spPr>
        <p:txBody>
          <a:bodyPr/>
          <a:lstStyle/>
          <a:p>
            <a:r>
              <a:rPr lang="fr-CH" dirty="0"/>
              <a:t>Light…</a:t>
            </a:r>
          </a:p>
          <a:p>
            <a:r>
              <a:rPr lang="fr-CH" dirty="0"/>
              <a:t>Transfer </a:t>
            </a:r>
            <a:r>
              <a:rPr lang="fr-CH" dirty="0" err="1"/>
              <a:t>energy</a:t>
            </a:r>
            <a:r>
              <a:rPr lang="fr-CH" dirty="0"/>
              <a:t> to the </a:t>
            </a:r>
            <a:r>
              <a:rPr lang="fr-CH" dirty="0" err="1"/>
              <a:t>material</a:t>
            </a:r>
            <a:r>
              <a:rPr lang="fr-CH" dirty="0"/>
              <a:t>…</a:t>
            </a:r>
          </a:p>
          <a:p>
            <a:r>
              <a:rPr lang="fr-CH" dirty="0"/>
              <a:t>‘</a:t>
            </a:r>
            <a:r>
              <a:rPr lang="fr-CH" dirty="0" err="1"/>
              <a:t>Material</a:t>
            </a:r>
            <a:r>
              <a:rPr lang="fr-CH" dirty="0"/>
              <a:t> </a:t>
            </a:r>
            <a:r>
              <a:rPr lang="fr-CH" dirty="0" err="1"/>
              <a:t>absorbs</a:t>
            </a:r>
            <a:r>
              <a:rPr lang="fr-CH" dirty="0"/>
              <a:t> the </a:t>
            </a:r>
            <a:r>
              <a:rPr lang="fr-CH" dirty="0" err="1"/>
              <a:t>incoming</a:t>
            </a:r>
            <a:r>
              <a:rPr lang="fr-CH" dirty="0"/>
              <a:t> </a:t>
            </a:r>
            <a:r>
              <a:rPr lang="fr-CH" dirty="0" err="1"/>
              <a:t>energy</a:t>
            </a:r>
            <a:r>
              <a:rPr lang="fr-CH" dirty="0"/>
              <a:t>’</a:t>
            </a:r>
          </a:p>
        </p:txBody>
      </p:sp>
    </p:spTree>
    <p:extLst>
      <p:ext uri="{BB962C8B-B14F-4D97-AF65-F5344CB8AC3E}">
        <p14:creationId xmlns:p14="http://schemas.microsoft.com/office/powerpoint/2010/main" val="19239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C:\Users\bellouar\Documents\Secured\Presentation, posters, etc\Posters, Illustrations\Illustrations\Images\Nice interleav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733433" y="6316218"/>
            <a:ext cx="1988045" cy="369332"/>
          </a:xfrm>
          <a:prstGeom prst="rect">
            <a:avLst/>
          </a:prstGeom>
          <a:noFill/>
        </p:spPr>
        <p:txBody>
          <a:bodyPr wrap="none" rtlCol="0">
            <a:spAutoFit/>
          </a:bodyPr>
          <a:lstStyle/>
          <a:p>
            <a:pPr>
              <a:defRPr/>
            </a:pPr>
            <a:r>
              <a:rPr lang="fr-CH" dirty="0">
                <a:solidFill>
                  <a:prstClr val="white"/>
                </a:solidFill>
                <a:latin typeface="Calibri"/>
              </a:rPr>
              <a:t>(Source </a:t>
            </a:r>
            <a:r>
              <a:rPr lang="fr-CH" dirty="0" err="1">
                <a:solidFill>
                  <a:prstClr val="white"/>
                </a:solidFill>
                <a:latin typeface="Calibri"/>
              </a:rPr>
              <a:t>Translume</a:t>
            </a:r>
            <a:r>
              <a:rPr lang="fr-CH" dirty="0">
                <a:solidFill>
                  <a:prstClr val="white"/>
                </a:solidFill>
                <a:latin typeface="Calibri"/>
              </a:rPr>
              <a:t>)</a:t>
            </a:r>
            <a:endParaRPr lang="en-US" dirty="0">
              <a:solidFill>
                <a:prstClr val="white"/>
              </a:solidFill>
              <a:latin typeface="Calibri"/>
            </a:endParaRPr>
          </a:p>
        </p:txBody>
      </p:sp>
      <p:sp>
        <p:nvSpPr>
          <p:cNvPr id="5" name="Title 1"/>
          <p:cNvSpPr>
            <a:spLocks noGrp="1"/>
          </p:cNvSpPr>
          <p:nvPr>
            <p:ph type="title"/>
          </p:nvPr>
        </p:nvSpPr>
        <p:spPr/>
        <p:txBody>
          <a:bodyPr>
            <a:normAutofit/>
          </a:bodyPr>
          <a:lstStyle/>
          <a:p>
            <a:r>
              <a:rPr lang="nl-NL" dirty="0">
                <a:solidFill>
                  <a:schemeClr val="bg1"/>
                </a:solidFill>
              </a:rPr>
              <a:t>‘Optical circuit’: writing waveguides</a:t>
            </a:r>
            <a:endParaRPr lang="en-US" dirty="0">
              <a:solidFill>
                <a:schemeClr val="bg1"/>
              </a:solidFill>
            </a:endParaRPr>
          </a:p>
        </p:txBody>
      </p:sp>
    </p:spTree>
    <p:extLst>
      <p:ext uri="{BB962C8B-B14F-4D97-AF65-F5344CB8AC3E}">
        <p14:creationId xmlns:p14="http://schemas.microsoft.com/office/powerpoint/2010/main" val="25303730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Optical components</a:t>
            </a:r>
            <a:endParaRPr lang="en-US" dirty="0"/>
          </a:p>
        </p:txBody>
      </p:sp>
      <p:sp>
        <p:nvSpPr>
          <p:cNvPr id="6" name="TextBox 5"/>
          <p:cNvSpPr txBox="1"/>
          <p:nvPr/>
        </p:nvSpPr>
        <p:spPr>
          <a:xfrm>
            <a:off x="603504" y="5434357"/>
            <a:ext cx="4052337" cy="1200329"/>
          </a:xfrm>
          <a:prstGeom prst="rect">
            <a:avLst/>
          </a:prstGeom>
          <a:noFill/>
        </p:spPr>
        <p:txBody>
          <a:bodyPr wrap="square" rtlCol="0">
            <a:spAutoFit/>
          </a:bodyPr>
          <a:lstStyle/>
          <a:p>
            <a:pPr>
              <a:defRPr/>
            </a:pPr>
            <a:r>
              <a:rPr lang="nl-NL" dirty="0">
                <a:solidFill>
                  <a:prstClr val="white"/>
                </a:solidFill>
                <a:latin typeface="Calibri"/>
              </a:rPr>
              <a:t>(ORC, </a:t>
            </a:r>
            <a:r>
              <a:rPr lang="nl-NL" dirty="0" err="1">
                <a:solidFill>
                  <a:prstClr val="white"/>
                </a:solidFill>
                <a:latin typeface="Calibri"/>
              </a:rPr>
              <a:t>Univ</a:t>
            </a:r>
            <a:r>
              <a:rPr lang="nl-NL" dirty="0">
                <a:solidFill>
                  <a:prstClr val="white"/>
                </a:solidFill>
                <a:latin typeface="Calibri"/>
              </a:rPr>
              <a:t>. Of Southampton, Prof. P. </a:t>
            </a:r>
            <a:r>
              <a:rPr lang="nl-NL" dirty="0" err="1">
                <a:solidFill>
                  <a:prstClr val="white"/>
                </a:solidFill>
                <a:latin typeface="Calibri"/>
              </a:rPr>
              <a:t>Kazansky’s</a:t>
            </a:r>
            <a:r>
              <a:rPr lang="nl-NL" dirty="0">
                <a:solidFill>
                  <a:prstClr val="white"/>
                </a:solidFill>
                <a:latin typeface="Calibri"/>
              </a:rPr>
              <a:t> </a:t>
            </a:r>
            <a:r>
              <a:rPr lang="nl-NL" dirty="0" err="1">
                <a:solidFill>
                  <a:prstClr val="white"/>
                </a:solidFill>
                <a:latin typeface="Calibri"/>
              </a:rPr>
              <a:t>group</a:t>
            </a:r>
            <a:r>
              <a:rPr lang="nl-NL" dirty="0">
                <a:solidFill>
                  <a:prstClr val="white"/>
                </a:solidFill>
                <a:latin typeface="Calibri"/>
              </a:rPr>
              <a:t>)</a:t>
            </a:r>
          </a:p>
          <a:p>
            <a:pPr>
              <a:defRPr/>
            </a:pPr>
            <a:br>
              <a:rPr lang="nl-NL" dirty="0">
                <a:solidFill>
                  <a:prstClr val="white"/>
                </a:solidFill>
                <a:latin typeface="Calibri"/>
              </a:rPr>
            </a:br>
            <a:r>
              <a:rPr lang="nl-NL" dirty="0">
                <a:solidFill>
                  <a:prstClr val="white"/>
                </a:solidFill>
                <a:latin typeface="Calibri"/>
              </a:rPr>
              <a:t>APL 2011, 2012</a:t>
            </a:r>
            <a:endParaRPr lang="en-US" dirty="0">
              <a:solidFill>
                <a:prstClr val="white"/>
              </a:solidFill>
              <a:latin typeface="Calibri"/>
            </a:endParaRPr>
          </a:p>
        </p:txBody>
      </p:sp>
      <p:sp>
        <p:nvSpPr>
          <p:cNvPr id="9" name="TextBox 8"/>
          <p:cNvSpPr txBox="1"/>
          <p:nvPr/>
        </p:nvSpPr>
        <p:spPr>
          <a:xfrm>
            <a:off x="3851359" y="6351139"/>
            <a:ext cx="1974387" cy="369332"/>
          </a:xfrm>
          <a:prstGeom prst="rect">
            <a:avLst/>
          </a:prstGeom>
          <a:noFill/>
        </p:spPr>
        <p:txBody>
          <a:bodyPr wrap="none" rtlCol="0">
            <a:spAutoFit/>
          </a:bodyPr>
          <a:lstStyle/>
          <a:p>
            <a:pPr>
              <a:defRPr/>
            </a:pPr>
            <a:r>
              <a:rPr lang="nl-NL" dirty="0">
                <a:solidFill>
                  <a:prstClr val="white"/>
                </a:solidFill>
                <a:latin typeface="Calibri"/>
              </a:rPr>
              <a:t>(Mémoire optique)</a:t>
            </a:r>
            <a:endParaRPr lang="en-US" dirty="0">
              <a:solidFill>
                <a:prstClr val="white"/>
              </a:solidFill>
              <a:latin typeface="Calibri"/>
            </a:endParaRPr>
          </a:p>
        </p:txBody>
      </p:sp>
      <p:pic>
        <p:nvPicPr>
          <p:cNvPr id="216069"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4697" y="2896577"/>
            <a:ext cx="4305750" cy="22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0863" y="291840"/>
            <a:ext cx="6225765" cy="30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0182" y="3986784"/>
            <a:ext cx="6034554" cy="272491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41101" y="1212107"/>
            <a:ext cx="842117" cy="938526"/>
          </a:xfrm>
          <a:prstGeom prst="rect">
            <a:avLst/>
          </a:prstGeom>
          <a:noFill/>
          <a:ln w="9525" algn="ctr">
            <a:noFill/>
            <a:miter lim="800000"/>
            <a:headEnd/>
            <a:tailEnd/>
          </a:ln>
          <a:effectLst/>
        </p:spPr>
      </p:pic>
      <p:cxnSp>
        <p:nvCxnSpPr>
          <p:cNvPr id="13" name="Straight Arrow Connector 12"/>
          <p:cNvCxnSpPr/>
          <p:nvPr/>
        </p:nvCxnSpPr>
        <p:spPr>
          <a:xfrm flipH="1" flipV="1">
            <a:off x="1029535" y="2232345"/>
            <a:ext cx="379563" cy="98341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73481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291" y="76498"/>
            <a:ext cx="8229600" cy="915541"/>
          </a:xfrm>
        </p:spPr>
        <p:txBody>
          <a:bodyPr/>
          <a:lstStyle/>
          <a:p>
            <a:r>
              <a:rPr lang="en-US" dirty="0"/>
              <a:t>Eternal memory</a:t>
            </a:r>
          </a:p>
        </p:txBody>
      </p:sp>
      <p:pic>
        <p:nvPicPr>
          <p:cNvPr id="217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85865" y="1025808"/>
            <a:ext cx="3994030" cy="5699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7091"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247" t="428" r="1480" b="1047"/>
          <a:stretch/>
        </p:blipFill>
        <p:spPr bwMode="auto">
          <a:xfrm>
            <a:off x="6461855" y="1023470"/>
            <a:ext cx="3968151" cy="5684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4444" y="4399237"/>
            <a:ext cx="1182440" cy="1169551"/>
          </a:xfrm>
          <a:prstGeom prst="rect">
            <a:avLst/>
          </a:prstGeom>
          <a:noFill/>
        </p:spPr>
        <p:txBody>
          <a:bodyPr wrap="none" rtlCol="0">
            <a:spAutoFit/>
          </a:bodyPr>
          <a:lstStyle/>
          <a:p>
            <a:pPr>
              <a:defRPr/>
            </a:pPr>
            <a:r>
              <a:rPr lang="fr-CH" sz="1400" dirty="0">
                <a:solidFill>
                  <a:prstClr val="white"/>
                </a:solidFill>
                <a:latin typeface="Calibri"/>
              </a:rPr>
              <a:t>Source:</a:t>
            </a:r>
          </a:p>
          <a:p>
            <a:pPr>
              <a:defRPr/>
            </a:pPr>
            <a:r>
              <a:rPr lang="fr-CH" sz="1400" dirty="0">
                <a:solidFill>
                  <a:prstClr val="white"/>
                </a:solidFill>
                <a:latin typeface="Calibri"/>
              </a:rPr>
              <a:t>Peter </a:t>
            </a:r>
          </a:p>
          <a:p>
            <a:pPr>
              <a:defRPr/>
            </a:pPr>
            <a:r>
              <a:rPr lang="fr-CH" sz="1400" dirty="0" err="1">
                <a:solidFill>
                  <a:prstClr val="white"/>
                </a:solidFill>
                <a:latin typeface="Calibri"/>
              </a:rPr>
              <a:t>Kazansky</a:t>
            </a:r>
            <a:endParaRPr lang="en-US" sz="1400" dirty="0">
              <a:solidFill>
                <a:prstClr val="white"/>
              </a:solidFill>
              <a:latin typeface="Calibri"/>
            </a:endParaRPr>
          </a:p>
          <a:p>
            <a:pPr>
              <a:defRPr/>
            </a:pPr>
            <a:r>
              <a:rPr lang="fr-CH" sz="1400" dirty="0" err="1">
                <a:solidFill>
                  <a:prstClr val="white"/>
                </a:solidFill>
                <a:latin typeface="Calibri"/>
              </a:rPr>
              <a:t>Univ</a:t>
            </a:r>
            <a:r>
              <a:rPr lang="fr-CH" sz="1400" dirty="0">
                <a:solidFill>
                  <a:prstClr val="white"/>
                </a:solidFill>
                <a:latin typeface="Calibri"/>
              </a:rPr>
              <a:t>. de</a:t>
            </a:r>
          </a:p>
          <a:p>
            <a:pPr>
              <a:defRPr/>
            </a:pPr>
            <a:r>
              <a:rPr lang="fr-CH" sz="1400" dirty="0">
                <a:solidFill>
                  <a:prstClr val="white"/>
                </a:solidFill>
                <a:latin typeface="Calibri"/>
              </a:rPr>
              <a:t>Southampton</a:t>
            </a:r>
          </a:p>
        </p:txBody>
      </p:sp>
    </p:spTree>
    <p:extLst>
      <p:ext uri="{BB962C8B-B14F-4D97-AF65-F5344CB8AC3E}">
        <p14:creationId xmlns:p14="http://schemas.microsoft.com/office/powerpoint/2010/main" val="393229537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E2B284C3-0F2C-DA6D-DD1C-479A1E3490CE}"/>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124690" y="5061526"/>
            <a:ext cx="2161310" cy="1690255"/>
          </a:xfrm>
          <a:prstGeom prst="rect">
            <a:avLst/>
          </a:prstGeom>
        </p:spPr>
      </p:pic>
      <p:sp>
        <p:nvSpPr>
          <p:cNvPr id="3" name="TextBox 2"/>
          <p:cNvSpPr txBox="1"/>
          <p:nvPr/>
        </p:nvSpPr>
        <p:spPr>
          <a:xfrm>
            <a:off x="149362" y="1430332"/>
            <a:ext cx="7283423" cy="3786229"/>
          </a:xfrm>
          <a:prstGeom prst="rect">
            <a:avLst/>
          </a:prstGeom>
          <a:noFill/>
        </p:spPr>
        <p:txBody>
          <a:bodyPr wrap="square" rtlCol="0">
            <a:spAutoFit/>
          </a:bodyPr>
          <a:lstStyle/>
          <a:p>
            <a:pPr marL="342891" indent="-342891">
              <a:buFont typeface="Wingdings" panose="05000000000000000000" pitchFamily="2" charset="2"/>
              <a:buChar char="§"/>
              <a:defRPr/>
            </a:pPr>
            <a:r>
              <a:rPr lang="en-US" sz="2667" dirty="0">
                <a:solidFill>
                  <a:srgbClr val="FF0000"/>
                </a:solidFill>
                <a:latin typeface="Helvetica" panose="020B0604020202020204" pitchFamily="34" charset="0"/>
                <a:cs typeface="Helvetica" panose="020B0604020202020204" pitchFamily="34" charset="0"/>
              </a:rPr>
              <a:t>Non-linear process</a:t>
            </a:r>
          </a:p>
          <a:p>
            <a:pPr marL="342891" indent="-342891">
              <a:buFont typeface="Wingdings" panose="05000000000000000000" pitchFamily="2" charset="2"/>
              <a:buChar char="§"/>
              <a:defRPr/>
            </a:pPr>
            <a:r>
              <a:rPr lang="en-US" sz="2667" dirty="0">
                <a:latin typeface="Helvetica" panose="020B0604020202020204" pitchFamily="34" charset="0"/>
                <a:cs typeface="Helvetica" panose="020B0604020202020204" pitchFamily="34" charset="0"/>
              </a:rPr>
              <a:t>3D structuring </a:t>
            </a:r>
            <a:r>
              <a:rPr lang="en-US" sz="2667" dirty="0">
                <a:solidFill>
                  <a:srgbClr val="FF0000"/>
                </a:solidFill>
                <a:latin typeface="Helvetica" panose="020B0604020202020204" pitchFamily="34" charset="0"/>
                <a:cs typeface="Helvetica" panose="020B0604020202020204" pitchFamily="34" charset="0"/>
              </a:rPr>
              <a:t>beyond the diffraction limit &gt;</a:t>
            </a:r>
            <a:r>
              <a:rPr lang="en-US" sz="2667" dirty="0">
                <a:solidFill>
                  <a:prstClr val="black"/>
                </a:solidFill>
                <a:latin typeface="Helvetica" panose="020B0604020202020204" pitchFamily="34" charset="0"/>
                <a:cs typeface="Helvetica" panose="020B0604020202020204" pitchFamily="34" charset="0"/>
              </a:rPr>
              <a:t> nanoscale resolution</a:t>
            </a:r>
          </a:p>
          <a:p>
            <a:pPr marL="342891" indent="-342891">
              <a:buFont typeface="Wingdings" panose="05000000000000000000" pitchFamily="2" charset="2"/>
              <a:buChar char="§"/>
              <a:defRPr/>
            </a:pPr>
            <a:r>
              <a:rPr lang="en-US" sz="2667" dirty="0">
                <a:solidFill>
                  <a:prstClr val="black"/>
                </a:solidFill>
                <a:latin typeface="Helvetica" panose="020B0604020202020204" pitchFamily="34" charset="0"/>
                <a:cs typeface="Helvetica" panose="020B0604020202020204" pitchFamily="34" charset="0"/>
              </a:rPr>
              <a:t>Ultra </a:t>
            </a:r>
            <a:r>
              <a:rPr lang="en-US" sz="2667" dirty="0">
                <a:solidFill>
                  <a:srgbClr val="FF0000"/>
                </a:solidFill>
                <a:latin typeface="Helvetica" panose="020B0604020202020204" pitchFamily="34" charset="0"/>
                <a:cs typeface="Helvetica" panose="020B0604020202020204" pitchFamily="34" charset="0"/>
              </a:rPr>
              <a:t>high-aspect ratio </a:t>
            </a:r>
            <a:r>
              <a:rPr lang="en-US" sz="2667" dirty="0">
                <a:solidFill>
                  <a:prstClr val="black"/>
                </a:solidFill>
                <a:latin typeface="Helvetica" panose="020B0604020202020204" pitchFamily="34" charset="0"/>
                <a:cs typeface="Helvetica" panose="020B0604020202020204" pitchFamily="34" charset="0"/>
              </a:rPr>
              <a:t>(&gt;1:300 and beyond) when combined with selective etching</a:t>
            </a:r>
          </a:p>
          <a:p>
            <a:pPr marL="342891" indent="-342891">
              <a:buFont typeface="Wingdings" panose="05000000000000000000" pitchFamily="2" charset="2"/>
              <a:buChar char="§"/>
              <a:defRPr/>
            </a:pPr>
            <a:r>
              <a:rPr lang="en-US" sz="2667" dirty="0">
                <a:solidFill>
                  <a:prstClr val="black"/>
                </a:solidFill>
                <a:latin typeface="Helvetica" panose="020B0604020202020204" pitchFamily="34" charset="0"/>
                <a:cs typeface="Helvetica" panose="020B0604020202020204" pitchFamily="34" charset="0"/>
              </a:rPr>
              <a:t>Arbitrary </a:t>
            </a:r>
            <a:r>
              <a:rPr lang="en-US" sz="2667" dirty="0">
                <a:solidFill>
                  <a:srgbClr val="FF0000"/>
                </a:solidFill>
                <a:latin typeface="Helvetica" panose="020B0604020202020204" pitchFamily="34" charset="0"/>
                <a:cs typeface="Helvetica" panose="020B0604020202020204" pitchFamily="34" charset="0"/>
              </a:rPr>
              <a:t>3D shapes</a:t>
            </a:r>
          </a:p>
          <a:p>
            <a:pPr marL="342891" indent="-342891">
              <a:buFont typeface="Wingdings" panose="05000000000000000000" pitchFamily="2" charset="2"/>
              <a:buChar char="§"/>
              <a:defRPr/>
            </a:pPr>
            <a:r>
              <a:rPr lang="en-US" sz="2667" dirty="0">
                <a:latin typeface="Helvetica" panose="020B0604020202020204" pitchFamily="34" charset="0"/>
                <a:cs typeface="Helvetica" panose="020B0604020202020204" pitchFamily="34" charset="0"/>
              </a:rPr>
              <a:t>In volume, </a:t>
            </a:r>
            <a:r>
              <a:rPr lang="en-US" sz="2667" dirty="0">
                <a:solidFill>
                  <a:srgbClr val="FF0000"/>
                </a:solidFill>
                <a:latin typeface="Helvetica" panose="020B0604020202020204" pitchFamily="34" charset="0"/>
                <a:cs typeface="Helvetica" panose="020B0604020202020204" pitchFamily="34" charset="0"/>
              </a:rPr>
              <a:t>direct-write photonics </a:t>
            </a:r>
            <a:r>
              <a:rPr lang="en-US" sz="2667" dirty="0">
                <a:solidFill>
                  <a:prstClr val="black"/>
                </a:solidFill>
                <a:latin typeface="Helvetica" panose="020B0604020202020204" pitchFamily="34" charset="0"/>
                <a:cs typeface="Helvetica" panose="020B0604020202020204" pitchFamily="34" charset="0"/>
              </a:rPr>
              <a:t>(waveguides, gratings, etc.)</a:t>
            </a:r>
          </a:p>
          <a:p>
            <a:pPr marL="342891" indent="-342891">
              <a:buFont typeface="Wingdings" panose="05000000000000000000" pitchFamily="2" charset="2"/>
              <a:buChar char="§"/>
              <a:defRPr/>
            </a:pPr>
            <a:endParaRPr lang="en-US" sz="2667" dirty="0">
              <a:solidFill>
                <a:prstClr val="black"/>
              </a:solidFill>
              <a:latin typeface="Helvetica" panose="020B0604020202020204" pitchFamily="34" charset="0"/>
              <a:cs typeface="Helvetica"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9038199" y="-342786"/>
            <a:ext cx="1428751" cy="4486275"/>
          </a:xfrm>
          <a:prstGeom prst="rect">
            <a:avLst/>
          </a:prstGeom>
        </p:spPr>
      </p:pic>
      <p:grpSp>
        <p:nvGrpSpPr>
          <p:cNvPr id="24" name="Group 23"/>
          <p:cNvGrpSpPr>
            <a:grpSpLocks noChangeAspect="1"/>
          </p:cNvGrpSpPr>
          <p:nvPr/>
        </p:nvGrpSpPr>
        <p:grpSpPr>
          <a:xfrm>
            <a:off x="9442569" y="1214517"/>
            <a:ext cx="2749431" cy="5643483"/>
            <a:chOff x="2130058" y="-293671"/>
            <a:chExt cx="3339956" cy="6855594"/>
          </a:xfrm>
        </p:grpSpPr>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09045" y="-293671"/>
              <a:ext cx="1360969" cy="6855594"/>
            </a:xfrm>
            <a:prstGeom prst="rect">
              <a:avLst/>
            </a:prstGeom>
          </p:spPr>
        </p:pic>
        <p:cxnSp>
          <p:nvCxnSpPr>
            <p:cNvPr id="8" name="Straight Connector 7"/>
            <p:cNvCxnSpPr/>
            <p:nvPr/>
          </p:nvCxnSpPr>
          <p:spPr>
            <a:xfrm>
              <a:off x="4847197" y="1156452"/>
              <a:ext cx="21265" cy="5029197"/>
            </a:xfrm>
            <a:prstGeom prst="line">
              <a:avLst/>
            </a:prstGeom>
            <a:ln w="38100">
              <a:solidFill>
                <a:srgbClr val="FFFF00"/>
              </a:solidFill>
              <a:headEnd type="triangle" w="med" len="med"/>
              <a:tailEnd type="triangle" w="med" len="med"/>
            </a:ln>
          </p:spPr>
          <p:style>
            <a:lnRef idx="3">
              <a:schemeClr val="accent4"/>
            </a:lnRef>
            <a:fillRef idx="0">
              <a:schemeClr val="accent4"/>
            </a:fillRef>
            <a:effectRef idx="2">
              <a:schemeClr val="accent4"/>
            </a:effectRef>
            <a:fontRef idx="minor">
              <a:schemeClr val="tx1"/>
            </a:fontRef>
          </p:style>
        </p:cxnSp>
        <p:sp>
          <p:nvSpPr>
            <p:cNvPr id="9" name="TextBox 8"/>
            <p:cNvSpPr txBox="1"/>
            <p:nvPr/>
          </p:nvSpPr>
          <p:spPr>
            <a:xfrm rot="16200000">
              <a:off x="3895900" y="4532061"/>
              <a:ext cx="1242766" cy="635598"/>
            </a:xfrm>
            <a:prstGeom prst="rect">
              <a:avLst/>
            </a:prstGeom>
            <a:noFill/>
          </p:spPr>
          <p:txBody>
            <a:bodyPr wrap="none" rtlCol="0">
              <a:spAutoFit/>
            </a:bodyPr>
            <a:lstStyle/>
            <a:p>
              <a:pPr>
                <a:defRPr/>
              </a:pPr>
              <a:r>
                <a:rPr lang="en-US" sz="2800" dirty="0">
                  <a:solidFill>
                    <a:srgbClr val="FFFF00"/>
                  </a:solidFill>
                  <a:latin typeface="Calibri" panose="020F0502020204030204"/>
                </a:rPr>
                <a:t>2 mm</a:t>
              </a:r>
              <a:endParaRPr lang="fr-CH" sz="2800" dirty="0">
                <a:solidFill>
                  <a:srgbClr val="FFFF00"/>
                </a:solidFill>
                <a:latin typeface="Calibri" panose="020F0502020204030204"/>
              </a:endParaRPr>
            </a:p>
          </p:txBody>
        </p:sp>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30058" y="1541721"/>
              <a:ext cx="2360428" cy="1609061"/>
            </a:xfrm>
            <a:prstGeom prst="rect">
              <a:avLst/>
            </a:prstGeom>
          </p:spPr>
        </p:pic>
        <p:sp>
          <p:nvSpPr>
            <p:cNvPr id="11" name="Right Arrow 10"/>
            <p:cNvSpPr/>
            <p:nvPr/>
          </p:nvSpPr>
          <p:spPr>
            <a:xfrm>
              <a:off x="2934586" y="2721934"/>
              <a:ext cx="372140" cy="297711"/>
            </a:xfrm>
            <a:prstGeom prst="rightArrow">
              <a:avLst>
                <a:gd name="adj1" fmla="val 35714"/>
                <a:gd name="adj2" fmla="val 5000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H" sz="2400">
                <a:solidFill>
                  <a:prstClr val="white"/>
                </a:solidFill>
                <a:latin typeface="Calibri" panose="020F0502020204030204"/>
              </a:endParaRPr>
            </a:p>
          </p:txBody>
        </p:sp>
        <p:sp>
          <p:nvSpPr>
            <p:cNvPr id="17" name="Right Arrow 16"/>
            <p:cNvSpPr/>
            <p:nvPr/>
          </p:nvSpPr>
          <p:spPr>
            <a:xfrm flipH="1">
              <a:off x="3416594" y="2725479"/>
              <a:ext cx="372140" cy="297711"/>
            </a:xfrm>
            <a:prstGeom prst="rightArrow">
              <a:avLst>
                <a:gd name="adj1" fmla="val 35714"/>
                <a:gd name="adj2" fmla="val 5000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H" sz="2400">
                <a:solidFill>
                  <a:prstClr val="white"/>
                </a:solidFill>
                <a:latin typeface="Calibri" panose="020F0502020204030204"/>
              </a:endParaRPr>
            </a:p>
          </p:txBody>
        </p:sp>
        <p:sp>
          <p:nvSpPr>
            <p:cNvPr id="18" name="TextBox 17"/>
            <p:cNvSpPr txBox="1"/>
            <p:nvPr/>
          </p:nvSpPr>
          <p:spPr>
            <a:xfrm>
              <a:off x="2834479" y="2061618"/>
              <a:ext cx="1133717" cy="635598"/>
            </a:xfrm>
            <a:prstGeom prst="rect">
              <a:avLst/>
            </a:prstGeom>
            <a:noFill/>
          </p:spPr>
          <p:txBody>
            <a:bodyPr wrap="none" rtlCol="0">
              <a:spAutoFit/>
            </a:bodyPr>
            <a:lstStyle/>
            <a:p>
              <a:pPr>
                <a:defRPr/>
              </a:pPr>
              <a:r>
                <a:rPr lang="en-US" sz="2800" dirty="0">
                  <a:solidFill>
                    <a:srgbClr val="FFFF00"/>
                  </a:solidFill>
                  <a:latin typeface="Calibri" panose="020F0502020204030204"/>
                </a:rPr>
                <a:t>9 µm</a:t>
              </a:r>
              <a:endParaRPr lang="fr-CH" sz="2800" dirty="0">
                <a:solidFill>
                  <a:srgbClr val="FFFF00"/>
                </a:solidFill>
                <a:latin typeface="Calibri" panose="020F0502020204030204"/>
              </a:endParaRPr>
            </a:p>
          </p:txBody>
        </p:sp>
      </p:grpSp>
      <p:pic>
        <p:nvPicPr>
          <p:cNvPr id="26" name="Picture 2" descr="C:\Users\ybellouar\Documents\Secured\Projects\Students\Viktor Tielen\Hoekens Linkage manufactering\HoekensLinkage 2 - Stereoscopic 2 - Finished - 30082013.pn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488925" y="4534059"/>
            <a:ext cx="2360427" cy="219030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456074" y="4830816"/>
            <a:ext cx="2483316" cy="1852817"/>
          </a:xfrm>
          <a:prstGeom prst="rect">
            <a:avLst/>
          </a:prstGeom>
        </p:spPr>
      </p:pic>
      <p:pic>
        <p:nvPicPr>
          <p:cNvPr id="28" name="Picture 2" descr="C:\Users\ybellouar\Documents\Secured\Research\fs laser\Femtomolding\Bottles, glass, goblets\Bottles, etc. 22 june 2013\stereo9.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317844" y="2935080"/>
            <a:ext cx="2423505" cy="216407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37528" y="345920"/>
            <a:ext cx="10515600" cy="660815"/>
          </a:xfrm>
        </p:spPr>
        <p:txBody>
          <a:bodyPr>
            <a:normAutofit/>
          </a:bodyPr>
          <a:lstStyle/>
          <a:p>
            <a:r>
              <a:rPr lang="en-US" dirty="0">
                <a:solidFill>
                  <a:srgbClr val="F20000"/>
                </a:solidFill>
              </a:rPr>
              <a:t>Key aspects of femtosecond laser processing</a:t>
            </a:r>
            <a:endParaRPr lang="fr-CH" dirty="0">
              <a:solidFill>
                <a:srgbClr val="F20000"/>
              </a:solidFill>
            </a:endParaRPr>
          </a:p>
        </p:txBody>
      </p:sp>
      <p:pic>
        <p:nvPicPr>
          <p:cNvPr id="20" name="Picture 19" descr="Macintosh HD:Users:Ben:Documents:TU Mac Sync Folder:Research:EPFL Research:Projects:Laser Machined Waveplates:OE-Waveplates:stressor number figure:new stressor figure:Slide1.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814198" y="5066333"/>
            <a:ext cx="2174485" cy="1675465"/>
          </a:xfrm>
          <a:prstGeom prst="rect">
            <a:avLst/>
          </a:prstGeom>
          <a:noFill/>
          <a:ln>
            <a:noFill/>
          </a:ln>
        </p:spPr>
      </p:pic>
      <p:grpSp>
        <p:nvGrpSpPr>
          <p:cNvPr id="13" name="Group 12">
            <a:extLst>
              <a:ext uri="{FF2B5EF4-FFF2-40B4-BE49-F238E27FC236}">
                <a16:creationId xmlns:a16="http://schemas.microsoft.com/office/drawing/2014/main" id="{724A6CCA-B3C0-F931-FEBB-5EF8526EFBED}"/>
              </a:ext>
            </a:extLst>
          </p:cNvPr>
          <p:cNvGrpSpPr/>
          <p:nvPr/>
        </p:nvGrpSpPr>
        <p:grpSpPr>
          <a:xfrm>
            <a:off x="19050" y="5402037"/>
            <a:ext cx="5208100" cy="1436913"/>
            <a:chOff x="156754" y="5294811"/>
            <a:chExt cx="5208100" cy="1436913"/>
          </a:xfrm>
        </p:grpSpPr>
        <p:pic>
          <p:nvPicPr>
            <p:cNvPr id="14" name="Picture 2" descr="C:\Users\bellouar\Documents\Secured\Presentation, posters, etc\Posters, Illustrations\Illustrations\Images\Nice interleaver.JPG">
              <a:extLst>
                <a:ext uri="{FF2B5EF4-FFF2-40B4-BE49-F238E27FC236}">
                  <a16:creationId xmlns:a16="http://schemas.microsoft.com/office/drawing/2014/main" id="{C671D8A7-1A41-AEAA-7034-D4D2FBCAA494}"/>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56756" y="5294811"/>
              <a:ext cx="5208098" cy="14369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EEA58EA-5ABB-805E-B6DF-88D9E1CF041E}"/>
                </a:ext>
              </a:extLst>
            </p:cNvPr>
            <p:cNvSpPr txBox="1"/>
            <p:nvPr/>
          </p:nvSpPr>
          <p:spPr>
            <a:xfrm>
              <a:off x="156754" y="6348549"/>
              <a:ext cx="1154675" cy="369332"/>
            </a:xfrm>
            <a:prstGeom prst="rect">
              <a:avLst/>
            </a:prstGeom>
            <a:noFill/>
          </p:spPr>
          <p:txBody>
            <a:bodyPr wrap="none" rtlCol="0">
              <a:spAutoFit/>
            </a:bodyPr>
            <a:lstStyle/>
            <a:p>
              <a:r>
                <a:rPr lang="en-US" i="1" dirty="0" err="1">
                  <a:solidFill>
                    <a:schemeClr val="bg1"/>
                  </a:solidFill>
                </a:rPr>
                <a:t>Translume</a:t>
              </a:r>
              <a:endParaRPr lang="fr-FR" i="1" dirty="0">
                <a:solidFill>
                  <a:schemeClr val="bg1"/>
                </a:solidFill>
              </a:endParaRPr>
            </a:p>
          </p:txBody>
        </p:sp>
      </p:grpSp>
      <p:pic>
        <p:nvPicPr>
          <p:cNvPr id="16" name="Picture 1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0" y="0"/>
            <a:ext cx="8243452" cy="6858000"/>
          </a:xfrm>
          <a:prstGeom prst="rect">
            <a:avLst/>
          </a:prstGeom>
        </p:spPr>
      </p:pic>
      <p:sp>
        <p:nvSpPr>
          <p:cNvPr id="2" name="TextBox 1"/>
          <p:cNvSpPr txBox="1"/>
          <p:nvPr/>
        </p:nvSpPr>
        <p:spPr>
          <a:xfrm>
            <a:off x="6880860" y="6431280"/>
            <a:ext cx="1309333" cy="369332"/>
          </a:xfrm>
          <a:prstGeom prst="rect">
            <a:avLst/>
          </a:prstGeom>
          <a:noFill/>
        </p:spPr>
        <p:txBody>
          <a:bodyPr wrap="none" rtlCol="0">
            <a:spAutoFit/>
          </a:bodyPr>
          <a:lstStyle/>
          <a:p>
            <a:r>
              <a:rPr lang="en-US" dirty="0" err="1">
                <a:solidFill>
                  <a:schemeClr val="bg1"/>
                </a:solidFill>
              </a:rPr>
              <a:t>FEMTOprint</a:t>
            </a:r>
            <a:endParaRPr lang="fr-CH" dirty="0">
              <a:solidFill>
                <a:schemeClr val="bg1"/>
              </a:solidFill>
            </a:endParaRPr>
          </a:p>
        </p:txBody>
      </p:sp>
      <p:pic>
        <p:nvPicPr>
          <p:cNvPr id="19" name="Picture 2">
            <a:extLst>
              <a:ext uri="{FF2B5EF4-FFF2-40B4-BE49-F238E27FC236}">
                <a16:creationId xmlns:a16="http://schemas.microsoft.com/office/drawing/2014/main" id="{3F2E8C97-6587-4E39-A23E-98AA2C2EE0C6}"/>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197970" y="0"/>
            <a:ext cx="3994030" cy="5699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 21">
            <a:extLst>
              <a:ext uri="{FF2B5EF4-FFF2-40B4-BE49-F238E27FC236}">
                <a16:creationId xmlns:a16="http://schemas.microsoft.com/office/drawing/2014/main" id="{7A46BADA-6EBE-4B80-AB0E-C808B8D135D7}"/>
              </a:ext>
            </a:extLst>
          </p:cNvPr>
          <p:cNvGrpSpPr/>
          <p:nvPr/>
        </p:nvGrpSpPr>
        <p:grpSpPr>
          <a:xfrm>
            <a:off x="0" y="0"/>
            <a:ext cx="3125058" cy="2416924"/>
            <a:chOff x="4985657" y="3733051"/>
            <a:chExt cx="3125058" cy="2416924"/>
          </a:xfrm>
        </p:grpSpPr>
        <p:pic>
          <p:nvPicPr>
            <p:cNvPr id="23" name="Content Placeholder 5">
              <a:extLst>
                <a:ext uri="{FF2B5EF4-FFF2-40B4-BE49-F238E27FC236}">
                  <a16:creationId xmlns:a16="http://schemas.microsoft.com/office/drawing/2014/main" id="{A642723F-3D2D-46B5-93C4-AFC35E51A82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985657" y="3733051"/>
              <a:ext cx="3108960" cy="2416924"/>
            </a:xfrm>
            <a:prstGeom prst="rect">
              <a:avLst/>
            </a:prstGeom>
          </p:spPr>
        </p:pic>
        <p:sp>
          <p:nvSpPr>
            <p:cNvPr id="25" name="CasellaDiTesto 25">
              <a:extLst>
                <a:ext uri="{FF2B5EF4-FFF2-40B4-BE49-F238E27FC236}">
                  <a16:creationId xmlns:a16="http://schemas.microsoft.com/office/drawing/2014/main" id="{45D8B8E5-52D9-4576-BAC0-DE28BADAAAD3}"/>
                </a:ext>
              </a:extLst>
            </p:cNvPr>
            <p:cNvSpPr txBox="1"/>
            <p:nvPr/>
          </p:nvSpPr>
          <p:spPr>
            <a:xfrm>
              <a:off x="7057903" y="3733051"/>
              <a:ext cx="1052812" cy="400110"/>
            </a:xfrm>
            <a:prstGeom prst="rect">
              <a:avLst/>
            </a:prstGeom>
            <a:noFill/>
          </p:spPr>
          <p:txBody>
            <a:bodyPr wrap="square" rtlCol="0">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fr-CH" sz="1000" dirty="0">
                  <a:solidFill>
                    <a:schemeClr val="bg1"/>
                  </a:solidFill>
                  <a:latin typeface="Helvetica" panose="020B0604020202020204" pitchFamily="34" charset="0"/>
                  <a:cs typeface="Helvetica" panose="020B0604020202020204" pitchFamily="34" charset="0"/>
                </a:rPr>
                <a:t>Ulysse </a:t>
              </a:r>
              <a:r>
                <a:rPr lang="fr-CH" sz="1000" dirty="0" err="1">
                  <a:solidFill>
                    <a:schemeClr val="bg1"/>
                  </a:solidFill>
                  <a:latin typeface="Helvetica" panose="020B0604020202020204" pitchFamily="34" charset="0"/>
                  <a:cs typeface="Helvetica" panose="020B0604020202020204" pitchFamily="34" charset="0"/>
                </a:rPr>
                <a:t>Nardin</a:t>
              </a:r>
              <a:endParaRPr lang="fr-CH" sz="1000" dirty="0">
                <a:solidFill>
                  <a:schemeClr val="bg1"/>
                </a:solidFill>
                <a:latin typeface="Helvetica" panose="020B0604020202020204" pitchFamily="34" charset="0"/>
                <a:cs typeface="Helvetica" panose="020B0604020202020204" pitchFamily="34" charset="0"/>
              </a:endParaRPr>
            </a:p>
            <a:p>
              <a:pPr algn="r"/>
              <a:r>
                <a:rPr lang="en-GB" sz="1000" dirty="0">
                  <a:solidFill>
                    <a:schemeClr val="bg1"/>
                  </a:solidFill>
                  <a:latin typeface="Helvetica" panose="020B0604020202020204" pitchFamily="34" charset="0"/>
                  <a:cs typeface="Helvetica" panose="020B0604020202020204" pitchFamily="34" charset="0"/>
                </a:rPr>
                <a:t> </a:t>
              </a:r>
            </a:p>
          </p:txBody>
        </p:sp>
      </p:grpSp>
      <p:grpSp>
        <p:nvGrpSpPr>
          <p:cNvPr id="29" name="Group 28">
            <a:extLst>
              <a:ext uri="{FF2B5EF4-FFF2-40B4-BE49-F238E27FC236}">
                <a16:creationId xmlns:a16="http://schemas.microsoft.com/office/drawing/2014/main" id="{2F7FD4D4-958D-0835-9603-4156389D782B}"/>
              </a:ext>
            </a:extLst>
          </p:cNvPr>
          <p:cNvGrpSpPr/>
          <p:nvPr/>
        </p:nvGrpSpPr>
        <p:grpSpPr>
          <a:xfrm>
            <a:off x="1546412" y="1317811"/>
            <a:ext cx="7024969" cy="4975412"/>
            <a:chOff x="323851" y="1696676"/>
            <a:chExt cx="7486650" cy="4976126"/>
          </a:xfrm>
        </p:grpSpPr>
        <p:pic>
          <p:nvPicPr>
            <p:cNvPr id="10" name="Picture 9">
              <a:extLst>
                <a:ext uri="{FF2B5EF4-FFF2-40B4-BE49-F238E27FC236}">
                  <a16:creationId xmlns:a16="http://schemas.microsoft.com/office/drawing/2014/main" id="{0371882D-E3C0-F1BA-EFFB-BE608DE73F6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23851" y="1696676"/>
              <a:ext cx="7486650" cy="4976126"/>
            </a:xfrm>
            <a:prstGeom prst="rect">
              <a:avLst/>
            </a:prstGeom>
          </p:spPr>
        </p:pic>
        <p:sp>
          <p:nvSpPr>
            <p:cNvPr id="21" name="TextBox 20">
              <a:extLst>
                <a:ext uri="{FF2B5EF4-FFF2-40B4-BE49-F238E27FC236}">
                  <a16:creationId xmlns:a16="http://schemas.microsoft.com/office/drawing/2014/main" id="{B3477D43-7FBA-E38C-9FFB-6C71862C1DE4}"/>
                </a:ext>
              </a:extLst>
            </p:cNvPr>
            <p:cNvSpPr txBox="1"/>
            <p:nvPr/>
          </p:nvSpPr>
          <p:spPr>
            <a:xfrm>
              <a:off x="3924300" y="1733550"/>
              <a:ext cx="3679597" cy="646331"/>
            </a:xfrm>
            <a:prstGeom prst="rect">
              <a:avLst/>
            </a:prstGeom>
            <a:noFill/>
          </p:spPr>
          <p:txBody>
            <a:bodyPr wrap="none" rtlCol="0">
              <a:spAutoFit/>
            </a:bodyPr>
            <a:lstStyle/>
            <a:p>
              <a:r>
                <a:rPr lang="en-US" dirty="0">
                  <a:solidFill>
                    <a:schemeClr val="accent4">
                      <a:lumMod val="20000"/>
                      <a:lumOff val="80000"/>
                    </a:schemeClr>
                  </a:solidFill>
                </a:rPr>
                <a:t>Pure silver micro-casted</a:t>
              </a:r>
            </a:p>
            <a:p>
              <a:r>
                <a:rPr lang="en-US" dirty="0">
                  <a:solidFill>
                    <a:schemeClr val="accent4">
                      <a:lumMod val="20000"/>
                      <a:lumOff val="80000"/>
                    </a:schemeClr>
                  </a:solidFill>
                </a:rPr>
                <a:t>Classroom (with Andreas Mortensen)</a:t>
              </a:r>
              <a:endParaRPr lang="fr-FR" dirty="0">
                <a:solidFill>
                  <a:schemeClr val="accent4">
                    <a:lumMod val="20000"/>
                    <a:lumOff val="80000"/>
                  </a:schemeClr>
                </a:solidFill>
              </a:endParaRPr>
            </a:p>
          </p:txBody>
        </p:sp>
      </p:grpSp>
    </p:spTree>
    <p:extLst>
      <p:ext uri="{BB962C8B-B14F-4D97-AF65-F5344CB8AC3E}">
        <p14:creationId xmlns:p14="http://schemas.microsoft.com/office/powerpoint/2010/main" val="239842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278A-70A7-046D-FFB8-4AF25C00268A}"/>
              </a:ext>
            </a:extLst>
          </p:cNvPr>
          <p:cNvSpPr>
            <a:spLocks noGrp="1"/>
          </p:cNvSpPr>
          <p:nvPr>
            <p:ph type="title"/>
          </p:nvPr>
        </p:nvSpPr>
        <p:spPr/>
        <p:txBody>
          <a:bodyPr>
            <a:normAutofit fontScale="90000"/>
          </a:bodyPr>
          <a:lstStyle/>
          <a:p>
            <a:r>
              <a:rPr lang="en-US" dirty="0"/>
              <a:t>Illustrative examples from research…</a:t>
            </a:r>
            <a:endParaRPr lang="fr-FR" dirty="0"/>
          </a:p>
        </p:txBody>
      </p:sp>
    </p:spTree>
    <p:extLst>
      <p:ext uri="{BB962C8B-B14F-4D97-AF65-F5344CB8AC3E}">
        <p14:creationId xmlns:p14="http://schemas.microsoft.com/office/powerpoint/2010/main" val="312912076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D6D23B-B81E-E6C4-9D17-1E5384933DAE}"/>
              </a:ext>
            </a:extLst>
          </p:cNvPr>
          <p:cNvSpPr>
            <a:spLocks noGrp="1"/>
          </p:cNvSpPr>
          <p:nvPr>
            <p:ph type="title"/>
          </p:nvPr>
        </p:nvSpPr>
        <p:spPr/>
        <p:txBody>
          <a:bodyPr/>
          <a:lstStyle/>
          <a:p>
            <a:r>
              <a:rPr lang="en-US" b="1" dirty="0"/>
              <a:t>From photonics components: </a:t>
            </a:r>
            <a:r>
              <a:rPr lang="en-US" dirty="0"/>
              <a:t>direct write waveguide writing, micro-lenses, etc.</a:t>
            </a:r>
            <a:endParaRPr lang="fr-FR" dirty="0"/>
          </a:p>
        </p:txBody>
      </p:sp>
      <p:grpSp>
        <p:nvGrpSpPr>
          <p:cNvPr id="36" name="Group 35">
            <a:extLst>
              <a:ext uri="{FF2B5EF4-FFF2-40B4-BE49-F238E27FC236}">
                <a16:creationId xmlns:a16="http://schemas.microsoft.com/office/drawing/2014/main" id="{4168AB98-696E-2147-F2E4-B98EC9F2F468}"/>
              </a:ext>
            </a:extLst>
          </p:cNvPr>
          <p:cNvGrpSpPr/>
          <p:nvPr/>
        </p:nvGrpSpPr>
        <p:grpSpPr>
          <a:xfrm>
            <a:off x="8025944" y="4204654"/>
            <a:ext cx="1119794" cy="2119678"/>
            <a:chOff x="8025944" y="4204654"/>
            <a:chExt cx="1119794" cy="2119678"/>
          </a:xfrm>
        </p:grpSpPr>
        <p:grpSp>
          <p:nvGrpSpPr>
            <p:cNvPr id="35" name="Group 34">
              <a:extLst>
                <a:ext uri="{FF2B5EF4-FFF2-40B4-BE49-F238E27FC236}">
                  <a16:creationId xmlns:a16="http://schemas.microsoft.com/office/drawing/2014/main" id="{371668E9-37E0-E9DD-1240-49FCE1E14C6B}"/>
                </a:ext>
              </a:extLst>
            </p:cNvPr>
            <p:cNvGrpSpPr/>
            <p:nvPr/>
          </p:nvGrpSpPr>
          <p:grpSpPr>
            <a:xfrm>
              <a:off x="8025944" y="4302336"/>
              <a:ext cx="303067" cy="2021996"/>
              <a:chOff x="8025944" y="4302336"/>
              <a:chExt cx="303067" cy="2021996"/>
            </a:xfrm>
          </p:grpSpPr>
          <p:cxnSp>
            <p:nvCxnSpPr>
              <p:cNvPr id="19" name="Straight Connector 18">
                <a:extLst>
                  <a:ext uri="{FF2B5EF4-FFF2-40B4-BE49-F238E27FC236}">
                    <a16:creationId xmlns:a16="http://schemas.microsoft.com/office/drawing/2014/main" id="{635C53DB-B065-0967-6280-9334DB392C07}"/>
                  </a:ext>
                </a:extLst>
              </p:cNvPr>
              <p:cNvCxnSpPr/>
              <p:nvPr/>
            </p:nvCxnSpPr>
            <p:spPr>
              <a:xfrm flipV="1">
                <a:off x="8025944" y="4302336"/>
                <a:ext cx="0" cy="1016514"/>
              </a:xfrm>
              <a:prstGeom prst="line">
                <a:avLst/>
              </a:prstGeom>
              <a:ln w="12700" cap="flat" cmpd="sng" algn="ctr">
                <a:solidFill>
                  <a:schemeClr val="tx1">
                    <a:lumMod val="75000"/>
                    <a:lumOff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Rectangle 7">
                <a:extLst>
                  <a:ext uri="{FF2B5EF4-FFF2-40B4-BE49-F238E27FC236}">
                    <a16:creationId xmlns:a16="http://schemas.microsoft.com/office/drawing/2014/main" id="{38749D90-EAC7-540F-ECA5-BB95ECD75AC1}"/>
                  </a:ext>
                </a:extLst>
              </p:cNvPr>
              <p:cNvSpPr/>
              <p:nvPr/>
            </p:nvSpPr>
            <p:spPr>
              <a:xfrm>
                <a:off x="8025944" y="4791674"/>
                <a:ext cx="138545" cy="1350818"/>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latin typeface="Helvetica" panose="020B0604020202020204" pitchFamily="34" charset="0"/>
                  <a:cs typeface="Helvetica" panose="020B0604020202020204" pitchFamily="34" charset="0"/>
                </a:endParaRPr>
              </a:p>
            </p:txBody>
          </p:sp>
          <p:sp>
            <p:nvSpPr>
              <p:cNvPr id="9" name="Rectangle 8">
                <a:extLst>
                  <a:ext uri="{FF2B5EF4-FFF2-40B4-BE49-F238E27FC236}">
                    <a16:creationId xmlns:a16="http://schemas.microsoft.com/office/drawing/2014/main" id="{A6937DF8-F9DE-501F-B66D-CF6CAA239F2F}"/>
                  </a:ext>
                </a:extLst>
              </p:cNvPr>
              <p:cNvSpPr/>
              <p:nvPr/>
            </p:nvSpPr>
            <p:spPr>
              <a:xfrm>
                <a:off x="8164489" y="4609833"/>
                <a:ext cx="164522" cy="1714499"/>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latin typeface="Helvetica" panose="020B0604020202020204" pitchFamily="34" charset="0"/>
                  <a:cs typeface="Helvetica" panose="020B0604020202020204" pitchFamily="34" charset="0"/>
                </a:endParaRPr>
              </a:p>
            </p:txBody>
          </p:sp>
        </p:grpSp>
        <p:sp>
          <p:nvSpPr>
            <p:cNvPr id="14" name="ZoneTexte 18">
              <a:extLst>
                <a:ext uri="{FF2B5EF4-FFF2-40B4-BE49-F238E27FC236}">
                  <a16:creationId xmlns:a16="http://schemas.microsoft.com/office/drawing/2014/main" id="{EB568E6F-176D-64EB-6FBD-3CBD91684B0F}"/>
                </a:ext>
              </a:extLst>
            </p:cNvPr>
            <p:cNvSpPr txBox="1"/>
            <p:nvPr/>
          </p:nvSpPr>
          <p:spPr>
            <a:xfrm>
              <a:off x="8139700" y="4204654"/>
              <a:ext cx="10060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600" dirty="0">
                  <a:solidFill>
                    <a:schemeClr val="tx1">
                      <a:lumMod val="75000"/>
                      <a:lumOff val="25000"/>
                    </a:schemeClr>
                  </a:solidFill>
                  <a:latin typeface="Helvetica" panose="020B0604020202020204" pitchFamily="34" charset="0"/>
                  <a:cs typeface="Helvetica" panose="020B0604020202020204" pitchFamily="34" charset="0"/>
                </a:rPr>
                <a:t>CMOS</a:t>
              </a:r>
            </a:p>
          </p:txBody>
        </p:sp>
      </p:grpSp>
      <p:grpSp>
        <p:nvGrpSpPr>
          <p:cNvPr id="39" name="Group 38">
            <a:extLst>
              <a:ext uri="{FF2B5EF4-FFF2-40B4-BE49-F238E27FC236}">
                <a16:creationId xmlns:a16="http://schemas.microsoft.com/office/drawing/2014/main" id="{E7840350-E2FF-3E41-D282-F79F1AC52DAD}"/>
              </a:ext>
            </a:extLst>
          </p:cNvPr>
          <p:cNvGrpSpPr/>
          <p:nvPr/>
        </p:nvGrpSpPr>
        <p:grpSpPr>
          <a:xfrm>
            <a:off x="3748831" y="3954985"/>
            <a:ext cx="3767403" cy="1864229"/>
            <a:chOff x="3748831" y="3954985"/>
            <a:chExt cx="3767403" cy="1864229"/>
          </a:xfrm>
        </p:grpSpPr>
        <p:sp>
          <p:nvSpPr>
            <p:cNvPr id="10" name="ZoneTexte 18">
              <a:extLst>
                <a:ext uri="{FF2B5EF4-FFF2-40B4-BE49-F238E27FC236}">
                  <a16:creationId xmlns:a16="http://schemas.microsoft.com/office/drawing/2014/main" id="{66626760-FC9B-66A0-1E10-CF0A5EADD028}"/>
                </a:ext>
              </a:extLst>
            </p:cNvPr>
            <p:cNvSpPr txBox="1"/>
            <p:nvPr/>
          </p:nvSpPr>
          <p:spPr>
            <a:xfrm>
              <a:off x="3748831" y="4374485"/>
              <a:ext cx="9555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dirty="0">
                  <a:solidFill>
                    <a:schemeClr val="tx1">
                      <a:lumMod val="75000"/>
                      <a:lumOff val="25000"/>
                    </a:schemeClr>
                  </a:solidFill>
                  <a:latin typeface="Helvetica" panose="020B0604020202020204" pitchFamily="34" charset="0"/>
                  <a:cs typeface="Helvetica" panose="020B0604020202020204" pitchFamily="34" charset="0"/>
                </a:rPr>
                <a:t>Object</a:t>
              </a:r>
            </a:p>
          </p:txBody>
        </p:sp>
        <p:pic>
          <p:nvPicPr>
            <p:cNvPr id="12" name="Graphic 11" descr="Group of men with solid fill">
              <a:extLst>
                <a:ext uri="{FF2B5EF4-FFF2-40B4-BE49-F238E27FC236}">
                  <a16:creationId xmlns:a16="http://schemas.microsoft.com/office/drawing/2014/main" id="{E455B284-9F89-F554-DEBA-C5FA6F077CF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022357" y="4628617"/>
              <a:ext cx="1190597" cy="1190597"/>
            </a:xfrm>
            <a:prstGeom prst="rect">
              <a:avLst/>
            </a:prstGeom>
          </p:spPr>
        </p:pic>
        <p:cxnSp>
          <p:nvCxnSpPr>
            <p:cNvPr id="13" name="Straight Arrow Connector 12">
              <a:extLst>
                <a:ext uri="{FF2B5EF4-FFF2-40B4-BE49-F238E27FC236}">
                  <a16:creationId xmlns:a16="http://schemas.microsoft.com/office/drawing/2014/main" id="{EAC80AC1-2A4B-6F76-C19B-076792804E2E}"/>
                </a:ext>
              </a:extLst>
            </p:cNvPr>
            <p:cNvCxnSpPr>
              <a:cxnSpLocks/>
            </p:cNvCxnSpPr>
            <p:nvPr/>
          </p:nvCxnSpPr>
          <p:spPr>
            <a:xfrm>
              <a:off x="4690263" y="4361192"/>
              <a:ext cx="2825971" cy="0"/>
            </a:xfrm>
            <a:prstGeom prst="straightConnector1">
              <a:avLst/>
            </a:prstGeom>
            <a:ln w="19050" cap="flat" cmpd="sng" algn="ctr">
              <a:solidFill>
                <a:schemeClr val="tx1">
                  <a:lumMod val="75000"/>
                  <a:lumOff val="25000"/>
                </a:schemeClr>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sp>
          <p:nvSpPr>
            <p:cNvPr id="16" name="ZoneTexte 18">
              <a:extLst>
                <a:ext uri="{FF2B5EF4-FFF2-40B4-BE49-F238E27FC236}">
                  <a16:creationId xmlns:a16="http://schemas.microsoft.com/office/drawing/2014/main" id="{A818C378-BA84-7A04-812F-A8A5875E0959}"/>
                </a:ext>
              </a:extLst>
            </p:cNvPr>
            <p:cNvSpPr txBox="1"/>
            <p:nvPr/>
          </p:nvSpPr>
          <p:spPr>
            <a:xfrm>
              <a:off x="5389902" y="3954985"/>
              <a:ext cx="8404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dirty="0">
                  <a:solidFill>
                    <a:schemeClr val="tx1">
                      <a:lumMod val="75000"/>
                      <a:lumOff val="25000"/>
                    </a:schemeClr>
                  </a:solidFill>
                  <a:latin typeface="Helvetica" panose="020B0604020202020204" pitchFamily="34" charset="0"/>
                  <a:cs typeface="Helvetica" panose="020B0604020202020204" pitchFamily="34" charset="0"/>
                </a:rPr>
                <a:t>~1 m</a:t>
              </a:r>
            </a:p>
          </p:txBody>
        </p:sp>
      </p:grpSp>
      <p:grpSp>
        <p:nvGrpSpPr>
          <p:cNvPr id="37" name="Group 36">
            <a:extLst>
              <a:ext uri="{FF2B5EF4-FFF2-40B4-BE49-F238E27FC236}">
                <a16:creationId xmlns:a16="http://schemas.microsoft.com/office/drawing/2014/main" id="{6BBA5882-9414-D41B-6BA4-A0A61EE05704}"/>
              </a:ext>
            </a:extLst>
          </p:cNvPr>
          <p:cNvGrpSpPr/>
          <p:nvPr/>
        </p:nvGrpSpPr>
        <p:grpSpPr>
          <a:xfrm>
            <a:off x="7241914" y="3923490"/>
            <a:ext cx="1028613" cy="2219003"/>
            <a:chOff x="7241914" y="3923490"/>
            <a:chExt cx="1028613" cy="2219003"/>
          </a:xfrm>
        </p:grpSpPr>
        <p:sp>
          <p:nvSpPr>
            <p:cNvPr id="18" name="ZoneTexte 18">
              <a:extLst>
                <a:ext uri="{FF2B5EF4-FFF2-40B4-BE49-F238E27FC236}">
                  <a16:creationId xmlns:a16="http://schemas.microsoft.com/office/drawing/2014/main" id="{B6822C0B-880B-EC70-AABB-BF15F6B2FBF2}"/>
                </a:ext>
              </a:extLst>
            </p:cNvPr>
            <p:cNvSpPr txBox="1"/>
            <p:nvPr/>
          </p:nvSpPr>
          <p:spPr>
            <a:xfrm>
              <a:off x="7241914" y="3923490"/>
              <a:ext cx="10286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600" dirty="0">
                  <a:solidFill>
                    <a:schemeClr val="tx1">
                      <a:lumMod val="75000"/>
                      <a:lumOff val="25000"/>
                    </a:schemeClr>
                  </a:solidFill>
                  <a:latin typeface="Helvetica" panose="020B0604020202020204" pitchFamily="34" charset="0"/>
                  <a:cs typeface="Helvetica" panose="020B0604020202020204" pitchFamily="34" charset="0"/>
                </a:rPr>
                <a:t>300 µm</a:t>
              </a:r>
            </a:p>
          </p:txBody>
        </p:sp>
        <p:grpSp>
          <p:nvGrpSpPr>
            <p:cNvPr id="34" name="Group 33">
              <a:extLst>
                <a:ext uri="{FF2B5EF4-FFF2-40B4-BE49-F238E27FC236}">
                  <a16:creationId xmlns:a16="http://schemas.microsoft.com/office/drawing/2014/main" id="{1F75FA7A-920D-3AB9-2D60-D98E4D9B1F60}"/>
                </a:ext>
              </a:extLst>
            </p:cNvPr>
            <p:cNvGrpSpPr/>
            <p:nvPr/>
          </p:nvGrpSpPr>
          <p:grpSpPr>
            <a:xfrm>
              <a:off x="7575669" y="4791675"/>
              <a:ext cx="242456" cy="1350818"/>
              <a:chOff x="7575669" y="4791675"/>
              <a:chExt cx="242456" cy="1350818"/>
            </a:xfrm>
          </p:grpSpPr>
          <p:sp>
            <p:nvSpPr>
              <p:cNvPr id="5" name="Rectangle 4">
                <a:extLst>
                  <a:ext uri="{FF2B5EF4-FFF2-40B4-BE49-F238E27FC236}">
                    <a16:creationId xmlns:a16="http://schemas.microsoft.com/office/drawing/2014/main" id="{69FE887D-A420-1547-D59A-85228FB4555B}"/>
                  </a:ext>
                </a:extLst>
              </p:cNvPr>
              <p:cNvSpPr/>
              <p:nvPr/>
            </p:nvSpPr>
            <p:spPr>
              <a:xfrm>
                <a:off x="7679580" y="4791675"/>
                <a:ext cx="138545" cy="1350818"/>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latin typeface="Helvetica" panose="020B0604020202020204" pitchFamily="34" charset="0"/>
                  <a:cs typeface="Helvetica" panose="020B0604020202020204" pitchFamily="34" charset="0"/>
                </a:endParaRPr>
              </a:p>
            </p:txBody>
          </p:sp>
          <p:sp>
            <p:nvSpPr>
              <p:cNvPr id="6" name="Ellipse 10">
                <a:extLst>
                  <a:ext uri="{FF2B5EF4-FFF2-40B4-BE49-F238E27FC236}">
                    <a16:creationId xmlns:a16="http://schemas.microsoft.com/office/drawing/2014/main" id="{B8879FB9-CA7C-F897-8C6C-C099D4F1F0F9}"/>
                  </a:ext>
                </a:extLst>
              </p:cNvPr>
              <p:cNvSpPr/>
              <p:nvPr/>
            </p:nvSpPr>
            <p:spPr>
              <a:xfrm>
                <a:off x="7575670" y="4947539"/>
                <a:ext cx="216477" cy="432954"/>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latin typeface="Helvetica" panose="020B0604020202020204" pitchFamily="34" charset="0"/>
                  <a:cs typeface="Helvetica" panose="020B0604020202020204" pitchFamily="34" charset="0"/>
                </a:endParaRPr>
              </a:p>
            </p:txBody>
          </p:sp>
          <p:sp>
            <p:nvSpPr>
              <p:cNvPr id="7" name="Ellipse 11">
                <a:extLst>
                  <a:ext uri="{FF2B5EF4-FFF2-40B4-BE49-F238E27FC236}">
                    <a16:creationId xmlns:a16="http://schemas.microsoft.com/office/drawing/2014/main" id="{25EAC51D-722F-743E-8A64-D0BBD74D9135}"/>
                  </a:ext>
                </a:extLst>
              </p:cNvPr>
              <p:cNvSpPr/>
              <p:nvPr/>
            </p:nvSpPr>
            <p:spPr>
              <a:xfrm>
                <a:off x="7575669" y="5570993"/>
                <a:ext cx="216477" cy="432954"/>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latin typeface="Helvetica" panose="020B0604020202020204" pitchFamily="34" charset="0"/>
                  <a:cs typeface="Helvetica" panose="020B0604020202020204" pitchFamily="34" charset="0"/>
                </a:endParaRPr>
              </a:p>
            </p:txBody>
          </p:sp>
        </p:grpSp>
        <p:cxnSp>
          <p:nvCxnSpPr>
            <p:cNvPr id="17" name="Straight Arrow Connector 16">
              <a:extLst>
                <a:ext uri="{FF2B5EF4-FFF2-40B4-BE49-F238E27FC236}">
                  <a16:creationId xmlns:a16="http://schemas.microsoft.com/office/drawing/2014/main" id="{FAC0DBD6-511C-AF91-9974-60EC099DC04E}"/>
                </a:ext>
              </a:extLst>
            </p:cNvPr>
            <p:cNvCxnSpPr>
              <a:cxnSpLocks/>
            </p:cNvCxnSpPr>
            <p:nvPr/>
          </p:nvCxnSpPr>
          <p:spPr>
            <a:xfrm>
              <a:off x="7567577" y="4360286"/>
              <a:ext cx="438662" cy="0"/>
            </a:xfrm>
            <a:prstGeom prst="straightConnector1">
              <a:avLst/>
            </a:prstGeom>
            <a:ln w="19050" cap="flat" cmpd="sng" algn="ctr">
              <a:solidFill>
                <a:schemeClr val="tx1">
                  <a:lumMod val="75000"/>
                  <a:lumOff val="25000"/>
                </a:schemeClr>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40F3B049-97AA-F413-05CB-9D58E0AF14D3}"/>
                </a:ext>
              </a:extLst>
            </p:cNvPr>
            <p:cNvCxnSpPr/>
            <p:nvPr/>
          </p:nvCxnSpPr>
          <p:spPr>
            <a:xfrm flipV="1">
              <a:off x="7559898" y="4363979"/>
              <a:ext cx="0" cy="1016514"/>
            </a:xfrm>
            <a:prstGeom prst="line">
              <a:avLst/>
            </a:prstGeom>
            <a:ln w="12700" cap="flat" cmpd="sng" algn="ctr">
              <a:solidFill>
                <a:schemeClr val="accent5">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38" name="Group 37">
            <a:extLst>
              <a:ext uri="{FF2B5EF4-FFF2-40B4-BE49-F238E27FC236}">
                <a16:creationId xmlns:a16="http://schemas.microsoft.com/office/drawing/2014/main" id="{8FD0BBCE-4864-29A0-9AFF-EC9C3EDD1D0E}"/>
              </a:ext>
            </a:extLst>
          </p:cNvPr>
          <p:cNvGrpSpPr/>
          <p:nvPr/>
        </p:nvGrpSpPr>
        <p:grpSpPr>
          <a:xfrm>
            <a:off x="5615824" y="4449170"/>
            <a:ext cx="1672080" cy="2084980"/>
            <a:chOff x="5615824" y="4720964"/>
            <a:chExt cx="1429720" cy="1813186"/>
          </a:xfrm>
        </p:grpSpPr>
        <p:sp>
          <p:nvSpPr>
            <p:cNvPr id="15" name="ZoneTexte 18">
              <a:extLst>
                <a:ext uri="{FF2B5EF4-FFF2-40B4-BE49-F238E27FC236}">
                  <a16:creationId xmlns:a16="http://schemas.microsoft.com/office/drawing/2014/main" id="{B7A4F63B-77BC-B5A6-BA88-6725392EE39E}"/>
                </a:ext>
              </a:extLst>
            </p:cNvPr>
            <p:cNvSpPr txBox="1"/>
            <p:nvPr/>
          </p:nvSpPr>
          <p:spPr>
            <a:xfrm>
              <a:off x="6011314" y="4720964"/>
              <a:ext cx="6667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dirty="0">
                  <a:solidFill>
                    <a:schemeClr val="tx1">
                      <a:lumMod val="75000"/>
                      <a:lumOff val="25000"/>
                    </a:schemeClr>
                  </a:solidFill>
                  <a:latin typeface="Helvetica" panose="020B0604020202020204" pitchFamily="34" charset="0"/>
                  <a:cs typeface="Helvetica" panose="020B0604020202020204" pitchFamily="34" charset="0"/>
                </a:rPr>
                <a:t>MLA</a:t>
              </a:r>
            </a:p>
          </p:txBody>
        </p:sp>
        <p:pic>
          <p:nvPicPr>
            <p:cNvPr id="21" name="Image 13" descr="Une image contenant noir et blanc, brouillard, monochrome, léger&#10;&#10;Description générée automatiquement">
              <a:extLst>
                <a:ext uri="{FF2B5EF4-FFF2-40B4-BE49-F238E27FC236}">
                  <a16:creationId xmlns:a16="http://schemas.microsoft.com/office/drawing/2014/main" id="{A85D42E8-4FE8-BB1D-661B-BBA629669A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5824" y="5119156"/>
              <a:ext cx="1429720" cy="1414994"/>
            </a:xfrm>
            <a:prstGeom prst="rect">
              <a:avLst/>
            </a:prstGeom>
            <a:ln w="28575">
              <a:solidFill>
                <a:schemeClr val="accent5">
                  <a:lumMod val="20000"/>
                  <a:lumOff val="80000"/>
                </a:schemeClr>
              </a:solidFill>
            </a:ln>
          </p:spPr>
        </p:pic>
      </p:grpSp>
      <p:grpSp>
        <p:nvGrpSpPr>
          <p:cNvPr id="40" name="Group 39">
            <a:extLst>
              <a:ext uri="{FF2B5EF4-FFF2-40B4-BE49-F238E27FC236}">
                <a16:creationId xmlns:a16="http://schemas.microsoft.com/office/drawing/2014/main" id="{BB2C615E-0528-B4B2-CF52-9E1F356BB87E}"/>
              </a:ext>
            </a:extLst>
          </p:cNvPr>
          <p:cNvGrpSpPr/>
          <p:nvPr/>
        </p:nvGrpSpPr>
        <p:grpSpPr>
          <a:xfrm>
            <a:off x="8972549" y="3467100"/>
            <a:ext cx="3038027" cy="3143250"/>
            <a:chOff x="8972549" y="3467100"/>
            <a:chExt cx="3038027" cy="3143250"/>
          </a:xfrm>
        </p:grpSpPr>
        <p:pic>
          <p:nvPicPr>
            <p:cNvPr id="11" name="Picture 10" descr="A group of people in a row&#10;&#10;Description automatically generated">
              <a:extLst>
                <a:ext uri="{FF2B5EF4-FFF2-40B4-BE49-F238E27FC236}">
                  <a16:creationId xmlns:a16="http://schemas.microsoft.com/office/drawing/2014/main" id="{5D7D0713-60DC-9AB7-E88F-CE460A03B6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72549" y="3805487"/>
              <a:ext cx="3038027" cy="2804863"/>
            </a:xfrm>
            <a:prstGeom prst="rect">
              <a:avLst/>
            </a:prstGeom>
          </p:spPr>
        </p:pic>
        <p:sp>
          <p:nvSpPr>
            <p:cNvPr id="22" name="TextBox 21">
              <a:extLst>
                <a:ext uri="{FF2B5EF4-FFF2-40B4-BE49-F238E27FC236}">
                  <a16:creationId xmlns:a16="http://schemas.microsoft.com/office/drawing/2014/main" id="{78671BD8-748C-8E36-FBF8-325D439F65A2}"/>
                </a:ext>
              </a:extLst>
            </p:cNvPr>
            <p:cNvSpPr txBox="1"/>
            <p:nvPr/>
          </p:nvSpPr>
          <p:spPr>
            <a:xfrm>
              <a:off x="9067800" y="3467100"/>
              <a:ext cx="2836289" cy="369332"/>
            </a:xfrm>
            <a:prstGeom prst="rect">
              <a:avLst/>
            </a:prstGeom>
            <a:noFill/>
          </p:spPr>
          <p:txBody>
            <a:bodyPr wrap="none" rtlCol="0">
              <a:spAutoFit/>
            </a:bodyPr>
            <a:lstStyle/>
            <a:p>
              <a:r>
                <a:rPr lang="en-US" dirty="0"/>
                <a:t>‘sub-millimeter selfie image’</a:t>
              </a:r>
              <a:endParaRPr lang="fr-FR" dirty="0"/>
            </a:p>
          </p:txBody>
        </p:sp>
      </p:grpSp>
      <p:grpSp>
        <p:nvGrpSpPr>
          <p:cNvPr id="30" name="Group 29">
            <a:extLst>
              <a:ext uri="{FF2B5EF4-FFF2-40B4-BE49-F238E27FC236}">
                <a16:creationId xmlns:a16="http://schemas.microsoft.com/office/drawing/2014/main" id="{4119B46F-F524-C5C1-E8E9-D3C6AAEC5D5F}"/>
              </a:ext>
            </a:extLst>
          </p:cNvPr>
          <p:cNvGrpSpPr/>
          <p:nvPr/>
        </p:nvGrpSpPr>
        <p:grpSpPr>
          <a:xfrm>
            <a:off x="531627" y="1850065"/>
            <a:ext cx="4557085" cy="4922874"/>
            <a:chOff x="531627" y="1850065"/>
            <a:chExt cx="4557085" cy="4922874"/>
          </a:xfrm>
        </p:grpSpPr>
        <p:pic>
          <p:nvPicPr>
            <p:cNvPr id="26" name="Picture 25" descr="A close-up of a diagram&#10;&#10;Description automatically generated">
              <a:extLst>
                <a:ext uri="{FF2B5EF4-FFF2-40B4-BE49-F238E27FC236}">
                  <a16:creationId xmlns:a16="http://schemas.microsoft.com/office/drawing/2014/main" id="{B67A5E45-036B-5156-48F2-1BA24AC6E5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0842" y="1850065"/>
              <a:ext cx="2664107" cy="2506506"/>
            </a:xfrm>
            <a:prstGeom prst="rect">
              <a:avLst/>
            </a:prstGeom>
          </p:spPr>
        </p:pic>
        <p:pic>
          <p:nvPicPr>
            <p:cNvPr id="27" name="Picture 26" descr="A close-up of a diagram&#10;&#10;Description automatically generated">
              <a:extLst>
                <a:ext uri="{FF2B5EF4-FFF2-40B4-BE49-F238E27FC236}">
                  <a16:creationId xmlns:a16="http://schemas.microsoft.com/office/drawing/2014/main" id="{233D6396-E33F-2877-B3D1-E9175216659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1627" y="4458586"/>
              <a:ext cx="2923954" cy="2314353"/>
            </a:xfrm>
            <a:prstGeom prst="rect">
              <a:avLst/>
            </a:prstGeom>
          </p:spPr>
        </p:pic>
        <p:sp>
          <p:nvSpPr>
            <p:cNvPr id="28" name="TextBox 27">
              <a:extLst>
                <a:ext uri="{FF2B5EF4-FFF2-40B4-BE49-F238E27FC236}">
                  <a16:creationId xmlns:a16="http://schemas.microsoft.com/office/drawing/2014/main" id="{70622D6C-290D-43D4-FA7F-3A31EA4E8A5F}"/>
                </a:ext>
              </a:extLst>
            </p:cNvPr>
            <p:cNvSpPr txBox="1"/>
            <p:nvPr/>
          </p:nvSpPr>
          <p:spPr>
            <a:xfrm>
              <a:off x="3583172" y="2158409"/>
              <a:ext cx="1505540" cy="1200329"/>
            </a:xfrm>
            <a:prstGeom prst="rect">
              <a:avLst/>
            </a:prstGeom>
            <a:noFill/>
          </p:spPr>
          <p:txBody>
            <a:bodyPr wrap="none" rtlCol="0">
              <a:spAutoFit/>
            </a:bodyPr>
            <a:lstStyle/>
            <a:p>
              <a:r>
                <a:rPr lang="en-US" dirty="0">
                  <a:latin typeface="Helvetica" panose="020B0604020202020204" pitchFamily="34" charset="0"/>
                  <a:cs typeface="Helvetica" panose="020B0604020202020204" pitchFamily="34" charset="0"/>
                </a:rPr>
                <a:t>Single-mode</a:t>
              </a:r>
            </a:p>
            <a:p>
              <a:r>
                <a:rPr lang="en-US" dirty="0">
                  <a:latin typeface="Helvetica" panose="020B0604020202020204" pitchFamily="34" charset="0"/>
                  <a:cs typeface="Helvetica" panose="020B0604020202020204" pitchFamily="34" charset="0"/>
                </a:rPr>
                <a:t>laser-written </a:t>
              </a:r>
            </a:p>
            <a:p>
              <a:r>
                <a:rPr lang="en-US" dirty="0">
                  <a:latin typeface="Helvetica" panose="020B0604020202020204" pitchFamily="34" charset="0"/>
                  <a:cs typeface="Helvetica" panose="020B0604020202020204" pitchFamily="34" charset="0"/>
                </a:rPr>
                <a:t>waveguide</a:t>
              </a:r>
            </a:p>
            <a:p>
              <a:r>
                <a:rPr lang="en-US" dirty="0">
                  <a:latin typeface="Helvetica" panose="020B0604020202020204" pitchFamily="34" charset="0"/>
                  <a:cs typeface="Helvetica" panose="020B0604020202020204" pitchFamily="34" charset="0"/>
                </a:rPr>
                <a:t>(@630 nm)</a:t>
              </a:r>
            </a:p>
          </p:txBody>
        </p:sp>
      </p:grpSp>
      <p:grpSp>
        <p:nvGrpSpPr>
          <p:cNvPr id="31" name="Group 30">
            <a:extLst>
              <a:ext uri="{FF2B5EF4-FFF2-40B4-BE49-F238E27FC236}">
                <a16:creationId xmlns:a16="http://schemas.microsoft.com/office/drawing/2014/main" id="{666954E9-FB65-7C2A-117B-4588B7B1C95B}"/>
              </a:ext>
            </a:extLst>
          </p:cNvPr>
          <p:cNvGrpSpPr/>
          <p:nvPr/>
        </p:nvGrpSpPr>
        <p:grpSpPr>
          <a:xfrm>
            <a:off x="5890438" y="1988005"/>
            <a:ext cx="5369440" cy="1836029"/>
            <a:chOff x="5890438" y="1988005"/>
            <a:chExt cx="5369440" cy="1836029"/>
          </a:xfrm>
        </p:grpSpPr>
        <p:pic>
          <p:nvPicPr>
            <p:cNvPr id="23" name="Image 4" descr="Une image contenant capture d’écran, diagramme&#10;&#10;Description générée automatiquement">
              <a:extLst>
                <a:ext uri="{FF2B5EF4-FFF2-40B4-BE49-F238E27FC236}">
                  <a16:creationId xmlns:a16="http://schemas.microsoft.com/office/drawing/2014/main" id="{56B3236C-2995-2902-8800-D8E9E8CB159C}"/>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613"/>
            <a:stretch/>
          </p:blipFill>
          <p:spPr>
            <a:xfrm>
              <a:off x="5890438" y="1988005"/>
              <a:ext cx="2392325" cy="1836029"/>
            </a:xfrm>
            <a:prstGeom prst="rect">
              <a:avLst/>
            </a:prstGeom>
          </p:spPr>
        </p:pic>
        <p:sp>
          <p:nvSpPr>
            <p:cNvPr id="29" name="TextBox 28">
              <a:extLst>
                <a:ext uri="{FF2B5EF4-FFF2-40B4-BE49-F238E27FC236}">
                  <a16:creationId xmlns:a16="http://schemas.microsoft.com/office/drawing/2014/main" id="{0471577D-D96D-C6AE-5CB2-424D2F9ABCC7}"/>
                </a:ext>
              </a:extLst>
            </p:cNvPr>
            <p:cNvSpPr txBox="1"/>
            <p:nvPr/>
          </p:nvSpPr>
          <p:spPr>
            <a:xfrm>
              <a:off x="8339470" y="2076894"/>
              <a:ext cx="2920408" cy="1200329"/>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Micro-lens array through 3D-femtosecond</a:t>
              </a:r>
            </a:p>
            <a:p>
              <a:r>
                <a:rPr lang="en-US" dirty="0">
                  <a:latin typeface="Helvetica" panose="020B0604020202020204" pitchFamily="34" charset="0"/>
                  <a:cs typeface="Helvetica" panose="020B0604020202020204" pitchFamily="34" charset="0"/>
                </a:rPr>
                <a:t>machining and laser reflow.</a:t>
              </a:r>
            </a:p>
          </p:txBody>
        </p:sp>
      </p:grpSp>
    </p:spTree>
    <p:extLst>
      <p:ext uri="{BB962C8B-B14F-4D97-AF65-F5344CB8AC3E}">
        <p14:creationId xmlns:p14="http://schemas.microsoft.com/office/powerpoint/2010/main" val="298096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624" y="111100"/>
            <a:ext cx="7009876" cy="1462413"/>
          </a:xfrm>
        </p:spPr>
        <p:txBody>
          <a:bodyPr>
            <a:normAutofit/>
          </a:bodyPr>
          <a:lstStyle/>
          <a:p>
            <a:r>
              <a:rPr lang="en-US" sz="3733" dirty="0">
                <a:latin typeface="Arial" panose="020B0604020202020204" pitchFamily="34" charset="0"/>
              </a:rPr>
              <a:t>… to a</a:t>
            </a:r>
            <a:r>
              <a:rPr lang="en-US" sz="3733" dirty="0">
                <a:solidFill>
                  <a:srgbClr val="FF0000"/>
                </a:solidFill>
                <a:latin typeface="Arial" panose="020B0604020202020204" pitchFamily="34" charset="0"/>
              </a:rPr>
              <a:t>lgae population monitoring</a:t>
            </a:r>
            <a:endParaRPr lang="fr-CH" sz="3733" dirty="0">
              <a:solidFill>
                <a:srgbClr val="FF0000"/>
              </a:solidFill>
              <a:latin typeface="Arial" panose="020B0604020202020204" pitchFamily="34" charset="0"/>
            </a:endParaRPr>
          </a:p>
        </p:txBody>
      </p:sp>
      <p:grpSp>
        <p:nvGrpSpPr>
          <p:cNvPr id="8" name="Group 7"/>
          <p:cNvGrpSpPr/>
          <p:nvPr/>
        </p:nvGrpSpPr>
        <p:grpSpPr>
          <a:xfrm>
            <a:off x="405731" y="1741601"/>
            <a:ext cx="4238833" cy="2582375"/>
            <a:chOff x="248828" y="1270902"/>
            <a:chExt cx="3179125" cy="1936781"/>
          </a:xfrm>
        </p:grpSpPr>
        <p:pic>
          <p:nvPicPr>
            <p:cNvPr id="15" name="Picture 1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8828" y="1270902"/>
              <a:ext cx="3179125" cy="1568647"/>
            </a:xfrm>
            <a:prstGeom prst="rect">
              <a:avLst/>
            </a:prstGeom>
          </p:spPr>
        </p:pic>
        <p:sp>
          <p:nvSpPr>
            <p:cNvPr id="7" name="TextBox 6"/>
            <p:cNvSpPr txBox="1"/>
            <p:nvPr/>
          </p:nvSpPr>
          <p:spPr>
            <a:xfrm>
              <a:off x="282251" y="2861434"/>
              <a:ext cx="1833675" cy="346249"/>
            </a:xfrm>
            <a:prstGeom prst="rect">
              <a:avLst/>
            </a:prstGeom>
            <a:noFill/>
          </p:spPr>
          <p:txBody>
            <a:bodyPr wrap="none" rtlCol="0">
              <a:spAutoFit/>
            </a:bodyPr>
            <a:lstStyle/>
            <a:p>
              <a:r>
                <a:rPr lang="en-US" sz="2400" dirty="0" err="1">
                  <a:latin typeface="Helvetica" panose="020B0604020202020204" pitchFamily="34" charset="0"/>
                  <a:cs typeface="Helvetica" panose="020B0604020202020204" pitchFamily="34" charset="0"/>
                </a:rPr>
                <a:t>Optofluidics</a:t>
              </a:r>
              <a:r>
                <a:rPr lang="en-US" sz="2400" dirty="0">
                  <a:latin typeface="Helvetica" panose="020B0604020202020204" pitchFamily="34" charset="0"/>
                  <a:cs typeface="Helvetica" panose="020B0604020202020204" pitchFamily="34" charset="0"/>
                </a:rPr>
                <a:t> chip</a:t>
              </a:r>
              <a:endParaRPr lang="fr-CH" sz="2400" dirty="0">
                <a:latin typeface="Helvetica" panose="020B0604020202020204" pitchFamily="34" charset="0"/>
                <a:cs typeface="Helvetica" panose="020B0604020202020204" pitchFamily="34" charset="0"/>
              </a:endParaRPr>
            </a:p>
          </p:txBody>
        </p:sp>
      </p:grpSp>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72859" y="3357371"/>
            <a:ext cx="4186181" cy="350062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78012" y="3654904"/>
            <a:ext cx="2689593" cy="2791965"/>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98440" y="174812"/>
            <a:ext cx="4150659" cy="3112994"/>
          </a:xfrm>
          <a:prstGeom prst="rect">
            <a:avLst/>
          </a:prstGeom>
        </p:spPr>
      </p:pic>
      <p:pic>
        <p:nvPicPr>
          <p:cNvPr id="16" name="Picture 15"/>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57717" y="5050888"/>
            <a:ext cx="1976831" cy="440329"/>
          </a:xfrm>
          <a:prstGeom prst="rect">
            <a:avLst/>
          </a:prstGeom>
        </p:spPr>
      </p:pic>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4110" y="5525084"/>
            <a:ext cx="2607733" cy="939737"/>
          </a:xfrm>
          <a:prstGeom prst="rect">
            <a:avLst/>
          </a:prstGeom>
        </p:spPr>
      </p:pic>
    </p:spTree>
    <p:extLst>
      <p:ext uri="{BB962C8B-B14F-4D97-AF65-F5344CB8AC3E}">
        <p14:creationId xmlns:p14="http://schemas.microsoft.com/office/powerpoint/2010/main" val="305270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770" y="92925"/>
            <a:ext cx="11585376" cy="1325563"/>
          </a:xfrm>
        </p:spPr>
        <p:txBody>
          <a:bodyPr>
            <a:normAutofit/>
          </a:bodyPr>
          <a:lstStyle/>
          <a:p>
            <a:r>
              <a:rPr lang="en-US" sz="3600" b="1" dirty="0"/>
              <a:t>From laser-induced crystallization:</a:t>
            </a:r>
            <a:r>
              <a:rPr lang="en-US" sz="3600" dirty="0"/>
              <a:t> laser-induced elemental tellurium in tellurite glass </a:t>
            </a:r>
          </a:p>
        </p:txBody>
      </p:sp>
      <p:sp>
        <p:nvSpPr>
          <p:cNvPr id="3" name="Slide Number Placeholder 2"/>
          <p:cNvSpPr>
            <a:spLocks noGrp="1"/>
          </p:cNvSpPr>
          <p:nvPr>
            <p:ph type="sldNum" sz="quarter" idx="12"/>
          </p:nvPr>
        </p:nvSpPr>
        <p:spPr/>
        <p:txBody>
          <a:bodyPr/>
          <a:lstStyle/>
          <a:p>
            <a:fld id="{EA0ABDA8-7D87-4202-B75A-1D82625A67DE}" type="slidenum">
              <a:rPr lang="en-US" smtClean="0"/>
              <a:t>137</a:t>
            </a:fld>
            <a:endParaRPr lang="en-US"/>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r="-997"/>
          <a:stretch/>
        </p:blipFill>
        <p:spPr>
          <a:xfrm>
            <a:off x="8780728" y="5044774"/>
            <a:ext cx="2660671" cy="1238352"/>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6522" y="3993964"/>
            <a:ext cx="2633878" cy="2811645"/>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83038" y="1800963"/>
            <a:ext cx="8444708" cy="3127044"/>
          </a:xfrm>
          <a:prstGeom prst="rect">
            <a:avLst/>
          </a:prstGeom>
        </p:spPr>
      </p:pic>
      <p:graphicFrame>
        <p:nvGraphicFramePr>
          <p:cNvPr id="11" name="Object 10"/>
          <p:cNvGraphicFramePr>
            <a:graphicFrameLocks noChangeAspect="1"/>
          </p:cNvGraphicFramePr>
          <p:nvPr/>
        </p:nvGraphicFramePr>
        <p:xfrm>
          <a:off x="3605295" y="1631092"/>
          <a:ext cx="4164241" cy="478690"/>
        </p:xfrm>
        <a:graphic>
          <a:graphicData uri="http://schemas.openxmlformats.org/presentationml/2006/ole">
            <mc:AlternateContent xmlns:mc="http://schemas.openxmlformats.org/markup-compatibility/2006">
              <mc:Choice xmlns:v="urn:schemas-microsoft-com:vml" Requires="v">
                <p:oleObj name="Equation" r:id="rId5" imgW="2095200" imgH="241200" progId="Equation.DSMT4">
                  <p:embed/>
                </p:oleObj>
              </mc:Choice>
              <mc:Fallback>
                <p:oleObj name="Equation" r:id="rId5" imgW="2095200" imgH="241200" progId="Equation.DSMT4">
                  <p:embed/>
                  <p:pic>
                    <p:nvPicPr>
                      <p:cNvPr id="11" name="Object 10"/>
                      <p:cNvPicPr/>
                      <p:nvPr/>
                    </p:nvPicPr>
                    <p:blipFill>
                      <a:blip r:embed="rId6"/>
                      <a:stretch>
                        <a:fillRect/>
                      </a:stretch>
                    </p:blipFill>
                    <p:spPr>
                      <a:xfrm>
                        <a:off x="3605295" y="1631092"/>
                        <a:ext cx="4164241" cy="47869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8908126" y="1677556"/>
          <a:ext cx="2105025" cy="385762"/>
        </p:xfrm>
        <a:graphic>
          <a:graphicData uri="http://schemas.openxmlformats.org/presentationml/2006/ole">
            <mc:AlternateContent xmlns:mc="http://schemas.openxmlformats.org/markup-compatibility/2006">
              <mc:Choice xmlns:v="urn:schemas-microsoft-com:vml" Requires="v">
                <p:oleObj name="Equation" r:id="rId7" imgW="1104840" imgH="203040" progId="Equation.DSMT4">
                  <p:embed/>
                </p:oleObj>
              </mc:Choice>
              <mc:Fallback>
                <p:oleObj name="Equation" r:id="rId7" imgW="1104840" imgH="203040" progId="Equation.DSMT4">
                  <p:embed/>
                  <p:pic>
                    <p:nvPicPr>
                      <p:cNvPr id="12" name="Object 11"/>
                      <p:cNvPicPr/>
                      <p:nvPr/>
                    </p:nvPicPr>
                    <p:blipFill>
                      <a:blip r:embed="rId8"/>
                      <a:stretch>
                        <a:fillRect/>
                      </a:stretch>
                    </p:blipFill>
                    <p:spPr>
                      <a:xfrm>
                        <a:off x="8908126" y="1677556"/>
                        <a:ext cx="2105025" cy="385762"/>
                      </a:xfrm>
                      <a:prstGeom prst="rect">
                        <a:avLst/>
                      </a:prstGeom>
                    </p:spPr>
                  </p:pic>
                </p:oleObj>
              </mc:Fallback>
            </mc:AlternateContent>
          </a:graphicData>
        </a:graphic>
      </p:graphicFrame>
      <p:sp>
        <p:nvSpPr>
          <p:cNvPr id="14" name="TextBox 13"/>
          <p:cNvSpPr txBox="1"/>
          <p:nvPr/>
        </p:nvSpPr>
        <p:spPr>
          <a:xfrm>
            <a:off x="0" y="6519446"/>
            <a:ext cx="8216333" cy="338554"/>
          </a:xfrm>
          <a:prstGeom prst="rect">
            <a:avLst/>
          </a:prstGeom>
          <a:solidFill>
            <a:srgbClr val="FFC000"/>
          </a:solidFill>
        </p:spPr>
        <p:txBody>
          <a:bodyPr wrap="square" rtlCol="0">
            <a:spAutoFit/>
          </a:bodyPr>
          <a:lstStyle/>
          <a:p>
            <a:pPr marL="0" marR="0" lvl="0" indent="0" algn="ctr" defTabSz="14751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Helvetica" panose="020B0604020202020204" pitchFamily="34" charset="0"/>
                <a:cs typeface="Helvetica" panose="020B0604020202020204" pitchFamily="34" charset="0"/>
              </a:rPr>
              <a:t>G. Torun, T. Kishi, D. Pugliese, D. Milanese and Y. Bellouard, Advanced Materials (2023).</a:t>
            </a:r>
          </a:p>
        </p:txBody>
      </p:sp>
      <p:sp>
        <p:nvSpPr>
          <p:cNvPr id="15" name="Rectangle 14"/>
          <p:cNvSpPr/>
          <p:nvPr/>
        </p:nvSpPr>
        <p:spPr>
          <a:xfrm>
            <a:off x="7305392" y="2525478"/>
            <a:ext cx="1743649" cy="993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5095" y="1323390"/>
            <a:ext cx="2078723" cy="2634298"/>
          </a:xfrm>
          <a:prstGeom prst="rect">
            <a:avLst/>
          </a:prstGeom>
        </p:spPr>
      </p:pic>
      <p:sp>
        <p:nvSpPr>
          <p:cNvPr id="16" name="Rectangle 15"/>
          <p:cNvSpPr/>
          <p:nvPr/>
        </p:nvSpPr>
        <p:spPr>
          <a:xfrm>
            <a:off x="725875" y="1191872"/>
            <a:ext cx="276812" cy="384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77099" y="2064178"/>
            <a:ext cx="902811" cy="584775"/>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near-IR</a:t>
            </a:r>
          </a:p>
          <a:p>
            <a:r>
              <a:rPr lang="en-US" sz="1600" dirty="0">
                <a:latin typeface="Arial" panose="020B0604020202020204" pitchFamily="34" charset="0"/>
                <a:cs typeface="Arial" panose="020B0604020202020204" pitchFamily="34" charset="0"/>
              </a:rPr>
              <a:t>fs-laser</a:t>
            </a:r>
          </a:p>
        </p:txBody>
      </p:sp>
    </p:spTree>
    <p:extLst>
      <p:ext uri="{BB962C8B-B14F-4D97-AF65-F5344CB8AC3E}">
        <p14:creationId xmlns:p14="http://schemas.microsoft.com/office/powerpoint/2010/main" val="193897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74556" y="834749"/>
            <a:ext cx="4835679" cy="4655911"/>
          </a:xfrm>
          <a:prstGeom prst="rect">
            <a:avLst/>
          </a:prstGeom>
        </p:spPr>
      </p:pic>
      <p:sp>
        <p:nvSpPr>
          <p:cNvPr id="5" name="Rectangle 4"/>
          <p:cNvSpPr/>
          <p:nvPr/>
        </p:nvSpPr>
        <p:spPr>
          <a:xfrm>
            <a:off x="7130053" y="5752810"/>
            <a:ext cx="2677037" cy="646331"/>
          </a:xfrm>
          <a:prstGeom prst="rect">
            <a:avLst/>
          </a:prstGeom>
        </p:spPr>
        <p:txBody>
          <a:bodyPr wrap="square">
            <a:spAutoFit/>
          </a:bodyPr>
          <a:lstStyle/>
          <a:p>
            <a:r>
              <a:rPr lang="en-US" dirty="0">
                <a:latin typeface="Arial" panose="020B0604020202020204" pitchFamily="34" charset="0"/>
                <a:ea typeface="MS Mincho"/>
                <a:cs typeface="Arial" panose="020B0604020202020204" pitchFamily="34" charset="0"/>
              </a:rPr>
              <a:t>10K</a:t>
            </a:r>
            <a:r>
              <a:rPr lang="en-US" baseline="-25000" dirty="0">
                <a:latin typeface="Arial" panose="020B0604020202020204" pitchFamily="34" charset="0"/>
                <a:ea typeface="MS Mincho"/>
                <a:cs typeface="Arial" panose="020B0604020202020204" pitchFamily="34" charset="0"/>
              </a:rPr>
              <a:t>2</a:t>
            </a:r>
            <a:r>
              <a:rPr lang="en-US" dirty="0">
                <a:latin typeface="Arial" panose="020B0604020202020204" pitchFamily="34" charset="0"/>
                <a:ea typeface="MS Mincho"/>
                <a:cs typeface="Arial" panose="020B0604020202020204" pitchFamily="34" charset="0"/>
              </a:rPr>
              <a:t>O-10WO</a:t>
            </a:r>
            <a:r>
              <a:rPr lang="en-US" baseline="-25000" dirty="0">
                <a:latin typeface="Arial" panose="020B0604020202020204" pitchFamily="34" charset="0"/>
                <a:ea typeface="MS Mincho"/>
                <a:cs typeface="Arial" panose="020B0604020202020204" pitchFamily="34" charset="0"/>
              </a:rPr>
              <a:t>3</a:t>
            </a:r>
            <a:r>
              <a:rPr lang="en-US" dirty="0">
                <a:latin typeface="Arial" panose="020B0604020202020204" pitchFamily="34" charset="0"/>
                <a:ea typeface="MS Mincho"/>
                <a:cs typeface="Arial" panose="020B0604020202020204" pitchFamily="34" charset="0"/>
              </a:rPr>
              <a:t>-80TeO</a:t>
            </a:r>
            <a:r>
              <a:rPr lang="en-US" baseline="-25000" dirty="0">
                <a:latin typeface="Arial" panose="020B0604020202020204" pitchFamily="34" charset="0"/>
                <a:ea typeface="MS Mincho"/>
                <a:cs typeface="Arial" panose="020B0604020202020204" pitchFamily="34" charset="0"/>
              </a:rPr>
              <a:t>2</a:t>
            </a:r>
            <a:r>
              <a:rPr lang="en-US" dirty="0">
                <a:latin typeface="Arial" panose="020B0604020202020204" pitchFamily="34" charset="0"/>
                <a:ea typeface="MS Mincho"/>
                <a:cs typeface="Arial" panose="020B0604020202020204" pitchFamily="34" charset="0"/>
              </a:rPr>
              <a:t> (</a:t>
            </a:r>
            <a:r>
              <a:rPr lang="en-US" dirty="0" err="1">
                <a:latin typeface="Arial" panose="020B0604020202020204" pitchFamily="34" charset="0"/>
                <a:ea typeface="MS Mincho"/>
                <a:cs typeface="Arial" panose="020B0604020202020204" pitchFamily="34" charset="0"/>
              </a:rPr>
              <a:t>mol</a:t>
            </a:r>
            <a:r>
              <a:rPr lang="en-US" dirty="0">
                <a:latin typeface="Arial" panose="020B0604020202020204" pitchFamily="34" charset="0"/>
                <a:ea typeface="MS Mincho"/>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1" name="Rectangle 10"/>
          <p:cNvSpPr/>
          <p:nvPr/>
        </p:nvSpPr>
        <p:spPr>
          <a:xfrm>
            <a:off x="7135567" y="5490660"/>
            <a:ext cx="1515158" cy="369332"/>
          </a:xfrm>
          <a:prstGeom prst="rect">
            <a:avLst/>
          </a:prstGeom>
        </p:spPr>
        <p:txBody>
          <a:bodyPr wrap="none">
            <a:spAutoFit/>
          </a:bodyPr>
          <a:lstStyle/>
          <a:p>
            <a:r>
              <a:rPr lang="en-US" dirty="0">
                <a:latin typeface="Arial" panose="020B0604020202020204" pitchFamily="34" charset="0"/>
                <a:ea typeface="MS Mincho"/>
                <a:cs typeface="Arial" panose="020B0604020202020204" pitchFamily="34" charset="0"/>
              </a:rPr>
              <a:t>1.4·10</a:t>
            </a:r>
            <a:r>
              <a:rPr lang="en-US" baseline="30000" dirty="0">
                <a:latin typeface="Arial" panose="020B0604020202020204" pitchFamily="34" charset="0"/>
                <a:ea typeface="MS Mincho"/>
                <a:cs typeface="Arial" panose="020B0604020202020204" pitchFamily="34" charset="0"/>
              </a:rPr>
              <a:t>18</a:t>
            </a:r>
            <a:r>
              <a:rPr lang="en-US" dirty="0">
                <a:latin typeface="Arial" panose="020B0604020202020204" pitchFamily="34" charset="0"/>
                <a:ea typeface="MS Mincho"/>
                <a:cs typeface="Arial" panose="020B0604020202020204" pitchFamily="34" charset="0"/>
              </a:rPr>
              <a:t> </a:t>
            </a:r>
            <a:r>
              <a:rPr lang="en-US" dirty="0" err="1">
                <a:latin typeface="Arial" panose="020B0604020202020204" pitchFamily="34" charset="0"/>
                <a:ea typeface="MS Mincho"/>
                <a:cs typeface="Arial" panose="020B0604020202020204" pitchFamily="34" charset="0"/>
              </a:rPr>
              <a:t>Ω·m</a:t>
            </a:r>
            <a:endParaRPr lang="en-US" dirty="0">
              <a:latin typeface="Arial" panose="020B0604020202020204" pitchFamily="34" charset="0"/>
              <a:cs typeface="Arial" panose="020B0604020202020204" pitchFamily="34" charset="0"/>
            </a:endParaRPr>
          </a:p>
        </p:txBody>
      </p:sp>
      <p:cxnSp>
        <p:nvCxnSpPr>
          <p:cNvPr id="13" name="Straight Arrow Connector 12"/>
          <p:cNvCxnSpPr/>
          <p:nvPr/>
        </p:nvCxnSpPr>
        <p:spPr>
          <a:xfrm flipH="1">
            <a:off x="7834087" y="5075741"/>
            <a:ext cx="137190" cy="4013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9965310" y="5237836"/>
            <a:ext cx="1402948" cy="369332"/>
          </a:xfrm>
          <a:prstGeom prst="rect">
            <a:avLst/>
          </a:prstGeom>
        </p:spPr>
        <p:txBody>
          <a:bodyPr wrap="none">
            <a:spAutoFit/>
          </a:bodyPr>
          <a:lstStyle/>
          <a:p>
            <a:r>
              <a:rPr lang="en-US" dirty="0">
                <a:latin typeface="Arial" panose="020B0604020202020204" pitchFamily="34" charset="0"/>
                <a:ea typeface="MS Mincho"/>
                <a:cs typeface="Arial" panose="020B0604020202020204" pitchFamily="34" charset="0"/>
              </a:rPr>
              <a:t>~0.004 </a:t>
            </a:r>
            <a:r>
              <a:rPr lang="en-US" dirty="0" err="1">
                <a:latin typeface="Arial" panose="020B0604020202020204" pitchFamily="34" charset="0"/>
                <a:ea typeface="MS Mincho"/>
                <a:cs typeface="Arial" panose="020B0604020202020204" pitchFamily="34" charset="0"/>
              </a:rPr>
              <a:t>Ω·m</a:t>
            </a:r>
            <a:endParaRPr lang="en-US"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EA0ABDA8-7D87-4202-B75A-1D82625A67DE}" type="slidenum">
              <a:rPr lang="en-US" smtClean="0">
                <a:latin typeface="Arial" panose="020B0604020202020204" pitchFamily="34" charset="0"/>
                <a:cs typeface="Arial" panose="020B0604020202020204" pitchFamily="34" charset="0"/>
              </a:rPr>
              <a:t>138</a:t>
            </a:fld>
            <a:endParaRPr lang="en-US">
              <a:latin typeface="Arial" panose="020B0604020202020204" pitchFamily="34" charset="0"/>
              <a:cs typeface="Arial" panose="020B0604020202020204" pitchFamily="34" charset="0"/>
            </a:endParaRPr>
          </a:p>
        </p:txBody>
      </p:sp>
      <p:cxnSp>
        <p:nvCxnSpPr>
          <p:cNvPr id="15" name="Straight Arrow Connector 14"/>
          <p:cNvCxnSpPr/>
          <p:nvPr/>
        </p:nvCxnSpPr>
        <p:spPr>
          <a:xfrm>
            <a:off x="9968033" y="4736364"/>
            <a:ext cx="298579" cy="5318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Rectangle 13"/>
          <p:cNvSpPr/>
          <p:nvPr/>
        </p:nvSpPr>
        <p:spPr>
          <a:xfrm>
            <a:off x="9936593" y="5490660"/>
            <a:ext cx="2677037" cy="369332"/>
          </a:xfrm>
          <a:prstGeom prst="rect">
            <a:avLst/>
          </a:prstGeom>
        </p:spPr>
        <p:txBody>
          <a:bodyPr wrap="square">
            <a:spAutoFit/>
          </a:bodyPr>
          <a:lstStyle/>
          <a:p>
            <a:r>
              <a:rPr lang="en-US" dirty="0">
                <a:latin typeface="Arial" panose="020B0604020202020204" pitchFamily="34" charset="0"/>
                <a:ea typeface="MS Mincho"/>
                <a:cs typeface="Arial" panose="020B0604020202020204" pitchFamily="34" charset="0"/>
              </a:rPr>
              <a:t>t-Te nanocrystals</a:t>
            </a:r>
            <a:endParaRPr lang="en-US" dirty="0">
              <a:latin typeface="Arial" panose="020B0604020202020204" pitchFamily="34" charset="0"/>
              <a:cs typeface="Arial" panose="020B0604020202020204" pitchFamily="34" charset="0"/>
            </a:endParaRPr>
          </a:p>
        </p:txBody>
      </p:sp>
      <p:sp>
        <p:nvSpPr>
          <p:cNvPr id="18" name="Rectangle 17"/>
          <p:cNvSpPr/>
          <p:nvPr/>
        </p:nvSpPr>
        <p:spPr>
          <a:xfrm>
            <a:off x="6777681" y="834749"/>
            <a:ext cx="617838" cy="407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18"/>
          <p:cNvSpPr/>
          <p:nvPr/>
        </p:nvSpPr>
        <p:spPr>
          <a:xfrm>
            <a:off x="11389272" y="821930"/>
            <a:ext cx="617838" cy="407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Rectangle 19"/>
          <p:cNvSpPr/>
          <p:nvPr/>
        </p:nvSpPr>
        <p:spPr>
          <a:xfrm>
            <a:off x="11389272" y="1309947"/>
            <a:ext cx="617838" cy="2378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TextBox 20"/>
          <p:cNvSpPr txBox="1"/>
          <p:nvPr/>
        </p:nvSpPr>
        <p:spPr>
          <a:xfrm>
            <a:off x="7749667" y="2826139"/>
            <a:ext cx="2084225"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270 fs; 1030 nm; 1 MHz</a:t>
            </a:r>
          </a:p>
          <a:p>
            <a:r>
              <a:rPr lang="en-US" sz="1400" dirty="0">
                <a:latin typeface="Arial" panose="020B0604020202020204" pitchFamily="34" charset="0"/>
                <a:cs typeface="Arial" panose="020B0604020202020204" pitchFamily="34" charset="0"/>
              </a:rPr>
              <a:t>0.0066 to 263 J/mm</a:t>
            </a:r>
            <a:r>
              <a:rPr lang="en-US" sz="1400" baseline="30000" dirty="0">
                <a:latin typeface="Arial" panose="020B0604020202020204" pitchFamily="34" charset="0"/>
                <a:cs typeface="Arial" panose="020B0604020202020204" pitchFamily="34" charset="0"/>
              </a:rPr>
              <a:t>2</a:t>
            </a:r>
            <a:endParaRPr lang="en-US" sz="1400" dirty="0">
              <a:latin typeface="Arial" panose="020B0604020202020204" pitchFamily="34" charset="0"/>
              <a:cs typeface="Arial" panose="020B0604020202020204" pitchFamily="34" charset="0"/>
            </a:endParaRPr>
          </a:p>
        </p:txBody>
      </p:sp>
      <p:sp>
        <p:nvSpPr>
          <p:cNvPr id="22" name="TextBox 21"/>
          <p:cNvSpPr txBox="1"/>
          <p:nvPr/>
        </p:nvSpPr>
        <p:spPr>
          <a:xfrm>
            <a:off x="10030767" y="2958118"/>
            <a:ext cx="902811" cy="584775"/>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near-IR</a:t>
            </a:r>
          </a:p>
          <a:p>
            <a:r>
              <a:rPr lang="en-US" sz="1600" dirty="0">
                <a:latin typeface="Arial" panose="020B0604020202020204" pitchFamily="34" charset="0"/>
                <a:cs typeface="Arial" panose="020B0604020202020204" pitchFamily="34" charset="0"/>
              </a:rPr>
              <a:t>fs-laser</a:t>
            </a:r>
          </a:p>
        </p:txBody>
      </p:sp>
      <p:sp>
        <p:nvSpPr>
          <p:cNvPr id="24" name="Rectangle 23"/>
          <p:cNvSpPr/>
          <p:nvPr/>
        </p:nvSpPr>
        <p:spPr>
          <a:xfrm>
            <a:off x="6122895" y="1025483"/>
            <a:ext cx="500327" cy="377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727435" y="1047373"/>
            <a:ext cx="500327" cy="377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995770" y="4767256"/>
            <a:ext cx="500327" cy="500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1853380" y="4961113"/>
            <a:ext cx="500327" cy="500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164494" y="1302503"/>
            <a:ext cx="655603" cy="2980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1974874" y="1262829"/>
            <a:ext cx="500327" cy="500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1721082" y="5279681"/>
            <a:ext cx="500327" cy="500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rotWithShape="1">
          <a:blip r:embed="rId3" cstate="screen">
            <a:extLst>
              <a:ext uri="{28A0092B-C50C-407E-A947-70E740481C1C}">
                <a14:useLocalDpi xmlns:a14="http://schemas.microsoft.com/office/drawing/2010/main"/>
              </a:ext>
            </a:extLst>
          </a:blip>
          <a:srcRect t="-135" r="-294"/>
          <a:stretch/>
        </p:blipFill>
        <p:spPr>
          <a:xfrm>
            <a:off x="6071616" y="1625473"/>
            <a:ext cx="6420308" cy="4691291"/>
          </a:xfrm>
          <a:prstGeom prst="rect">
            <a:avLst/>
          </a:prstGeom>
        </p:spPr>
      </p:pic>
      <p:sp>
        <p:nvSpPr>
          <p:cNvPr id="33" name="Rectangle 32"/>
          <p:cNvSpPr/>
          <p:nvPr/>
        </p:nvSpPr>
        <p:spPr>
          <a:xfrm>
            <a:off x="6245617" y="1476494"/>
            <a:ext cx="500327" cy="500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263460" y="1826103"/>
            <a:ext cx="575003" cy="642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82400" y="1329033"/>
            <a:ext cx="6123102" cy="1323439"/>
          </a:xfrm>
          <a:prstGeom prst="rect">
            <a:avLst/>
          </a:prstGeom>
          <a:noFill/>
        </p:spPr>
        <p:txBody>
          <a:bodyPr wrap="square" rtlCol="0">
            <a:spAutoFit/>
          </a:bodyPr>
          <a:lstStyle/>
          <a:p>
            <a:pPr marL="285750" indent="-285750">
              <a:buClr>
                <a:srgbClr val="FF0000"/>
              </a:buClr>
              <a:buFont typeface="Arial" panose="020B0604020202020204" pitchFamily="34" charset="0"/>
              <a:buChar char="•"/>
            </a:pPr>
            <a:r>
              <a:rPr lang="en-US" sz="2000" dirty="0">
                <a:latin typeface="Helvetica" panose="020B0604020202020204" pitchFamily="34" charset="0"/>
                <a:cs typeface="Helvetica" panose="020B0604020202020204" pitchFamily="34" charset="0"/>
              </a:rPr>
              <a:t>Tellurite glass locally transformed into tellurium</a:t>
            </a:r>
          </a:p>
          <a:p>
            <a:pPr marL="285750" indent="-285750">
              <a:buClr>
                <a:srgbClr val="FF0000"/>
              </a:buClr>
              <a:buFont typeface="Arial" panose="020B0604020202020204" pitchFamily="34" charset="0"/>
              <a:buChar char="•"/>
            </a:pPr>
            <a:r>
              <a:rPr lang="en-US" sz="2000" dirty="0">
                <a:latin typeface="Helvetica" panose="020B0604020202020204" pitchFamily="34" charset="0"/>
                <a:cs typeface="Helvetica" panose="020B0604020202020204" pitchFamily="34" charset="0"/>
              </a:rPr>
              <a:t>Arbitrary shape and dimensions from µm-scale</a:t>
            </a:r>
          </a:p>
          <a:p>
            <a:pPr marL="285750" indent="-285750">
              <a:buClr>
                <a:srgbClr val="FF0000"/>
              </a:buClr>
              <a:buFont typeface="Arial" panose="020B0604020202020204" pitchFamily="34" charset="0"/>
              <a:buChar char="•"/>
            </a:pPr>
            <a:r>
              <a:rPr lang="en-US" sz="2000" dirty="0">
                <a:latin typeface="Helvetica" panose="020B0604020202020204" pitchFamily="34" charset="0"/>
                <a:cs typeface="Helvetica" panose="020B0604020202020204" pitchFamily="34" charset="0"/>
              </a:rPr>
              <a:t>Local modifications and transformation</a:t>
            </a:r>
          </a:p>
          <a:p>
            <a:pPr marL="285750" indent="-285750">
              <a:buClr>
                <a:srgbClr val="FF0000"/>
              </a:buClr>
              <a:buFont typeface="Arial" panose="020B0604020202020204" pitchFamily="34" charset="0"/>
              <a:buChar char="•"/>
            </a:pPr>
            <a:r>
              <a:rPr lang="en-US" sz="2000" dirty="0">
                <a:latin typeface="Helvetica" panose="020B0604020202020204" pitchFamily="34" charset="0"/>
                <a:cs typeface="Helvetica" panose="020B0604020202020204" pitchFamily="34" charset="0"/>
              </a:rPr>
              <a:t>Without addition/subtraction of any materials</a:t>
            </a:r>
          </a:p>
        </p:txBody>
      </p:sp>
      <p:pic>
        <p:nvPicPr>
          <p:cNvPr id="35" name="Picture 34">
            <a:extLst>
              <a:ext uri="{FF2B5EF4-FFF2-40B4-BE49-F238E27FC236}">
                <a16:creationId xmlns:a16="http://schemas.microsoft.com/office/drawing/2014/main" id="{78A5F600-39BD-4F65-929B-30DE6FC4CA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6452" y="2842507"/>
            <a:ext cx="4713312" cy="3867031"/>
          </a:xfrm>
          <a:prstGeom prst="rect">
            <a:avLst/>
          </a:prstGeom>
        </p:spPr>
      </p:pic>
      <p:sp>
        <p:nvSpPr>
          <p:cNvPr id="6" name="Rectangle 5">
            <a:extLst>
              <a:ext uri="{FF2B5EF4-FFF2-40B4-BE49-F238E27FC236}">
                <a16:creationId xmlns:a16="http://schemas.microsoft.com/office/drawing/2014/main" id="{DA9F997C-EA72-488D-BF71-3724D1E164F7}"/>
              </a:ext>
            </a:extLst>
          </p:cNvPr>
          <p:cNvSpPr/>
          <p:nvPr/>
        </p:nvSpPr>
        <p:spPr>
          <a:xfrm>
            <a:off x="5917996" y="4008729"/>
            <a:ext cx="811987" cy="950976"/>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01"/>
          </a:p>
        </p:txBody>
      </p:sp>
      <p:grpSp>
        <p:nvGrpSpPr>
          <p:cNvPr id="9" name="Group 8">
            <a:extLst>
              <a:ext uri="{FF2B5EF4-FFF2-40B4-BE49-F238E27FC236}">
                <a16:creationId xmlns:a16="http://schemas.microsoft.com/office/drawing/2014/main" id="{CAA05344-B5A3-4311-1176-DA4CAC8BE27C}"/>
              </a:ext>
            </a:extLst>
          </p:cNvPr>
          <p:cNvGrpSpPr/>
          <p:nvPr/>
        </p:nvGrpSpPr>
        <p:grpSpPr>
          <a:xfrm>
            <a:off x="112736" y="2863860"/>
            <a:ext cx="6288064" cy="3875144"/>
            <a:chOff x="112736" y="2863860"/>
            <a:chExt cx="6288064" cy="3875144"/>
          </a:xfrm>
        </p:grpSpPr>
        <p:pic>
          <p:nvPicPr>
            <p:cNvPr id="7" name="Picture 6">
              <a:extLst>
                <a:ext uri="{FF2B5EF4-FFF2-40B4-BE49-F238E27FC236}">
                  <a16:creationId xmlns:a16="http://schemas.microsoft.com/office/drawing/2014/main" id="{17BC9593-28D2-AD72-B054-DE6B462EA2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736" y="2863860"/>
              <a:ext cx="6288064" cy="3875144"/>
            </a:xfrm>
            <a:prstGeom prst="rect">
              <a:avLst/>
            </a:prstGeom>
          </p:spPr>
        </p:pic>
        <p:pic>
          <p:nvPicPr>
            <p:cNvPr id="8" name="Picture 7">
              <a:extLst>
                <a:ext uri="{FF2B5EF4-FFF2-40B4-BE49-F238E27FC236}">
                  <a16:creationId xmlns:a16="http://schemas.microsoft.com/office/drawing/2014/main" id="{D2B10A76-9BE2-A3D2-2C6D-2E41B6BF784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53613" y="3015987"/>
              <a:ext cx="4971198" cy="1840816"/>
            </a:xfrm>
            <a:prstGeom prst="rect">
              <a:avLst/>
            </a:prstGeom>
          </p:spPr>
        </p:pic>
      </p:grpSp>
      <p:sp>
        <p:nvSpPr>
          <p:cNvPr id="23" name="Title 1">
            <a:extLst>
              <a:ext uri="{FF2B5EF4-FFF2-40B4-BE49-F238E27FC236}">
                <a16:creationId xmlns:a16="http://schemas.microsoft.com/office/drawing/2014/main" id="{06D0FD80-CB79-94EE-5D0C-98DA81C6D6C0}"/>
              </a:ext>
            </a:extLst>
          </p:cNvPr>
          <p:cNvSpPr txBox="1">
            <a:spLocks/>
          </p:cNvSpPr>
          <p:nvPr/>
        </p:nvSpPr>
        <p:spPr>
          <a:xfrm>
            <a:off x="198345"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i="0" kern="1200">
                <a:solidFill>
                  <a:srgbClr val="FF0000"/>
                </a:solidFill>
                <a:latin typeface="Helvetica" panose="020B0604020202020204" pitchFamily="34" charset="0"/>
                <a:ea typeface="+mj-ea"/>
                <a:cs typeface="Helvetica" panose="020B0604020202020204" pitchFamily="34" charset="0"/>
              </a:defRPr>
            </a:lvl1pPr>
          </a:lstStyle>
          <a:p>
            <a:r>
              <a:rPr lang="en-US" sz="3600" i="1">
                <a:latin typeface="Arial" panose="020B0604020202020204" pitchFamily="34" charset="0"/>
                <a:cs typeface="Arial" panose="020B0604020202020204" pitchFamily="34" charset="0"/>
              </a:rPr>
              <a:t>… </a:t>
            </a:r>
            <a:r>
              <a:rPr lang="en-US" sz="3600" b="1" i="1">
                <a:latin typeface="Arial" panose="020B0604020202020204" pitchFamily="34" charset="0"/>
                <a:cs typeface="Arial" panose="020B0604020202020204" pitchFamily="34" charset="0"/>
              </a:rPr>
              <a:t>to functional device: </a:t>
            </a:r>
            <a:r>
              <a:rPr lang="en-US" sz="3600" i="1">
                <a:latin typeface="Arial" panose="020B0604020202020204" pitchFamily="34" charset="0"/>
                <a:cs typeface="Arial" panose="020B0604020202020204" pitchFamily="34" charset="0"/>
              </a:rPr>
              <a:t>single-material direct-write photoconductors </a:t>
            </a:r>
            <a:endParaRPr lang="en-US" sz="3600" i="1"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FE206355-C44B-DCB5-B82C-D0C1E6AC60A8}"/>
              </a:ext>
            </a:extLst>
          </p:cNvPr>
          <p:cNvSpPr txBox="1"/>
          <p:nvPr/>
        </p:nvSpPr>
        <p:spPr>
          <a:xfrm>
            <a:off x="6862011" y="6488668"/>
            <a:ext cx="5329989" cy="369332"/>
          </a:xfrm>
          <a:prstGeom prst="rect">
            <a:avLst/>
          </a:prstGeom>
          <a:solidFill>
            <a:schemeClr val="accent6">
              <a:lumMod val="40000"/>
              <a:lumOff val="60000"/>
            </a:schemeClr>
          </a:solidFill>
        </p:spPr>
        <p:txBody>
          <a:bodyPr wrap="square">
            <a:spAutoFit/>
          </a:bodyPr>
          <a:lstStyle/>
          <a:p>
            <a:pPr algn="ctr">
              <a:spcBef>
                <a:spcPts val="0"/>
              </a:spcBef>
              <a:spcAft>
                <a:spcPts val="0"/>
              </a:spcAft>
            </a:pPr>
            <a:r>
              <a:rPr lang="fr-FR" dirty="0">
                <a:effectLst/>
              </a:rPr>
              <a:t>G. Torun, et al., Phys. </a:t>
            </a:r>
            <a:r>
              <a:rPr lang="fr-FR" dirty="0" err="1">
                <a:effectLst/>
              </a:rPr>
              <a:t>Rev</a:t>
            </a:r>
            <a:r>
              <a:rPr lang="fr-FR" dirty="0">
                <a:effectLst/>
              </a:rPr>
              <a:t>. Applied </a:t>
            </a:r>
            <a:r>
              <a:rPr lang="fr-FR" b="1" dirty="0">
                <a:effectLst/>
              </a:rPr>
              <a:t>21</a:t>
            </a:r>
            <a:r>
              <a:rPr lang="fr-FR" dirty="0">
                <a:effectLst/>
              </a:rPr>
              <a:t>, 014008 (2024).</a:t>
            </a:r>
          </a:p>
        </p:txBody>
      </p:sp>
    </p:spTree>
    <p:extLst>
      <p:ext uri="{BB962C8B-B14F-4D97-AF65-F5344CB8AC3E}">
        <p14:creationId xmlns:p14="http://schemas.microsoft.com/office/powerpoint/2010/main" val="174531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3"/>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5"/>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4"/>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4"/>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hidden"/>
                                      </p:to>
                                    </p:set>
                                  </p:childTnLst>
                                </p:cTn>
                              </p:par>
                              <p:par>
                                <p:cTn id="42" presetID="1" presetClass="exit"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par>
                                <p:cTn id="56" presetID="1" presetClass="exit" presetSubtype="0" fill="hold" grpId="1" nodeType="with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4"/>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childTnLst>
                                </p:cTn>
                              </p:par>
                              <p:par>
                                <p:cTn id="68" presetID="1" presetClass="exit" presetSubtype="0" fill="hold" grpId="1" nodeType="withEffect">
                                  <p:stCondLst>
                                    <p:cond delay="0"/>
                                  </p:stCondLst>
                                  <p:childTnLst>
                                    <p:set>
                                      <p:cBhvr>
                                        <p:cTn id="69" dur="1" fill="hold">
                                          <p:stCondLst>
                                            <p:cond delay="0"/>
                                          </p:stCondLst>
                                        </p:cTn>
                                        <p:tgtEl>
                                          <p:spTgt spid="3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9"/>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30"/>
                                        </p:tgtEl>
                                        <p:attrNameLst>
                                          <p:attrName>style.visibility</p:attrName>
                                        </p:attrNameLst>
                                      </p:cBhvr>
                                      <p:to>
                                        <p:strVal val="hidden"/>
                                      </p:to>
                                    </p:set>
                                  </p:childTnLst>
                                </p:cTn>
                              </p:par>
                              <p:par>
                                <p:cTn id="74" presetID="1" presetClass="entr" presetSubtype="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2"/>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1" grpId="0"/>
      <p:bldP spid="11" grpId="1"/>
      <p:bldP spid="16" grpId="0"/>
      <p:bldP spid="16" grpId="1"/>
      <p:bldP spid="14" grpId="0"/>
      <p:bldP spid="14" grpId="1"/>
      <p:bldP spid="18" grpId="0" animBg="1"/>
      <p:bldP spid="19" grpId="0" animBg="1"/>
      <p:bldP spid="20" grpId="0" animBg="1"/>
      <p:bldP spid="21" grpId="0"/>
      <p:bldP spid="22" grpId="0"/>
      <p:bldP spid="24" grpId="0" animBg="1"/>
      <p:bldP spid="24" grpId="1" animBg="1"/>
      <p:bldP spid="25" grpId="0" animBg="1"/>
      <p:bldP spid="25" grpId="1" animBg="1"/>
      <p:bldP spid="26" grpId="0" animBg="1"/>
      <p:bldP spid="26" grpId="1" animBg="1"/>
      <p:bldP spid="27" grpId="0" animBg="1"/>
      <p:bldP spid="29" grpId="0" animBg="1"/>
      <p:bldP spid="29" grpId="1" animBg="1"/>
      <p:bldP spid="30" grpId="0" animBg="1"/>
      <p:bldP spid="30" grpId="1" animBg="1"/>
      <p:bldP spid="31" grpId="0" animBg="1"/>
      <p:bldP spid="31" grpId="1" animBg="1"/>
      <p:bldP spid="33" grpId="0" animBg="1"/>
      <p:bldP spid="34" grpId="0" animBg="1"/>
      <p:bldP spid="6"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DF73-E802-33E4-84D2-3F97D2FBB71B}"/>
              </a:ext>
            </a:extLst>
          </p:cNvPr>
          <p:cNvSpPr>
            <a:spLocks noGrp="1"/>
          </p:cNvSpPr>
          <p:nvPr>
            <p:ph type="title"/>
          </p:nvPr>
        </p:nvSpPr>
        <p:spPr>
          <a:xfrm>
            <a:off x="359769" y="130863"/>
            <a:ext cx="8266873" cy="1325563"/>
          </a:xfrm>
        </p:spPr>
        <p:txBody>
          <a:bodyPr/>
          <a:lstStyle/>
          <a:p>
            <a:r>
              <a:rPr lang="en-US" b="1" dirty="0"/>
              <a:t>From micro/nanoscale mechanics…</a:t>
            </a:r>
            <a:endParaRPr lang="fr-FR" b="1" dirty="0"/>
          </a:p>
        </p:txBody>
      </p:sp>
      <p:sp>
        <p:nvSpPr>
          <p:cNvPr id="3" name="Slide Number Placeholder 2">
            <a:extLst>
              <a:ext uri="{FF2B5EF4-FFF2-40B4-BE49-F238E27FC236}">
                <a16:creationId xmlns:a16="http://schemas.microsoft.com/office/drawing/2014/main" id="{92D127E8-80D0-DF22-2666-3EB313A89780}"/>
              </a:ext>
            </a:extLst>
          </p:cNvPr>
          <p:cNvSpPr>
            <a:spLocks noGrp="1"/>
          </p:cNvSpPr>
          <p:nvPr>
            <p:ph type="sldNum" sz="quarter" idx="12"/>
          </p:nvPr>
        </p:nvSpPr>
        <p:spPr/>
        <p:txBody>
          <a:bodyPr/>
          <a:lstStyle/>
          <a:p>
            <a:fld id="{44A68BA8-7460-4AE7-97A1-6C92CDFA0F8E}" type="slidenum">
              <a:rPr lang="fr-CH" smtClean="0"/>
              <a:pPr/>
              <a:t>139</a:t>
            </a:fld>
            <a:endParaRPr lang="fr-CH"/>
          </a:p>
        </p:txBody>
      </p:sp>
      <p:grpSp>
        <p:nvGrpSpPr>
          <p:cNvPr id="19" name="Group 18">
            <a:extLst>
              <a:ext uri="{FF2B5EF4-FFF2-40B4-BE49-F238E27FC236}">
                <a16:creationId xmlns:a16="http://schemas.microsoft.com/office/drawing/2014/main" id="{296E3F06-8D79-5926-32ED-E25EC7E290AA}"/>
              </a:ext>
            </a:extLst>
          </p:cNvPr>
          <p:cNvGrpSpPr/>
          <p:nvPr/>
        </p:nvGrpSpPr>
        <p:grpSpPr>
          <a:xfrm>
            <a:off x="1589171" y="1485193"/>
            <a:ext cx="5328986" cy="4241841"/>
            <a:chOff x="1962151" y="899448"/>
            <a:chExt cx="7359650" cy="5553490"/>
          </a:xfrm>
        </p:grpSpPr>
        <p:pic>
          <p:nvPicPr>
            <p:cNvPr id="4" name="Picture 3"/>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tretch>
              <a:fillRect/>
            </a:stretch>
          </p:blipFill>
          <p:spPr>
            <a:xfrm>
              <a:off x="1962151" y="1079250"/>
              <a:ext cx="7359650" cy="5373688"/>
            </a:xfrm>
            <a:prstGeom prst="rect">
              <a:avLst/>
            </a:prstGeom>
          </p:spPr>
        </p:pic>
        <p:sp>
          <p:nvSpPr>
            <p:cNvPr id="37" name="TextBox 36"/>
            <p:cNvSpPr txBox="1"/>
            <p:nvPr/>
          </p:nvSpPr>
          <p:spPr>
            <a:xfrm rot="16200000">
              <a:off x="2274697" y="1119456"/>
              <a:ext cx="865075" cy="425059"/>
            </a:xfrm>
            <a:prstGeom prst="rect">
              <a:avLst/>
            </a:prstGeom>
            <a:noFill/>
          </p:spPr>
          <p:txBody>
            <a:bodyPr wrap="none" rtlCol="0">
              <a:spAutoFit/>
            </a:bodyPr>
            <a:lstStyle/>
            <a:p>
              <a:r>
                <a:rPr lang="en-US" sz="1400" dirty="0">
                  <a:latin typeface="Helvetica" panose="020B0604020202020204" pitchFamily="34" charset="0"/>
                  <a:cs typeface="Helvetica" panose="020B0604020202020204" pitchFamily="34" charset="0"/>
                </a:rPr>
                <a:t>X 10</a:t>
              </a:r>
              <a:r>
                <a:rPr lang="en-US" sz="1400" baseline="30000" dirty="0">
                  <a:latin typeface="Helvetica" panose="020B0604020202020204" pitchFamily="34" charset="0"/>
                  <a:cs typeface="Helvetica" panose="020B0604020202020204" pitchFamily="34" charset="0"/>
                </a:rPr>
                <a:t>-2</a:t>
              </a:r>
              <a:endParaRPr lang="en-US" sz="1400" dirty="0">
                <a:latin typeface="Helvetica" panose="020B0604020202020204" pitchFamily="34" charset="0"/>
                <a:cs typeface="Helvetica" panose="020B0604020202020204" pitchFamily="34" charset="0"/>
              </a:endParaRPr>
            </a:p>
          </p:txBody>
        </p:sp>
      </p:grpSp>
      <p:grpSp>
        <p:nvGrpSpPr>
          <p:cNvPr id="5" name="Group 4">
            <a:extLst>
              <a:ext uri="{FF2B5EF4-FFF2-40B4-BE49-F238E27FC236}">
                <a16:creationId xmlns:a16="http://schemas.microsoft.com/office/drawing/2014/main" id="{DCA8B137-9163-DD5B-A48B-1E9D9ACE3E89}"/>
              </a:ext>
            </a:extLst>
          </p:cNvPr>
          <p:cNvGrpSpPr/>
          <p:nvPr/>
        </p:nvGrpSpPr>
        <p:grpSpPr>
          <a:xfrm>
            <a:off x="123497" y="1724322"/>
            <a:ext cx="1588897" cy="3626153"/>
            <a:chOff x="35944" y="1765763"/>
            <a:chExt cx="2214316" cy="4648003"/>
          </a:xfrm>
        </p:grpSpPr>
        <p:grpSp>
          <p:nvGrpSpPr>
            <p:cNvPr id="6" name="Group 5">
              <a:extLst>
                <a:ext uri="{FF2B5EF4-FFF2-40B4-BE49-F238E27FC236}">
                  <a16:creationId xmlns:a16="http://schemas.microsoft.com/office/drawing/2014/main" id="{3D9F9E64-385A-484F-3682-EAD99F05F15C}"/>
                </a:ext>
              </a:extLst>
            </p:cNvPr>
            <p:cNvGrpSpPr/>
            <p:nvPr/>
          </p:nvGrpSpPr>
          <p:grpSpPr>
            <a:xfrm>
              <a:off x="437460" y="1765763"/>
              <a:ext cx="1480244" cy="3853987"/>
              <a:chOff x="394767" y="167035"/>
              <a:chExt cx="1519758" cy="3057986"/>
            </a:xfrm>
          </p:grpSpPr>
          <p:pic>
            <p:nvPicPr>
              <p:cNvPr id="8" name="Picture 2">
                <a:extLst>
                  <a:ext uri="{FF2B5EF4-FFF2-40B4-BE49-F238E27FC236}">
                    <a16:creationId xmlns:a16="http://schemas.microsoft.com/office/drawing/2014/main" id="{4F190BC1-AEFD-1386-4ED0-AB2F676FD25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4767" y="167035"/>
                <a:ext cx="605357" cy="3057986"/>
              </a:xfrm>
              <a:prstGeom prst="rect">
                <a:avLst/>
              </a:prstGeom>
              <a:noFill/>
              <a:ln w="9525">
                <a:noFill/>
                <a:miter lim="800000"/>
                <a:headEnd/>
                <a:tailEnd/>
              </a:ln>
              <a:effectLst/>
            </p:spPr>
          </p:pic>
          <p:grpSp>
            <p:nvGrpSpPr>
              <p:cNvPr id="9" name="Group 8">
                <a:extLst>
                  <a:ext uri="{FF2B5EF4-FFF2-40B4-BE49-F238E27FC236}">
                    <a16:creationId xmlns:a16="http://schemas.microsoft.com/office/drawing/2014/main" id="{8E6FE374-C883-1771-5AB4-E7F67790BD56}"/>
                  </a:ext>
                </a:extLst>
              </p:cNvPr>
              <p:cNvGrpSpPr/>
              <p:nvPr/>
            </p:nvGrpSpPr>
            <p:grpSpPr>
              <a:xfrm>
                <a:off x="1192560" y="383060"/>
                <a:ext cx="721965" cy="2693515"/>
                <a:chOff x="2411760" y="1468910"/>
                <a:chExt cx="1022120" cy="2970330"/>
              </a:xfrm>
            </p:grpSpPr>
            <p:sp>
              <p:nvSpPr>
                <p:cNvPr id="10" name="Oval 9">
                  <a:extLst>
                    <a:ext uri="{FF2B5EF4-FFF2-40B4-BE49-F238E27FC236}">
                      <a16:creationId xmlns:a16="http://schemas.microsoft.com/office/drawing/2014/main" id="{FAF6E900-13FA-4585-04D7-CC4F7DBE9212}"/>
                    </a:ext>
                  </a:extLst>
                </p:cNvPr>
                <p:cNvSpPr/>
                <p:nvPr/>
              </p:nvSpPr>
              <p:spPr>
                <a:xfrm>
                  <a:off x="2771800" y="1468910"/>
                  <a:ext cx="216024" cy="297033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6">
                  <a:extLst>
                    <a:ext uri="{FF2B5EF4-FFF2-40B4-BE49-F238E27FC236}">
                      <a16:creationId xmlns:a16="http://schemas.microsoft.com/office/drawing/2014/main" id="{FEBEBE14-0613-6E1D-F580-714EBFB3359C}"/>
                    </a:ext>
                  </a:extLst>
                </p:cNvPr>
                <p:cNvSpPr/>
                <p:nvPr/>
              </p:nvSpPr>
              <p:spPr>
                <a:xfrm rot="495014">
                  <a:off x="2425769" y="1807607"/>
                  <a:ext cx="288032" cy="1620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7">
                  <a:extLst>
                    <a:ext uri="{FF2B5EF4-FFF2-40B4-BE49-F238E27FC236}">
                      <a16:creationId xmlns:a16="http://schemas.microsoft.com/office/drawing/2014/main" id="{A3EAEF7F-ECDA-8141-41CA-0CDB17870345}"/>
                    </a:ext>
                  </a:extLst>
                </p:cNvPr>
                <p:cNvSpPr/>
                <p:nvPr/>
              </p:nvSpPr>
              <p:spPr>
                <a:xfrm>
                  <a:off x="2411760" y="2495024"/>
                  <a:ext cx="288032" cy="1620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8">
                  <a:extLst>
                    <a:ext uri="{FF2B5EF4-FFF2-40B4-BE49-F238E27FC236}">
                      <a16:creationId xmlns:a16="http://schemas.microsoft.com/office/drawing/2014/main" id="{31263631-2C9A-EB7C-5B2C-18A3B9E588E6}"/>
                    </a:ext>
                  </a:extLst>
                </p:cNvPr>
                <p:cNvSpPr/>
                <p:nvPr/>
              </p:nvSpPr>
              <p:spPr>
                <a:xfrm>
                  <a:off x="2411760" y="3251108"/>
                  <a:ext cx="288032" cy="1620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9">
                  <a:extLst>
                    <a:ext uri="{FF2B5EF4-FFF2-40B4-BE49-F238E27FC236}">
                      <a16:creationId xmlns:a16="http://schemas.microsoft.com/office/drawing/2014/main" id="{D27EAE6C-34E5-A6E5-45D4-FC2CEF7E9CD0}"/>
                    </a:ext>
                  </a:extLst>
                </p:cNvPr>
                <p:cNvSpPr/>
                <p:nvPr/>
              </p:nvSpPr>
              <p:spPr>
                <a:xfrm rot="21104986" flipV="1">
                  <a:off x="2425769" y="3882555"/>
                  <a:ext cx="288032" cy="1620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0">
                  <a:extLst>
                    <a:ext uri="{FF2B5EF4-FFF2-40B4-BE49-F238E27FC236}">
                      <a16:creationId xmlns:a16="http://schemas.microsoft.com/office/drawing/2014/main" id="{A757A396-3C13-F9F9-29B3-C630F5060A5E}"/>
                    </a:ext>
                  </a:extLst>
                </p:cNvPr>
                <p:cNvSpPr/>
                <p:nvPr/>
              </p:nvSpPr>
              <p:spPr>
                <a:xfrm rot="21104986" flipH="1">
                  <a:off x="3145848" y="1807606"/>
                  <a:ext cx="288032" cy="1620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1">
                  <a:extLst>
                    <a:ext uri="{FF2B5EF4-FFF2-40B4-BE49-F238E27FC236}">
                      <a16:creationId xmlns:a16="http://schemas.microsoft.com/office/drawing/2014/main" id="{4368C221-53AA-CA5B-6855-B8D8083D7E01}"/>
                    </a:ext>
                  </a:extLst>
                </p:cNvPr>
                <p:cNvSpPr/>
                <p:nvPr/>
              </p:nvSpPr>
              <p:spPr>
                <a:xfrm flipH="1">
                  <a:off x="3131840" y="2495024"/>
                  <a:ext cx="288032" cy="1620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2">
                  <a:extLst>
                    <a:ext uri="{FF2B5EF4-FFF2-40B4-BE49-F238E27FC236}">
                      <a16:creationId xmlns:a16="http://schemas.microsoft.com/office/drawing/2014/main" id="{5555AADA-6E43-3BF6-142D-2017C5E839CF}"/>
                    </a:ext>
                  </a:extLst>
                </p:cNvPr>
                <p:cNvSpPr/>
                <p:nvPr/>
              </p:nvSpPr>
              <p:spPr>
                <a:xfrm flipH="1">
                  <a:off x="3131840" y="3251108"/>
                  <a:ext cx="288032" cy="1620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3">
                  <a:extLst>
                    <a:ext uri="{FF2B5EF4-FFF2-40B4-BE49-F238E27FC236}">
                      <a16:creationId xmlns:a16="http://schemas.microsoft.com/office/drawing/2014/main" id="{E196DA87-0822-4416-F2DB-8C60ACB9FD71}"/>
                    </a:ext>
                  </a:extLst>
                </p:cNvPr>
                <p:cNvSpPr/>
                <p:nvPr/>
              </p:nvSpPr>
              <p:spPr>
                <a:xfrm rot="495014" flipH="1" flipV="1">
                  <a:off x="3073841" y="3913841"/>
                  <a:ext cx="288032" cy="1620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TextBox 6">
              <a:extLst>
                <a:ext uri="{FF2B5EF4-FFF2-40B4-BE49-F238E27FC236}">
                  <a16:creationId xmlns:a16="http://schemas.microsoft.com/office/drawing/2014/main" id="{3B179173-8068-8695-4FE0-1B2F646950EC}"/>
                </a:ext>
              </a:extLst>
            </p:cNvPr>
            <p:cNvSpPr txBox="1"/>
            <p:nvPr/>
          </p:nvSpPr>
          <p:spPr>
            <a:xfrm>
              <a:off x="35944" y="5664201"/>
              <a:ext cx="2214316" cy="749565"/>
            </a:xfrm>
            <a:prstGeom prst="rect">
              <a:avLst/>
            </a:prstGeom>
            <a:noFill/>
          </p:spPr>
          <p:txBody>
            <a:bodyPr wrap="none" rtlCol="0">
              <a:spAutoFit/>
            </a:bodyPr>
            <a:lstStyle/>
            <a:p>
              <a:pPr algn="ctr"/>
              <a:r>
                <a:rPr lang="en-US" sz="1600" b="1" dirty="0">
                  <a:latin typeface="Helvetica" panose="020B0604020202020204" pitchFamily="34" charset="0"/>
                  <a:cs typeface="Helvetica" panose="020B0604020202020204" pitchFamily="34" charset="0"/>
                </a:rPr>
                <a:t>Regime I </a:t>
              </a:r>
              <a:br>
                <a:rPr lang="en-US" sz="1600" b="1" dirty="0">
                  <a:latin typeface="Helvetica" panose="020B0604020202020204" pitchFamily="34" charset="0"/>
                  <a:cs typeface="Helvetica" panose="020B0604020202020204" pitchFamily="34" charset="0"/>
                </a:rPr>
              </a:br>
              <a:r>
                <a:rPr lang="en-US" sz="1600" b="1" dirty="0">
                  <a:latin typeface="Helvetica" panose="020B0604020202020204" pitchFamily="34" charset="0"/>
                  <a:cs typeface="Helvetica" panose="020B0604020202020204" pitchFamily="34" charset="0"/>
                </a:rPr>
                <a:t>‘Densification’</a:t>
              </a:r>
              <a:endParaRPr lang="fr-CH" sz="1600" b="1" dirty="0">
                <a:latin typeface="Helvetica" panose="020B0604020202020204" pitchFamily="34" charset="0"/>
                <a:cs typeface="Helvetica" panose="020B0604020202020204" pitchFamily="34" charset="0"/>
              </a:endParaRPr>
            </a:p>
          </p:txBody>
        </p:sp>
      </p:grpSp>
      <p:grpSp>
        <p:nvGrpSpPr>
          <p:cNvPr id="20" name="Group 19">
            <a:extLst>
              <a:ext uri="{FF2B5EF4-FFF2-40B4-BE49-F238E27FC236}">
                <a16:creationId xmlns:a16="http://schemas.microsoft.com/office/drawing/2014/main" id="{56B2259F-E0DA-AD90-FEA7-688215AD42A3}"/>
              </a:ext>
            </a:extLst>
          </p:cNvPr>
          <p:cNvGrpSpPr/>
          <p:nvPr/>
        </p:nvGrpSpPr>
        <p:grpSpPr>
          <a:xfrm>
            <a:off x="6978610" y="1581274"/>
            <a:ext cx="1620957" cy="4423486"/>
            <a:chOff x="9761286" y="515142"/>
            <a:chExt cx="2258995" cy="5670023"/>
          </a:xfrm>
        </p:grpSpPr>
        <p:grpSp>
          <p:nvGrpSpPr>
            <p:cNvPr id="21" name="Group 20">
              <a:extLst>
                <a:ext uri="{FF2B5EF4-FFF2-40B4-BE49-F238E27FC236}">
                  <a16:creationId xmlns:a16="http://schemas.microsoft.com/office/drawing/2014/main" id="{B14E2D60-9704-C59A-D1EF-42EAB587DDDA}"/>
                </a:ext>
              </a:extLst>
            </p:cNvPr>
            <p:cNvGrpSpPr/>
            <p:nvPr/>
          </p:nvGrpSpPr>
          <p:grpSpPr>
            <a:xfrm>
              <a:off x="10175876" y="515142"/>
              <a:ext cx="1636716" cy="4737896"/>
              <a:chOff x="5364087" y="1268761"/>
              <a:chExt cx="2390273" cy="5120546"/>
            </a:xfrm>
          </p:grpSpPr>
          <p:pic>
            <p:nvPicPr>
              <p:cNvPr id="23" name="Picture 3">
                <a:extLst>
                  <a:ext uri="{FF2B5EF4-FFF2-40B4-BE49-F238E27FC236}">
                    <a16:creationId xmlns:a16="http://schemas.microsoft.com/office/drawing/2014/main" id="{C01F6912-8F08-1660-B43E-3E1D7F29ECD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64087" y="1268761"/>
                <a:ext cx="1027130" cy="5112567"/>
              </a:xfrm>
              <a:prstGeom prst="rect">
                <a:avLst/>
              </a:prstGeom>
              <a:noFill/>
              <a:ln w="9525">
                <a:noFill/>
                <a:miter lim="800000"/>
                <a:headEnd/>
                <a:tailEnd/>
              </a:ln>
              <a:effectLst/>
            </p:spPr>
          </p:pic>
          <p:sp>
            <p:nvSpPr>
              <p:cNvPr id="24" name="Freeform 27">
                <a:extLst>
                  <a:ext uri="{FF2B5EF4-FFF2-40B4-BE49-F238E27FC236}">
                    <a16:creationId xmlns:a16="http://schemas.microsoft.com/office/drawing/2014/main" id="{D42A70D1-4665-FAA2-CB60-725528B0F418}"/>
                  </a:ext>
                </a:extLst>
              </p:cNvPr>
              <p:cNvSpPr/>
              <p:nvPr/>
            </p:nvSpPr>
            <p:spPr>
              <a:xfrm>
                <a:off x="7020272" y="1484784"/>
                <a:ext cx="421256" cy="4904523"/>
              </a:xfrm>
              <a:custGeom>
                <a:avLst/>
                <a:gdLst>
                  <a:gd name="connsiteX0" fmla="*/ 186069 w 428846"/>
                  <a:gd name="connsiteY0" fmla="*/ 0 h 4894521"/>
                  <a:gd name="connsiteX1" fmla="*/ 37214 w 428846"/>
                  <a:gd name="connsiteY1" fmla="*/ 584790 h 4894521"/>
                  <a:gd name="connsiteX2" fmla="*/ 37214 w 428846"/>
                  <a:gd name="connsiteY2" fmla="*/ 2328530 h 4894521"/>
                  <a:gd name="connsiteX3" fmla="*/ 15949 w 428846"/>
                  <a:gd name="connsiteY3" fmla="*/ 4114800 h 4894521"/>
                  <a:gd name="connsiteX4" fmla="*/ 132907 w 428846"/>
                  <a:gd name="connsiteY4" fmla="*/ 4880344 h 4894521"/>
                  <a:gd name="connsiteX5" fmla="*/ 281762 w 428846"/>
                  <a:gd name="connsiteY5" fmla="*/ 4199860 h 4894521"/>
                  <a:gd name="connsiteX6" fmla="*/ 409353 w 428846"/>
                  <a:gd name="connsiteY6" fmla="*/ 1690576 h 4894521"/>
                  <a:gd name="connsiteX7" fmla="*/ 398721 w 428846"/>
                  <a:gd name="connsiteY7" fmla="*/ 616688 h 4894521"/>
                  <a:gd name="connsiteX8" fmla="*/ 271130 w 428846"/>
                  <a:gd name="connsiteY8" fmla="*/ 42530 h 4894521"/>
                  <a:gd name="connsiteX0" fmla="*/ 186069 w 442547"/>
                  <a:gd name="connsiteY0" fmla="*/ 19247 h 4913768"/>
                  <a:gd name="connsiteX1" fmla="*/ 37214 w 442547"/>
                  <a:gd name="connsiteY1" fmla="*/ 604037 h 4913768"/>
                  <a:gd name="connsiteX2" fmla="*/ 37214 w 442547"/>
                  <a:gd name="connsiteY2" fmla="*/ 2347777 h 4913768"/>
                  <a:gd name="connsiteX3" fmla="*/ 15949 w 442547"/>
                  <a:gd name="connsiteY3" fmla="*/ 4134047 h 4913768"/>
                  <a:gd name="connsiteX4" fmla="*/ 132907 w 442547"/>
                  <a:gd name="connsiteY4" fmla="*/ 4899591 h 4913768"/>
                  <a:gd name="connsiteX5" fmla="*/ 281762 w 442547"/>
                  <a:gd name="connsiteY5" fmla="*/ 4219107 h 4913768"/>
                  <a:gd name="connsiteX6" fmla="*/ 409353 w 442547"/>
                  <a:gd name="connsiteY6" fmla="*/ 1709823 h 4913768"/>
                  <a:gd name="connsiteX7" fmla="*/ 398721 w 442547"/>
                  <a:gd name="connsiteY7" fmla="*/ 635935 h 4913768"/>
                  <a:gd name="connsiteX8" fmla="*/ 146398 w 442547"/>
                  <a:gd name="connsiteY8" fmla="*/ 0 h 4913768"/>
                  <a:gd name="connsiteX0" fmla="*/ 186069 w 430546"/>
                  <a:gd name="connsiteY0" fmla="*/ 19247 h 4913768"/>
                  <a:gd name="connsiteX1" fmla="*/ 37214 w 430546"/>
                  <a:gd name="connsiteY1" fmla="*/ 604037 h 4913768"/>
                  <a:gd name="connsiteX2" fmla="*/ 37214 w 430546"/>
                  <a:gd name="connsiteY2" fmla="*/ 2347777 h 4913768"/>
                  <a:gd name="connsiteX3" fmla="*/ 15949 w 430546"/>
                  <a:gd name="connsiteY3" fmla="*/ 4134047 h 4913768"/>
                  <a:gd name="connsiteX4" fmla="*/ 132907 w 430546"/>
                  <a:gd name="connsiteY4" fmla="*/ 4899591 h 4913768"/>
                  <a:gd name="connsiteX5" fmla="*/ 281762 w 430546"/>
                  <a:gd name="connsiteY5" fmla="*/ 4219107 h 4913768"/>
                  <a:gd name="connsiteX6" fmla="*/ 409353 w 430546"/>
                  <a:gd name="connsiteY6" fmla="*/ 1709823 h 4913768"/>
                  <a:gd name="connsiteX7" fmla="*/ 398721 w 430546"/>
                  <a:gd name="connsiteY7" fmla="*/ 635935 h 4913768"/>
                  <a:gd name="connsiteX8" fmla="*/ 218406 w 430546"/>
                  <a:gd name="connsiteY8" fmla="*/ 0 h 4913768"/>
                  <a:gd name="connsiteX0" fmla="*/ 186069 w 461630"/>
                  <a:gd name="connsiteY0" fmla="*/ 19247 h 4913768"/>
                  <a:gd name="connsiteX1" fmla="*/ 37214 w 461630"/>
                  <a:gd name="connsiteY1" fmla="*/ 604037 h 4913768"/>
                  <a:gd name="connsiteX2" fmla="*/ 37214 w 461630"/>
                  <a:gd name="connsiteY2" fmla="*/ 2347777 h 4913768"/>
                  <a:gd name="connsiteX3" fmla="*/ 15949 w 461630"/>
                  <a:gd name="connsiteY3" fmla="*/ 4134047 h 4913768"/>
                  <a:gd name="connsiteX4" fmla="*/ 132907 w 461630"/>
                  <a:gd name="connsiteY4" fmla="*/ 4899591 h 4913768"/>
                  <a:gd name="connsiteX5" fmla="*/ 281762 w 461630"/>
                  <a:gd name="connsiteY5" fmla="*/ 4219107 h 4913768"/>
                  <a:gd name="connsiteX6" fmla="*/ 409353 w 461630"/>
                  <a:gd name="connsiteY6" fmla="*/ 1709823 h 4913768"/>
                  <a:gd name="connsiteX7" fmla="*/ 398721 w 461630"/>
                  <a:gd name="connsiteY7" fmla="*/ 635935 h 4913768"/>
                  <a:gd name="connsiteX8" fmla="*/ 218406 w 461630"/>
                  <a:gd name="connsiteY8" fmla="*/ 0 h 4913768"/>
                  <a:gd name="connsiteX0" fmla="*/ 186069 w 430546"/>
                  <a:gd name="connsiteY0" fmla="*/ 19247 h 4913768"/>
                  <a:gd name="connsiteX1" fmla="*/ 37214 w 430546"/>
                  <a:gd name="connsiteY1" fmla="*/ 604037 h 4913768"/>
                  <a:gd name="connsiteX2" fmla="*/ 37214 w 430546"/>
                  <a:gd name="connsiteY2" fmla="*/ 2347777 h 4913768"/>
                  <a:gd name="connsiteX3" fmla="*/ 15949 w 430546"/>
                  <a:gd name="connsiteY3" fmla="*/ 4134047 h 4913768"/>
                  <a:gd name="connsiteX4" fmla="*/ 132907 w 430546"/>
                  <a:gd name="connsiteY4" fmla="*/ 4899591 h 4913768"/>
                  <a:gd name="connsiteX5" fmla="*/ 281762 w 430546"/>
                  <a:gd name="connsiteY5" fmla="*/ 4219107 h 4913768"/>
                  <a:gd name="connsiteX6" fmla="*/ 409353 w 430546"/>
                  <a:gd name="connsiteY6" fmla="*/ 1709823 h 4913768"/>
                  <a:gd name="connsiteX7" fmla="*/ 398721 w 430546"/>
                  <a:gd name="connsiteY7" fmla="*/ 635935 h 4913768"/>
                  <a:gd name="connsiteX8" fmla="*/ 218406 w 430546"/>
                  <a:gd name="connsiteY8" fmla="*/ 0 h 4913768"/>
                  <a:gd name="connsiteX0" fmla="*/ 186069 w 442547"/>
                  <a:gd name="connsiteY0" fmla="*/ 19247 h 4913768"/>
                  <a:gd name="connsiteX1" fmla="*/ 37214 w 442547"/>
                  <a:gd name="connsiteY1" fmla="*/ 604037 h 4913768"/>
                  <a:gd name="connsiteX2" fmla="*/ 37214 w 442547"/>
                  <a:gd name="connsiteY2" fmla="*/ 2347777 h 4913768"/>
                  <a:gd name="connsiteX3" fmla="*/ 15949 w 442547"/>
                  <a:gd name="connsiteY3" fmla="*/ 4134047 h 4913768"/>
                  <a:gd name="connsiteX4" fmla="*/ 132907 w 442547"/>
                  <a:gd name="connsiteY4" fmla="*/ 4899591 h 4913768"/>
                  <a:gd name="connsiteX5" fmla="*/ 281762 w 442547"/>
                  <a:gd name="connsiteY5" fmla="*/ 4219107 h 4913768"/>
                  <a:gd name="connsiteX6" fmla="*/ 409353 w 442547"/>
                  <a:gd name="connsiteY6" fmla="*/ 1709823 h 4913768"/>
                  <a:gd name="connsiteX7" fmla="*/ 398721 w 442547"/>
                  <a:gd name="connsiteY7" fmla="*/ 635935 h 4913768"/>
                  <a:gd name="connsiteX8" fmla="*/ 146398 w 442547"/>
                  <a:gd name="connsiteY8" fmla="*/ 0 h 4913768"/>
                  <a:gd name="connsiteX0" fmla="*/ 186069 w 430546"/>
                  <a:gd name="connsiteY0" fmla="*/ 19247 h 4913768"/>
                  <a:gd name="connsiteX1" fmla="*/ 37214 w 430546"/>
                  <a:gd name="connsiteY1" fmla="*/ 604037 h 4913768"/>
                  <a:gd name="connsiteX2" fmla="*/ 37214 w 430546"/>
                  <a:gd name="connsiteY2" fmla="*/ 2347777 h 4913768"/>
                  <a:gd name="connsiteX3" fmla="*/ 15949 w 430546"/>
                  <a:gd name="connsiteY3" fmla="*/ 4134047 h 4913768"/>
                  <a:gd name="connsiteX4" fmla="*/ 132907 w 430546"/>
                  <a:gd name="connsiteY4" fmla="*/ 4899591 h 4913768"/>
                  <a:gd name="connsiteX5" fmla="*/ 281762 w 430546"/>
                  <a:gd name="connsiteY5" fmla="*/ 4219107 h 4913768"/>
                  <a:gd name="connsiteX6" fmla="*/ 409353 w 430546"/>
                  <a:gd name="connsiteY6" fmla="*/ 1709823 h 4913768"/>
                  <a:gd name="connsiteX7" fmla="*/ 398721 w 430546"/>
                  <a:gd name="connsiteY7" fmla="*/ 635935 h 4913768"/>
                  <a:gd name="connsiteX8" fmla="*/ 218406 w 430546"/>
                  <a:gd name="connsiteY8" fmla="*/ 0 h 4913768"/>
                  <a:gd name="connsiteX0" fmla="*/ 186069 w 434133"/>
                  <a:gd name="connsiteY0" fmla="*/ 19247 h 4913768"/>
                  <a:gd name="connsiteX1" fmla="*/ 37214 w 434133"/>
                  <a:gd name="connsiteY1" fmla="*/ 604037 h 4913768"/>
                  <a:gd name="connsiteX2" fmla="*/ 37214 w 434133"/>
                  <a:gd name="connsiteY2" fmla="*/ 2347777 h 4913768"/>
                  <a:gd name="connsiteX3" fmla="*/ 15949 w 434133"/>
                  <a:gd name="connsiteY3" fmla="*/ 4134047 h 4913768"/>
                  <a:gd name="connsiteX4" fmla="*/ 132907 w 434133"/>
                  <a:gd name="connsiteY4" fmla="*/ 4899591 h 4913768"/>
                  <a:gd name="connsiteX5" fmla="*/ 281762 w 434133"/>
                  <a:gd name="connsiteY5" fmla="*/ 4219107 h 4913768"/>
                  <a:gd name="connsiteX6" fmla="*/ 409353 w 434133"/>
                  <a:gd name="connsiteY6" fmla="*/ 1709823 h 4913768"/>
                  <a:gd name="connsiteX7" fmla="*/ 398721 w 434133"/>
                  <a:gd name="connsiteY7" fmla="*/ 635935 h 4913768"/>
                  <a:gd name="connsiteX8" fmla="*/ 290414 w 434133"/>
                  <a:gd name="connsiteY8" fmla="*/ 0 h 4913768"/>
                  <a:gd name="connsiteX0" fmla="*/ 186069 w 434133"/>
                  <a:gd name="connsiteY0" fmla="*/ 19247 h 4913768"/>
                  <a:gd name="connsiteX1" fmla="*/ 37214 w 434133"/>
                  <a:gd name="connsiteY1" fmla="*/ 604037 h 4913768"/>
                  <a:gd name="connsiteX2" fmla="*/ 37214 w 434133"/>
                  <a:gd name="connsiteY2" fmla="*/ 2347777 h 4913768"/>
                  <a:gd name="connsiteX3" fmla="*/ 15949 w 434133"/>
                  <a:gd name="connsiteY3" fmla="*/ 4134047 h 4913768"/>
                  <a:gd name="connsiteX4" fmla="*/ 132907 w 434133"/>
                  <a:gd name="connsiteY4" fmla="*/ 4899591 h 4913768"/>
                  <a:gd name="connsiteX5" fmla="*/ 281762 w 434133"/>
                  <a:gd name="connsiteY5" fmla="*/ 4219107 h 4913768"/>
                  <a:gd name="connsiteX6" fmla="*/ 409353 w 434133"/>
                  <a:gd name="connsiteY6" fmla="*/ 1709823 h 4913768"/>
                  <a:gd name="connsiteX7" fmla="*/ 398721 w 434133"/>
                  <a:gd name="connsiteY7" fmla="*/ 635935 h 4913768"/>
                  <a:gd name="connsiteX8" fmla="*/ 290414 w 434133"/>
                  <a:gd name="connsiteY8" fmla="*/ 0 h 4913768"/>
                  <a:gd name="connsiteX9" fmla="*/ 186069 w 434133"/>
                  <a:gd name="connsiteY9" fmla="*/ 19247 h 4913768"/>
                  <a:gd name="connsiteX0" fmla="*/ 186069 w 434133"/>
                  <a:gd name="connsiteY0" fmla="*/ 19247 h 4913768"/>
                  <a:gd name="connsiteX1" fmla="*/ 37214 w 434133"/>
                  <a:gd name="connsiteY1" fmla="*/ 604037 h 4913768"/>
                  <a:gd name="connsiteX2" fmla="*/ 37214 w 434133"/>
                  <a:gd name="connsiteY2" fmla="*/ 2347777 h 4913768"/>
                  <a:gd name="connsiteX3" fmla="*/ 15949 w 434133"/>
                  <a:gd name="connsiteY3" fmla="*/ 4134047 h 4913768"/>
                  <a:gd name="connsiteX4" fmla="*/ 132907 w 434133"/>
                  <a:gd name="connsiteY4" fmla="*/ 4899591 h 4913768"/>
                  <a:gd name="connsiteX5" fmla="*/ 281762 w 434133"/>
                  <a:gd name="connsiteY5" fmla="*/ 4219107 h 4913768"/>
                  <a:gd name="connsiteX6" fmla="*/ 360040 w 434133"/>
                  <a:gd name="connsiteY6" fmla="*/ 2376264 h 4913768"/>
                  <a:gd name="connsiteX7" fmla="*/ 398721 w 434133"/>
                  <a:gd name="connsiteY7" fmla="*/ 635935 h 4913768"/>
                  <a:gd name="connsiteX8" fmla="*/ 290414 w 434133"/>
                  <a:gd name="connsiteY8" fmla="*/ 0 h 4913768"/>
                  <a:gd name="connsiteX9" fmla="*/ 186069 w 434133"/>
                  <a:gd name="connsiteY9" fmla="*/ 19247 h 4913768"/>
                  <a:gd name="connsiteX0" fmla="*/ 186069 w 434133"/>
                  <a:gd name="connsiteY0" fmla="*/ 19247 h 4913768"/>
                  <a:gd name="connsiteX1" fmla="*/ 37214 w 434133"/>
                  <a:gd name="connsiteY1" fmla="*/ 604037 h 4913768"/>
                  <a:gd name="connsiteX2" fmla="*/ 37214 w 434133"/>
                  <a:gd name="connsiteY2" fmla="*/ 2347777 h 4913768"/>
                  <a:gd name="connsiteX3" fmla="*/ 15949 w 434133"/>
                  <a:gd name="connsiteY3" fmla="*/ 4134047 h 4913768"/>
                  <a:gd name="connsiteX4" fmla="*/ 132907 w 434133"/>
                  <a:gd name="connsiteY4" fmla="*/ 4899591 h 4913768"/>
                  <a:gd name="connsiteX5" fmla="*/ 281762 w 434133"/>
                  <a:gd name="connsiteY5" fmla="*/ 4219107 h 4913768"/>
                  <a:gd name="connsiteX6" fmla="*/ 360040 w 434133"/>
                  <a:gd name="connsiteY6" fmla="*/ 2304256 h 4913768"/>
                  <a:gd name="connsiteX7" fmla="*/ 398721 w 434133"/>
                  <a:gd name="connsiteY7" fmla="*/ 635935 h 4913768"/>
                  <a:gd name="connsiteX8" fmla="*/ 290414 w 434133"/>
                  <a:gd name="connsiteY8" fmla="*/ 0 h 4913768"/>
                  <a:gd name="connsiteX9" fmla="*/ 186069 w 434133"/>
                  <a:gd name="connsiteY9" fmla="*/ 19247 h 4913768"/>
                  <a:gd name="connsiteX0" fmla="*/ 192271 w 440335"/>
                  <a:gd name="connsiteY0" fmla="*/ 19247 h 4913768"/>
                  <a:gd name="connsiteX1" fmla="*/ 43416 w 440335"/>
                  <a:gd name="connsiteY1" fmla="*/ 604037 h 4913768"/>
                  <a:gd name="connsiteX2" fmla="*/ 6202 w 440335"/>
                  <a:gd name="connsiteY2" fmla="*/ 2376264 h 4913768"/>
                  <a:gd name="connsiteX3" fmla="*/ 22151 w 440335"/>
                  <a:gd name="connsiteY3" fmla="*/ 4134047 h 4913768"/>
                  <a:gd name="connsiteX4" fmla="*/ 139109 w 440335"/>
                  <a:gd name="connsiteY4" fmla="*/ 4899591 h 4913768"/>
                  <a:gd name="connsiteX5" fmla="*/ 287964 w 440335"/>
                  <a:gd name="connsiteY5" fmla="*/ 4219107 h 4913768"/>
                  <a:gd name="connsiteX6" fmla="*/ 366242 w 440335"/>
                  <a:gd name="connsiteY6" fmla="*/ 2304256 h 4913768"/>
                  <a:gd name="connsiteX7" fmla="*/ 404923 w 440335"/>
                  <a:gd name="connsiteY7" fmla="*/ 635935 h 4913768"/>
                  <a:gd name="connsiteX8" fmla="*/ 296616 w 440335"/>
                  <a:gd name="connsiteY8" fmla="*/ 0 h 4913768"/>
                  <a:gd name="connsiteX9" fmla="*/ 192271 w 440335"/>
                  <a:gd name="connsiteY9" fmla="*/ 19247 h 4913768"/>
                  <a:gd name="connsiteX0" fmla="*/ 192271 w 440335"/>
                  <a:gd name="connsiteY0" fmla="*/ 19247 h 4904523"/>
                  <a:gd name="connsiteX1" fmla="*/ 43416 w 440335"/>
                  <a:gd name="connsiteY1" fmla="*/ 604037 h 4904523"/>
                  <a:gd name="connsiteX2" fmla="*/ 6202 w 440335"/>
                  <a:gd name="connsiteY2" fmla="*/ 2376264 h 4904523"/>
                  <a:gd name="connsiteX3" fmla="*/ 22151 w 440335"/>
                  <a:gd name="connsiteY3" fmla="*/ 4134047 h 4904523"/>
                  <a:gd name="connsiteX4" fmla="*/ 139109 w 440335"/>
                  <a:gd name="connsiteY4" fmla="*/ 4899591 h 4904523"/>
                  <a:gd name="connsiteX5" fmla="*/ 294234 w 440335"/>
                  <a:gd name="connsiteY5" fmla="*/ 4104456 h 4904523"/>
                  <a:gd name="connsiteX6" fmla="*/ 366242 w 440335"/>
                  <a:gd name="connsiteY6" fmla="*/ 2304256 h 4904523"/>
                  <a:gd name="connsiteX7" fmla="*/ 404923 w 440335"/>
                  <a:gd name="connsiteY7" fmla="*/ 635935 h 4904523"/>
                  <a:gd name="connsiteX8" fmla="*/ 296616 w 440335"/>
                  <a:gd name="connsiteY8" fmla="*/ 0 h 4904523"/>
                  <a:gd name="connsiteX9" fmla="*/ 192271 w 440335"/>
                  <a:gd name="connsiteY9" fmla="*/ 19247 h 4904523"/>
                  <a:gd name="connsiteX0" fmla="*/ 223282 w 471346"/>
                  <a:gd name="connsiteY0" fmla="*/ 19247 h 4904523"/>
                  <a:gd name="connsiteX1" fmla="*/ 31011 w 471346"/>
                  <a:gd name="connsiteY1" fmla="*/ 638695 h 4904523"/>
                  <a:gd name="connsiteX2" fmla="*/ 37213 w 471346"/>
                  <a:gd name="connsiteY2" fmla="*/ 2376264 h 4904523"/>
                  <a:gd name="connsiteX3" fmla="*/ 53162 w 471346"/>
                  <a:gd name="connsiteY3" fmla="*/ 4134047 h 4904523"/>
                  <a:gd name="connsiteX4" fmla="*/ 170120 w 471346"/>
                  <a:gd name="connsiteY4" fmla="*/ 4899591 h 4904523"/>
                  <a:gd name="connsiteX5" fmla="*/ 325245 w 471346"/>
                  <a:gd name="connsiteY5" fmla="*/ 4104456 h 4904523"/>
                  <a:gd name="connsiteX6" fmla="*/ 397253 w 471346"/>
                  <a:gd name="connsiteY6" fmla="*/ 2304256 h 4904523"/>
                  <a:gd name="connsiteX7" fmla="*/ 435934 w 471346"/>
                  <a:gd name="connsiteY7" fmla="*/ 635935 h 4904523"/>
                  <a:gd name="connsiteX8" fmla="*/ 327627 w 471346"/>
                  <a:gd name="connsiteY8" fmla="*/ 0 h 4904523"/>
                  <a:gd name="connsiteX9" fmla="*/ 223282 w 471346"/>
                  <a:gd name="connsiteY9" fmla="*/ 19247 h 4904523"/>
                  <a:gd name="connsiteX0" fmla="*/ 223282 w 460970"/>
                  <a:gd name="connsiteY0" fmla="*/ 19247 h 4904523"/>
                  <a:gd name="connsiteX1" fmla="*/ 31011 w 460970"/>
                  <a:gd name="connsiteY1" fmla="*/ 638695 h 4904523"/>
                  <a:gd name="connsiteX2" fmla="*/ 37213 w 460970"/>
                  <a:gd name="connsiteY2" fmla="*/ 2376264 h 4904523"/>
                  <a:gd name="connsiteX3" fmla="*/ 53162 w 460970"/>
                  <a:gd name="connsiteY3" fmla="*/ 4134047 h 4904523"/>
                  <a:gd name="connsiteX4" fmla="*/ 170120 w 460970"/>
                  <a:gd name="connsiteY4" fmla="*/ 4899591 h 4904523"/>
                  <a:gd name="connsiteX5" fmla="*/ 325245 w 460970"/>
                  <a:gd name="connsiteY5" fmla="*/ 4104456 h 4904523"/>
                  <a:gd name="connsiteX6" fmla="*/ 397253 w 460970"/>
                  <a:gd name="connsiteY6" fmla="*/ 2304256 h 4904523"/>
                  <a:gd name="connsiteX7" fmla="*/ 435934 w 460970"/>
                  <a:gd name="connsiteY7" fmla="*/ 635935 h 4904523"/>
                  <a:gd name="connsiteX8" fmla="*/ 247035 w 460970"/>
                  <a:gd name="connsiteY8" fmla="*/ 0 h 4904523"/>
                  <a:gd name="connsiteX9" fmla="*/ 223282 w 460970"/>
                  <a:gd name="connsiteY9" fmla="*/ 19247 h 4904523"/>
                  <a:gd name="connsiteX0" fmla="*/ 223282 w 416087"/>
                  <a:gd name="connsiteY0" fmla="*/ 19247 h 4904523"/>
                  <a:gd name="connsiteX1" fmla="*/ 31011 w 416087"/>
                  <a:gd name="connsiteY1" fmla="*/ 638695 h 4904523"/>
                  <a:gd name="connsiteX2" fmla="*/ 37213 w 416087"/>
                  <a:gd name="connsiteY2" fmla="*/ 2376264 h 4904523"/>
                  <a:gd name="connsiteX3" fmla="*/ 53162 w 416087"/>
                  <a:gd name="connsiteY3" fmla="*/ 4134047 h 4904523"/>
                  <a:gd name="connsiteX4" fmla="*/ 170120 w 416087"/>
                  <a:gd name="connsiteY4" fmla="*/ 4899591 h 4904523"/>
                  <a:gd name="connsiteX5" fmla="*/ 325245 w 416087"/>
                  <a:gd name="connsiteY5" fmla="*/ 4104456 h 4904523"/>
                  <a:gd name="connsiteX6" fmla="*/ 397253 w 416087"/>
                  <a:gd name="connsiteY6" fmla="*/ 2304256 h 4904523"/>
                  <a:gd name="connsiteX7" fmla="*/ 391051 w 416087"/>
                  <a:gd name="connsiteY7" fmla="*/ 638695 h 4904523"/>
                  <a:gd name="connsiteX8" fmla="*/ 247035 w 416087"/>
                  <a:gd name="connsiteY8" fmla="*/ 0 h 4904523"/>
                  <a:gd name="connsiteX9" fmla="*/ 223282 w 416087"/>
                  <a:gd name="connsiteY9" fmla="*/ 19247 h 4904523"/>
                  <a:gd name="connsiteX0" fmla="*/ 247035 w 416087"/>
                  <a:gd name="connsiteY0" fmla="*/ 0 h 4904523"/>
                  <a:gd name="connsiteX1" fmla="*/ 31011 w 416087"/>
                  <a:gd name="connsiteY1" fmla="*/ 638695 h 4904523"/>
                  <a:gd name="connsiteX2" fmla="*/ 37213 w 416087"/>
                  <a:gd name="connsiteY2" fmla="*/ 2376264 h 4904523"/>
                  <a:gd name="connsiteX3" fmla="*/ 53162 w 416087"/>
                  <a:gd name="connsiteY3" fmla="*/ 4134047 h 4904523"/>
                  <a:gd name="connsiteX4" fmla="*/ 170120 w 416087"/>
                  <a:gd name="connsiteY4" fmla="*/ 4899591 h 4904523"/>
                  <a:gd name="connsiteX5" fmla="*/ 325245 w 416087"/>
                  <a:gd name="connsiteY5" fmla="*/ 4104456 h 4904523"/>
                  <a:gd name="connsiteX6" fmla="*/ 397253 w 416087"/>
                  <a:gd name="connsiteY6" fmla="*/ 2304256 h 4904523"/>
                  <a:gd name="connsiteX7" fmla="*/ 391051 w 416087"/>
                  <a:gd name="connsiteY7" fmla="*/ 638695 h 4904523"/>
                  <a:gd name="connsiteX8" fmla="*/ 247035 w 416087"/>
                  <a:gd name="connsiteY8" fmla="*/ 0 h 4904523"/>
                  <a:gd name="connsiteX0" fmla="*/ 255106 w 424158"/>
                  <a:gd name="connsiteY0" fmla="*/ 0 h 4904523"/>
                  <a:gd name="connsiteX1" fmla="*/ 39082 w 424158"/>
                  <a:gd name="connsiteY1" fmla="*/ 638695 h 4904523"/>
                  <a:gd name="connsiteX2" fmla="*/ 45284 w 424158"/>
                  <a:gd name="connsiteY2" fmla="*/ 2376264 h 4904523"/>
                  <a:gd name="connsiteX3" fmla="*/ 61233 w 424158"/>
                  <a:gd name="connsiteY3" fmla="*/ 4134047 h 4904523"/>
                  <a:gd name="connsiteX4" fmla="*/ 178191 w 424158"/>
                  <a:gd name="connsiteY4" fmla="*/ 4899591 h 4904523"/>
                  <a:gd name="connsiteX5" fmla="*/ 333316 w 424158"/>
                  <a:gd name="connsiteY5" fmla="*/ 4104456 h 4904523"/>
                  <a:gd name="connsiteX6" fmla="*/ 405324 w 424158"/>
                  <a:gd name="connsiteY6" fmla="*/ 2304256 h 4904523"/>
                  <a:gd name="connsiteX7" fmla="*/ 399122 w 424158"/>
                  <a:gd name="connsiteY7" fmla="*/ 638695 h 4904523"/>
                  <a:gd name="connsiteX8" fmla="*/ 255106 w 424158"/>
                  <a:gd name="connsiteY8" fmla="*/ 0 h 4904523"/>
                  <a:gd name="connsiteX0" fmla="*/ 264710 w 433762"/>
                  <a:gd name="connsiteY0" fmla="*/ 0 h 4904523"/>
                  <a:gd name="connsiteX1" fmla="*/ 48686 w 433762"/>
                  <a:gd name="connsiteY1" fmla="*/ 638695 h 4904523"/>
                  <a:gd name="connsiteX2" fmla="*/ 54888 w 433762"/>
                  <a:gd name="connsiteY2" fmla="*/ 2376264 h 4904523"/>
                  <a:gd name="connsiteX3" fmla="*/ 70837 w 433762"/>
                  <a:gd name="connsiteY3" fmla="*/ 4134047 h 4904523"/>
                  <a:gd name="connsiteX4" fmla="*/ 187795 w 433762"/>
                  <a:gd name="connsiteY4" fmla="*/ 4899591 h 4904523"/>
                  <a:gd name="connsiteX5" fmla="*/ 342920 w 433762"/>
                  <a:gd name="connsiteY5" fmla="*/ 4104456 h 4904523"/>
                  <a:gd name="connsiteX6" fmla="*/ 414928 w 433762"/>
                  <a:gd name="connsiteY6" fmla="*/ 2304256 h 4904523"/>
                  <a:gd name="connsiteX7" fmla="*/ 408726 w 433762"/>
                  <a:gd name="connsiteY7" fmla="*/ 638695 h 4904523"/>
                  <a:gd name="connsiteX8" fmla="*/ 264710 w 433762"/>
                  <a:gd name="connsiteY8" fmla="*/ 0 h 4904523"/>
                  <a:gd name="connsiteX0" fmla="*/ 264710 w 464087"/>
                  <a:gd name="connsiteY0" fmla="*/ 0 h 4904523"/>
                  <a:gd name="connsiteX1" fmla="*/ 48686 w 464087"/>
                  <a:gd name="connsiteY1" fmla="*/ 638695 h 4904523"/>
                  <a:gd name="connsiteX2" fmla="*/ 54888 w 464087"/>
                  <a:gd name="connsiteY2" fmla="*/ 2376264 h 4904523"/>
                  <a:gd name="connsiteX3" fmla="*/ 70837 w 464087"/>
                  <a:gd name="connsiteY3" fmla="*/ 4134047 h 4904523"/>
                  <a:gd name="connsiteX4" fmla="*/ 187795 w 464087"/>
                  <a:gd name="connsiteY4" fmla="*/ 4899591 h 4904523"/>
                  <a:gd name="connsiteX5" fmla="*/ 342920 w 464087"/>
                  <a:gd name="connsiteY5" fmla="*/ 4104456 h 4904523"/>
                  <a:gd name="connsiteX6" fmla="*/ 414928 w 464087"/>
                  <a:gd name="connsiteY6" fmla="*/ 2304256 h 4904523"/>
                  <a:gd name="connsiteX7" fmla="*/ 408726 w 464087"/>
                  <a:gd name="connsiteY7" fmla="*/ 638695 h 4904523"/>
                  <a:gd name="connsiteX8" fmla="*/ 264710 w 464087"/>
                  <a:gd name="connsiteY8" fmla="*/ 0 h 4904523"/>
                  <a:gd name="connsiteX0" fmla="*/ 264710 w 469942"/>
                  <a:gd name="connsiteY0" fmla="*/ 0 h 4904523"/>
                  <a:gd name="connsiteX1" fmla="*/ 79697 w 469942"/>
                  <a:gd name="connsiteY1" fmla="*/ 638695 h 4904523"/>
                  <a:gd name="connsiteX2" fmla="*/ 85899 w 469942"/>
                  <a:gd name="connsiteY2" fmla="*/ 2376264 h 4904523"/>
                  <a:gd name="connsiteX3" fmla="*/ 101848 w 469942"/>
                  <a:gd name="connsiteY3" fmla="*/ 4134047 h 4904523"/>
                  <a:gd name="connsiteX4" fmla="*/ 218806 w 469942"/>
                  <a:gd name="connsiteY4" fmla="*/ 4899591 h 4904523"/>
                  <a:gd name="connsiteX5" fmla="*/ 373931 w 469942"/>
                  <a:gd name="connsiteY5" fmla="*/ 4104456 h 4904523"/>
                  <a:gd name="connsiteX6" fmla="*/ 445939 w 469942"/>
                  <a:gd name="connsiteY6" fmla="*/ 2304256 h 4904523"/>
                  <a:gd name="connsiteX7" fmla="*/ 439737 w 469942"/>
                  <a:gd name="connsiteY7" fmla="*/ 638695 h 4904523"/>
                  <a:gd name="connsiteX8" fmla="*/ 264710 w 469942"/>
                  <a:gd name="connsiteY8" fmla="*/ 0 h 4904523"/>
                  <a:gd name="connsiteX0" fmla="*/ 231784 w 437016"/>
                  <a:gd name="connsiteY0" fmla="*/ 0 h 4904523"/>
                  <a:gd name="connsiteX1" fmla="*/ 46771 w 437016"/>
                  <a:gd name="connsiteY1" fmla="*/ 638695 h 4904523"/>
                  <a:gd name="connsiteX2" fmla="*/ 52973 w 437016"/>
                  <a:gd name="connsiteY2" fmla="*/ 2376264 h 4904523"/>
                  <a:gd name="connsiteX3" fmla="*/ 68922 w 437016"/>
                  <a:gd name="connsiteY3" fmla="*/ 4134047 h 4904523"/>
                  <a:gd name="connsiteX4" fmla="*/ 185880 w 437016"/>
                  <a:gd name="connsiteY4" fmla="*/ 4899591 h 4904523"/>
                  <a:gd name="connsiteX5" fmla="*/ 341005 w 437016"/>
                  <a:gd name="connsiteY5" fmla="*/ 4104456 h 4904523"/>
                  <a:gd name="connsiteX6" fmla="*/ 413013 w 437016"/>
                  <a:gd name="connsiteY6" fmla="*/ 2304256 h 4904523"/>
                  <a:gd name="connsiteX7" fmla="*/ 406811 w 437016"/>
                  <a:gd name="connsiteY7" fmla="*/ 638695 h 4904523"/>
                  <a:gd name="connsiteX8" fmla="*/ 231784 w 437016"/>
                  <a:gd name="connsiteY8" fmla="*/ 0 h 4904523"/>
                  <a:gd name="connsiteX0" fmla="*/ 231784 w 499871"/>
                  <a:gd name="connsiteY0" fmla="*/ 0 h 4904523"/>
                  <a:gd name="connsiteX1" fmla="*/ 46771 w 499871"/>
                  <a:gd name="connsiteY1" fmla="*/ 638695 h 4904523"/>
                  <a:gd name="connsiteX2" fmla="*/ 52973 w 499871"/>
                  <a:gd name="connsiteY2" fmla="*/ 2376264 h 4904523"/>
                  <a:gd name="connsiteX3" fmla="*/ 68922 w 499871"/>
                  <a:gd name="connsiteY3" fmla="*/ 4134047 h 4904523"/>
                  <a:gd name="connsiteX4" fmla="*/ 185880 w 499871"/>
                  <a:gd name="connsiteY4" fmla="*/ 4899591 h 4904523"/>
                  <a:gd name="connsiteX5" fmla="*/ 341005 w 499871"/>
                  <a:gd name="connsiteY5" fmla="*/ 4104456 h 4904523"/>
                  <a:gd name="connsiteX6" fmla="*/ 413013 w 499871"/>
                  <a:gd name="connsiteY6" fmla="*/ 2304256 h 4904523"/>
                  <a:gd name="connsiteX7" fmla="*/ 406811 w 499871"/>
                  <a:gd name="connsiteY7" fmla="*/ 638695 h 4904523"/>
                  <a:gd name="connsiteX8" fmla="*/ 231784 w 499871"/>
                  <a:gd name="connsiteY8" fmla="*/ 0 h 4904523"/>
                  <a:gd name="connsiteX0" fmla="*/ 231784 w 440991"/>
                  <a:gd name="connsiteY0" fmla="*/ 0 h 4904523"/>
                  <a:gd name="connsiteX1" fmla="*/ 46771 w 440991"/>
                  <a:gd name="connsiteY1" fmla="*/ 638695 h 4904523"/>
                  <a:gd name="connsiteX2" fmla="*/ 52973 w 440991"/>
                  <a:gd name="connsiteY2" fmla="*/ 2376264 h 4904523"/>
                  <a:gd name="connsiteX3" fmla="*/ 68922 w 440991"/>
                  <a:gd name="connsiteY3" fmla="*/ 4134047 h 4904523"/>
                  <a:gd name="connsiteX4" fmla="*/ 185880 w 440991"/>
                  <a:gd name="connsiteY4" fmla="*/ 4899591 h 4904523"/>
                  <a:gd name="connsiteX5" fmla="*/ 341005 w 440991"/>
                  <a:gd name="connsiteY5" fmla="*/ 4104456 h 4904523"/>
                  <a:gd name="connsiteX6" fmla="*/ 413013 w 440991"/>
                  <a:gd name="connsiteY6" fmla="*/ 2304256 h 4904523"/>
                  <a:gd name="connsiteX7" fmla="*/ 406811 w 440991"/>
                  <a:gd name="connsiteY7" fmla="*/ 638695 h 4904523"/>
                  <a:gd name="connsiteX8" fmla="*/ 231784 w 440991"/>
                  <a:gd name="connsiteY8" fmla="*/ 0 h 4904523"/>
                  <a:gd name="connsiteX0" fmla="*/ 231784 w 440991"/>
                  <a:gd name="connsiteY0" fmla="*/ 0 h 4904523"/>
                  <a:gd name="connsiteX1" fmla="*/ 46771 w 440991"/>
                  <a:gd name="connsiteY1" fmla="*/ 638695 h 4904523"/>
                  <a:gd name="connsiteX2" fmla="*/ 52973 w 440991"/>
                  <a:gd name="connsiteY2" fmla="*/ 2376264 h 4904523"/>
                  <a:gd name="connsiteX3" fmla="*/ 68922 w 440991"/>
                  <a:gd name="connsiteY3" fmla="*/ 4134047 h 4904523"/>
                  <a:gd name="connsiteX4" fmla="*/ 185880 w 440991"/>
                  <a:gd name="connsiteY4" fmla="*/ 4899591 h 4904523"/>
                  <a:gd name="connsiteX5" fmla="*/ 341005 w 440991"/>
                  <a:gd name="connsiteY5" fmla="*/ 4104456 h 4904523"/>
                  <a:gd name="connsiteX6" fmla="*/ 413013 w 440991"/>
                  <a:gd name="connsiteY6" fmla="*/ 2304256 h 4904523"/>
                  <a:gd name="connsiteX7" fmla="*/ 406811 w 440991"/>
                  <a:gd name="connsiteY7" fmla="*/ 638695 h 4904523"/>
                  <a:gd name="connsiteX8" fmla="*/ 231784 w 440991"/>
                  <a:gd name="connsiteY8" fmla="*/ 0 h 4904523"/>
                  <a:gd name="connsiteX0" fmla="*/ 231784 w 437016"/>
                  <a:gd name="connsiteY0" fmla="*/ 0 h 4904523"/>
                  <a:gd name="connsiteX1" fmla="*/ 46771 w 437016"/>
                  <a:gd name="connsiteY1" fmla="*/ 638695 h 4904523"/>
                  <a:gd name="connsiteX2" fmla="*/ 52973 w 437016"/>
                  <a:gd name="connsiteY2" fmla="*/ 2376264 h 4904523"/>
                  <a:gd name="connsiteX3" fmla="*/ 68922 w 437016"/>
                  <a:gd name="connsiteY3" fmla="*/ 4134047 h 4904523"/>
                  <a:gd name="connsiteX4" fmla="*/ 185880 w 437016"/>
                  <a:gd name="connsiteY4" fmla="*/ 4899591 h 4904523"/>
                  <a:gd name="connsiteX5" fmla="*/ 341005 w 437016"/>
                  <a:gd name="connsiteY5" fmla="*/ 4104456 h 4904523"/>
                  <a:gd name="connsiteX6" fmla="*/ 413013 w 437016"/>
                  <a:gd name="connsiteY6" fmla="*/ 2304256 h 4904523"/>
                  <a:gd name="connsiteX7" fmla="*/ 406811 w 437016"/>
                  <a:gd name="connsiteY7" fmla="*/ 638695 h 4904523"/>
                  <a:gd name="connsiteX8" fmla="*/ 231784 w 437016"/>
                  <a:gd name="connsiteY8" fmla="*/ 0 h 4904523"/>
                  <a:gd name="connsiteX0" fmla="*/ 216024 w 421256"/>
                  <a:gd name="connsiteY0" fmla="*/ 0 h 4904523"/>
                  <a:gd name="connsiteX1" fmla="*/ 31011 w 421256"/>
                  <a:gd name="connsiteY1" fmla="*/ 638695 h 4904523"/>
                  <a:gd name="connsiteX2" fmla="*/ 37213 w 421256"/>
                  <a:gd name="connsiteY2" fmla="*/ 2376264 h 4904523"/>
                  <a:gd name="connsiteX3" fmla="*/ 53162 w 421256"/>
                  <a:gd name="connsiteY3" fmla="*/ 4134047 h 4904523"/>
                  <a:gd name="connsiteX4" fmla="*/ 170120 w 421256"/>
                  <a:gd name="connsiteY4" fmla="*/ 4899591 h 4904523"/>
                  <a:gd name="connsiteX5" fmla="*/ 325245 w 421256"/>
                  <a:gd name="connsiteY5" fmla="*/ 4104456 h 4904523"/>
                  <a:gd name="connsiteX6" fmla="*/ 397253 w 421256"/>
                  <a:gd name="connsiteY6" fmla="*/ 2304256 h 4904523"/>
                  <a:gd name="connsiteX7" fmla="*/ 391051 w 421256"/>
                  <a:gd name="connsiteY7" fmla="*/ 638695 h 4904523"/>
                  <a:gd name="connsiteX8" fmla="*/ 216024 w 421256"/>
                  <a:gd name="connsiteY8" fmla="*/ 0 h 4904523"/>
                  <a:gd name="connsiteX0" fmla="*/ 216024 w 421256"/>
                  <a:gd name="connsiteY0" fmla="*/ 0 h 4904523"/>
                  <a:gd name="connsiteX1" fmla="*/ 31011 w 421256"/>
                  <a:gd name="connsiteY1" fmla="*/ 638695 h 4904523"/>
                  <a:gd name="connsiteX2" fmla="*/ 37213 w 421256"/>
                  <a:gd name="connsiteY2" fmla="*/ 2376264 h 4904523"/>
                  <a:gd name="connsiteX3" fmla="*/ 53162 w 421256"/>
                  <a:gd name="connsiteY3" fmla="*/ 4134047 h 4904523"/>
                  <a:gd name="connsiteX4" fmla="*/ 170120 w 421256"/>
                  <a:gd name="connsiteY4" fmla="*/ 4899591 h 4904523"/>
                  <a:gd name="connsiteX5" fmla="*/ 325245 w 421256"/>
                  <a:gd name="connsiteY5" fmla="*/ 4104456 h 4904523"/>
                  <a:gd name="connsiteX6" fmla="*/ 397253 w 421256"/>
                  <a:gd name="connsiteY6" fmla="*/ 2304256 h 4904523"/>
                  <a:gd name="connsiteX7" fmla="*/ 391051 w 421256"/>
                  <a:gd name="connsiteY7" fmla="*/ 638695 h 4904523"/>
                  <a:gd name="connsiteX8" fmla="*/ 216024 w 421256"/>
                  <a:gd name="connsiteY8" fmla="*/ 0 h 4904523"/>
                  <a:gd name="connsiteX0" fmla="*/ 216024 w 421256"/>
                  <a:gd name="connsiteY0" fmla="*/ 0 h 4904523"/>
                  <a:gd name="connsiteX1" fmla="*/ 31011 w 421256"/>
                  <a:gd name="connsiteY1" fmla="*/ 638695 h 4904523"/>
                  <a:gd name="connsiteX2" fmla="*/ 37213 w 421256"/>
                  <a:gd name="connsiteY2" fmla="*/ 2376264 h 4904523"/>
                  <a:gd name="connsiteX3" fmla="*/ 53162 w 421256"/>
                  <a:gd name="connsiteY3" fmla="*/ 4134047 h 4904523"/>
                  <a:gd name="connsiteX4" fmla="*/ 170120 w 421256"/>
                  <a:gd name="connsiteY4" fmla="*/ 4899591 h 4904523"/>
                  <a:gd name="connsiteX5" fmla="*/ 325245 w 421256"/>
                  <a:gd name="connsiteY5" fmla="*/ 4104456 h 4904523"/>
                  <a:gd name="connsiteX6" fmla="*/ 397253 w 421256"/>
                  <a:gd name="connsiteY6" fmla="*/ 2304256 h 4904523"/>
                  <a:gd name="connsiteX7" fmla="*/ 391051 w 421256"/>
                  <a:gd name="connsiteY7" fmla="*/ 638695 h 4904523"/>
                  <a:gd name="connsiteX8" fmla="*/ 216024 w 421256"/>
                  <a:gd name="connsiteY8" fmla="*/ 0 h 490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56" h="4904523">
                    <a:moveTo>
                      <a:pt x="216024" y="0"/>
                    </a:moveTo>
                    <a:cubicBezTo>
                      <a:pt x="97461" y="77526"/>
                      <a:pt x="79409" y="270458"/>
                      <a:pt x="31011" y="638695"/>
                    </a:cubicBezTo>
                    <a:cubicBezTo>
                      <a:pt x="0" y="1031531"/>
                      <a:pt x="33521" y="1793705"/>
                      <a:pt x="37213" y="2376264"/>
                    </a:cubicBezTo>
                    <a:cubicBezTo>
                      <a:pt x="40905" y="2958823"/>
                      <a:pt x="31011" y="3713493"/>
                      <a:pt x="53162" y="4134047"/>
                    </a:cubicBezTo>
                    <a:cubicBezTo>
                      <a:pt x="75313" y="4554601"/>
                      <a:pt x="124773" y="4904523"/>
                      <a:pt x="170120" y="4899591"/>
                    </a:cubicBezTo>
                    <a:cubicBezTo>
                      <a:pt x="215467" y="4894659"/>
                      <a:pt x="287390" y="4537012"/>
                      <a:pt x="325245" y="4104456"/>
                    </a:cubicBezTo>
                    <a:cubicBezTo>
                      <a:pt x="363100" y="3671900"/>
                      <a:pt x="386285" y="2881883"/>
                      <a:pt x="397253" y="2304256"/>
                    </a:cubicBezTo>
                    <a:cubicBezTo>
                      <a:pt x="408221" y="1726629"/>
                      <a:pt x="421256" y="1022738"/>
                      <a:pt x="391051" y="638695"/>
                    </a:cubicBezTo>
                    <a:cubicBezTo>
                      <a:pt x="360846" y="254652"/>
                      <a:pt x="367893" y="88821"/>
                      <a:pt x="216024" y="0"/>
                    </a:cubicBezTo>
                    <a:close/>
                  </a:path>
                </a:pathLst>
              </a:cu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ight Arrow 28">
                <a:extLst>
                  <a:ext uri="{FF2B5EF4-FFF2-40B4-BE49-F238E27FC236}">
                    <a16:creationId xmlns:a16="http://schemas.microsoft.com/office/drawing/2014/main" id="{93A71E9B-C902-7559-4222-C40D2B3636DE}"/>
                  </a:ext>
                </a:extLst>
              </p:cNvPr>
              <p:cNvSpPr/>
              <p:nvPr/>
            </p:nvSpPr>
            <p:spPr>
              <a:xfrm rot="21104986" flipH="1">
                <a:off x="6746249" y="5392764"/>
                <a:ext cx="288032"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9">
                <a:extLst>
                  <a:ext uri="{FF2B5EF4-FFF2-40B4-BE49-F238E27FC236}">
                    <a16:creationId xmlns:a16="http://schemas.microsoft.com/office/drawing/2014/main" id="{840AC987-DAE1-D19C-F28A-95E4B5CD9C34}"/>
                  </a:ext>
                </a:extLst>
              </p:cNvPr>
              <p:cNvSpPr/>
              <p:nvPr/>
            </p:nvSpPr>
            <p:spPr>
              <a:xfrm flipH="1">
                <a:off x="6732240" y="3212976"/>
                <a:ext cx="288032"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30">
                <a:extLst>
                  <a:ext uri="{FF2B5EF4-FFF2-40B4-BE49-F238E27FC236}">
                    <a16:creationId xmlns:a16="http://schemas.microsoft.com/office/drawing/2014/main" id="{1C773835-A6E7-B72F-7F8D-4C208F057DF3}"/>
                  </a:ext>
                </a:extLst>
              </p:cNvPr>
              <p:cNvSpPr/>
              <p:nvPr/>
            </p:nvSpPr>
            <p:spPr>
              <a:xfrm flipH="1">
                <a:off x="6732240" y="4221088"/>
                <a:ext cx="288032"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31">
                <a:extLst>
                  <a:ext uri="{FF2B5EF4-FFF2-40B4-BE49-F238E27FC236}">
                    <a16:creationId xmlns:a16="http://schemas.microsoft.com/office/drawing/2014/main" id="{A7F446A7-3BE7-761B-F850-50306D342604}"/>
                  </a:ext>
                </a:extLst>
              </p:cNvPr>
              <p:cNvSpPr/>
              <p:nvPr/>
            </p:nvSpPr>
            <p:spPr>
              <a:xfrm rot="495014" flipH="1" flipV="1">
                <a:off x="6746249" y="1792365"/>
                <a:ext cx="288032"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32">
                <a:extLst>
                  <a:ext uri="{FF2B5EF4-FFF2-40B4-BE49-F238E27FC236}">
                    <a16:creationId xmlns:a16="http://schemas.microsoft.com/office/drawing/2014/main" id="{417B34FD-268C-05CD-0BB8-4EF84F7C4ED9}"/>
                  </a:ext>
                </a:extLst>
              </p:cNvPr>
              <p:cNvSpPr/>
              <p:nvPr/>
            </p:nvSpPr>
            <p:spPr>
              <a:xfrm rot="495014">
                <a:off x="7394321" y="5392764"/>
                <a:ext cx="288032"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33">
                <a:extLst>
                  <a:ext uri="{FF2B5EF4-FFF2-40B4-BE49-F238E27FC236}">
                    <a16:creationId xmlns:a16="http://schemas.microsoft.com/office/drawing/2014/main" id="{5E022207-D4F6-6B86-BC6E-16471376EEC4}"/>
                  </a:ext>
                </a:extLst>
              </p:cNvPr>
              <p:cNvSpPr/>
              <p:nvPr/>
            </p:nvSpPr>
            <p:spPr>
              <a:xfrm>
                <a:off x="7452320" y="3212976"/>
                <a:ext cx="288032"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4">
                <a:extLst>
                  <a:ext uri="{FF2B5EF4-FFF2-40B4-BE49-F238E27FC236}">
                    <a16:creationId xmlns:a16="http://schemas.microsoft.com/office/drawing/2014/main" id="{3F8DD456-51A9-E595-1C8A-C3D7105D863E}"/>
                  </a:ext>
                </a:extLst>
              </p:cNvPr>
              <p:cNvSpPr/>
              <p:nvPr/>
            </p:nvSpPr>
            <p:spPr>
              <a:xfrm>
                <a:off x="7452320" y="4221088"/>
                <a:ext cx="288032"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5">
                <a:extLst>
                  <a:ext uri="{FF2B5EF4-FFF2-40B4-BE49-F238E27FC236}">
                    <a16:creationId xmlns:a16="http://schemas.microsoft.com/office/drawing/2014/main" id="{4F1CFFD4-1A16-BA5D-9DF8-2DA352D1AB97}"/>
                  </a:ext>
                </a:extLst>
              </p:cNvPr>
              <p:cNvSpPr/>
              <p:nvPr/>
            </p:nvSpPr>
            <p:spPr>
              <a:xfrm rot="21104986" flipV="1">
                <a:off x="7466328" y="1792364"/>
                <a:ext cx="288032"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730BCFD8-E7CB-713E-0DF0-86002A9430AE}"/>
                </a:ext>
              </a:extLst>
            </p:cNvPr>
            <p:cNvSpPr txBox="1"/>
            <p:nvPr/>
          </p:nvSpPr>
          <p:spPr>
            <a:xfrm>
              <a:off x="9761286" y="5435601"/>
              <a:ext cx="2258995" cy="749564"/>
            </a:xfrm>
            <a:prstGeom prst="rect">
              <a:avLst/>
            </a:prstGeom>
            <a:noFill/>
          </p:spPr>
          <p:txBody>
            <a:bodyPr wrap="none" rtlCol="0">
              <a:spAutoFit/>
            </a:bodyPr>
            <a:lstStyle/>
            <a:p>
              <a:pPr algn="ctr"/>
              <a:r>
                <a:rPr lang="en-US" sz="1600" b="1" dirty="0">
                  <a:latin typeface="Helvetica" panose="020B0604020202020204" pitchFamily="34" charset="0"/>
                  <a:cs typeface="Helvetica" panose="020B0604020202020204" pitchFamily="34" charset="0"/>
                </a:rPr>
                <a:t>Regime II</a:t>
              </a:r>
              <a:br>
                <a:rPr lang="en-US" sz="1600" b="1" dirty="0">
                  <a:latin typeface="Helvetica" panose="020B0604020202020204" pitchFamily="34" charset="0"/>
                  <a:cs typeface="Helvetica" panose="020B0604020202020204" pitchFamily="34" charset="0"/>
                </a:rPr>
              </a:br>
              <a:r>
                <a:rPr lang="en-US" sz="1600" b="1" dirty="0">
                  <a:latin typeface="Helvetica" panose="020B0604020202020204" pitchFamily="34" charset="0"/>
                  <a:cs typeface="Helvetica" panose="020B0604020202020204" pitchFamily="34" charset="0"/>
                </a:rPr>
                <a:t>‘</a:t>
              </a:r>
              <a:r>
                <a:rPr lang="en-US" sz="1600" b="1" dirty="0" err="1">
                  <a:latin typeface="Helvetica" panose="020B0604020202020204" pitchFamily="34" charset="0"/>
                  <a:cs typeface="Helvetica" panose="020B0604020202020204" pitchFamily="34" charset="0"/>
                </a:rPr>
                <a:t>Nanogratings</a:t>
              </a:r>
              <a:r>
                <a:rPr lang="en-US" sz="1600" b="1" dirty="0">
                  <a:latin typeface="Helvetica" panose="020B0604020202020204" pitchFamily="34" charset="0"/>
                  <a:cs typeface="Helvetica" panose="020B0604020202020204" pitchFamily="34" charset="0"/>
                </a:rPr>
                <a:t>’</a:t>
              </a:r>
              <a:endParaRPr lang="fr-CH" sz="1600" b="1" dirty="0">
                <a:latin typeface="Helvetica" panose="020B0604020202020204" pitchFamily="34" charset="0"/>
                <a:cs typeface="Helvetica" panose="020B0604020202020204" pitchFamily="34" charset="0"/>
              </a:endParaRPr>
            </a:p>
          </p:txBody>
        </p:sp>
      </p:grpSp>
      <p:sp>
        <p:nvSpPr>
          <p:cNvPr id="33" name="TextBox 32">
            <a:extLst>
              <a:ext uri="{FF2B5EF4-FFF2-40B4-BE49-F238E27FC236}">
                <a16:creationId xmlns:a16="http://schemas.microsoft.com/office/drawing/2014/main" id="{319A3C93-3EC7-C4D4-00DA-099B44ADF820}"/>
              </a:ext>
            </a:extLst>
          </p:cNvPr>
          <p:cNvSpPr txBox="1"/>
          <p:nvPr/>
        </p:nvSpPr>
        <p:spPr>
          <a:xfrm>
            <a:off x="0" y="6550223"/>
            <a:ext cx="6983655" cy="307777"/>
          </a:xfrm>
          <a:prstGeom prst="rect">
            <a:avLst/>
          </a:prstGeom>
          <a:solidFill>
            <a:schemeClr val="accent4">
              <a:lumMod val="60000"/>
              <a:lumOff val="40000"/>
            </a:schemeClr>
          </a:solidFill>
        </p:spPr>
        <p:txBody>
          <a:bodyPr wrap="square">
            <a:spAutoFit/>
          </a:bodyPr>
          <a:lstStyle/>
          <a:p>
            <a:pPr algn="ctr"/>
            <a:r>
              <a:rPr lang="en-US" sz="1400" dirty="0">
                <a:latin typeface="Helvetica" panose="020B0604020202020204" pitchFamily="34" charset="0"/>
                <a:cs typeface="Helvetica" panose="020B0604020202020204" pitchFamily="34" charset="0"/>
              </a:rPr>
              <a:t>Y. Bellouard, A. Champion, B. McMillen, S. Mukherjee, et al.,  Optica </a:t>
            </a:r>
            <a:r>
              <a:rPr lang="en-US" sz="1400" b="1" dirty="0">
                <a:latin typeface="Helvetica" panose="020B0604020202020204" pitchFamily="34" charset="0"/>
                <a:cs typeface="Helvetica" panose="020B0604020202020204" pitchFamily="34" charset="0"/>
              </a:rPr>
              <a:t>3</a:t>
            </a:r>
            <a:r>
              <a:rPr lang="en-US" sz="1400" dirty="0">
                <a:latin typeface="Helvetica" panose="020B0604020202020204" pitchFamily="34" charset="0"/>
                <a:cs typeface="Helvetica" panose="020B0604020202020204" pitchFamily="34" charset="0"/>
              </a:rPr>
              <a:t>, 1285 (2016).</a:t>
            </a:r>
          </a:p>
        </p:txBody>
      </p:sp>
      <p:pic>
        <p:nvPicPr>
          <p:cNvPr id="35" name="Picture 34" descr="Macintosh HD:Users:Mac:Documents:TU Mac Sync Folder:Research:TUe Research:Galatea:Diffractive Ring Lenses:Ring Images:Polscope:Fused Silica Rotating Pol Etch Test 2 - Sample 191213:png:50um_0_deg_CCW_site_1.png">
            <a:extLst>
              <a:ext uri="{FF2B5EF4-FFF2-40B4-BE49-F238E27FC236}">
                <a16:creationId xmlns:a16="http://schemas.microsoft.com/office/drawing/2014/main" id="{BF48A4E0-A540-C3AD-47FB-E4978F6A2DF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632653" y="3001164"/>
            <a:ext cx="1320287" cy="1348128"/>
          </a:xfrm>
          <a:prstGeom prst="rect">
            <a:avLst/>
          </a:prstGeom>
          <a:noFill/>
          <a:ln>
            <a:noFill/>
          </a:ln>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36" name="Picture 35" descr="Macintosh HD:Users:Mac:Documents:TU Mac Sync Folder:Research:TUe Research:Galatea:Diffractive Ring Lenses:Ring Images:Polscope:Fused Silica Rotating Pol Etch Test 2 - Sample 191213:png:50um_90_deg_CCW_site_1.png">
            <a:extLst>
              <a:ext uri="{FF2B5EF4-FFF2-40B4-BE49-F238E27FC236}">
                <a16:creationId xmlns:a16="http://schemas.microsoft.com/office/drawing/2014/main" id="{0C8A246A-6094-1FF2-D8EA-AE05639D4175}"/>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32926" y="3577367"/>
            <a:ext cx="1424339" cy="1474490"/>
          </a:xfrm>
          <a:prstGeom prst="rect">
            <a:avLst/>
          </a:prstGeom>
          <a:noFill/>
          <a:ln>
            <a:noFill/>
          </a:ln>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38" name="Picture 37" descr="Macintosh HD:Users:Mac:Documents:TU Mac Sync Folder:Research:TUe Research:Galatea:Diffractive Ring Lenses:Ring Images:Polscope:Fused Silica Rotating Pol Etch Test 2 - Sample 191213:png:50um_45_deg_CCW_site_1.png">
            <a:extLst>
              <a:ext uri="{FF2B5EF4-FFF2-40B4-BE49-F238E27FC236}">
                <a16:creationId xmlns:a16="http://schemas.microsoft.com/office/drawing/2014/main" id="{B8CC11AD-37FD-DD5E-E40E-91A64A89DCBC}"/>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52556" y="4423470"/>
            <a:ext cx="1311409" cy="1369089"/>
          </a:xfrm>
          <a:prstGeom prst="rect">
            <a:avLst/>
          </a:prstGeom>
          <a:noFill/>
          <a:ln>
            <a:noFill/>
          </a:ln>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39" name="TextBox 38">
            <a:extLst>
              <a:ext uri="{FF2B5EF4-FFF2-40B4-BE49-F238E27FC236}">
                <a16:creationId xmlns:a16="http://schemas.microsoft.com/office/drawing/2014/main" id="{B979F42F-CC67-5D40-952D-964BD000420B}"/>
              </a:ext>
            </a:extLst>
          </p:cNvPr>
          <p:cNvSpPr txBox="1"/>
          <p:nvPr/>
        </p:nvSpPr>
        <p:spPr>
          <a:xfrm>
            <a:off x="9264131" y="5871871"/>
            <a:ext cx="2659767" cy="646331"/>
          </a:xfrm>
          <a:prstGeom prst="rect">
            <a:avLst/>
          </a:prstGeom>
          <a:noFill/>
        </p:spPr>
        <p:txBody>
          <a:bodyPr wrap="none" rtlCol="0">
            <a:spAutoFit/>
          </a:bodyPr>
          <a:lstStyle/>
          <a:p>
            <a:r>
              <a:rPr lang="en-US" dirty="0">
                <a:latin typeface="Helvetica" panose="020B0604020202020204" pitchFamily="34" charset="0"/>
                <a:cs typeface="Helvetica" panose="020B0604020202020204" pitchFamily="34" charset="0"/>
              </a:rPr>
              <a:t>Tailored stress states in </a:t>
            </a:r>
          </a:p>
          <a:p>
            <a:r>
              <a:rPr lang="en-US" dirty="0">
                <a:latin typeface="Helvetica" panose="020B0604020202020204" pitchFamily="34" charset="0"/>
                <a:cs typeface="Helvetica" panose="020B0604020202020204" pitchFamily="34" charset="0"/>
              </a:rPr>
              <a:t>silica</a:t>
            </a:r>
            <a:endParaRPr lang="fr-FR" dirty="0">
              <a:latin typeface="Helvetica" panose="020B0604020202020204" pitchFamily="34" charset="0"/>
              <a:cs typeface="Helvetica" panose="020B0604020202020204" pitchFamily="34" charset="0"/>
            </a:endParaRPr>
          </a:p>
        </p:txBody>
      </p:sp>
      <p:sp>
        <p:nvSpPr>
          <p:cNvPr id="40" name="TextBox 39">
            <a:extLst>
              <a:ext uri="{FF2B5EF4-FFF2-40B4-BE49-F238E27FC236}">
                <a16:creationId xmlns:a16="http://schemas.microsoft.com/office/drawing/2014/main" id="{B71FD43A-B263-9828-1EDD-195EB65F1912}"/>
              </a:ext>
            </a:extLst>
          </p:cNvPr>
          <p:cNvSpPr txBox="1"/>
          <p:nvPr/>
        </p:nvSpPr>
        <p:spPr>
          <a:xfrm>
            <a:off x="8788732" y="2421262"/>
            <a:ext cx="3262241" cy="646331"/>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Micro-hinge for fracture mechanics</a:t>
            </a:r>
            <a:endParaRPr lang="fr-FR" dirty="0">
              <a:latin typeface="Helvetica" panose="020B0604020202020204" pitchFamily="34" charset="0"/>
              <a:cs typeface="Helvetica" panose="020B0604020202020204" pitchFamily="34" charset="0"/>
            </a:endParaRPr>
          </a:p>
        </p:txBody>
      </p:sp>
      <p:pic>
        <p:nvPicPr>
          <p:cNvPr id="42" name="Picture 41">
            <a:extLst>
              <a:ext uri="{FF2B5EF4-FFF2-40B4-BE49-F238E27FC236}">
                <a16:creationId xmlns:a16="http://schemas.microsoft.com/office/drawing/2014/main" id="{08D6279B-83AC-7A5A-8F90-52A35F9F8FA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829677" y="268941"/>
            <a:ext cx="2701176" cy="2025882"/>
          </a:xfrm>
          <a:prstGeom prst="rect">
            <a:avLst/>
          </a:prstGeom>
        </p:spPr>
      </p:pic>
    </p:spTree>
    <p:extLst>
      <p:ext uri="{BB962C8B-B14F-4D97-AF65-F5344CB8AC3E}">
        <p14:creationId xmlns:p14="http://schemas.microsoft.com/office/powerpoint/2010/main" val="46895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500"/>
                                  </p:stCondLst>
                                  <p:childTnLst>
                                    <p:set>
                                      <p:cBhvr>
                                        <p:cTn id="18" dur="1" fill="hold">
                                          <p:stCondLst>
                                            <p:cond delay="0"/>
                                          </p:stCondLst>
                                        </p:cTn>
                                        <p:tgtEl>
                                          <p:spTgt spid="38"/>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50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2"/>
          <p:cNvSpPr>
            <a:spLocks noGrp="1" noChangeArrowheads="1"/>
          </p:cNvSpPr>
          <p:nvPr>
            <p:ph type="title"/>
          </p:nvPr>
        </p:nvSpPr>
        <p:spPr/>
        <p:txBody>
          <a:bodyPr>
            <a:normAutofit/>
          </a:bodyPr>
          <a:lstStyle/>
          <a:p>
            <a:pPr eaLnBrk="1" hangingPunct="1"/>
            <a:r>
              <a:rPr lang="en-US" altLang="en-US" dirty="0"/>
              <a:t>Schematic of laser-matter interaction</a:t>
            </a:r>
            <a:endParaRPr lang="nl-NL" altLang="en-US" dirty="0"/>
          </a:p>
        </p:txBody>
      </p:sp>
      <p:sp>
        <p:nvSpPr>
          <p:cNvPr id="36" name="Freeform 26"/>
          <p:cNvSpPr>
            <a:spLocks/>
          </p:cNvSpPr>
          <p:nvPr/>
        </p:nvSpPr>
        <p:spPr bwMode="auto">
          <a:xfrm>
            <a:off x="4306121" y="1247775"/>
            <a:ext cx="4500562" cy="2460625"/>
          </a:xfrm>
          <a:custGeom>
            <a:avLst/>
            <a:gdLst/>
            <a:ahLst/>
            <a:cxnLst>
              <a:cxn ang="0">
                <a:pos x="431" y="1550"/>
              </a:cxn>
              <a:cxn ang="0">
                <a:pos x="68" y="1141"/>
              </a:cxn>
              <a:cxn ang="0">
                <a:pos x="23" y="779"/>
              </a:cxn>
              <a:cxn ang="0">
                <a:pos x="114" y="506"/>
              </a:cxn>
              <a:cxn ang="0">
                <a:pos x="522" y="98"/>
              </a:cxn>
              <a:cxn ang="0">
                <a:pos x="1520" y="8"/>
              </a:cxn>
              <a:cxn ang="0">
                <a:pos x="2019" y="144"/>
              </a:cxn>
              <a:cxn ang="0">
                <a:pos x="2608" y="325"/>
              </a:cxn>
              <a:cxn ang="0">
                <a:pos x="2745" y="552"/>
              </a:cxn>
              <a:cxn ang="0">
                <a:pos x="2790" y="1005"/>
              </a:cxn>
              <a:cxn ang="0">
                <a:pos x="2472" y="1323"/>
              </a:cxn>
              <a:cxn ang="0">
                <a:pos x="2246" y="1550"/>
              </a:cxn>
            </a:cxnLst>
            <a:rect l="0" t="0" r="r" b="b"/>
            <a:pathLst>
              <a:path w="2835" h="1550">
                <a:moveTo>
                  <a:pt x="431" y="1550"/>
                </a:moveTo>
                <a:cubicBezTo>
                  <a:pt x="283" y="1409"/>
                  <a:pt x="136" y="1269"/>
                  <a:pt x="68" y="1141"/>
                </a:cubicBezTo>
                <a:cubicBezTo>
                  <a:pt x="0" y="1013"/>
                  <a:pt x="15" y="885"/>
                  <a:pt x="23" y="779"/>
                </a:cubicBezTo>
                <a:cubicBezTo>
                  <a:pt x="31" y="673"/>
                  <a:pt x="31" y="619"/>
                  <a:pt x="114" y="506"/>
                </a:cubicBezTo>
                <a:cubicBezTo>
                  <a:pt x="197" y="393"/>
                  <a:pt x="288" y="181"/>
                  <a:pt x="522" y="98"/>
                </a:cubicBezTo>
                <a:cubicBezTo>
                  <a:pt x="756" y="15"/>
                  <a:pt x="1271" y="0"/>
                  <a:pt x="1520" y="8"/>
                </a:cubicBezTo>
                <a:cubicBezTo>
                  <a:pt x="1769" y="16"/>
                  <a:pt x="1838" y="91"/>
                  <a:pt x="2019" y="144"/>
                </a:cubicBezTo>
                <a:cubicBezTo>
                  <a:pt x="2200" y="197"/>
                  <a:pt x="2487" y="257"/>
                  <a:pt x="2608" y="325"/>
                </a:cubicBezTo>
                <a:cubicBezTo>
                  <a:pt x="2729" y="393"/>
                  <a:pt x="2715" y="439"/>
                  <a:pt x="2745" y="552"/>
                </a:cubicBezTo>
                <a:cubicBezTo>
                  <a:pt x="2775" y="665"/>
                  <a:pt x="2835" y="877"/>
                  <a:pt x="2790" y="1005"/>
                </a:cubicBezTo>
                <a:cubicBezTo>
                  <a:pt x="2745" y="1133"/>
                  <a:pt x="2563" y="1232"/>
                  <a:pt x="2472" y="1323"/>
                </a:cubicBezTo>
                <a:cubicBezTo>
                  <a:pt x="2381" y="1414"/>
                  <a:pt x="2313" y="1482"/>
                  <a:pt x="2246" y="1550"/>
                </a:cubicBezTo>
              </a:path>
            </a:pathLst>
          </a:custGeom>
          <a:gradFill rotWithShape="1">
            <a:gsLst>
              <a:gs pos="0">
                <a:schemeClr val="bg1">
                  <a:alpha val="20000"/>
                </a:schemeClr>
              </a:gs>
              <a:gs pos="100000">
                <a:schemeClr val="bg1">
                  <a:gamma/>
                  <a:shade val="46275"/>
                  <a:invGamma/>
                </a:schemeClr>
              </a:gs>
            </a:gsLst>
            <a:lin ang="5400000" scaled="1"/>
          </a:gradFill>
          <a:ln w="9525" cap="flat" cmpd="sng">
            <a:noFill/>
            <a:prstDash val="solid"/>
            <a:round/>
            <a:headEnd/>
            <a:tailEn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37" name="Rectangle 4"/>
          <p:cNvSpPr>
            <a:spLocks noChangeArrowheads="1"/>
          </p:cNvSpPr>
          <p:nvPr/>
        </p:nvSpPr>
        <p:spPr bwMode="auto">
          <a:xfrm>
            <a:off x="3334571" y="3708400"/>
            <a:ext cx="5759450" cy="2447925"/>
          </a:xfrm>
          <a:prstGeom prst="rect">
            <a:avLst/>
          </a:prstGeom>
          <a:solidFill>
            <a:srgbClr val="DDDDDD"/>
          </a:soli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38" name="Freeform 12"/>
          <p:cNvSpPr>
            <a:spLocks/>
          </p:cNvSpPr>
          <p:nvPr/>
        </p:nvSpPr>
        <p:spPr bwMode="auto">
          <a:xfrm>
            <a:off x="4942708" y="3708400"/>
            <a:ext cx="2952750" cy="2316162"/>
          </a:xfrm>
          <a:custGeom>
            <a:avLst/>
            <a:gdLst/>
            <a:ahLst/>
            <a:cxnLst>
              <a:cxn ang="0">
                <a:pos x="30" y="0"/>
              </a:cxn>
              <a:cxn ang="0">
                <a:pos x="121" y="998"/>
              </a:cxn>
              <a:cxn ang="0">
                <a:pos x="756" y="1406"/>
              </a:cxn>
              <a:cxn ang="0">
                <a:pos x="1482" y="1315"/>
              </a:cxn>
              <a:cxn ang="0">
                <a:pos x="1799" y="862"/>
              </a:cxn>
              <a:cxn ang="0">
                <a:pos x="1845" y="0"/>
              </a:cxn>
            </a:cxnLst>
            <a:rect l="0" t="0" r="r" b="b"/>
            <a:pathLst>
              <a:path w="1860" h="1459">
                <a:moveTo>
                  <a:pt x="30" y="0"/>
                </a:moveTo>
                <a:cubicBezTo>
                  <a:pt x="15" y="382"/>
                  <a:pt x="0" y="764"/>
                  <a:pt x="121" y="998"/>
                </a:cubicBezTo>
                <a:cubicBezTo>
                  <a:pt x="242" y="1232"/>
                  <a:pt x="529" y="1353"/>
                  <a:pt x="756" y="1406"/>
                </a:cubicBezTo>
                <a:cubicBezTo>
                  <a:pt x="983" y="1459"/>
                  <a:pt x="1308" y="1406"/>
                  <a:pt x="1482" y="1315"/>
                </a:cubicBezTo>
                <a:cubicBezTo>
                  <a:pt x="1656" y="1224"/>
                  <a:pt x="1738" y="1081"/>
                  <a:pt x="1799" y="862"/>
                </a:cubicBezTo>
                <a:cubicBezTo>
                  <a:pt x="1860" y="643"/>
                  <a:pt x="1852" y="321"/>
                  <a:pt x="1845" y="0"/>
                </a:cubicBezTo>
              </a:path>
            </a:pathLst>
          </a:custGeom>
          <a:gradFill rotWithShape="1">
            <a:gsLst>
              <a:gs pos="0">
                <a:schemeClr val="bg2">
                  <a:alpha val="39999"/>
                </a:schemeClr>
              </a:gs>
              <a:gs pos="100000">
                <a:schemeClr val="bg1">
                  <a:alpha val="39999"/>
                </a:schemeClr>
              </a:gs>
            </a:gsLst>
            <a:lin ang="5400000" scaled="1"/>
          </a:gradFill>
          <a:ln w="9525" cap="flat" cmpd="sng">
            <a:noFill/>
            <a:prstDash val="solid"/>
            <a:round/>
            <a:headEnd/>
            <a:tailEn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39" name="AutoShape 5"/>
          <p:cNvSpPr>
            <a:spLocks noChangeArrowheads="1"/>
          </p:cNvSpPr>
          <p:nvPr/>
        </p:nvSpPr>
        <p:spPr bwMode="auto">
          <a:xfrm>
            <a:off x="5782496" y="3708400"/>
            <a:ext cx="1223962" cy="1223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FF9999"/>
              </a:gs>
              <a:gs pos="100000">
                <a:srgbClr val="DDDDDD"/>
              </a:gs>
            </a:gsLst>
            <a:lin ang="5400000" scaled="1"/>
          </a:gra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40" name="Freeform 6"/>
          <p:cNvSpPr>
            <a:spLocks/>
          </p:cNvSpPr>
          <p:nvPr/>
        </p:nvSpPr>
        <p:spPr bwMode="auto">
          <a:xfrm>
            <a:off x="4558533" y="1763712"/>
            <a:ext cx="1223963" cy="1944688"/>
          </a:xfrm>
          <a:custGeom>
            <a:avLst/>
            <a:gdLst/>
            <a:ahLst/>
            <a:cxnLst>
              <a:cxn ang="0">
                <a:pos x="771" y="1225"/>
              </a:cxn>
              <a:cxn ang="0">
                <a:pos x="454" y="408"/>
              </a:cxn>
              <a:cxn ang="0">
                <a:pos x="0" y="0"/>
              </a:cxn>
            </a:cxnLst>
            <a:rect l="0" t="0" r="r" b="b"/>
            <a:pathLst>
              <a:path w="771" h="1225">
                <a:moveTo>
                  <a:pt x="771" y="1225"/>
                </a:moveTo>
                <a:cubicBezTo>
                  <a:pt x="676" y="918"/>
                  <a:pt x="582" y="612"/>
                  <a:pt x="454" y="408"/>
                </a:cubicBezTo>
                <a:cubicBezTo>
                  <a:pt x="326" y="204"/>
                  <a:pt x="163" y="102"/>
                  <a:pt x="0" y="0"/>
                </a:cubicBezTo>
              </a:path>
            </a:pathLst>
          </a:custGeom>
          <a:noFill/>
          <a:ln w="38100" cap="flat" cmpd="sng">
            <a:solidFill>
              <a:srgbClr val="FF9999"/>
            </a:solidFill>
            <a:prstDash val="solid"/>
            <a:round/>
            <a:headEnd/>
            <a:tailEn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41" name="Freeform 7"/>
          <p:cNvSpPr>
            <a:spLocks/>
          </p:cNvSpPr>
          <p:nvPr/>
        </p:nvSpPr>
        <p:spPr bwMode="auto">
          <a:xfrm flipH="1">
            <a:off x="7006458" y="1763712"/>
            <a:ext cx="1223963" cy="1944688"/>
          </a:xfrm>
          <a:custGeom>
            <a:avLst/>
            <a:gdLst/>
            <a:ahLst/>
            <a:cxnLst>
              <a:cxn ang="0">
                <a:pos x="771" y="1225"/>
              </a:cxn>
              <a:cxn ang="0">
                <a:pos x="454" y="408"/>
              </a:cxn>
              <a:cxn ang="0">
                <a:pos x="0" y="0"/>
              </a:cxn>
            </a:cxnLst>
            <a:rect l="0" t="0" r="r" b="b"/>
            <a:pathLst>
              <a:path w="771" h="1225">
                <a:moveTo>
                  <a:pt x="771" y="1225"/>
                </a:moveTo>
                <a:cubicBezTo>
                  <a:pt x="676" y="918"/>
                  <a:pt x="582" y="612"/>
                  <a:pt x="454" y="408"/>
                </a:cubicBezTo>
                <a:cubicBezTo>
                  <a:pt x="326" y="204"/>
                  <a:pt x="163" y="102"/>
                  <a:pt x="0" y="0"/>
                </a:cubicBezTo>
              </a:path>
            </a:pathLst>
          </a:custGeom>
          <a:noFill/>
          <a:ln w="38100" cap="flat" cmpd="sng">
            <a:solidFill>
              <a:srgbClr val="FF9999"/>
            </a:solidFill>
            <a:prstDash val="solid"/>
            <a:round/>
            <a:headEnd/>
            <a:tailEn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42" name="AutoShape 8"/>
          <p:cNvSpPr>
            <a:spLocks noChangeArrowheads="1"/>
          </p:cNvSpPr>
          <p:nvPr/>
        </p:nvSpPr>
        <p:spPr bwMode="auto">
          <a:xfrm>
            <a:off x="6358758" y="5795962"/>
            <a:ext cx="144463" cy="647700"/>
          </a:xfrm>
          <a:prstGeom prst="downArrow">
            <a:avLst>
              <a:gd name="adj1" fmla="val 50000"/>
              <a:gd name="adj2" fmla="val 112088"/>
            </a:avLst>
          </a:prstGeom>
          <a:solidFill>
            <a:srgbClr val="FF9999"/>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43" name="Text Box 9"/>
          <p:cNvSpPr txBox="1">
            <a:spLocks noChangeArrowheads="1"/>
          </p:cNvSpPr>
          <p:nvPr/>
        </p:nvSpPr>
        <p:spPr bwMode="auto">
          <a:xfrm>
            <a:off x="5350696" y="6443662"/>
            <a:ext cx="248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1800" b="0" dirty="0">
                <a:solidFill>
                  <a:schemeClr val="tx2"/>
                </a:solidFill>
              </a:rPr>
              <a:t>Transmitted light if any</a:t>
            </a:r>
            <a:endParaRPr lang="nl-NL" altLang="en-US" sz="1800" b="0" dirty="0">
              <a:solidFill>
                <a:schemeClr val="tx2"/>
              </a:solidFill>
            </a:endParaRPr>
          </a:p>
        </p:txBody>
      </p:sp>
      <p:sp>
        <p:nvSpPr>
          <p:cNvPr id="44" name="Text Box 11"/>
          <p:cNvSpPr txBox="1">
            <a:spLocks noChangeArrowheads="1"/>
          </p:cNvSpPr>
          <p:nvPr/>
        </p:nvSpPr>
        <p:spPr bwMode="auto">
          <a:xfrm>
            <a:off x="8806683" y="2627312"/>
            <a:ext cx="19446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000" b="0" i="1">
                <a:solidFill>
                  <a:schemeClr val="tx1"/>
                </a:solidFill>
              </a:rPr>
              <a:t>Laser affected zone (LAZ)</a:t>
            </a:r>
            <a:endParaRPr lang="nl-NL" altLang="en-US" sz="2000" b="0" i="1">
              <a:solidFill>
                <a:schemeClr val="tx1"/>
              </a:solidFill>
            </a:endParaRPr>
          </a:p>
        </p:txBody>
      </p:sp>
      <p:sp>
        <p:nvSpPr>
          <p:cNvPr id="45" name="Line 13"/>
          <p:cNvSpPr>
            <a:spLocks noChangeShapeType="1"/>
          </p:cNvSpPr>
          <p:nvPr/>
        </p:nvSpPr>
        <p:spPr bwMode="auto">
          <a:xfrm flipH="1">
            <a:off x="7582721" y="3276600"/>
            <a:ext cx="1225550" cy="1223962"/>
          </a:xfrm>
          <a:prstGeom prst="line">
            <a:avLst/>
          </a:prstGeom>
          <a:noFill/>
          <a:ln w="38100">
            <a:solidFill>
              <a:srgbClr val="3399FF"/>
            </a:solidFill>
            <a:round/>
            <a:headEnd type="triangle" w="med" len="med"/>
            <a:tailEn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46" name="Text Box 14"/>
          <p:cNvSpPr txBox="1">
            <a:spLocks noChangeArrowheads="1"/>
          </p:cNvSpPr>
          <p:nvPr/>
        </p:nvSpPr>
        <p:spPr bwMode="auto">
          <a:xfrm>
            <a:off x="3550471" y="5311775"/>
            <a:ext cx="127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chemeClr val="tx2"/>
                </a:solidFill>
              </a:rPr>
              <a:t>Material</a:t>
            </a:r>
            <a:endParaRPr lang="nl-NL" altLang="en-US" sz="2400" b="0">
              <a:solidFill>
                <a:schemeClr val="tx2"/>
              </a:solidFill>
            </a:endParaRPr>
          </a:p>
        </p:txBody>
      </p:sp>
      <p:grpSp>
        <p:nvGrpSpPr>
          <p:cNvPr id="47" name="Group 16"/>
          <p:cNvGrpSpPr>
            <a:grpSpLocks/>
          </p:cNvGrpSpPr>
          <p:nvPr/>
        </p:nvGrpSpPr>
        <p:grpSpPr bwMode="auto">
          <a:xfrm>
            <a:off x="5206233" y="2124075"/>
            <a:ext cx="2376488" cy="746125"/>
            <a:chOff x="875" y="385"/>
            <a:chExt cx="2570" cy="3398"/>
          </a:xfrm>
        </p:grpSpPr>
        <p:sp>
          <p:nvSpPr>
            <p:cNvPr id="48" name="Freeform 17"/>
            <p:cNvSpPr>
              <a:spLocks/>
            </p:cNvSpPr>
            <p:nvPr/>
          </p:nvSpPr>
          <p:spPr bwMode="auto">
            <a:xfrm>
              <a:off x="875" y="385"/>
              <a:ext cx="1286" cy="3398"/>
            </a:xfrm>
            <a:custGeom>
              <a:avLst/>
              <a:gdLst/>
              <a:ahLst/>
              <a:cxnLst>
                <a:cxn ang="0">
                  <a:pos x="0" y="3398"/>
                </a:cxn>
                <a:cxn ang="0">
                  <a:pos x="305" y="3315"/>
                </a:cxn>
                <a:cxn ang="0">
                  <a:pos x="528" y="3085"/>
                </a:cxn>
                <a:cxn ang="0">
                  <a:pos x="759" y="2606"/>
                </a:cxn>
                <a:cxn ang="0">
                  <a:pos x="891" y="2161"/>
                </a:cxn>
                <a:cxn ang="0">
                  <a:pos x="973" y="1666"/>
                </a:cxn>
                <a:cxn ang="0">
                  <a:pos x="1056" y="1154"/>
                </a:cxn>
                <a:cxn ang="0">
                  <a:pos x="1105" y="717"/>
                </a:cxn>
                <a:cxn ang="0">
                  <a:pos x="1138" y="462"/>
                </a:cxn>
                <a:cxn ang="0">
                  <a:pos x="1171" y="206"/>
                </a:cxn>
                <a:cxn ang="0">
                  <a:pos x="1220" y="49"/>
                </a:cxn>
                <a:cxn ang="0">
                  <a:pos x="1286" y="0"/>
                </a:cxn>
              </a:cxnLst>
              <a:rect l="0" t="0" r="r" b="b"/>
              <a:pathLst>
                <a:path w="1286" h="3398">
                  <a:moveTo>
                    <a:pt x="0" y="3398"/>
                  </a:moveTo>
                  <a:cubicBezTo>
                    <a:pt x="108" y="3382"/>
                    <a:pt x="217" y="3367"/>
                    <a:pt x="305" y="3315"/>
                  </a:cubicBezTo>
                  <a:cubicBezTo>
                    <a:pt x="393" y="3263"/>
                    <a:pt x="452" y="3203"/>
                    <a:pt x="528" y="3085"/>
                  </a:cubicBezTo>
                  <a:cubicBezTo>
                    <a:pt x="604" y="2967"/>
                    <a:pt x="699" y="2760"/>
                    <a:pt x="759" y="2606"/>
                  </a:cubicBezTo>
                  <a:cubicBezTo>
                    <a:pt x="819" y="2452"/>
                    <a:pt x="855" y="2318"/>
                    <a:pt x="891" y="2161"/>
                  </a:cubicBezTo>
                  <a:cubicBezTo>
                    <a:pt x="927" y="2004"/>
                    <a:pt x="946" y="1834"/>
                    <a:pt x="973" y="1666"/>
                  </a:cubicBezTo>
                  <a:cubicBezTo>
                    <a:pt x="1000" y="1498"/>
                    <a:pt x="1034" y="1312"/>
                    <a:pt x="1056" y="1154"/>
                  </a:cubicBezTo>
                  <a:cubicBezTo>
                    <a:pt x="1078" y="996"/>
                    <a:pt x="1091" y="832"/>
                    <a:pt x="1105" y="717"/>
                  </a:cubicBezTo>
                  <a:cubicBezTo>
                    <a:pt x="1119" y="602"/>
                    <a:pt x="1127" y="547"/>
                    <a:pt x="1138" y="462"/>
                  </a:cubicBezTo>
                  <a:cubicBezTo>
                    <a:pt x="1149" y="377"/>
                    <a:pt x="1157" y="275"/>
                    <a:pt x="1171" y="206"/>
                  </a:cubicBezTo>
                  <a:cubicBezTo>
                    <a:pt x="1185" y="137"/>
                    <a:pt x="1201" y="83"/>
                    <a:pt x="1220" y="49"/>
                  </a:cubicBezTo>
                  <a:cubicBezTo>
                    <a:pt x="1239" y="15"/>
                    <a:pt x="1262" y="7"/>
                    <a:pt x="1286" y="0"/>
                  </a:cubicBezTo>
                </a:path>
              </a:pathLst>
            </a:custGeom>
            <a:noFill/>
            <a:ln w="38100" cmpd="sng">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49" name="Freeform 18"/>
            <p:cNvSpPr>
              <a:spLocks/>
            </p:cNvSpPr>
            <p:nvPr/>
          </p:nvSpPr>
          <p:spPr bwMode="auto">
            <a:xfrm flipH="1">
              <a:off x="2159" y="385"/>
              <a:ext cx="1286" cy="3398"/>
            </a:xfrm>
            <a:custGeom>
              <a:avLst/>
              <a:gdLst/>
              <a:ahLst/>
              <a:cxnLst>
                <a:cxn ang="0">
                  <a:pos x="0" y="3398"/>
                </a:cxn>
                <a:cxn ang="0">
                  <a:pos x="305" y="3315"/>
                </a:cxn>
                <a:cxn ang="0">
                  <a:pos x="528" y="3085"/>
                </a:cxn>
                <a:cxn ang="0">
                  <a:pos x="759" y="2606"/>
                </a:cxn>
                <a:cxn ang="0">
                  <a:pos x="891" y="2161"/>
                </a:cxn>
                <a:cxn ang="0">
                  <a:pos x="973" y="1666"/>
                </a:cxn>
                <a:cxn ang="0">
                  <a:pos x="1056" y="1154"/>
                </a:cxn>
                <a:cxn ang="0">
                  <a:pos x="1105" y="717"/>
                </a:cxn>
                <a:cxn ang="0">
                  <a:pos x="1138" y="462"/>
                </a:cxn>
                <a:cxn ang="0">
                  <a:pos x="1171" y="206"/>
                </a:cxn>
                <a:cxn ang="0">
                  <a:pos x="1220" y="49"/>
                </a:cxn>
                <a:cxn ang="0">
                  <a:pos x="1286" y="0"/>
                </a:cxn>
              </a:cxnLst>
              <a:rect l="0" t="0" r="r" b="b"/>
              <a:pathLst>
                <a:path w="1286" h="3398">
                  <a:moveTo>
                    <a:pt x="0" y="3398"/>
                  </a:moveTo>
                  <a:cubicBezTo>
                    <a:pt x="108" y="3382"/>
                    <a:pt x="217" y="3367"/>
                    <a:pt x="305" y="3315"/>
                  </a:cubicBezTo>
                  <a:cubicBezTo>
                    <a:pt x="393" y="3263"/>
                    <a:pt x="452" y="3203"/>
                    <a:pt x="528" y="3085"/>
                  </a:cubicBezTo>
                  <a:cubicBezTo>
                    <a:pt x="604" y="2967"/>
                    <a:pt x="699" y="2760"/>
                    <a:pt x="759" y="2606"/>
                  </a:cubicBezTo>
                  <a:cubicBezTo>
                    <a:pt x="819" y="2452"/>
                    <a:pt x="855" y="2318"/>
                    <a:pt x="891" y="2161"/>
                  </a:cubicBezTo>
                  <a:cubicBezTo>
                    <a:pt x="927" y="2004"/>
                    <a:pt x="946" y="1834"/>
                    <a:pt x="973" y="1666"/>
                  </a:cubicBezTo>
                  <a:cubicBezTo>
                    <a:pt x="1000" y="1498"/>
                    <a:pt x="1034" y="1312"/>
                    <a:pt x="1056" y="1154"/>
                  </a:cubicBezTo>
                  <a:cubicBezTo>
                    <a:pt x="1078" y="996"/>
                    <a:pt x="1091" y="832"/>
                    <a:pt x="1105" y="717"/>
                  </a:cubicBezTo>
                  <a:cubicBezTo>
                    <a:pt x="1119" y="602"/>
                    <a:pt x="1127" y="547"/>
                    <a:pt x="1138" y="462"/>
                  </a:cubicBezTo>
                  <a:cubicBezTo>
                    <a:pt x="1149" y="377"/>
                    <a:pt x="1157" y="275"/>
                    <a:pt x="1171" y="206"/>
                  </a:cubicBezTo>
                  <a:cubicBezTo>
                    <a:pt x="1185" y="137"/>
                    <a:pt x="1201" y="83"/>
                    <a:pt x="1220" y="49"/>
                  </a:cubicBezTo>
                  <a:cubicBezTo>
                    <a:pt x="1239" y="15"/>
                    <a:pt x="1262" y="7"/>
                    <a:pt x="1286" y="0"/>
                  </a:cubicBezTo>
                </a:path>
              </a:pathLst>
            </a:custGeom>
            <a:noFill/>
            <a:ln w="38100" cmpd="sng">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sp>
        <p:nvSpPr>
          <p:cNvPr id="50" name="Line 19"/>
          <p:cNvSpPr>
            <a:spLocks noChangeShapeType="1"/>
          </p:cNvSpPr>
          <p:nvPr/>
        </p:nvSpPr>
        <p:spPr bwMode="auto">
          <a:xfrm>
            <a:off x="5206233" y="2916237"/>
            <a:ext cx="2447925" cy="0"/>
          </a:xfrm>
          <a:prstGeom prst="line">
            <a:avLst/>
          </a:prstGeom>
          <a:noFill/>
          <a:ln w="28575">
            <a:solidFill>
              <a:srgbClr val="FFFFCC"/>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51" name="Line 20"/>
          <p:cNvSpPr>
            <a:spLocks noChangeShapeType="1"/>
          </p:cNvSpPr>
          <p:nvPr/>
        </p:nvSpPr>
        <p:spPr bwMode="auto">
          <a:xfrm rot="-5400000">
            <a:off x="5771383" y="2495550"/>
            <a:ext cx="1174750" cy="0"/>
          </a:xfrm>
          <a:prstGeom prst="line">
            <a:avLst/>
          </a:prstGeom>
          <a:noFill/>
          <a:ln w="28575">
            <a:solidFill>
              <a:srgbClr val="FFFFCC"/>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52" name="Text Box 21"/>
          <p:cNvSpPr txBox="1">
            <a:spLocks noChangeArrowheads="1"/>
          </p:cNvSpPr>
          <p:nvPr/>
        </p:nvSpPr>
        <p:spPr bwMode="auto">
          <a:xfrm>
            <a:off x="7727183" y="2627312"/>
            <a:ext cx="3492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3200" b="0" i="1">
                <a:solidFill>
                  <a:schemeClr val="bg1"/>
                </a:solidFill>
                <a:latin typeface="Times New Roman" pitchFamily="18" charset="0"/>
              </a:rPr>
              <a:t>x</a:t>
            </a:r>
          </a:p>
        </p:txBody>
      </p:sp>
      <p:sp>
        <p:nvSpPr>
          <p:cNvPr id="53" name="Text Box 22"/>
          <p:cNvSpPr txBox="1">
            <a:spLocks noChangeArrowheads="1"/>
          </p:cNvSpPr>
          <p:nvPr/>
        </p:nvSpPr>
        <p:spPr bwMode="auto">
          <a:xfrm>
            <a:off x="5350696" y="1331912"/>
            <a:ext cx="12049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3200" b="0">
                <a:solidFill>
                  <a:schemeClr val="tx2"/>
                </a:solidFill>
                <a:latin typeface="Times New Roman" pitchFamily="18" charset="0"/>
              </a:rPr>
              <a:t>I(x,y)</a:t>
            </a:r>
          </a:p>
        </p:txBody>
      </p:sp>
      <p:sp>
        <p:nvSpPr>
          <p:cNvPr id="54" name="Line 23"/>
          <p:cNvSpPr>
            <a:spLocks noChangeShapeType="1"/>
          </p:cNvSpPr>
          <p:nvPr/>
        </p:nvSpPr>
        <p:spPr bwMode="auto">
          <a:xfrm>
            <a:off x="8663808" y="3708400"/>
            <a:ext cx="1798638" cy="0"/>
          </a:xfrm>
          <a:prstGeom prst="line">
            <a:avLst/>
          </a:prstGeom>
          <a:noFill/>
          <a:ln w="9525">
            <a:solidFill>
              <a:schemeClr val="bg1"/>
            </a:solidFill>
            <a:round/>
            <a:headEnd/>
            <a:tailEn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55" name="Line 24"/>
          <p:cNvSpPr>
            <a:spLocks noChangeShapeType="1"/>
          </p:cNvSpPr>
          <p:nvPr/>
        </p:nvSpPr>
        <p:spPr bwMode="auto">
          <a:xfrm>
            <a:off x="9454383" y="3708400"/>
            <a:ext cx="0" cy="1800225"/>
          </a:xfrm>
          <a:prstGeom prst="line">
            <a:avLst/>
          </a:prstGeom>
          <a:noFill/>
          <a:ln w="38100">
            <a:solidFill>
              <a:schemeClr val="bg1"/>
            </a:solidFill>
            <a:round/>
            <a:headEnd/>
            <a:tailEnd type="triangle" w="med" len="me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56" name="Text Box 25"/>
          <p:cNvSpPr txBox="1">
            <a:spLocks noChangeArrowheads="1"/>
          </p:cNvSpPr>
          <p:nvPr/>
        </p:nvSpPr>
        <p:spPr bwMode="auto">
          <a:xfrm>
            <a:off x="9435333" y="4232275"/>
            <a:ext cx="133985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1800" b="0">
                <a:solidFill>
                  <a:schemeClr val="bg1"/>
                </a:solidFill>
              </a:rPr>
              <a:t>Absorption </a:t>
            </a:r>
          </a:p>
          <a:p>
            <a:pPr eaLnBrk="1" hangingPunct="1"/>
            <a:r>
              <a:rPr lang="en-US" altLang="en-US" sz="1800" b="0">
                <a:solidFill>
                  <a:schemeClr val="bg1"/>
                </a:solidFill>
              </a:rPr>
              <a:t>depth</a:t>
            </a:r>
            <a:endParaRPr lang="nl-NL" altLang="en-US" sz="1800" b="0">
              <a:solidFill>
                <a:schemeClr val="bg1"/>
              </a:solidFill>
            </a:endParaRPr>
          </a:p>
        </p:txBody>
      </p:sp>
      <p:sp>
        <p:nvSpPr>
          <p:cNvPr id="57" name="Text Box 27"/>
          <p:cNvSpPr txBox="1">
            <a:spLocks noChangeArrowheads="1"/>
          </p:cNvSpPr>
          <p:nvPr/>
        </p:nvSpPr>
        <p:spPr bwMode="auto">
          <a:xfrm>
            <a:off x="2542408" y="1979612"/>
            <a:ext cx="19446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000" b="0" i="1" dirty="0">
                <a:solidFill>
                  <a:schemeClr val="tx1"/>
                </a:solidFill>
              </a:rPr>
              <a:t>Plume</a:t>
            </a:r>
            <a:br>
              <a:rPr lang="en-US" altLang="en-US" sz="2000" b="0" i="1" dirty="0">
                <a:solidFill>
                  <a:schemeClr val="tx1"/>
                </a:solidFill>
              </a:rPr>
            </a:br>
            <a:r>
              <a:rPr lang="en-US" altLang="en-US" sz="2000" b="0" i="1" dirty="0">
                <a:solidFill>
                  <a:schemeClr val="tx1"/>
                </a:solidFill>
              </a:rPr>
              <a:t>(Ejected material)</a:t>
            </a:r>
            <a:endParaRPr lang="nl-NL" altLang="en-US" sz="2000" b="0" i="1" dirty="0">
              <a:solidFill>
                <a:schemeClr val="tx1"/>
              </a:solidFill>
            </a:endParaRPr>
          </a:p>
        </p:txBody>
      </p:sp>
      <p:sp>
        <p:nvSpPr>
          <p:cNvPr id="58" name="Line 28"/>
          <p:cNvSpPr>
            <a:spLocks noChangeShapeType="1"/>
          </p:cNvSpPr>
          <p:nvPr/>
        </p:nvSpPr>
        <p:spPr bwMode="auto">
          <a:xfrm>
            <a:off x="3766371" y="2700337"/>
            <a:ext cx="1152525" cy="360363"/>
          </a:xfrm>
          <a:prstGeom prst="line">
            <a:avLst/>
          </a:prstGeom>
          <a:noFill/>
          <a:ln w="38100">
            <a:solidFill>
              <a:srgbClr val="3399FF"/>
            </a:solidFill>
            <a:round/>
            <a:headEnd type="triangle" w="med" len="med"/>
            <a:tailEn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59" name="AutoShape 29"/>
          <p:cNvSpPr>
            <a:spLocks noChangeArrowheads="1"/>
          </p:cNvSpPr>
          <p:nvPr/>
        </p:nvSpPr>
        <p:spPr bwMode="auto">
          <a:xfrm>
            <a:off x="5206233" y="4068762"/>
            <a:ext cx="576263" cy="215900"/>
          </a:xfrm>
          <a:prstGeom prst="leftArrow">
            <a:avLst>
              <a:gd name="adj1" fmla="val 50000"/>
              <a:gd name="adj2" fmla="val 66728"/>
            </a:avLst>
          </a:prstGeom>
          <a:solidFill>
            <a:schemeClr val="bg1"/>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60" name="AutoShape 30"/>
          <p:cNvSpPr>
            <a:spLocks noChangeArrowheads="1"/>
          </p:cNvSpPr>
          <p:nvPr/>
        </p:nvSpPr>
        <p:spPr bwMode="auto">
          <a:xfrm rot="-2032349">
            <a:off x="5314183" y="4897437"/>
            <a:ext cx="576263" cy="215900"/>
          </a:xfrm>
          <a:prstGeom prst="leftArrow">
            <a:avLst>
              <a:gd name="adj1" fmla="val 50000"/>
              <a:gd name="adj2" fmla="val 66728"/>
            </a:avLst>
          </a:prstGeom>
          <a:solidFill>
            <a:schemeClr val="bg1"/>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61" name="AutoShape 31"/>
          <p:cNvSpPr>
            <a:spLocks noChangeArrowheads="1"/>
          </p:cNvSpPr>
          <p:nvPr/>
        </p:nvSpPr>
        <p:spPr bwMode="auto">
          <a:xfrm rot="16200000">
            <a:off x="6107140" y="5183981"/>
            <a:ext cx="576262" cy="215900"/>
          </a:xfrm>
          <a:prstGeom prst="leftArrow">
            <a:avLst>
              <a:gd name="adj1" fmla="val 50000"/>
              <a:gd name="adj2" fmla="val 66728"/>
            </a:avLst>
          </a:prstGeom>
          <a:solidFill>
            <a:schemeClr val="bg1"/>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62" name="AutoShape 32"/>
          <p:cNvSpPr>
            <a:spLocks noChangeArrowheads="1"/>
          </p:cNvSpPr>
          <p:nvPr/>
        </p:nvSpPr>
        <p:spPr bwMode="auto">
          <a:xfrm flipH="1">
            <a:off x="7006458" y="4068762"/>
            <a:ext cx="576263" cy="215900"/>
          </a:xfrm>
          <a:prstGeom prst="leftArrow">
            <a:avLst>
              <a:gd name="adj1" fmla="val 50000"/>
              <a:gd name="adj2" fmla="val 66728"/>
            </a:avLst>
          </a:prstGeom>
          <a:solidFill>
            <a:schemeClr val="bg1"/>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63" name="AutoShape 33"/>
          <p:cNvSpPr>
            <a:spLocks noChangeArrowheads="1"/>
          </p:cNvSpPr>
          <p:nvPr/>
        </p:nvSpPr>
        <p:spPr bwMode="auto">
          <a:xfrm rot="2032349" flipH="1">
            <a:off x="7114408" y="4897437"/>
            <a:ext cx="576263" cy="215900"/>
          </a:xfrm>
          <a:prstGeom prst="leftArrow">
            <a:avLst>
              <a:gd name="adj1" fmla="val 50000"/>
              <a:gd name="adj2" fmla="val 66728"/>
            </a:avLst>
          </a:prstGeom>
          <a:solidFill>
            <a:schemeClr val="bg1"/>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64" name="Line 34"/>
          <p:cNvSpPr>
            <a:spLocks noChangeShapeType="1"/>
          </p:cNvSpPr>
          <p:nvPr/>
        </p:nvSpPr>
        <p:spPr bwMode="auto">
          <a:xfrm>
            <a:off x="3118671" y="4787900"/>
            <a:ext cx="2232025" cy="144462"/>
          </a:xfrm>
          <a:prstGeom prst="line">
            <a:avLst/>
          </a:prstGeom>
          <a:noFill/>
          <a:ln w="38100">
            <a:solidFill>
              <a:srgbClr val="3399FF"/>
            </a:solidFill>
            <a:round/>
            <a:headEnd type="triangle" w="med" len="med"/>
            <a:tailEn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65" name="Text Box 35"/>
          <p:cNvSpPr txBox="1">
            <a:spLocks noChangeArrowheads="1"/>
          </p:cNvSpPr>
          <p:nvPr/>
        </p:nvSpPr>
        <p:spPr bwMode="auto">
          <a:xfrm>
            <a:off x="1894708" y="4284662"/>
            <a:ext cx="13684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000" b="0" i="1" dirty="0">
                <a:solidFill>
                  <a:schemeClr val="tx1"/>
                </a:solidFill>
              </a:rPr>
              <a:t>Transfer of energy (heat, stress, etc.)</a:t>
            </a:r>
            <a:endParaRPr lang="nl-NL" altLang="en-US" sz="2000" b="0" i="1" dirty="0">
              <a:solidFill>
                <a:schemeClr val="tx1"/>
              </a:solidFill>
            </a:endParaRPr>
          </a:p>
        </p:txBody>
      </p:sp>
      <p:sp>
        <p:nvSpPr>
          <p:cNvPr id="66" name="Line 36"/>
          <p:cNvSpPr>
            <a:spLocks noChangeShapeType="1"/>
          </p:cNvSpPr>
          <p:nvPr/>
        </p:nvSpPr>
        <p:spPr bwMode="auto">
          <a:xfrm flipH="1" flipV="1">
            <a:off x="6646096" y="4284662"/>
            <a:ext cx="2881312" cy="1871663"/>
          </a:xfrm>
          <a:prstGeom prst="line">
            <a:avLst/>
          </a:prstGeom>
          <a:noFill/>
          <a:ln w="38100">
            <a:solidFill>
              <a:srgbClr val="3399FF"/>
            </a:solidFill>
            <a:round/>
            <a:headEnd type="triangle" w="med" len="med"/>
            <a:tailEn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67" name="Text Box 37"/>
          <p:cNvSpPr txBox="1">
            <a:spLocks noChangeArrowheads="1"/>
          </p:cNvSpPr>
          <p:nvPr/>
        </p:nvSpPr>
        <p:spPr bwMode="auto">
          <a:xfrm>
            <a:off x="9311508" y="6156325"/>
            <a:ext cx="1439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000" b="0" i="1">
                <a:solidFill>
                  <a:schemeClr val="tx1"/>
                </a:solidFill>
              </a:rPr>
              <a:t>Deposited energy</a:t>
            </a:r>
            <a:endParaRPr lang="nl-NL" altLang="en-US" sz="2000" b="0" i="1">
              <a:solidFill>
                <a:schemeClr val="tx1"/>
              </a:solidFill>
            </a:endParaRPr>
          </a:p>
        </p:txBody>
      </p:sp>
    </p:spTree>
    <p:extLst>
      <p:ext uri="{BB962C8B-B14F-4D97-AF65-F5344CB8AC3E}">
        <p14:creationId xmlns:p14="http://schemas.microsoft.com/office/powerpoint/2010/main" val="15833860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73638" y="3491346"/>
            <a:ext cx="5313814" cy="32419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96139" y="105733"/>
            <a:ext cx="6160304" cy="241278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914" y="2821438"/>
            <a:ext cx="5846155" cy="3879448"/>
          </a:xfrm>
          <a:prstGeom prst="rect">
            <a:avLst/>
          </a:prstGeom>
        </p:spPr>
      </p:pic>
      <p:sp>
        <p:nvSpPr>
          <p:cNvPr id="13" name="Rectangle 12"/>
          <p:cNvSpPr/>
          <p:nvPr/>
        </p:nvSpPr>
        <p:spPr>
          <a:xfrm>
            <a:off x="299239" y="1625227"/>
            <a:ext cx="3031790" cy="830997"/>
          </a:xfrm>
          <a:prstGeom prst="rect">
            <a:avLst/>
          </a:prstGeom>
        </p:spPr>
        <p:txBody>
          <a:bodyPr wrap="square">
            <a:spAutoFit/>
          </a:bodyPr>
          <a:lstStyle/>
          <a:p>
            <a:r>
              <a:rPr lang="en-US" sz="2400" dirty="0"/>
              <a:t>Components mounting and aligning</a:t>
            </a:r>
            <a:endParaRPr lang="fr-CH" sz="2400" dirty="0"/>
          </a:p>
        </p:txBody>
      </p:sp>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86200" y="1014673"/>
            <a:ext cx="1936244" cy="1751613"/>
          </a:xfrm>
          <a:prstGeom prst="rect">
            <a:avLst/>
          </a:prstGeom>
        </p:spPr>
      </p:pic>
      <p:sp>
        <p:nvSpPr>
          <p:cNvPr id="23" name="Rectangle 22"/>
          <p:cNvSpPr/>
          <p:nvPr/>
        </p:nvSpPr>
        <p:spPr>
          <a:xfrm>
            <a:off x="6390727" y="2416654"/>
            <a:ext cx="5226164" cy="461665"/>
          </a:xfrm>
          <a:prstGeom prst="rect">
            <a:avLst/>
          </a:prstGeom>
        </p:spPr>
        <p:txBody>
          <a:bodyPr wrap="square">
            <a:spAutoFit/>
          </a:bodyPr>
          <a:lstStyle/>
          <a:p>
            <a:r>
              <a:rPr lang="en-US" sz="2400" dirty="0"/>
              <a:t>Laser all mounted on one piece of glass</a:t>
            </a:r>
            <a:endParaRPr lang="fr-CH" sz="2400" dirty="0"/>
          </a:p>
        </p:txBody>
      </p:sp>
      <p:sp>
        <p:nvSpPr>
          <p:cNvPr id="6" name="Title 5"/>
          <p:cNvSpPr>
            <a:spLocks noGrp="1"/>
          </p:cNvSpPr>
          <p:nvPr>
            <p:ph type="title"/>
          </p:nvPr>
        </p:nvSpPr>
        <p:spPr>
          <a:xfrm>
            <a:off x="283029" y="119742"/>
            <a:ext cx="4180687" cy="1325563"/>
          </a:xfrm>
        </p:spPr>
        <p:txBody>
          <a:bodyPr>
            <a:normAutofit/>
          </a:bodyPr>
          <a:lstStyle/>
          <a:p>
            <a:r>
              <a:rPr lang="en-US" dirty="0"/>
              <a:t>… to o</a:t>
            </a:r>
            <a:r>
              <a:rPr lang="en-US" dirty="0">
                <a:solidFill>
                  <a:srgbClr val="FF0000"/>
                </a:solidFill>
              </a:rPr>
              <a:t>ptical bench on a glass chip</a:t>
            </a:r>
            <a:endParaRPr lang="fr-CH" dirty="0">
              <a:solidFill>
                <a:srgbClr val="FF0000"/>
              </a:solidFill>
            </a:endParaRPr>
          </a:p>
        </p:txBody>
      </p:sp>
      <p:sp>
        <p:nvSpPr>
          <p:cNvPr id="9" name="Right Arrow 8"/>
          <p:cNvSpPr/>
          <p:nvPr/>
        </p:nvSpPr>
        <p:spPr>
          <a:xfrm>
            <a:off x="5954487" y="4746171"/>
            <a:ext cx="792678" cy="1012372"/>
          </a:xfrm>
          <a:prstGeom prst="rightArrow">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0" name="Picture 9">
            <a:extLst>
              <a:ext uri="{FF2B5EF4-FFF2-40B4-BE49-F238E27FC236}">
                <a16:creationId xmlns:a16="http://schemas.microsoft.com/office/drawing/2014/main" id="{85FFD121-637A-4548-ADC4-12C9FAC835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94080" y="1606543"/>
            <a:ext cx="8726220" cy="4617049"/>
          </a:xfrm>
          <a:prstGeom prst="rect">
            <a:avLst/>
          </a:prstGeom>
        </p:spPr>
      </p:pic>
      <p:pic>
        <p:nvPicPr>
          <p:cNvPr id="3" name="Picture 2">
            <a:extLst>
              <a:ext uri="{FF2B5EF4-FFF2-40B4-BE49-F238E27FC236}">
                <a16:creationId xmlns:a16="http://schemas.microsoft.com/office/drawing/2014/main" id="{3A01498C-0A13-C7AF-0688-3154B59B8B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61787" y="3261680"/>
            <a:ext cx="2697240" cy="3596320"/>
          </a:xfrm>
          <a:prstGeom prst="rect">
            <a:avLst/>
          </a:prstGeom>
        </p:spPr>
      </p:pic>
    </p:spTree>
    <p:extLst>
      <p:ext uri="{BB962C8B-B14F-4D97-AF65-F5344CB8AC3E}">
        <p14:creationId xmlns:p14="http://schemas.microsoft.com/office/powerpoint/2010/main" val="217459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9"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601DC2-E174-49D3-97EA-3FD050D84B83}"/>
              </a:ext>
            </a:extLst>
          </p:cNvPr>
          <p:cNvSpPr>
            <a:spLocks noGrp="1"/>
          </p:cNvSpPr>
          <p:nvPr>
            <p:ph type="sldNum" sz="quarter" idx="4294967295"/>
          </p:nvPr>
        </p:nvSpPr>
        <p:spPr>
          <a:xfrm>
            <a:off x="11523663" y="6399213"/>
            <a:ext cx="668337" cy="342900"/>
          </a:xfrm>
        </p:spPr>
        <p:txBody>
          <a:bodyPr/>
          <a:lstStyle/>
          <a:p>
            <a:fld id="{44A68BA8-7460-4AE7-97A1-6C92CDFA0F8E}" type="slidenum">
              <a:rPr lang="fr-CH" smtClean="0"/>
              <a:pPr/>
              <a:t>141</a:t>
            </a:fld>
            <a:endParaRPr lang="fr-CH"/>
          </a:p>
        </p:txBody>
      </p:sp>
      <p:pic>
        <p:nvPicPr>
          <p:cNvPr id="5" name="Picture 4">
            <a:extLst>
              <a:ext uri="{FF2B5EF4-FFF2-40B4-BE49-F238E27FC236}">
                <a16:creationId xmlns:a16="http://schemas.microsoft.com/office/drawing/2014/main" id="{0CB89BF8-8A0C-4B60-BC0C-E6C4477FC8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42629" cy="6858000"/>
          </a:xfrm>
          <a:prstGeom prst="rect">
            <a:avLst/>
          </a:prstGeom>
        </p:spPr>
      </p:pic>
      <p:sp>
        <p:nvSpPr>
          <p:cNvPr id="2" name="TextBox 1">
            <a:extLst>
              <a:ext uri="{FF2B5EF4-FFF2-40B4-BE49-F238E27FC236}">
                <a16:creationId xmlns:a16="http://schemas.microsoft.com/office/drawing/2014/main" id="{F81BA262-1067-A91E-9B45-CC7A3835119D}"/>
              </a:ext>
            </a:extLst>
          </p:cNvPr>
          <p:cNvSpPr txBox="1"/>
          <p:nvPr/>
        </p:nvSpPr>
        <p:spPr>
          <a:xfrm>
            <a:off x="276034" y="6274310"/>
            <a:ext cx="10487446" cy="400110"/>
          </a:xfrm>
          <a:prstGeom prst="rect">
            <a:avLst/>
          </a:prstGeom>
          <a:noFill/>
        </p:spPr>
        <p:txBody>
          <a:bodyPr wrap="square">
            <a:spAutoFit/>
          </a:bodyPr>
          <a:lstStyle/>
          <a:p>
            <a:r>
              <a:rPr lang="fr-FR" sz="2000" dirty="0">
                <a:solidFill>
                  <a:schemeClr val="bg1"/>
                </a:solidFill>
                <a:latin typeface="Helvetica" panose="020B0604020202020204" pitchFamily="34" charset="0"/>
                <a:cs typeface="Helvetica" panose="020B0604020202020204" pitchFamily="34" charset="0"/>
              </a:rPr>
              <a:t>A. Delgoffe, S. Nazir, S. </a:t>
            </a:r>
            <a:r>
              <a:rPr lang="fr-FR" sz="2000" dirty="0" err="1">
                <a:solidFill>
                  <a:schemeClr val="bg1"/>
                </a:solidFill>
                <a:latin typeface="Helvetica" panose="020B0604020202020204" pitchFamily="34" charset="0"/>
                <a:cs typeface="Helvetica" panose="020B0604020202020204" pitchFamily="34" charset="0"/>
              </a:rPr>
              <a:t>Hakobyan</a:t>
            </a:r>
            <a:r>
              <a:rPr lang="fr-FR" sz="2000" dirty="0">
                <a:solidFill>
                  <a:schemeClr val="bg1"/>
                </a:solidFill>
                <a:latin typeface="Helvetica" panose="020B0604020202020204" pitchFamily="34" charset="0"/>
                <a:cs typeface="Helvetica" panose="020B0604020202020204" pitchFamily="34" charset="0"/>
              </a:rPr>
              <a:t>, C. </a:t>
            </a:r>
            <a:r>
              <a:rPr lang="fr-FR" sz="2000" dirty="0" err="1">
                <a:solidFill>
                  <a:schemeClr val="bg1"/>
                </a:solidFill>
                <a:latin typeface="Helvetica" panose="020B0604020202020204" pitchFamily="34" charset="0"/>
                <a:cs typeface="Helvetica" panose="020B0604020202020204" pitchFamily="34" charset="0"/>
              </a:rPr>
              <a:t>Hönninger</a:t>
            </a:r>
            <a:r>
              <a:rPr lang="fr-FR" sz="2000" dirty="0">
                <a:solidFill>
                  <a:schemeClr val="bg1"/>
                </a:solidFill>
                <a:latin typeface="Helvetica" panose="020B0604020202020204" pitchFamily="34" charset="0"/>
                <a:cs typeface="Helvetica" panose="020B0604020202020204" pitchFamily="34" charset="0"/>
              </a:rPr>
              <a:t>, and Y. Bellouard, Optica </a:t>
            </a:r>
            <a:r>
              <a:rPr lang="fr-FR" sz="2000" b="1" dirty="0">
                <a:solidFill>
                  <a:schemeClr val="bg1"/>
                </a:solidFill>
                <a:latin typeface="Helvetica" panose="020B0604020202020204" pitchFamily="34" charset="0"/>
                <a:cs typeface="Helvetica" panose="020B0604020202020204" pitchFamily="34" charset="0"/>
              </a:rPr>
              <a:t>10</a:t>
            </a:r>
            <a:r>
              <a:rPr lang="fr-FR" sz="2000" dirty="0">
                <a:solidFill>
                  <a:schemeClr val="bg1"/>
                </a:solidFill>
                <a:latin typeface="Helvetica" panose="020B0604020202020204" pitchFamily="34" charset="0"/>
                <a:cs typeface="Helvetica" panose="020B0604020202020204" pitchFamily="34" charset="0"/>
              </a:rPr>
              <a:t>, 1269 (2023).</a:t>
            </a:r>
          </a:p>
        </p:txBody>
      </p:sp>
      <p:sp>
        <p:nvSpPr>
          <p:cNvPr id="3" name="TextBox 2">
            <a:extLst>
              <a:ext uri="{FF2B5EF4-FFF2-40B4-BE49-F238E27FC236}">
                <a16:creationId xmlns:a16="http://schemas.microsoft.com/office/drawing/2014/main" id="{98343A38-3CD6-C71F-9C80-B8AC273E1B44}"/>
              </a:ext>
            </a:extLst>
          </p:cNvPr>
          <p:cNvSpPr txBox="1"/>
          <p:nvPr/>
        </p:nvSpPr>
        <p:spPr>
          <a:xfrm>
            <a:off x="9467850" y="2571750"/>
            <a:ext cx="2724150" cy="1815882"/>
          </a:xfrm>
          <a:prstGeom prst="rect">
            <a:avLst/>
          </a:prstGeom>
          <a:noFill/>
        </p:spPr>
        <p:txBody>
          <a:bodyPr wrap="square" rtlCol="0">
            <a:spAutoFit/>
          </a:bodyPr>
          <a:lstStyle/>
          <a:p>
            <a:r>
              <a:rPr lang="en-US" sz="2800" i="1" dirty="0">
                <a:solidFill>
                  <a:schemeClr val="bg1"/>
                </a:solidFill>
                <a:latin typeface="Helvetica" panose="020B0604020202020204" pitchFamily="34" charset="0"/>
                <a:cs typeface="Helvetica" panose="020B0604020202020204" pitchFamily="34" charset="0"/>
              </a:rPr>
              <a:t>A femtosecond laser making a femtosecond laser!</a:t>
            </a:r>
            <a:endParaRPr lang="fr-FR" sz="2800" i="1" dirty="0">
              <a:solidFill>
                <a:schemeClr val="bg1"/>
              </a:solidFill>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6D0A13B9-54F1-8904-0583-ECCDFC87BC52}"/>
              </a:ext>
            </a:extLst>
          </p:cNvPr>
          <p:cNvSpPr txBox="1"/>
          <p:nvPr/>
        </p:nvSpPr>
        <p:spPr>
          <a:xfrm>
            <a:off x="3619500" y="457200"/>
            <a:ext cx="8077200" cy="584775"/>
          </a:xfrm>
          <a:prstGeom prst="rect">
            <a:avLst/>
          </a:prstGeom>
          <a:noFill/>
        </p:spPr>
        <p:txBody>
          <a:bodyPr wrap="square" rtlCol="0">
            <a:spAutoFit/>
          </a:bodyPr>
          <a:lstStyle/>
          <a:p>
            <a:r>
              <a:rPr lang="en-US" sz="3200" dirty="0">
                <a:solidFill>
                  <a:schemeClr val="accent4">
                    <a:lumMod val="20000"/>
                    <a:lumOff val="80000"/>
                  </a:schemeClr>
                </a:solidFill>
                <a:latin typeface="Helvetica" panose="020B0604020202020204" pitchFamily="34" charset="0"/>
                <a:cs typeface="Helvetica" panose="020B0604020202020204" pitchFamily="34" charset="0"/>
              </a:rPr>
              <a:t>All-glass GHz femtosecond laser oscillator</a:t>
            </a:r>
            <a:endParaRPr lang="fr-FR" sz="3200" dirty="0">
              <a:solidFill>
                <a:schemeClr val="accent4">
                  <a:lumMod val="20000"/>
                  <a:lumOff val="80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3659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523663" y="6399213"/>
            <a:ext cx="668337" cy="342900"/>
          </a:xfrm>
        </p:spPr>
        <p:txBody>
          <a:bodyPr/>
          <a:lstStyle/>
          <a:p>
            <a:fld id="{44A68BA8-7460-4AE7-97A1-6C92CDFA0F8E}" type="slidenum">
              <a:rPr lang="fr-CH" smtClean="0"/>
              <a:pPr/>
              <a:t>142</a:t>
            </a:fld>
            <a:endParaRPr lang="fr-CH"/>
          </a:p>
        </p:txBody>
      </p:sp>
      <p:pic>
        <p:nvPicPr>
          <p:cNvPr id="7" name="Content Placeholder 6"/>
          <p:cNvPicPr>
            <a:picLocks noGrp="1" noChangeAspect="1"/>
          </p:cNvPicPr>
          <p:nvPr>
            <p:ph idx="4294967295"/>
          </p:nvPr>
        </p:nvPicPr>
        <p:blipFill>
          <a:blip r:embed="rId2" cstate="print">
            <a:extLst>
              <a:ext uri="{28A0092B-C50C-407E-A947-70E740481C1C}">
                <a14:useLocalDpi xmlns:a14="http://schemas.microsoft.com/office/drawing/2010/main"/>
              </a:ext>
            </a:extLst>
          </a:blip>
          <a:stretch>
            <a:fillRect/>
          </a:stretch>
        </p:blipFill>
        <p:spPr>
          <a:xfrm>
            <a:off x="0" y="-6350"/>
            <a:ext cx="9153525" cy="6864350"/>
          </a:xfrm>
        </p:spPr>
      </p:pic>
      <p:grpSp>
        <p:nvGrpSpPr>
          <p:cNvPr id="14" name="Group 13"/>
          <p:cNvGrpSpPr/>
          <p:nvPr/>
        </p:nvGrpSpPr>
        <p:grpSpPr>
          <a:xfrm>
            <a:off x="9518963" y="190071"/>
            <a:ext cx="2387723" cy="2624848"/>
            <a:chOff x="9420351" y="225930"/>
            <a:chExt cx="2387723" cy="2624848"/>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9420351" y="225930"/>
              <a:ext cx="2387723" cy="2121009"/>
            </a:xfrm>
            <a:prstGeom prst="rect">
              <a:avLst/>
            </a:prstGeom>
          </p:spPr>
        </p:pic>
        <p:cxnSp>
          <p:nvCxnSpPr>
            <p:cNvPr id="9" name="Straight Arrow Connector 8"/>
            <p:cNvCxnSpPr/>
            <p:nvPr/>
          </p:nvCxnSpPr>
          <p:spPr>
            <a:xfrm>
              <a:off x="9547412" y="2850778"/>
              <a:ext cx="2133600"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246659" y="2456329"/>
              <a:ext cx="761747" cy="369332"/>
            </a:xfrm>
            <a:prstGeom prst="rect">
              <a:avLst/>
            </a:prstGeom>
            <a:noFill/>
          </p:spPr>
          <p:txBody>
            <a:bodyPr wrap="none" rtlCol="0">
              <a:spAutoFit/>
            </a:bodyPr>
            <a:lstStyle/>
            <a:p>
              <a:r>
                <a:rPr lang="en-US" dirty="0">
                  <a:solidFill>
                    <a:schemeClr val="bg1"/>
                  </a:solidFill>
                  <a:latin typeface="Helvetica" panose="020B0604020202020204" pitchFamily="34" charset="0"/>
                  <a:cs typeface="Helvetica" panose="020B0604020202020204" pitchFamily="34" charset="0"/>
                </a:rPr>
                <a:t>1 mm</a:t>
              </a:r>
              <a:endParaRPr lang="fr-CH" dirty="0">
                <a:solidFill>
                  <a:schemeClr val="bg1"/>
                </a:solidFill>
                <a:latin typeface="Helvetica" panose="020B0604020202020204" pitchFamily="34" charset="0"/>
                <a:cs typeface="Helvetica" panose="020B0604020202020204" pitchFamily="34" charset="0"/>
              </a:endParaRPr>
            </a:p>
          </p:txBody>
        </p:sp>
      </p:grpSp>
      <p:pic>
        <p:nvPicPr>
          <p:cNvPr id="15" name="Image 13"/>
          <p:cNvPicPr/>
          <p:nvPr/>
        </p:nvPicPr>
        <p:blipFill rotWithShape="1">
          <a:blip r:embed="rId4">
            <a:extLst>
              <a:ext uri="{28A0092B-C50C-407E-A947-70E740481C1C}">
                <a14:useLocalDpi xmlns:a14="http://schemas.microsoft.com/office/drawing/2010/main" val="0"/>
              </a:ext>
            </a:extLst>
          </a:blip>
          <a:srcRect l="48641" t="38490" r="31786"/>
          <a:stretch/>
        </p:blipFill>
        <p:spPr>
          <a:xfrm>
            <a:off x="9565340" y="3989293"/>
            <a:ext cx="1201272" cy="2716303"/>
          </a:xfrm>
          <a:prstGeom prst="rect">
            <a:avLst/>
          </a:prstGeom>
        </p:spPr>
      </p:pic>
      <p:grpSp>
        <p:nvGrpSpPr>
          <p:cNvPr id="19" name="Group 18"/>
          <p:cNvGrpSpPr/>
          <p:nvPr/>
        </p:nvGrpSpPr>
        <p:grpSpPr>
          <a:xfrm>
            <a:off x="9592234" y="3514164"/>
            <a:ext cx="1192307" cy="369332"/>
            <a:chOff x="9592234" y="3514164"/>
            <a:chExt cx="1192307" cy="369332"/>
          </a:xfrm>
        </p:grpSpPr>
        <p:cxnSp>
          <p:nvCxnSpPr>
            <p:cNvPr id="16" name="Straight Arrow Connector 15"/>
            <p:cNvCxnSpPr/>
            <p:nvPr/>
          </p:nvCxnSpPr>
          <p:spPr>
            <a:xfrm>
              <a:off x="9592234" y="3854823"/>
              <a:ext cx="1192307" cy="8967"/>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789458" y="3514164"/>
              <a:ext cx="825867" cy="369332"/>
            </a:xfrm>
            <a:prstGeom prst="rect">
              <a:avLst/>
            </a:prstGeom>
            <a:noFill/>
          </p:spPr>
          <p:txBody>
            <a:bodyPr wrap="none" rtlCol="0">
              <a:spAutoFit/>
            </a:bodyPr>
            <a:lstStyle/>
            <a:p>
              <a:r>
                <a:rPr lang="en-US" dirty="0">
                  <a:solidFill>
                    <a:schemeClr val="bg1"/>
                  </a:solidFill>
                  <a:latin typeface="Helvetica" panose="020B0604020202020204" pitchFamily="34" charset="0"/>
                  <a:cs typeface="Helvetica" panose="020B0604020202020204" pitchFamily="34" charset="0"/>
                </a:rPr>
                <a:t>40 um</a:t>
              </a:r>
              <a:endParaRPr lang="fr-CH" dirty="0">
                <a:solidFill>
                  <a:schemeClr val="bg1"/>
                </a:solidFill>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179951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325" y="6150114"/>
            <a:ext cx="2722220" cy="707886"/>
          </a:xfrm>
          <a:prstGeom prst="rect">
            <a:avLst/>
          </a:prstGeom>
          <a:noFill/>
        </p:spPr>
        <p:txBody>
          <a:bodyPr wrap="none" rtlCol="0">
            <a:spAutoFit/>
          </a:bodyPr>
          <a:lstStyle/>
          <a:p>
            <a:r>
              <a:rPr lang="en-US" sz="4000" dirty="0">
                <a:solidFill>
                  <a:schemeClr val="bg1"/>
                </a:solidFill>
                <a:latin typeface="Dotum"/>
              </a:rPr>
              <a:t>Thank you!</a:t>
            </a:r>
            <a:endParaRPr lang="fr-CH" sz="4000" dirty="0">
              <a:solidFill>
                <a:schemeClr val="bg1"/>
              </a:solidFill>
              <a:latin typeface="Dotum"/>
            </a:endParaRPr>
          </a:p>
        </p:txBody>
      </p:sp>
    </p:spTree>
    <p:extLst>
      <p:ext uri="{BB962C8B-B14F-4D97-AF65-F5344CB8AC3E}">
        <p14:creationId xmlns:p14="http://schemas.microsoft.com/office/powerpoint/2010/main" val="400285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37376" y="223647"/>
            <a:ext cx="8229600" cy="1143000"/>
          </a:xfrm>
        </p:spPr>
        <p:txBody>
          <a:bodyPr/>
          <a:lstStyle/>
          <a:p>
            <a:pPr eaLnBrk="1" hangingPunct="1"/>
            <a:r>
              <a:rPr lang="en-US" altLang="en-US" dirty="0"/>
              <a:t>Laser-matter interaction</a:t>
            </a:r>
            <a:endParaRPr lang="nl-NL" altLang="en-US" dirty="0"/>
          </a:p>
        </p:txBody>
      </p:sp>
      <p:sp>
        <p:nvSpPr>
          <p:cNvPr id="51203" name="Rectangle 3"/>
          <p:cNvSpPr>
            <a:spLocks noGrp="1" noChangeArrowheads="1"/>
          </p:cNvSpPr>
          <p:nvPr>
            <p:ph type="body" idx="1"/>
          </p:nvPr>
        </p:nvSpPr>
        <p:spPr>
          <a:xfrm>
            <a:off x="411480" y="1557339"/>
            <a:ext cx="9810433" cy="1012867"/>
          </a:xfrm>
        </p:spPr>
        <p:txBody>
          <a:bodyPr>
            <a:normAutofit/>
          </a:bodyPr>
          <a:lstStyle/>
          <a:p>
            <a:pPr eaLnBrk="1" hangingPunct="1"/>
            <a:r>
              <a:rPr lang="en-US" altLang="en-US" sz="2800" dirty="0"/>
              <a:t>A dynamical process: “how the energy deposited by the laser is ‘digested’ by the material” </a:t>
            </a:r>
            <a:endParaRPr lang="nl-NL" altLang="en-US" sz="2800" dirty="0"/>
          </a:p>
        </p:txBody>
      </p:sp>
      <p:sp>
        <p:nvSpPr>
          <p:cNvPr id="205829" name="Text Box 5"/>
          <p:cNvSpPr txBox="1">
            <a:spLocks noChangeArrowheads="1"/>
          </p:cNvSpPr>
          <p:nvPr/>
        </p:nvSpPr>
        <p:spPr bwMode="auto">
          <a:xfrm>
            <a:off x="748730" y="3554601"/>
            <a:ext cx="2447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US" altLang="en-US" sz="2400" b="0">
                <a:solidFill>
                  <a:srgbClr val="3399FF"/>
                </a:solidFill>
              </a:rPr>
              <a:t>Molecular bond breaking  (Ionization)</a:t>
            </a:r>
            <a:endParaRPr lang="nl-NL" altLang="en-US" sz="2400" b="0">
              <a:solidFill>
                <a:srgbClr val="3399FF"/>
              </a:solidFill>
            </a:endParaRPr>
          </a:p>
        </p:txBody>
      </p:sp>
      <p:sp>
        <p:nvSpPr>
          <p:cNvPr id="205830" name="Text Box 6"/>
          <p:cNvSpPr txBox="1">
            <a:spLocks noChangeArrowheads="1"/>
          </p:cNvSpPr>
          <p:nvPr/>
        </p:nvSpPr>
        <p:spPr bwMode="auto">
          <a:xfrm>
            <a:off x="4025203" y="2759336"/>
            <a:ext cx="32400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US" altLang="en-US" sz="2400" b="0" dirty="0">
                <a:solidFill>
                  <a:srgbClr val="FF5050"/>
                </a:solidFill>
              </a:rPr>
              <a:t>Heat transfer to the material (phonons for dielectrics, electrons for metals) </a:t>
            </a:r>
            <a:endParaRPr lang="nl-NL" altLang="en-US" sz="2400" b="0" dirty="0">
              <a:solidFill>
                <a:srgbClr val="FF5050"/>
              </a:solidFill>
            </a:endParaRPr>
          </a:p>
        </p:txBody>
      </p:sp>
      <p:sp>
        <p:nvSpPr>
          <p:cNvPr id="51206" name="Text Box 7"/>
          <p:cNvSpPr txBox="1">
            <a:spLocks noChangeArrowheads="1"/>
          </p:cNvSpPr>
          <p:nvPr/>
        </p:nvSpPr>
        <p:spPr bwMode="auto">
          <a:xfrm>
            <a:off x="1899666" y="48515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endParaRPr lang="en-US" altLang="en-US" sz="2400" b="0">
              <a:solidFill>
                <a:srgbClr val="3399FF"/>
              </a:solidFill>
            </a:endParaRPr>
          </a:p>
        </p:txBody>
      </p:sp>
      <p:grpSp>
        <p:nvGrpSpPr>
          <p:cNvPr id="2" name="Group 19"/>
          <p:cNvGrpSpPr>
            <a:grpSpLocks/>
          </p:cNvGrpSpPr>
          <p:nvPr/>
        </p:nvGrpSpPr>
        <p:grpSpPr bwMode="auto">
          <a:xfrm>
            <a:off x="1251966" y="4833809"/>
            <a:ext cx="1371600" cy="978217"/>
            <a:chOff x="971550" y="5140008"/>
            <a:chExt cx="1371600" cy="978217"/>
          </a:xfrm>
        </p:grpSpPr>
        <p:sp>
          <p:nvSpPr>
            <p:cNvPr id="51224" name="Text Box 15"/>
            <p:cNvSpPr txBox="1">
              <a:spLocks noChangeArrowheads="1"/>
            </p:cNvSpPr>
            <p:nvPr/>
          </p:nvSpPr>
          <p:spPr bwMode="auto">
            <a:xfrm>
              <a:off x="971550" y="566102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rgbClr val="3399FF"/>
                  </a:solidFill>
                </a:rPr>
                <a:t>Ablation </a:t>
              </a:r>
              <a:endParaRPr lang="nl-NL" altLang="en-US" sz="2400" b="0">
                <a:solidFill>
                  <a:srgbClr val="3399FF"/>
                </a:solidFill>
              </a:endParaRPr>
            </a:p>
          </p:txBody>
        </p:sp>
        <p:sp>
          <p:nvSpPr>
            <p:cNvPr id="205840" name="AutoShape 16"/>
            <p:cNvSpPr>
              <a:spLocks noChangeArrowheads="1"/>
            </p:cNvSpPr>
            <p:nvPr/>
          </p:nvSpPr>
          <p:spPr bwMode="auto">
            <a:xfrm>
              <a:off x="1403350" y="5140008"/>
              <a:ext cx="366960" cy="465773"/>
            </a:xfrm>
            <a:prstGeom prst="downArrow">
              <a:avLst>
                <a:gd name="adj1" fmla="val 50000"/>
                <a:gd name="adj2" fmla="val 53308"/>
              </a:avLst>
            </a:prstGeom>
            <a:solidFill>
              <a:srgbClr val="4F81BD"/>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3" name="Group 20"/>
          <p:cNvGrpSpPr>
            <a:grpSpLocks/>
          </p:cNvGrpSpPr>
          <p:nvPr/>
        </p:nvGrpSpPr>
        <p:grpSpPr bwMode="auto">
          <a:xfrm>
            <a:off x="4888803" y="4543370"/>
            <a:ext cx="1252537" cy="978217"/>
            <a:chOff x="3995738" y="4708208"/>
            <a:chExt cx="1252537" cy="978217"/>
          </a:xfrm>
        </p:grpSpPr>
        <p:sp>
          <p:nvSpPr>
            <p:cNvPr id="51222" name="Text Box 10"/>
            <p:cNvSpPr txBox="1">
              <a:spLocks noChangeArrowheads="1"/>
            </p:cNvSpPr>
            <p:nvPr/>
          </p:nvSpPr>
          <p:spPr bwMode="auto">
            <a:xfrm>
              <a:off x="3995738" y="5229225"/>
              <a:ext cx="1252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rgbClr val="FF5050"/>
                  </a:solidFill>
                </a:rPr>
                <a:t>Melting </a:t>
              </a:r>
              <a:endParaRPr lang="nl-NL" altLang="en-US" sz="2400" b="0">
                <a:solidFill>
                  <a:srgbClr val="FF5050"/>
                </a:solidFill>
              </a:endParaRPr>
            </a:p>
          </p:txBody>
        </p:sp>
        <p:sp>
          <p:nvSpPr>
            <p:cNvPr id="205841" name="AutoShape 17"/>
            <p:cNvSpPr>
              <a:spLocks noChangeArrowheads="1"/>
            </p:cNvSpPr>
            <p:nvPr/>
          </p:nvSpPr>
          <p:spPr bwMode="auto">
            <a:xfrm>
              <a:off x="4356100" y="4708208"/>
              <a:ext cx="366960" cy="465773"/>
            </a:xfrm>
            <a:prstGeom prst="downArrow">
              <a:avLst>
                <a:gd name="adj1" fmla="val 50000"/>
                <a:gd name="adj2" fmla="val 53308"/>
              </a:avLst>
            </a:prstGeom>
            <a:solidFill>
              <a:srgbClr val="FF0000"/>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4" name="Group 21"/>
          <p:cNvGrpSpPr>
            <a:grpSpLocks/>
          </p:cNvGrpSpPr>
          <p:nvPr/>
        </p:nvGrpSpPr>
        <p:grpSpPr bwMode="auto">
          <a:xfrm>
            <a:off x="4457003" y="5624457"/>
            <a:ext cx="1965325" cy="905193"/>
            <a:chOff x="3563938" y="5789295"/>
            <a:chExt cx="1965325" cy="905193"/>
          </a:xfrm>
        </p:grpSpPr>
        <p:sp>
          <p:nvSpPr>
            <p:cNvPr id="51220" name="Text Box 9"/>
            <p:cNvSpPr txBox="1">
              <a:spLocks noChangeArrowheads="1"/>
            </p:cNvSpPr>
            <p:nvPr/>
          </p:nvSpPr>
          <p:spPr bwMode="auto">
            <a:xfrm>
              <a:off x="3563938" y="6237288"/>
              <a:ext cx="1965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rgbClr val="FF5050"/>
                  </a:solidFill>
                </a:rPr>
                <a:t>Vaporization </a:t>
              </a:r>
              <a:endParaRPr lang="nl-NL" altLang="en-US" sz="2400" b="0">
                <a:solidFill>
                  <a:srgbClr val="FF5050"/>
                </a:solidFill>
              </a:endParaRPr>
            </a:p>
          </p:txBody>
        </p:sp>
        <p:sp>
          <p:nvSpPr>
            <p:cNvPr id="205842" name="AutoShape 18"/>
            <p:cNvSpPr>
              <a:spLocks noChangeArrowheads="1"/>
            </p:cNvSpPr>
            <p:nvPr/>
          </p:nvSpPr>
          <p:spPr bwMode="auto">
            <a:xfrm>
              <a:off x="4356100" y="5789295"/>
              <a:ext cx="366960" cy="465773"/>
            </a:xfrm>
            <a:prstGeom prst="downArrow">
              <a:avLst>
                <a:gd name="adj1" fmla="val 50000"/>
                <a:gd name="adj2" fmla="val 53308"/>
              </a:avLst>
            </a:prstGeom>
            <a:solidFill>
              <a:srgbClr val="FF0000"/>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sp>
        <p:nvSpPr>
          <p:cNvPr id="205835" name="Text Box 11"/>
          <p:cNvSpPr txBox="1">
            <a:spLocks noChangeArrowheads="1"/>
          </p:cNvSpPr>
          <p:nvPr/>
        </p:nvSpPr>
        <p:spPr bwMode="auto">
          <a:xfrm>
            <a:off x="7849503" y="3178046"/>
            <a:ext cx="2592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US" altLang="en-US" sz="2400" b="0">
                <a:solidFill>
                  <a:schemeClr val="folHlink"/>
                </a:solidFill>
              </a:rPr>
              <a:t>Pressure wave </a:t>
            </a:r>
            <a:endParaRPr lang="nl-NL" altLang="en-US" sz="2400" b="0">
              <a:solidFill>
                <a:schemeClr val="folHlink"/>
              </a:solidFill>
            </a:endParaRPr>
          </a:p>
        </p:txBody>
      </p:sp>
      <p:grpSp>
        <p:nvGrpSpPr>
          <p:cNvPr id="5" name="Group 23"/>
          <p:cNvGrpSpPr>
            <a:grpSpLocks/>
          </p:cNvGrpSpPr>
          <p:nvPr/>
        </p:nvGrpSpPr>
        <p:grpSpPr bwMode="auto">
          <a:xfrm>
            <a:off x="8641664" y="3880992"/>
            <a:ext cx="1131888" cy="1049655"/>
            <a:chOff x="7092950" y="4276408"/>
            <a:chExt cx="1131888" cy="1049655"/>
          </a:xfrm>
        </p:grpSpPr>
        <p:sp>
          <p:nvSpPr>
            <p:cNvPr id="51218" name="Text Box 12"/>
            <p:cNvSpPr txBox="1">
              <a:spLocks noChangeArrowheads="1"/>
            </p:cNvSpPr>
            <p:nvPr/>
          </p:nvSpPr>
          <p:spPr bwMode="auto">
            <a:xfrm>
              <a:off x="7092950" y="4868863"/>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chemeClr val="folHlink"/>
                  </a:solidFill>
                </a:rPr>
                <a:t>Stress </a:t>
              </a:r>
              <a:endParaRPr lang="nl-NL" altLang="en-US" sz="2400" b="0">
                <a:solidFill>
                  <a:schemeClr val="folHlink"/>
                </a:solidFill>
              </a:endParaRPr>
            </a:p>
          </p:txBody>
        </p:sp>
        <p:sp>
          <p:nvSpPr>
            <p:cNvPr id="205843" name="AutoShape 19"/>
            <p:cNvSpPr>
              <a:spLocks noChangeArrowheads="1"/>
            </p:cNvSpPr>
            <p:nvPr/>
          </p:nvSpPr>
          <p:spPr bwMode="auto">
            <a:xfrm>
              <a:off x="7451725" y="4276408"/>
              <a:ext cx="366960" cy="465773"/>
            </a:xfrm>
            <a:prstGeom prst="downArrow">
              <a:avLst>
                <a:gd name="adj1" fmla="val 50000"/>
                <a:gd name="adj2" fmla="val 53308"/>
              </a:avLst>
            </a:prstGeom>
            <a:solidFill>
              <a:schemeClr val="accent4">
                <a:lumMod val="60000"/>
                <a:lumOff val="40000"/>
              </a:schemeClr>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6" name="Group 24"/>
          <p:cNvGrpSpPr>
            <a:grpSpLocks/>
          </p:cNvGrpSpPr>
          <p:nvPr/>
        </p:nvGrpSpPr>
        <p:grpSpPr bwMode="auto">
          <a:xfrm>
            <a:off x="7705040" y="4857900"/>
            <a:ext cx="2778125" cy="793472"/>
            <a:chOff x="6156325" y="5253641"/>
            <a:chExt cx="2778125" cy="793147"/>
          </a:xfrm>
        </p:grpSpPr>
        <p:sp>
          <p:nvSpPr>
            <p:cNvPr id="51216" name="Text Box 13"/>
            <p:cNvSpPr txBox="1">
              <a:spLocks noChangeArrowheads="1"/>
            </p:cNvSpPr>
            <p:nvPr/>
          </p:nvSpPr>
          <p:spPr bwMode="auto">
            <a:xfrm>
              <a:off x="6156325" y="5589588"/>
              <a:ext cx="2778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chemeClr val="folHlink"/>
                  </a:solidFill>
                </a:rPr>
                <a:t>Plastic deformation</a:t>
              </a:r>
              <a:endParaRPr lang="nl-NL" altLang="en-US" sz="2400" b="0">
                <a:solidFill>
                  <a:schemeClr val="folHlink"/>
                </a:solidFill>
              </a:endParaRPr>
            </a:p>
          </p:txBody>
        </p:sp>
        <p:sp>
          <p:nvSpPr>
            <p:cNvPr id="205844" name="AutoShape 20"/>
            <p:cNvSpPr>
              <a:spLocks noChangeArrowheads="1"/>
            </p:cNvSpPr>
            <p:nvPr/>
          </p:nvSpPr>
          <p:spPr bwMode="auto">
            <a:xfrm>
              <a:off x="7451725" y="5253641"/>
              <a:ext cx="431800" cy="454871"/>
            </a:xfrm>
            <a:prstGeom prst="downArrow">
              <a:avLst>
                <a:gd name="adj1" fmla="val 50000"/>
                <a:gd name="adj2" fmla="val 39944"/>
              </a:avLst>
            </a:prstGeom>
            <a:solidFill>
              <a:schemeClr val="accent4">
                <a:lumMod val="60000"/>
                <a:lumOff val="40000"/>
              </a:schemeClr>
            </a:soli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7" name="Group 25"/>
          <p:cNvGrpSpPr>
            <a:grpSpLocks/>
          </p:cNvGrpSpPr>
          <p:nvPr/>
        </p:nvGrpSpPr>
        <p:grpSpPr bwMode="auto">
          <a:xfrm>
            <a:off x="8497202" y="5542905"/>
            <a:ext cx="1319212" cy="756166"/>
            <a:chOff x="6948488" y="5938322"/>
            <a:chExt cx="1319212" cy="756166"/>
          </a:xfrm>
        </p:grpSpPr>
        <p:sp>
          <p:nvSpPr>
            <p:cNvPr id="51214" name="Text Box 14"/>
            <p:cNvSpPr txBox="1">
              <a:spLocks noChangeArrowheads="1"/>
            </p:cNvSpPr>
            <p:nvPr/>
          </p:nvSpPr>
          <p:spPr bwMode="auto">
            <a:xfrm>
              <a:off x="6948488" y="6237288"/>
              <a:ext cx="1319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dirty="0">
                  <a:solidFill>
                    <a:schemeClr val="folHlink"/>
                  </a:solidFill>
                </a:rPr>
                <a:t>Fracture</a:t>
              </a:r>
              <a:endParaRPr lang="nl-NL" altLang="en-US" sz="2400" b="0" dirty="0">
                <a:solidFill>
                  <a:schemeClr val="folHlink"/>
                </a:solidFill>
              </a:endParaRPr>
            </a:p>
          </p:txBody>
        </p:sp>
        <p:sp>
          <p:nvSpPr>
            <p:cNvPr id="205845" name="AutoShape 21"/>
            <p:cNvSpPr>
              <a:spLocks noChangeArrowheads="1"/>
            </p:cNvSpPr>
            <p:nvPr/>
          </p:nvSpPr>
          <p:spPr bwMode="auto">
            <a:xfrm>
              <a:off x="7451725" y="5938322"/>
              <a:ext cx="431800" cy="455057"/>
            </a:xfrm>
            <a:prstGeom prst="downArrow">
              <a:avLst>
                <a:gd name="adj1" fmla="val 50000"/>
                <a:gd name="adj2" fmla="val 39944"/>
              </a:avLst>
            </a:prstGeom>
            <a:solidFill>
              <a:schemeClr val="accent4">
                <a:lumMod val="60000"/>
                <a:lumOff val="40000"/>
              </a:schemeClr>
            </a:soli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latin typeface="Arial" charset="0"/>
              </a:endParaRPr>
            </a:p>
          </p:txBody>
        </p:sp>
      </p:grpSp>
    </p:spTree>
    <p:extLst>
      <p:ext uri="{BB962C8B-B14F-4D97-AF65-F5344CB8AC3E}">
        <p14:creationId xmlns:p14="http://schemas.microsoft.com/office/powerpoint/2010/main" val="754310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583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583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9" grpId="0"/>
      <p:bldP spid="205830" grpId="0"/>
      <p:bldP spid="2058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pPr eaLnBrk="1" hangingPunct="1"/>
            <a:r>
              <a:rPr lang="en-US" altLang="en-US"/>
              <a:t>Essence of laser micromachining?</a:t>
            </a:r>
            <a:endParaRPr lang="nl-NL" altLang="en-US"/>
          </a:p>
        </p:txBody>
      </p:sp>
      <p:sp>
        <p:nvSpPr>
          <p:cNvPr id="185347" name="Rectangle 3"/>
          <p:cNvSpPr>
            <a:spLocks noGrp="1" noChangeArrowheads="1"/>
          </p:cNvSpPr>
          <p:nvPr>
            <p:ph type="body" idx="1"/>
          </p:nvPr>
        </p:nvSpPr>
        <p:spPr>
          <a:xfrm>
            <a:off x="2031313" y="1920447"/>
            <a:ext cx="8229600" cy="2441489"/>
          </a:xfrm>
        </p:spPr>
        <p:txBody>
          <a:bodyPr>
            <a:normAutofit/>
          </a:bodyPr>
          <a:lstStyle/>
          <a:p>
            <a:pPr eaLnBrk="1" hangingPunct="1"/>
            <a:r>
              <a:rPr lang="en-US" altLang="en-US" dirty="0"/>
              <a:t>Too players: </a:t>
            </a:r>
            <a:r>
              <a:rPr lang="en-US" altLang="en-US" i="1" dirty="0">
                <a:solidFill>
                  <a:schemeClr val="accent1"/>
                </a:solidFill>
              </a:rPr>
              <a:t>Light</a:t>
            </a:r>
            <a:r>
              <a:rPr lang="en-US" altLang="en-US" dirty="0"/>
              <a:t> and </a:t>
            </a:r>
            <a:r>
              <a:rPr lang="en-US" altLang="en-US" i="1" dirty="0">
                <a:solidFill>
                  <a:schemeClr val="accent1"/>
                </a:solidFill>
              </a:rPr>
              <a:t>Matter</a:t>
            </a:r>
          </a:p>
          <a:p>
            <a:pPr marL="0" indent="0">
              <a:buNone/>
            </a:pPr>
            <a:endParaRPr lang="en-US" altLang="en-US" i="1" dirty="0">
              <a:solidFill>
                <a:schemeClr val="accent1"/>
              </a:solidFill>
            </a:endParaRPr>
          </a:p>
          <a:p>
            <a:pPr eaLnBrk="1" hangingPunct="1">
              <a:buFont typeface="Symbol" pitchFamily="18" charset="2"/>
              <a:buChar char="Þ"/>
            </a:pPr>
            <a:r>
              <a:rPr lang="en-US" altLang="en-US" dirty="0"/>
              <a:t> some basics in optics</a:t>
            </a:r>
          </a:p>
          <a:p>
            <a:pPr eaLnBrk="1" hangingPunct="1">
              <a:buFont typeface="Symbol" pitchFamily="18" charset="2"/>
              <a:buChar char="Þ"/>
            </a:pPr>
            <a:r>
              <a:rPr lang="en-US" altLang="en-US" dirty="0"/>
              <a:t> some primer about the structure of matter and how light interacts with it</a:t>
            </a:r>
          </a:p>
          <a:p>
            <a:pPr eaLnBrk="1" hangingPunct="1">
              <a:buFont typeface="Wingdings 2" pitchFamily="18" charset="2"/>
              <a:buNone/>
            </a:pPr>
            <a:endParaRPr lang="nl-NL" altLang="en-US" dirty="0"/>
          </a:p>
        </p:txBody>
      </p:sp>
    </p:spTree>
    <p:extLst>
      <p:ext uri="{BB962C8B-B14F-4D97-AF65-F5344CB8AC3E}">
        <p14:creationId xmlns:p14="http://schemas.microsoft.com/office/powerpoint/2010/main" val="3060634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534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53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15405" y="810895"/>
            <a:ext cx="2299779" cy="1143000"/>
          </a:xfrm>
        </p:spPr>
        <p:txBody>
          <a:bodyPr/>
          <a:lstStyle/>
          <a:p>
            <a:pPr eaLnBrk="1" hangingPunct="1"/>
            <a:r>
              <a:rPr lang="nl-NL" altLang="en-US" dirty="0"/>
              <a:t>Light is…</a:t>
            </a:r>
          </a:p>
        </p:txBody>
      </p:sp>
      <p:sp>
        <p:nvSpPr>
          <p:cNvPr id="29699" name="Rectangle 3"/>
          <p:cNvSpPr>
            <a:spLocks noGrp="1" noChangeArrowheads="1"/>
          </p:cNvSpPr>
          <p:nvPr>
            <p:ph type="body" idx="1"/>
          </p:nvPr>
        </p:nvSpPr>
        <p:spPr>
          <a:xfrm>
            <a:off x="381001" y="2011173"/>
            <a:ext cx="5178551" cy="3095625"/>
          </a:xfrm>
        </p:spPr>
        <p:txBody>
          <a:bodyPr/>
          <a:lstStyle/>
          <a:p>
            <a:pPr eaLnBrk="1" hangingPunct="1"/>
            <a:r>
              <a:rPr lang="nl-NL" altLang="en-US" sz="2800" dirty="0"/>
              <a:t>An Electro-Magnetic wave…</a:t>
            </a:r>
          </a:p>
          <a:p>
            <a:pPr eaLnBrk="1" hangingPunct="1"/>
            <a:r>
              <a:rPr lang="nl-NL" altLang="en-US" sz="2800" dirty="0"/>
              <a:t>A particle...</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03302" y="1234440"/>
            <a:ext cx="5487743" cy="414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27124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9632" y="3219866"/>
            <a:ext cx="4332351" cy="3126549"/>
          </a:xfrm>
          <a:prstGeom prst="rect">
            <a:avLst/>
          </a:prstGeom>
        </p:spPr>
      </p:pic>
      <p:sp>
        <p:nvSpPr>
          <p:cNvPr id="3" name="TextBox 2"/>
          <p:cNvSpPr txBox="1"/>
          <p:nvPr/>
        </p:nvSpPr>
        <p:spPr>
          <a:xfrm>
            <a:off x="365760" y="6369796"/>
            <a:ext cx="2075688" cy="369332"/>
          </a:xfrm>
          <a:prstGeom prst="rect">
            <a:avLst/>
          </a:prstGeom>
          <a:noFill/>
        </p:spPr>
        <p:txBody>
          <a:bodyPr wrap="square" rtlCol="0">
            <a:spAutoFit/>
          </a:bodyPr>
          <a:lstStyle/>
          <a:p>
            <a:r>
              <a:rPr lang="en-US" dirty="0"/>
              <a:t>(Source </a:t>
            </a:r>
            <a:r>
              <a:rPr lang="en-US" dirty="0" err="1"/>
              <a:t>Quantiki</a:t>
            </a:r>
            <a:r>
              <a:rPr lang="en-US" dirty="0"/>
              <a:t>)</a:t>
            </a:r>
            <a:endParaRPr lang="fr-CH" dirty="0"/>
          </a:p>
        </p:txBody>
      </p:sp>
    </p:spTree>
    <p:extLst>
      <p:ext uri="{BB962C8B-B14F-4D97-AF65-F5344CB8AC3E}">
        <p14:creationId xmlns:p14="http://schemas.microsoft.com/office/powerpoint/2010/main" val="2144456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532754" y="244498"/>
            <a:ext cx="10515600" cy="1325563"/>
          </a:xfrm>
        </p:spPr>
        <p:txBody>
          <a:bodyPr>
            <a:normAutofit/>
          </a:bodyPr>
          <a:lstStyle/>
          <a:p>
            <a:pPr eaLnBrk="1" hangingPunct="1"/>
            <a:r>
              <a:rPr lang="nl-NL" altLang="en-US" sz="3200" dirty="0"/>
              <a:t>Quantum description: photons… (the ‘light particles’)</a:t>
            </a:r>
          </a:p>
        </p:txBody>
      </p:sp>
      <p:sp>
        <p:nvSpPr>
          <p:cNvPr id="10244" name="Rectangle 3"/>
          <p:cNvSpPr>
            <a:spLocks noGrp="1" noChangeArrowheads="1"/>
          </p:cNvSpPr>
          <p:nvPr>
            <p:ph type="body" idx="1"/>
          </p:nvPr>
        </p:nvSpPr>
        <p:spPr>
          <a:xfrm>
            <a:off x="724678" y="2050342"/>
            <a:ext cx="2978107" cy="1597025"/>
          </a:xfrm>
        </p:spPr>
        <p:txBody>
          <a:bodyPr>
            <a:normAutofit/>
          </a:bodyPr>
          <a:lstStyle/>
          <a:p>
            <a:pPr eaLnBrk="1" hangingPunct="1"/>
            <a:r>
              <a:rPr lang="nl-NL" altLang="en-US" dirty="0"/>
              <a:t>Mass less…</a:t>
            </a:r>
          </a:p>
          <a:p>
            <a:pPr eaLnBrk="1" hangingPunct="1"/>
            <a:r>
              <a:rPr lang="nl-NL" altLang="en-US" dirty="0"/>
              <a:t>No charge</a:t>
            </a:r>
          </a:p>
          <a:p>
            <a:pPr eaLnBrk="1" hangingPunct="1"/>
            <a:r>
              <a:rPr lang="nl-NL" altLang="en-US" dirty="0"/>
              <a:t>Energy</a:t>
            </a:r>
          </a:p>
          <a:p>
            <a:pPr eaLnBrk="1" hangingPunct="1">
              <a:buFont typeface="Wingdings 2" pitchFamily="18" charset="2"/>
              <a:buNone/>
            </a:pPr>
            <a:endParaRPr lang="nl-NL" altLang="en-US" dirty="0"/>
          </a:p>
        </p:txBody>
      </p:sp>
      <p:graphicFrame>
        <p:nvGraphicFramePr>
          <p:cNvPr id="10242" name="Object 2"/>
          <p:cNvGraphicFramePr>
            <a:graphicFrameLocks noChangeAspect="1"/>
          </p:cNvGraphicFramePr>
          <p:nvPr>
            <p:extLst>
              <p:ext uri="{D42A27DB-BD31-4B8C-83A1-F6EECF244321}">
                <p14:modId xmlns:p14="http://schemas.microsoft.com/office/powerpoint/2010/main" val="3723548762"/>
              </p:ext>
            </p:extLst>
          </p:nvPr>
        </p:nvGraphicFramePr>
        <p:xfrm>
          <a:off x="3506525" y="2278635"/>
          <a:ext cx="2022517" cy="950366"/>
        </p:xfrm>
        <a:graphic>
          <a:graphicData uri="http://schemas.openxmlformats.org/presentationml/2006/ole">
            <mc:AlternateContent xmlns:mc="http://schemas.openxmlformats.org/markup-compatibility/2006">
              <mc:Choice xmlns:v="urn:schemas-microsoft-com:vml" Requires="v">
                <p:oleObj name="Equation" r:id="rId3" imgW="838080" imgH="393480" progId="Equation.DSMT4">
                  <p:embed/>
                </p:oleObj>
              </mc:Choice>
              <mc:Fallback>
                <p:oleObj name="Equation" r:id="rId3" imgW="838080" imgH="393480" progId="Equation.DSMT4">
                  <p:embed/>
                  <p:pic>
                    <p:nvPicPr>
                      <p:cNvPr id="10242" name="Object 2"/>
                      <p:cNvPicPr>
                        <a:picLocks noChangeAspect="1" noChangeArrowheads="1"/>
                      </p:cNvPicPr>
                      <p:nvPr/>
                    </p:nvPicPr>
                    <p:blipFill>
                      <a:blip r:embed="rId4"/>
                      <a:srcRect/>
                      <a:stretch>
                        <a:fillRect/>
                      </a:stretch>
                    </p:blipFill>
                    <p:spPr bwMode="auto">
                      <a:xfrm>
                        <a:off x="3506525" y="2278635"/>
                        <a:ext cx="2022517" cy="950366"/>
                      </a:xfrm>
                      <a:prstGeom prst="rect">
                        <a:avLst/>
                      </a:prstGeom>
                      <a:noFill/>
                      <a:ln>
                        <a:noFill/>
                      </a:ln>
                      <a:effectLst/>
                    </p:spPr>
                  </p:pic>
                </p:oleObj>
              </mc:Fallback>
            </mc:AlternateContent>
          </a:graphicData>
        </a:graphic>
      </p:graphicFrame>
      <p:sp>
        <p:nvSpPr>
          <p:cNvPr id="44038" name="Line 6"/>
          <p:cNvSpPr>
            <a:spLocks noChangeShapeType="1"/>
          </p:cNvSpPr>
          <p:nvPr/>
        </p:nvSpPr>
        <p:spPr bwMode="auto">
          <a:xfrm>
            <a:off x="4309607" y="2941984"/>
            <a:ext cx="302150" cy="930301"/>
          </a:xfrm>
          <a:prstGeom prst="line">
            <a:avLst/>
          </a:prstGeom>
          <a:noFill/>
          <a:ln w="28575">
            <a:solidFill>
              <a:srgbClr val="00B050"/>
            </a:solidFill>
            <a:round/>
            <a:headEnd/>
            <a:tailEnd type="triangle" w="med" len="med"/>
          </a:ln>
          <a:effectLst/>
        </p:spPr>
        <p:txBody>
          <a:bodyPr wrap="square">
            <a:spAutoFit/>
          </a:bodyPr>
          <a:lstStyle/>
          <a:p>
            <a:pPr>
              <a:defRPr/>
            </a:pPr>
            <a:endParaRPr lang="en-US">
              <a:effectLst>
                <a:outerShdw blurRad="38100" dist="38100" dir="2700000" algn="tl">
                  <a:srgbClr val="000000">
                    <a:alpha val="43137"/>
                  </a:srgbClr>
                </a:outerShdw>
              </a:effectLst>
              <a:latin typeface="Arial" charset="0"/>
            </a:endParaRPr>
          </a:p>
        </p:txBody>
      </p:sp>
      <p:sp>
        <p:nvSpPr>
          <p:cNvPr id="10246" name="Text Box 7"/>
          <p:cNvSpPr txBox="1">
            <a:spLocks noChangeArrowheads="1"/>
          </p:cNvSpPr>
          <p:nvPr/>
        </p:nvSpPr>
        <p:spPr bwMode="auto">
          <a:xfrm>
            <a:off x="3557395" y="3833832"/>
            <a:ext cx="2512226" cy="461665"/>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nl-NL" altLang="en-US" sz="2400" b="0" dirty="0">
                <a:solidFill>
                  <a:srgbClr val="00B050"/>
                </a:solidFill>
              </a:rPr>
              <a:t>Planck constants</a:t>
            </a:r>
          </a:p>
        </p:txBody>
      </p:sp>
      <p:sp>
        <p:nvSpPr>
          <p:cNvPr id="44040" name="Line 8"/>
          <p:cNvSpPr>
            <a:spLocks noChangeShapeType="1"/>
          </p:cNvSpPr>
          <p:nvPr/>
        </p:nvSpPr>
        <p:spPr bwMode="auto">
          <a:xfrm flipV="1">
            <a:off x="5480122" y="1971922"/>
            <a:ext cx="515162" cy="522735"/>
          </a:xfrm>
          <a:prstGeom prst="line">
            <a:avLst/>
          </a:prstGeom>
          <a:noFill/>
          <a:ln w="28575">
            <a:solidFill>
              <a:srgbClr val="00B050"/>
            </a:solidFill>
            <a:round/>
            <a:headEnd/>
            <a:tailEnd type="triangle" w="med" len="med"/>
          </a:ln>
          <a:effectLst/>
        </p:spPr>
        <p:txBody>
          <a:bodyPr wrap="square">
            <a:spAutoFit/>
          </a:bodyPr>
          <a:lstStyle/>
          <a:p>
            <a:pPr>
              <a:defRPr/>
            </a:pPr>
            <a:endParaRPr lang="en-US">
              <a:effectLst>
                <a:outerShdw blurRad="38100" dist="38100" dir="2700000" algn="tl">
                  <a:srgbClr val="000000">
                    <a:alpha val="43137"/>
                  </a:srgbClr>
                </a:outerShdw>
              </a:effectLst>
              <a:latin typeface="Arial" charset="0"/>
            </a:endParaRPr>
          </a:p>
        </p:txBody>
      </p:sp>
      <p:sp>
        <p:nvSpPr>
          <p:cNvPr id="10248" name="Text Box 9"/>
          <p:cNvSpPr txBox="1">
            <a:spLocks noChangeArrowheads="1"/>
          </p:cNvSpPr>
          <p:nvPr/>
        </p:nvSpPr>
        <p:spPr bwMode="auto">
          <a:xfrm>
            <a:off x="5898019" y="1535146"/>
            <a:ext cx="2855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nl-NL" altLang="en-US" sz="2400" b="0" dirty="0">
                <a:solidFill>
                  <a:srgbClr val="00B050"/>
                </a:solidFill>
              </a:rPr>
              <a:t>Propagation speed </a:t>
            </a:r>
          </a:p>
        </p:txBody>
      </p:sp>
      <p:sp>
        <p:nvSpPr>
          <p:cNvPr id="44042" name="Line 10"/>
          <p:cNvSpPr>
            <a:spLocks noChangeShapeType="1"/>
          </p:cNvSpPr>
          <p:nvPr/>
        </p:nvSpPr>
        <p:spPr bwMode="auto">
          <a:xfrm>
            <a:off x="5552897" y="3138299"/>
            <a:ext cx="863600" cy="503238"/>
          </a:xfrm>
          <a:prstGeom prst="line">
            <a:avLst/>
          </a:prstGeom>
          <a:noFill/>
          <a:ln w="28575">
            <a:solidFill>
              <a:srgbClr val="00B050"/>
            </a:solidFill>
            <a:round/>
            <a:headEnd/>
            <a:tailEnd type="triangle" w="med" len="med"/>
          </a:ln>
          <a:effectLst/>
        </p:spPr>
        <p:txBody>
          <a:bodyPr>
            <a:spAutoFit/>
          </a:bodyPr>
          <a:lstStyle/>
          <a:p>
            <a:pPr>
              <a:defRPr/>
            </a:pPr>
            <a:endParaRPr lang="en-US">
              <a:solidFill>
                <a:srgbClr val="00B050"/>
              </a:solidFill>
              <a:effectLst>
                <a:outerShdw blurRad="38100" dist="38100" dir="2700000" algn="tl">
                  <a:srgbClr val="000000">
                    <a:alpha val="43137"/>
                  </a:srgbClr>
                </a:outerShdw>
              </a:effectLst>
              <a:latin typeface="Arial" charset="0"/>
            </a:endParaRPr>
          </a:p>
        </p:txBody>
      </p:sp>
      <p:sp>
        <p:nvSpPr>
          <p:cNvPr id="10250" name="Text Box 11"/>
          <p:cNvSpPr txBox="1">
            <a:spLocks noChangeArrowheads="1"/>
          </p:cNvSpPr>
          <p:nvPr/>
        </p:nvSpPr>
        <p:spPr bwMode="auto">
          <a:xfrm>
            <a:off x="6560959" y="3673466"/>
            <a:ext cx="1885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nl-NL" altLang="en-US" sz="2400" b="0" dirty="0">
                <a:solidFill>
                  <a:srgbClr val="00B050"/>
                </a:solidFill>
              </a:rPr>
              <a:t>Wavelength </a:t>
            </a:r>
          </a:p>
        </p:txBody>
      </p:sp>
      <p:sp>
        <p:nvSpPr>
          <p:cNvPr id="44044" name="Line 12"/>
          <p:cNvSpPr>
            <a:spLocks noChangeShapeType="1"/>
          </p:cNvSpPr>
          <p:nvPr/>
        </p:nvSpPr>
        <p:spPr bwMode="auto">
          <a:xfrm flipH="1">
            <a:off x="4707172" y="3016478"/>
            <a:ext cx="327370" cy="847856"/>
          </a:xfrm>
          <a:prstGeom prst="line">
            <a:avLst/>
          </a:prstGeom>
          <a:noFill/>
          <a:ln w="28575">
            <a:solidFill>
              <a:srgbClr val="00B050"/>
            </a:solidFill>
            <a:round/>
            <a:headEnd/>
            <a:tailEnd type="triangle" w="med" len="med"/>
          </a:ln>
          <a:effectLst/>
        </p:spPr>
        <p:txBody>
          <a:bodyPr wrap="square">
            <a:spAutoFit/>
          </a:bodyPr>
          <a:lstStyle/>
          <a:p>
            <a:pPr>
              <a:defRPr/>
            </a:pPr>
            <a:endParaRPr lang="en-US">
              <a:effectLst>
                <a:outerShdw blurRad="38100" dist="38100" dir="2700000" algn="tl">
                  <a:srgbClr val="000000">
                    <a:alpha val="43137"/>
                  </a:srgbClr>
                </a:outerShdw>
              </a:effectLst>
              <a:latin typeface="Arial" charset="0"/>
            </a:endParaRPr>
          </a:p>
        </p:txBody>
      </p:sp>
      <p:sp>
        <p:nvSpPr>
          <p:cNvPr id="44045" name="Line 13"/>
          <p:cNvSpPr>
            <a:spLocks noChangeShapeType="1"/>
          </p:cNvSpPr>
          <p:nvPr/>
        </p:nvSpPr>
        <p:spPr bwMode="auto">
          <a:xfrm flipH="1" flipV="1">
            <a:off x="4405023" y="1932166"/>
            <a:ext cx="88210" cy="674775"/>
          </a:xfrm>
          <a:prstGeom prst="line">
            <a:avLst/>
          </a:prstGeom>
          <a:noFill/>
          <a:ln w="28575">
            <a:solidFill>
              <a:srgbClr val="00B050"/>
            </a:solidFill>
            <a:round/>
            <a:headEnd/>
            <a:tailEnd type="triangle" w="med" len="med"/>
          </a:ln>
          <a:effectLst/>
        </p:spPr>
        <p:txBody>
          <a:bodyPr wrap="square">
            <a:spAutoFit/>
          </a:bodyPr>
          <a:lstStyle/>
          <a:p>
            <a:pPr>
              <a:defRPr/>
            </a:pPr>
            <a:endParaRPr lang="en-US">
              <a:solidFill>
                <a:srgbClr val="00B050"/>
              </a:solidFill>
              <a:effectLst>
                <a:outerShdw blurRad="38100" dist="38100" dir="2700000" algn="tl">
                  <a:srgbClr val="000000">
                    <a:alpha val="43137"/>
                  </a:srgbClr>
                </a:outerShdw>
              </a:effectLst>
              <a:latin typeface="Arial" charset="0"/>
            </a:endParaRPr>
          </a:p>
        </p:txBody>
      </p:sp>
      <p:sp>
        <p:nvSpPr>
          <p:cNvPr id="10253" name="Text Box 14"/>
          <p:cNvSpPr txBox="1">
            <a:spLocks noChangeArrowheads="1"/>
          </p:cNvSpPr>
          <p:nvPr/>
        </p:nvSpPr>
        <p:spPr bwMode="auto">
          <a:xfrm>
            <a:off x="3667209" y="1426381"/>
            <a:ext cx="1452563" cy="461962"/>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nl-NL" altLang="en-US" sz="2400" b="0" dirty="0">
                <a:solidFill>
                  <a:srgbClr val="00B050"/>
                </a:solidFill>
              </a:rPr>
              <a:t>Pulsation</a:t>
            </a:r>
          </a:p>
        </p:txBody>
      </p:sp>
      <p:sp>
        <p:nvSpPr>
          <p:cNvPr id="14" name="Text Box 14"/>
          <p:cNvSpPr txBox="1">
            <a:spLocks noChangeArrowheads="1"/>
          </p:cNvSpPr>
          <p:nvPr/>
        </p:nvSpPr>
        <p:spPr bwMode="auto">
          <a:xfrm>
            <a:off x="970932" y="4890023"/>
            <a:ext cx="3720338" cy="707886"/>
          </a:xfrm>
          <a:prstGeom prst="rect">
            <a:avLst/>
          </a:prstGeom>
          <a:noFill/>
          <a:ln w="28575" algn="ctr">
            <a:solidFill>
              <a:schemeClr val="hlink"/>
            </a:solidFill>
            <a:miter lim="800000"/>
            <a:headEnd/>
            <a:tailEnd/>
          </a:ln>
        </p:spPr>
        <p:txBody>
          <a:bodyPr wrap="square">
            <a:spAutoFit/>
          </a:bodyPr>
          <a:lstStyle/>
          <a:p>
            <a:pPr algn="ctr">
              <a:defRPr/>
            </a:pPr>
            <a:r>
              <a:rPr lang="nl-NL" sz="2000" dirty="0">
                <a:latin typeface="Arial" charset="0"/>
              </a:rPr>
              <a:t>The shortest the wavelength, the highest the photon energy!</a:t>
            </a:r>
          </a:p>
        </p:txBody>
      </p:sp>
    </p:spTree>
    <p:extLst>
      <p:ext uri="{BB962C8B-B14F-4D97-AF65-F5344CB8AC3E}">
        <p14:creationId xmlns:p14="http://schemas.microsoft.com/office/powerpoint/2010/main" val="3861456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A68BA8-7460-4AE7-97A1-6C92CDFA0F8E}" type="slidenum">
              <a:rPr lang="fr-CH" smtClean="0"/>
              <a:pPr/>
              <a:t>19</a:t>
            </a:fld>
            <a:endParaRPr lang="fr-CH"/>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2076" y="274320"/>
            <a:ext cx="4770596" cy="658368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246759243"/>
              </p:ext>
            </p:extLst>
          </p:nvPr>
        </p:nvGraphicFramePr>
        <p:xfrm>
          <a:off x="7268343" y="2247967"/>
          <a:ext cx="5270619" cy="4487238"/>
        </p:xfrm>
        <a:graphic>
          <a:graphicData uri="http://schemas.openxmlformats.org/drawingml/2006/table">
            <a:tbl>
              <a:tblPr/>
              <a:tblGrid>
                <a:gridCol w="2481983">
                  <a:extLst>
                    <a:ext uri="{9D8B030D-6E8A-4147-A177-3AD203B41FA5}">
                      <a16:colId xmlns:a16="http://schemas.microsoft.com/office/drawing/2014/main" val="942226923"/>
                    </a:ext>
                  </a:extLst>
                </a:gridCol>
                <a:gridCol w="2788636">
                  <a:extLst>
                    <a:ext uri="{9D8B030D-6E8A-4147-A177-3AD203B41FA5}">
                      <a16:colId xmlns:a16="http://schemas.microsoft.com/office/drawing/2014/main" val="3675370227"/>
                    </a:ext>
                  </a:extLst>
                </a:gridCol>
              </a:tblGrid>
              <a:tr h="598966">
                <a:tc>
                  <a:txBody>
                    <a:bodyPr/>
                    <a:lstStyle/>
                    <a:p>
                      <a:r>
                        <a:rPr lang="en-US" dirty="0"/>
                        <a:t>Energy to ionize atom or molecule</a:t>
                      </a:r>
                    </a:p>
                  </a:txBody>
                  <a:tcPr anchor="ctr">
                    <a:lnL>
                      <a:noFill/>
                    </a:lnL>
                    <a:lnR>
                      <a:noFill/>
                    </a:lnR>
                    <a:lnT>
                      <a:noFill/>
                    </a:lnT>
                    <a:lnB>
                      <a:noFill/>
                    </a:lnB>
                  </a:tcPr>
                </a:tc>
                <a:tc>
                  <a:txBody>
                    <a:bodyPr/>
                    <a:lstStyle/>
                    <a:p>
                      <a:r>
                        <a:rPr lang="fr-CH" dirty="0"/>
                        <a:t>&gt;10 to 1000 eV</a:t>
                      </a:r>
                    </a:p>
                  </a:txBody>
                  <a:tcPr anchor="ctr">
                    <a:lnL>
                      <a:noFill/>
                    </a:lnL>
                    <a:lnR>
                      <a:noFill/>
                    </a:lnR>
                    <a:lnT>
                      <a:noFill/>
                    </a:lnT>
                    <a:lnB>
                      <a:noFill/>
                    </a:lnB>
                  </a:tcPr>
                </a:tc>
                <a:extLst>
                  <a:ext uri="{0D108BD9-81ED-4DB2-BD59-A6C34878D82A}">
                    <a16:rowId xmlns:a16="http://schemas.microsoft.com/office/drawing/2014/main" val="1860400030"/>
                  </a:ext>
                </a:extLst>
              </a:tr>
              <a:tr h="855666">
                <a:tc>
                  <a:txBody>
                    <a:bodyPr/>
                    <a:lstStyle/>
                    <a:p>
                      <a:r>
                        <a:rPr lang="en-US" dirty="0"/>
                        <a:t>Binding energy of a tightly bound molecule</a:t>
                      </a:r>
                    </a:p>
                  </a:txBody>
                  <a:tcPr anchor="ctr">
                    <a:lnL>
                      <a:noFill/>
                    </a:lnL>
                    <a:lnR>
                      <a:noFill/>
                    </a:lnR>
                    <a:lnT>
                      <a:noFill/>
                    </a:lnT>
                    <a:lnB>
                      <a:noFill/>
                    </a:lnB>
                  </a:tcPr>
                </a:tc>
                <a:tc>
                  <a:txBody>
                    <a:bodyPr/>
                    <a:lstStyle/>
                    <a:p>
                      <a:r>
                        <a:rPr lang="fr-CH" dirty="0"/>
                        <a:t>10 eV</a:t>
                      </a:r>
                    </a:p>
                  </a:txBody>
                  <a:tcPr anchor="ctr">
                    <a:lnL>
                      <a:noFill/>
                    </a:lnL>
                    <a:lnR>
                      <a:noFill/>
                    </a:lnR>
                    <a:lnT>
                      <a:noFill/>
                    </a:lnT>
                    <a:lnB>
                      <a:noFill/>
                    </a:lnB>
                  </a:tcPr>
                </a:tc>
                <a:extLst>
                  <a:ext uri="{0D108BD9-81ED-4DB2-BD59-A6C34878D82A}">
                    <a16:rowId xmlns:a16="http://schemas.microsoft.com/office/drawing/2014/main" val="2146546548"/>
                  </a:ext>
                </a:extLst>
              </a:tr>
              <a:tr h="855666">
                <a:tc>
                  <a:txBody>
                    <a:bodyPr/>
                    <a:lstStyle/>
                    <a:p>
                      <a:r>
                        <a:rPr lang="en-US" dirty="0"/>
                        <a:t>Energy between outer electron shells in atoms</a:t>
                      </a:r>
                    </a:p>
                  </a:txBody>
                  <a:tcPr anchor="ctr">
                    <a:lnL>
                      <a:noFill/>
                    </a:lnL>
                    <a:lnR>
                      <a:noFill/>
                    </a:lnR>
                    <a:lnT>
                      <a:noFill/>
                    </a:lnT>
                    <a:lnB>
                      <a:noFill/>
                    </a:lnB>
                  </a:tcPr>
                </a:tc>
                <a:tc>
                  <a:txBody>
                    <a:bodyPr/>
                    <a:lstStyle/>
                    <a:p>
                      <a:r>
                        <a:rPr lang="fr-CH" dirty="0"/>
                        <a:t>1 eV</a:t>
                      </a:r>
                    </a:p>
                  </a:txBody>
                  <a:tcPr anchor="ctr">
                    <a:lnL>
                      <a:noFill/>
                    </a:lnL>
                    <a:lnR>
                      <a:noFill/>
                    </a:lnR>
                    <a:lnT>
                      <a:noFill/>
                    </a:lnT>
                    <a:lnB>
                      <a:noFill/>
                    </a:lnB>
                  </a:tcPr>
                </a:tc>
                <a:extLst>
                  <a:ext uri="{0D108BD9-81ED-4DB2-BD59-A6C34878D82A}">
                    <a16:rowId xmlns:a16="http://schemas.microsoft.com/office/drawing/2014/main" val="1495807058"/>
                  </a:ext>
                </a:extLst>
              </a:tr>
              <a:tr h="855666">
                <a:tc>
                  <a:txBody>
                    <a:bodyPr/>
                    <a:lstStyle/>
                    <a:p>
                      <a:r>
                        <a:rPr lang="en-US" dirty="0"/>
                        <a:t>Binding energy of a weakly bound molecule</a:t>
                      </a:r>
                    </a:p>
                  </a:txBody>
                  <a:tcPr anchor="ctr">
                    <a:lnL>
                      <a:noFill/>
                    </a:lnL>
                    <a:lnR>
                      <a:noFill/>
                    </a:lnR>
                    <a:lnT>
                      <a:noFill/>
                    </a:lnT>
                    <a:lnB>
                      <a:noFill/>
                    </a:lnB>
                  </a:tcPr>
                </a:tc>
                <a:tc>
                  <a:txBody>
                    <a:bodyPr/>
                    <a:lstStyle/>
                    <a:p>
                      <a:r>
                        <a:rPr lang="fr-CH" dirty="0"/>
                        <a:t>1 eV</a:t>
                      </a:r>
                    </a:p>
                  </a:txBody>
                  <a:tcPr anchor="ctr">
                    <a:lnL>
                      <a:noFill/>
                    </a:lnL>
                    <a:lnR>
                      <a:noFill/>
                    </a:lnR>
                    <a:lnT>
                      <a:noFill/>
                    </a:lnT>
                    <a:lnB>
                      <a:noFill/>
                    </a:lnB>
                  </a:tcPr>
                </a:tc>
                <a:extLst>
                  <a:ext uri="{0D108BD9-81ED-4DB2-BD59-A6C34878D82A}">
                    <a16:rowId xmlns:a16="http://schemas.microsoft.com/office/drawing/2014/main" val="2514997338"/>
                  </a:ext>
                </a:extLst>
              </a:tr>
              <a:tr h="598966">
                <a:tc>
                  <a:txBody>
                    <a:bodyPr/>
                    <a:lstStyle/>
                    <a:p>
                      <a:r>
                        <a:rPr lang="fr-CH" dirty="0" err="1"/>
                        <a:t>Vibrational</a:t>
                      </a:r>
                      <a:r>
                        <a:rPr lang="fr-CH" dirty="0"/>
                        <a:t> </a:t>
                      </a:r>
                      <a:r>
                        <a:rPr lang="fr-CH" dirty="0" err="1"/>
                        <a:t>energies</a:t>
                      </a:r>
                      <a:r>
                        <a:rPr lang="fr-CH" dirty="0"/>
                        <a:t> of </a:t>
                      </a:r>
                      <a:r>
                        <a:rPr lang="fr-CH" dirty="0" err="1"/>
                        <a:t>molecules</a:t>
                      </a:r>
                      <a:endParaRPr lang="fr-CH" dirty="0"/>
                    </a:p>
                  </a:txBody>
                  <a:tcPr anchor="ctr">
                    <a:lnL>
                      <a:noFill/>
                    </a:lnL>
                    <a:lnR>
                      <a:noFill/>
                    </a:lnR>
                    <a:lnT>
                      <a:noFill/>
                    </a:lnT>
                    <a:lnB>
                      <a:noFill/>
                    </a:lnB>
                  </a:tcPr>
                </a:tc>
                <a:tc>
                  <a:txBody>
                    <a:bodyPr/>
                    <a:lstStyle/>
                    <a:p>
                      <a:r>
                        <a:rPr lang="fr-CH" dirty="0"/>
                        <a:t>0.1 eV</a:t>
                      </a:r>
                    </a:p>
                  </a:txBody>
                  <a:tcPr anchor="ctr">
                    <a:lnL>
                      <a:noFill/>
                    </a:lnL>
                    <a:lnR>
                      <a:noFill/>
                    </a:lnR>
                    <a:lnT>
                      <a:noFill/>
                    </a:lnT>
                    <a:lnB>
                      <a:noFill/>
                    </a:lnB>
                  </a:tcPr>
                </a:tc>
                <a:extLst>
                  <a:ext uri="{0D108BD9-81ED-4DB2-BD59-A6C34878D82A}">
                    <a16:rowId xmlns:a16="http://schemas.microsoft.com/office/drawing/2014/main" val="3494050407"/>
                  </a:ext>
                </a:extLst>
              </a:tr>
              <a:tr h="598966">
                <a:tc>
                  <a:txBody>
                    <a:bodyPr/>
                    <a:lstStyle/>
                    <a:p>
                      <a:r>
                        <a:rPr lang="fr-CH" dirty="0" err="1"/>
                        <a:t>Rotational</a:t>
                      </a:r>
                      <a:r>
                        <a:rPr lang="fr-CH" dirty="0"/>
                        <a:t> </a:t>
                      </a:r>
                      <a:r>
                        <a:rPr lang="fr-CH" dirty="0" err="1"/>
                        <a:t>energies</a:t>
                      </a:r>
                      <a:r>
                        <a:rPr lang="fr-CH" dirty="0"/>
                        <a:t> of </a:t>
                      </a:r>
                      <a:r>
                        <a:rPr lang="fr-CH" dirty="0" err="1"/>
                        <a:t>molecules</a:t>
                      </a:r>
                      <a:endParaRPr lang="fr-CH" dirty="0"/>
                    </a:p>
                  </a:txBody>
                  <a:tcPr anchor="ctr">
                    <a:lnL>
                      <a:noFill/>
                    </a:lnL>
                    <a:lnR>
                      <a:noFill/>
                    </a:lnR>
                    <a:lnT>
                      <a:noFill/>
                    </a:lnT>
                    <a:lnB>
                      <a:noFill/>
                    </a:lnB>
                  </a:tcPr>
                </a:tc>
                <a:tc>
                  <a:txBody>
                    <a:bodyPr/>
                    <a:lstStyle/>
                    <a:p>
                      <a:r>
                        <a:rPr lang="fr-CH" dirty="0"/>
                        <a:t>10</a:t>
                      </a:r>
                      <a:r>
                        <a:rPr lang="fr-CH" baseline="30000" dirty="0"/>
                        <a:t> − 5 </a:t>
                      </a:r>
                      <a:r>
                        <a:rPr lang="fr-CH" dirty="0"/>
                        <a:t>eV</a:t>
                      </a:r>
                    </a:p>
                  </a:txBody>
                  <a:tcPr anchor="ctr">
                    <a:lnL>
                      <a:noFill/>
                    </a:lnL>
                    <a:lnR>
                      <a:noFill/>
                    </a:lnR>
                    <a:lnT>
                      <a:noFill/>
                    </a:lnT>
                    <a:lnB>
                      <a:noFill/>
                    </a:lnB>
                  </a:tcPr>
                </a:tc>
                <a:extLst>
                  <a:ext uri="{0D108BD9-81ED-4DB2-BD59-A6C34878D82A}">
                    <a16:rowId xmlns:a16="http://schemas.microsoft.com/office/drawing/2014/main" val="3571390429"/>
                  </a:ext>
                </a:extLst>
              </a:tr>
            </a:tbl>
          </a:graphicData>
        </a:graphic>
      </p:graphicFrame>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5083" y="120797"/>
            <a:ext cx="1514666" cy="2201549"/>
          </a:xfrm>
          <a:prstGeom prst="rect">
            <a:avLst/>
          </a:prstGeom>
        </p:spPr>
      </p:pic>
      <p:sp>
        <p:nvSpPr>
          <p:cNvPr id="8" name="Rectangle 7"/>
          <p:cNvSpPr/>
          <p:nvPr/>
        </p:nvSpPr>
        <p:spPr>
          <a:xfrm>
            <a:off x="7516014" y="1430317"/>
            <a:ext cx="1877318" cy="646331"/>
          </a:xfrm>
          <a:prstGeom prst="rect">
            <a:avLst/>
          </a:prstGeom>
        </p:spPr>
        <p:txBody>
          <a:bodyPr wrap="square">
            <a:spAutoFit/>
          </a:bodyPr>
          <a:lstStyle/>
          <a:p>
            <a:r>
              <a:rPr lang="fr-CH" dirty="0"/>
              <a:t>(</a:t>
            </a:r>
            <a:r>
              <a:rPr lang="fr-CH" dirty="0" err="1"/>
              <a:t>credit</a:t>
            </a:r>
            <a:r>
              <a:rPr lang="fr-CH" dirty="0"/>
              <a:t>: Wilhelm Conrad Röntgen)</a:t>
            </a:r>
          </a:p>
        </p:txBody>
      </p:sp>
      <p:sp>
        <p:nvSpPr>
          <p:cNvPr id="9" name="Rectangle 8"/>
          <p:cNvSpPr/>
          <p:nvPr/>
        </p:nvSpPr>
        <p:spPr>
          <a:xfrm>
            <a:off x="1208689" y="945932"/>
            <a:ext cx="882870"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p:cNvSpPr/>
          <p:nvPr/>
        </p:nvSpPr>
        <p:spPr>
          <a:xfrm>
            <a:off x="2443655" y="888125"/>
            <a:ext cx="882870"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ectangle 10"/>
          <p:cNvSpPr/>
          <p:nvPr/>
        </p:nvSpPr>
        <p:spPr>
          <a:xfrm>
            <a:off x="3746936" y="940677"/>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a:off x="1187667" y="1828801"/>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ectangle 12"/>
          <p:cNvSpPr/>
          <p:nvPr/>
        </p:nvSpPr>
        <p:spPr>
          <a:xfrm>
            <a:off x="2396357" y="1828801"/>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Rectangle 13"/>
          <p:cNvSpPr/>
          <p:nvPr/>
        </p:nvSpPr>
        <p:spPr>
          <a:xfrm>
            <a:off x="5477720" y="2535562"/>
            <a:ext cx="1720521" cy="67266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C0000"/>
                </a:solidFill>
                <a:latin typeface="Helvetica" panose="020B0604020202020204" pitchFamily="34" charset="0"/>
                <a:cs typeface="Helvetica" panose="020B0604020202020204" pitchFamily="34" charset="0"/>
              </a:rPr>
              <a:t>‘Photons</a:t>
            </a:r>
          </a:p>
          <a:p>
            <a:pPr algn="ctr"/>
            <a:r>
              <a:rPr lang="en-US" sz="2400" dirty="0">
                <a:solidFill>
                  <a:srgbClr val="CC0000"/>
                </a:solidFill>
                <a:latin typeface="Helvetica" panose="020B0604020202020204" pitchFamily="34" charset="0"/>
                <a:cs typeface="Helvetica" panose="020B0604020202020204" pitchFamily="34" charset="0"/>
              </a:rPr>
              <a:t>Laser’</a:t>
            </a:r>
            <a:endParaRPr lang="fr-CH" sz="2400" dirty="0">
              <a:solidFill>
                <a:srgbClr val="CC0000"/>
              </a:solidFill>
              <a:latin typeface="Helvetica" panose="020B0604020202020204" pitchFamily="34" charset="0"/>
              <a:cs typeface="Helvetica" panose="020B0604020202020204" pitchFamily="34" charset="0"/>
            </a:endParaRPr>
          </a:p>
        </p:txBody>
      </p:sp>
      <p:sp>
        <p:nvSpPr>
          <p:cNvPr id="15" name="Rectangle 14"/>
          <p:cNvSpPr/>
          <p:nvPr/>
        </p:nvSpPr>
        <p:spPr>
          <a:xfrm>
            <a:off x="3783722" y="2690649"/>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Rectangle 15"/>
          <p:cNvSpPr/>
          <p:nvPr/>
        </p:nvSpPr>
        <p:spPr>
          <a:xfrm>
            <a:off x="2406867" y="2690650"/>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Rectangle 16"/>
          <p:cNvSpPr/>
          <p:nvPr/>
        </p:nvSpPr>
        <p:spPr>
          <a:xfrm>
            <a:off x="1198177" y="2669629"/>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Rectangle 17"/>
          <p:cNvSpPr/>
          <p:nvPr/>
        </p:nvSpPr>
        <p:spPr>
          <a:xfrm>
            <a:off x="3773212" y="3563008"/>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9" name="Rectangle 18"/>
          <p:cNvSpPr/>
          <p:nvPr/>
        </p:nvSpPr>
        <p:spPr>
          <a:xfrm>
            <a:off x="2417377" y="3626070"/>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0" name="Rectangle 19"/>
          <p:cNvSpPr/>
          <p:nvPr/>
        </p:nvSpPr>
        <p:spPr>
          <a:xfrm>
            <a:off x="1177157" y="3563008"/>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Rectangle 20"/>
          <p:cNvSpPr/>
          <p:nvPr/>
        </p:nvSpPr>
        <p:spPr>
          <a:xfrm>
            <a:off x="1240219" y="4445877"/>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Rectangle 21"/>
          <p:cNvSpPr/>
          <p:nvPr/>
        </p:nvSpPr>
        <p:spPr>
          <a:xfrm>
            <a:off x="2364826" y="4445877"/>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3" name="Rectangle 22"/>
          <p:cNvSpPr/>
          <p:nvPr/>
        </p:nvSpPr>
        <p:spPr>
          <a:xfrm>
            <a:off x="3752191" y="4414346"/>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4" name="Rectangle 23"/>
          <p:cNvSpPr/>
          <p:nvPr/>
        </p:nvSpPr>
        <p:spPr>
          <a:xfrm>
            <a:off x="3715405" y="5355022"/>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5" name="Rectangle 24"/>
          <p:cNvSpPr/>
          <p:nvPr/>
        </p:nvSpPr>
        <p:spPr>
          <a:xfrm>
            <a:off x="2401611" y="5355022"/>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6" name="Rectangle 25"/>
          <p:cNvSpPr/>
          <p:nvPr/>
        </p:nvSpPr>
        <p:spPr>
          <a:xfrm>
            <a:off x="1203433" y="5386553"/>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9" name="Rectangle 28"/>
          <p:cNvSpPr/>
          <p:nvPr/>
        </p:nvSpPr>
        <p:spPr>
          <a:xfrm>
            <a:off x="1203433" y="6264166"/>
            <a:ext cx="1014249" cy="520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0" name="Rectangle 29"/>
          <p:cNvSpPr/>
          <p:nvPr/>
        </p:nvSpPr>
        <p:spPr>
          <a:xfrm>
            <a:off x="2454163" y="6237891"/>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1" name="Rectangle 30"/>
          <p:cNvSpPr/>
          <p:nvPr/>
        </p:nvSpPr>
        <p:spPr>
          <a:xfrm>
            <a:off x="3704895" y="6237891"/>
            <a:ext cx="1014249" cy="62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2" name="Rectangle 31"/>
          <p:cNvSpPr/>
          <p:nvPr/>
        </p:nvSpPr>
        <p:spPr>
          <a:xfrm>
            <a:off x="1198179" y="2354317"/>
            <a:ext cx="4267200" cy="6201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3" name="Rectangle 32"/>
          <p:cNvSpPr/>
          <p:nvPr/>
        </p:nvSpPr>
        <p:spPr>
          <a:xfrm>
            <a:off x="7115503" y="2890345"/>
            <a:ext cx="3783725" cy="379423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35" name="Straight Arrow Connector 34"/>
          <p:cNvCxnSpPr/>
          <p:nvPr/>
        </p:nvCxnSpPr>
        <p:spPr>
          <a:xfrm flipH="1">
            <a:off x="4960883" y="1807779"/>
            <a:ext cx="1019503" cy="84084"/>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7893" y="4632101"/>
            <a:ext cx="1627340" cy="916132"/>
          </a:xfrm>
          <a:prstGeom prst="rect">
            <a:avLst/>
          </a:prstGeom>
        </p:spPr>
      </p:pic>
      <p:pic>
        <p:nvPicPr>
          <p:cNvPr id="39" name="Picture 3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21941" y="3607199"/>
            <a:ext cx="836530" cy="626515"/>
          </a:xfrm>
          <a:prstGeom prst="rect">
            <a:avLst/>
          </a:prstGeom>
        </p:spPr>
      </p:pic>
    </p:spTree>
    <p:extLst>
      <p:ext uri="{BB962C8B-B14F-4D97-AF65-F5344CB8AC3E}">
        <p14:creationId xmlns:p14="http://schemas.microsoft.com/office/powerpoint/2010/main" val="50908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797" y="2653101"/>
            <a:ext cx="6874617" cy="1891805"/>
          </a:xfrm>
        </p:spPr>
        <p:txBody>
          <a:bodyPr>
            <a:normAutofit/>
          </a:bodyPr>
          <a:lstStyle/>
          <a:p>
            <a:r>
              <a:rPr lang="en-US" b="1" dirty="0"/>
              <a:t>Part I / </a:t>
            </a:r>
            <a:r>
              <a:rPr lang="en-US" dirty="0"/>
              <a:t>Introduction &amp; Laser-fabrication based on linear absorption</a:t>
            </a:r>
            <a:endParaRPr lang="fr-CH" dirty="0"/>
          </a:p>
        </p:txBody>
      </p:sp>
    </p:spTree>
    <p:extLst>
      <p:ext uri="{BB962C8B-B14F-4D97-AF65-F5344CB8AC3E}">
        <p14:creationId xmlns:p14="http://schemas.microsoft.com/office/powerpoint/2010/main" val="4060323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A68BA8-7460-4AE7-97A1-6C92CDFA0F8E}" type="slidenum">
              <a:rPr lang="fr-CH" smtClean="0"/>
              <a:pPr/>
              <a:t>20</a:t>
            </a:fld>
            <a:endParaRPr lang="fr-CH"/>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632" y="451834"/>
            <a:ext cx="11131236" cy="6012027"/>
          </a:xfrm>
          <a:prstGeom prst="rect">
            <a:avLst/>
          </a:prstGeom>
        </p:spPr>
      </p:pic>
      <p:sp>
        <p:nvSpPr>
          <p:cNvPr id="8" name="TextBox 7"/>
          <p:cNvSpPr txBox="1"/>
          <p:nvPr/>
        </p:nvSpPr>
        <p:spPr>
          <a:xfrm>
            <a:off x="357352" y="6483413"/>
            <a:ext cx="1417183" cy="369332"/>
          </a:xfrm>
          <a:prstGeom prst="rect">
            <a:avLst/>
          </a:prstGeom>
          <a:noFill/>
        </p:spPr>
        <p:txBody>
          <a:bodyPr wrap="none" rtlCol="0">
            <a:spAutoFit/>
          </a:bodyPr>
          <a:lstStyle/>
          <a:p>
            <a:r>
              <a:rPr lang="en-US" dirty="0"/>
              <a:t>(source Wiki)</a:t>
            </a:r>
            <a:endParaRPr lang="fr-CH" dirty="0"/>
          </a:p>
        </p:txBody>
      </p:sp>
      <p:grpSp>
        <p:nvGrpSpPr>
          <p:cNvPr id="12" name="Group 11"/>
          <p:cNvGrpSpPr/>
          <p:nvPr/>
        </p:nvGrpSpPr>
        <p:grpSpPr>
          <a:xfrm>
            <a:off x="1292773" y="872359"/>
            <a:ext cx="2480441" cy="1187670"/>
            <a:chOff x="1292773" y="872359"/>
            <a:chExt cx="2480441" cy="1187670"/>
          </a:xfrm>
        </p:grpSpPr>
        <p:sp>
          <p:nvSpPr>
            <p:cNvPr id="9" name="Rectangle 8"/>
            <p:cNvSpPr/>
            <p:nvPr/>
          </p:nvSpPr>
          <p:spPr>
            <a:xfrm>
              <a:off x="2459421" y="872359"/>
              <a:ext cx="1313793" cy="11876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TextBox 9"/>
            <p:cNvSpPr txBox="1"/>
            <p:nvPr/>
          </p:nvSpPr>
          <p:spPr>
            <a:xfrm>
              <a:off x="1292773" y="1198180"/>
              <a:ext cx="1085554" cy="523220"/>
            </a:xfrm>
            <a:prstGeom prst="rect">
              <a:avLst/>
            </a:prstGeom>
            <a:noFill/>
          </p:spPr>
          <p:txBody>
            <a:bodyPr wrap="none" rtlCol="0">
              <a:spAutoFit/>
            </a:bodyPr>
            <a:lstStyle/>
            <a:p>
              <a:r>
                <a:rPr lang="en-US" sz="2800" i="1" dirty="0">
                  <a:solidFill>
                    <a:srgbClr val="CC0000"/>
                  </a:solidFill>
                  <a:latin typeface="Helvetica" panose="020B0604020202020204" pitchFamily="34" charset="0"/>
                  <a:cs typeface="Helvetica" panose="020B0604020202020204" pitchFamily="34" charset="0"/>
                </a:rPr>
                <a:t>Laser</a:t>
              </a:r>
              <a:endParaRPr lang="fr-CH" sz="2800" i="1" dirty="0">
                <a:solidFill>
                  <a:srgbClr val="CC0000"/>
                </a:solidFill>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348125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485AD-9434-4D81-D3F2-EC36DCE11E7B}"/>
              </a:ext>
            </a:extLst>
          </p:cNvPr>
          <p:cNvSpPr>
            <a:spLocks noGrp="1"/>
          </p:cNvSpPr>
          <p:nvPr>
            <p:ph type="title"/>
          </p:nvPr>
        </p:nvSpPr>
        <p:spPr>
          <a:xfrm>
            <a:off x="533400" y="412539"/>
            <a:ext cx="10832253" cy="935354"/>
          </a:xfrm>
        </p:spPr>
        <p:txBody>
          <a:bodyPr>
            <a:noAutofit/>
          </a:bodyPr>
          <a:lstStyle/>
          <a:p>
            <a:r>
              <a:rPr lang="en-US" sz="2800" dirty="0"/>
              <a:t>Equivalences: Wavelength, wavenumber, energy, cycle duration…</a:t>
            </a:r>
            <a:endParaRPr lang="fr-FR" sz="2800" dirty="0"/>
          </a:p>
        </p:txBody>
      </p:sp>
      <p:pic>
        <p:nvPicPr>
          <p:cNvPr id="5" name="Content Placeholder 4">
            <a:extLst>
              <a:ext uri="{FF2B5EF4-FFF2-40B4-BE49-F238E27FC236}">
                <a16:creationId xmlns:a16="http://schemas.microsoft.com/office/drawing/2014/main" id="{6227C806-61B6-738A-4AD7-83DC18C6A252}"/>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43991" y="1249890"/>
            <a:ext cx="10472649" cy="5019601"/>
          </a:xfrm>
          <a:prstGeom prst="rect">
            <a:avLst/>
          </a:prstGeom>
        </p:spPr>
      </p:pic>
      <p:sp>
        <p:nvSpPr>
          <p:cNvPr id="4" name="Slide Number Placeholder 3">
            <a:extLst>
              <a:ext uri="{FF2B5EF4-FFF2-40B4-BE49-F238E27FC236}">
                <a16:creationId xmlns:a16="http://schemas.microsoft.com/office/drawing/2014/main" id="{8D074618-D83F-8079-7BCC-67597F810E95}"/>
              </a:ext>
            </a:extLst>
          </p:cNvPr>
          <p:cNvSpPr>
            <a:spLocks noGrp="1"/>
          </p:cNvSpPr>
          <p:nvPr>
            <p:ph type="sldNum" sz="quarter" idx="12"/>
          </p:nvPr>
        </p:nvSpPr>
        <p:spPr/>
        <p:txBody>
          <a:bodyPr/>
          <a:lstStyle/>
          <a:p>
            <a:fld id="{44A68BA8-7460-4AE7-97A1-6C92CDFA0F8E}" type="slidenum">
              <a:rPr lang="fr-CH" smtClean="0"/>
              <a:pPr/>
              <a:t>21</a:t>
            </a:fld>
            <a:endParaRPr lang="fr-CH"/>
          </a:p>
        </p:txBody>
      </p:sp>
      <p:sp>
        <p:nvSpPr>
          <p:cNvPr id="6" name="TextBox 5">
            <a:extLst>
              <a:ext uri="{FF2B5EF4-FFF2-40B4-BE49-F238E27FC236}">
                <a16:creationId xmlns:a16="http://schemas.microsoft.com/office/drawing/2014/main" id="{0BBE52DD-5BCD-D45A-83A9-9079FBC49D10}"/>
              </a:ext>
            </a:extLst>
          </p:cNvPr>
          <p:cNvSpPr txBox="1"/>
          <p:nvPr/>
        </p:nvSpPr>
        <p:spPr>
          <a:xfrm>
            <a:off x="169334" y="6394027"/>
            <a:ext cx="3415807" cy="307777"/>
          </a:xfrm>
          <a:prstGeom prst="rect">
            <a:avLst/>
          </a:prstGeom>
          <a:noFill/>
        </p:spPr>
        <p:txBody>
          <a:bodyPr wrap="none" rtlCol="0">
            <a:spAutoFit/>
          </a:bodyPr>
          <a:lstStyle/>
          <a:p>
            <a:r>
              <a:rPr lang="en-US" sz="1400" i="1" dirty="0">
                <a:latin typeface="Helvetica" panose="020B0604020202020204" pitchFamily="34" charset="0"/>
                <a:cs typeface="Helvetica" panose="020B0604020202020204" pitchFamily="34" charset="0"/>
              </a:rPr>
              <a:t>(Source: Clara Saraceno, Univ. Bochum)</a:t>
            </a:r>
            <a:endParaRPr lang="fr-FR" sz="1400" i="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804338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Oval 2"/>
          <p:cNvSpPr>
            <a:spLocks noChangeArrowheads="1"/>
          </p:cNvSpPr>
          <p:nvPr/>
        </p:nvSpPr>
        <p:spPr bwMode="auto">
          <a:xfrm rot="5400000">
            <a:off x="6667166" y="2985716"/>
            <a:ext cx="4794639" cy="1272209"/>
          </a:xfrm>
          <a:prstGeom prst="ellipse">
            <a:avLst/>
          </a:prstGeom>
          <a:solidFill>
            <a:srgbClr val="CCFFCC"/>
          </a:solidFill>
          <a:ln w="9525" algn="ctr">
            <a:noFill/>
            <a:round/>
            <a:headEnd/>
            <a:tailEnd/>
          </a:ln>
          <a:effectLst/>
        </p:spPr>
        <p:txBody>
          <a:bodyPr wrap="square" anchor="ct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164867" name="Oval 3"/>
          <p:cNvSpPr>
            <a:spLocks noChangeArrowheads="1"/>
          </p:cNvSpPr>
          <p:nvPr/>
        </p:nvSpPr>
        <p:spPr bwMode="auto">
          <a:xfrm rot="5400000">
            <a:off x="7119994" y="3227079"/>
            <a:ext cx="3823057" cy="965343"/>
          </a:xfrm>
          <a:prstGeom prst="ellipse">
            <a:avLst/>
          </a:prstGeom>
          <a:solidFill>
            <a:srgbClr val="FFCC99"/>
          </a:solidFill>
          <a:ln w="9525" algn="ctr">
            <a:noFill/>
            <a:round/>
            <a:headEnd/>
            <a:tailEnd/>
          </a:ln>
          <a:effectLst/>
        </p:spPr>
        <p:txBody>
          <a:bodyPr wrap="square" anchor="ct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164868" name="Oval 4"/>
          <p:cNvSpPr>
            <a:spLocks noChangeArrowheads="1"/>
          </p:cNvSpPr>
          <p:nvPr/>
        </p:nvSpPr>
        <p:spPr bwMode="auto">
          <a:xfrm rot="5400000">
            <a:off x="7979749" y="3301784"/>
            <a:ext cx="2106655" cy="664770"/>
          </a:xfrm>
          <a:prstGeom prst="ellipse">
            <a:avLst/>
          </a:prstGeom>
          <a:solidFill>
            <a:schemeClr val="accent2"/>
          </a:solidFill>
          <a:ln w="9525" algn="ctr">
            <a:noFill/>
            <a:round/>
            <a:headEnd/>
            <a:tailEnd/>
          </a:ln>
          <a:effectLst/>
        </p:spPr>
        <p:txBody>
          <a:bodyPr wrap="square" anchor="ct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30725" name="Rectangle 5"/>
          <p:cNvSpPr>
            <a:spLocks noGrp="1" noChangeArrowheads="1"/>
          </p:cNvSpPr>
          <p:nvPr>
            <p:ph type="title"/>
          </p:nvPr>
        </p:nvSpPr>
        <p:spPr>
          <a:xfrm>
            <a:off x="1919288" y="260350"/>
            <a:ext cx="8229600" cy="1143000"/>
          </a:xfrm>
        </p:spPr>
        <p:txBody>
          <a:bodyPr/>
          <a:lstStyle/>
          <a:p>
            <a:pPr eaLnBrk="1" hangingPunct="1"/>
            <a:r>
              <a:rPr lang="nl-NL" altLang="en-US" sz="3600"/>
              <a:t>How to describe optical phenomena?</a:t>
            </a:r>
          </a:p>
        </p:txBody>
      </p:sp>
      <p:sp>
        <p:nvSpPr>
          <p:cNvPr id="30726" name="Rectangle 6"/>
          <p:cNvSpPr>
            <a:spLocks noGrp="1" noChangeArrowheads="1"/>
          </p:cNvSpPr>
          <p:nvPr>
            <p:ph type="body" idx="1"/>
          </p:nvPr>
        </p:nvSpPr>
        <p:spPr>
          <a:xfrm>
            <a:off x="1524001" y="1773239"/>
            <a:ext cx="5915025" cy="4728145"/>
          </a:xfrm>
        </p:spPr>
        <p:txBody>
          <a:bodyPr>
            <a:noAutofit/>
          </a:bodyPr>
          <a:lstStyle/>
          <a:p>
            <a:pPr eaLnBrk="1" hangingPunct="1"/>
            <a:r>
              <a:rPr lang="nl-NL" altLang="en-US" sz="2800" dirty="0"/>
              <a:t>Geometrical optics </a:t>
            </a:r>
          </a:p>
          <a:p>
            <a:pPr lvl="2" eaLnBrk="1" hangingPunct="1"/>
            <a:r>
              <a:rPr lang="nl-NL" altLang="en-US" sz="2000" dirty="0"/>
              <a:t>Snell-Descartes laws / Newton’s corpuscule of light / Fermat’s principle</a:t>
            </a:r>
          </a:p>
          <a:p>
            <a:pPr eaLnBrk="1" hangingPunct="1"/>
            <a:r>
              <a:rPr lang="nl-NL" altLang="en-US" sz="2800" dirty="0"/>
              <a:t>Wave optics</a:t>
            </a:r>
          </a:p>
          <a:p>
            <a:pPr lvl="2" eaLnBrk="1" hangingPunct="1"/>
            <a:r>
              <a:rPr lang="nl-NL" altLang="en-US" sz="2000" dirty="0"/>
              <a:t>Description using waves propagating through different medium (scalar waves) / Huygens-Fresnel</a:t>
            </a:r>
          </a:p>
          <a:p>
            <a:pPr eaLnBrk="1" hangingPunct="1"/>
            <a:r>
              <a:rPr lang="nl-NL" altLang="en-US" sz="2800" dirty="0"/>
              <a:t>Electromagnetic optics</a:t>
            </a:r>
          </a:p>
          <a:p>
            <a:pPr lvl="2" eaLnBrk="1" hangingPunct="1"/>
            <a:r>
              <a:rPr lang="nl-NL" altLang="en-US" sz="2000" dirty="0"/>
              <a:t>Waves as EM fields (Maxwell)</a:t>
            </a:r>
          </a:p>
          <a:p>
            <a:pPr eaLnBrk="1" hangingPunct="1"/>
            <a:r>
              <a:rPr lang="nl-NL" altLang="en-US" sz="2800" dirty="0"/>
              <a:t>Quantum optics</a:t>
            </a:r>
          </a:p>
          <a:p>
            <a:pPr lvl="2" eaLnBrk="1" hangingPunct="1"/>
            <a:r>
              <a:rPr lang="nl-NL" altLang="en-US" sz="2000" dirty="0"/>
              <a:t>Photons, Quantum Electrodynamics</a:t>
            </a:r>
          </a:p>
        </p:txBody>
      </p:sp>
      <p:sp>
        <p:nvSpPr>
          <p:cNvPr id="164871" name="Oval 7"/>
          <p:cNvSpPr>
            <a:spLocks noChangeArrowheads="1"/>
          </p:cNvSpPr>
          <p:nvPr/>
        </p:nvSpPr>
        <p:spPr bwMode="auto">
          <a:xfrm>
            <a:off x="8879093" y="3439675"/>
            <a:ext cx="332501" cy="691266"/>
          </a:xfrm>
          <a:prstGeom prst="ellipse">
            <a:avLst/>
          </a:prstGeom>
          <a:solidFill>
            <a:srgbClr val="3399FF"/>
          </a:solidFill>
          <a:ln w="9525" algn="ctr">
            <a:solidFill>
              <a:srgbClr val="3399FF"/>
            </a:solidFill>
            <a:round/>
            <a:headEnd/>
            <a:tailEnd/>
          </a:ln>
          <a:effectLst/>
        </p:spPr>
        <p:txBody>
          <a:bodyPr wrap="square" anchor="ct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164872" name="Line 8"/>
          <p:cNvSpPr>
            <a:spLocks noChangeShapeType="1"/>
          </p:cNvSpPr>
          <p:nvPr/>
        </p:nvSpPr>
        <p:spPr bwMode="auto">
          <a:xfrm flipH="1">
            <a:off x="5881519" y="1566407"/>
            <a:ext cx="3135259" cy="422105"/>
          </a:xfrm>
          <a:prstGeom prst="line">
            <a:avLst/>
          </a:prstGeom>
          <a:ln>
            <a:headEnd type="oval" w="med" len="med"/>
            <a:tailEnd type="triangle" w="med" len="med"/>
          </a:ln>
        </p:spPr>
        <p:style>
          <a:lnRef idx="3">
            <a:schemeClr val="dk1"/>
          </a:lnRef>
          <a:fillRef idx="0">
            <a:schemeClr val="dk1"/>
          </a:fillRef>
          <a:effectRef idx="2">
            <a:schemeClr val="dk1"/>
          </a:effectRef>
          <a:fontRef idx="minor">
            <a:schemeClr val="tx1"/>
          </a:fontRef>
        </p:style>
        <p:txBody>
          <a:bodyPr wrap="square">
            <a:spAutoFit/>
          </a:bodyPr>
          <a:lstStyle/>
          <a:p>
            <a:pPr>
              <a:defRPr/>
            </a:pPr>
            <a:endParaRPr lang="en-US">
              <a:effectLst>
                <a:outerShdw blurRad="38100" dist="38100" dir="2700000" algn="tl">
                  <a:srgbClr val="000000">
                    <a:alpha val="43137"/>
                  </a:srgbClr>
                </a:outerShdw>
              </a:effectLst>
              <a:latin typeface="Arial" charset="0"/>
            </a:endParaRPr>
          </a:p>
        </p:txBody>
      </p:sp>
      <p:sp>
        <p:nvSpPr>
          <p:cNvPr id="164873" name="Line 9"/>
          <p:cNvSpPr>
            <a:spLocks noChangeShapeType="1"/>
          </p:cNvSpPr>
          <p:nvPr/>
        </p:nvSpPr>
        <p:spPr bwMode="auto">
          <a:xfrm flipH="1">
            <a:off x="6792698" y="2353585"/>
            <a:ext cx="2080958" cy="827553"/>
          </a:xfrm>
          <a:prstGeom prst="line">
            <a:avLst/>
          </a:prstGeom>
          <a:ln>
            <a:headEnd type="oval" w="med" len="med"/>
            <a:tailEnd type="triangle" w="med" len="med"/>
          </a:ln>
        </p:spPr>
        <p:style>
          <a:lnRef idx="3">
            <a:schemeClr val="dk1"/>
          </a:lnRef>
          <a:fillRef idx="0">
            <a:schemeClr val="dk1"/>
          </a:fillRef>
          <a:effectRef idx="2">
            <a:schemeClr val="dk1"/>
          </a:effectRef>
          <a:fontRef idx="minor">
            <a:schemeClr val="tx1"/>
          </a:fontRef>
        </p:style>
        <p:txBody>
          <a:bodyPr wrap="square">
            <a:spAutoFit/>
          </a:bodyPr>
          <a:lstStyle/>
          <a:p>
            <a:pPr>
              <a:defRPr/>
            </a:pPr>
            <a:endParaRPr lang="en-US">
              <a:effectLst>
                <a:outerShdw blurRad="38100" dist="38100" dir="2700000" algn="tl">
                  <a:srgbClr val="000000">
                    <a:alpha val="43137"/>
                  </a:srgbClr>
                </a:outerShdw>
              </a:effectLst>
              <a:latin typeface="Arial" charset="0"/>
            </a:endParaRPr>
          </a:p>
        </p:txBody>
      </p:sp>
      <p:sp>
        <p:nvSpPr>
          <p:cNvPr id="164874" name="Line 10"/>
          <p:cNvSpPr>
            <a:spLocks noChangeShapeType="1"/>
          </p:cNvSpPr>
          <p:nvPr/>
        </p:nvSpPr>
        <p:spPr bwMode="auto">
          <a:xfrm flipH="1">
            <a:off x="5840325" y="3236181"/>
            <a:ext cx="3081038" cy="1401349"/>
          </a:xfrm>
          <a:prstGeom prst="line">
            <a:avLst/>
          </a:prstGeom>
          <a:ln>
            <a:headEnd type="oval" w="med" len="med"/>
            <a:tailEnd type="triangle" w="med" len="med"/>
          </a:ln>
        </p:spPr>
        <p:style>
          <a:lnRef idx="3">
            <a:schemeClr val="dk1"/>
          </a:lnRef>
          <a:fillRef idx="0">
            <a:schemeClr val="dk1"/>
          </a:fillRef>
          <a:effectRef idx="2">
            <a:schemeClr val="dk1"/>
          </a:effectRef>
          <a:fontRef idx="minor">
            <a:schemeClr val="tx1"/>
          </a:fontRef>
        </p:style>
        <p:txBody>
          <a:bodyPr wrap="square">
            <a:spAutoFit/>
          </a:bodyPr>
          <a:lstStyle/>
          <a:p>
            <a:pPr>
              <a:defRPr/>
            </a:pPr>
            <a:endParaRPr lang="en-US">
              <a:effectLst>
                <a:outerShdw blurRad="38100" dist="38100" dir="2700000" algn="tl">
                  <a:srgbClr val="000000">
                    <a:alpha val="43137"/>
                  </a:srgbClr>
                </a:outerShdw>
              </a:effectLst>
              <a:latin typeface="Arial" charset="0"/>
            </a:endParaRPr>
          </a:p>
        </p:txBody>
      </p:sp>
      <p:sp>
        <p:nvSpPr>
          <p:cNvPr id="164875" name="Line 11"/>
          <p:cNvSpPr>
            <a:spLocks noChangeShapeType="1"/>
          </p:cNvSpPr>
          <p:nvPr/>
        </p:nvSpPr>
        <p:spPr bwMode="auto">
          <a:xfrm flipH="1">
            <a:off x="5946227" y="3808675"/>
            <a:ext cx="3118259" cy="1544816"/>
          </a:xfrm>
          <a:prstGeom prst="line">
            <a:avLst/>
          </a:prstGeom>
          <a:ln>
            <a:headEnd type="oval" w="med" len="med"/>
            <a:tailEnd type="triangle" w="med" len="med"/>
          </a:ln>
        </p:spPr>
        <p:style>
          <a:lnRef idx="3">
            <a:schemeClr val="dk1"/>
          </a:lnRef>
          <a:fillRef idx="0">
            <a:schemeClr val="dk1"/>
          </a:fillRef>
          <a:effectRef idx="2">
            <a:schemeClr val="dk1"/>
          </a:effectRef>
          <a:fontRef idx="minor">
            <a:schemeClr val="tx1"/>
          </a:fontRef>
        </p:style>
        <p:txBody>
          <a:bodyPr wrap="square">
            <a:spAutoFit/>
          </a:bodyPr>
          <a:lstStyle/>
          <a:p>
            <a:pPr>
              <a:defRPr/>
            </a:pPr>
            <a:endParaRPr lang="en-US">
              <a:effectLst>
                <a:outerShdw blurRad="38100" dist="38100" dir="2700000" algn="tl">
                  <a:srgbClr val="000000">
                    <a:alpha val="43137"/>
                  </a:srgbClr>
                </a:outerShdw>
              </a:effectLst>
              <a:latin typeface="Arial" charset="0"/>
            </a:endParaRPr>
          </a:p>
        </p:txBody>
      </p:sp>
      <p:grpSp>
        <p:nvGrpSpPr>
          <p:cNvPr id="4" name="Group 3">
            <a:extLst>
              <a:ext uri="{FF2B5EF4-FFF2-40B4-BE49-F238E27FC236}">
                <a16:creationId xmlns:a16="http://schemas.microsoft.com/office/drawing/2014/main" id="{9DDA9D18-090A-FD58-73B8-B8D44BA04049}"/>
              </a:ext>
            </a:extLst>
          </p:cNvPr>
          <p:cNvGrpSpPr/>
          <p:nvPr/>
        </p:nvGrpSpPr>
        <p:grpSpPr>
          <a:xfrm>
            <a:off x="1318161" y="4242816"/>
            <a:ext cx="6118959" cy="2301685"/>
            <a:chOff x="1318161" y="4242816"/>
            <a:chExt cx="6118959" cy="2301685"/>
          </a:xfrm>
        </p:grpSpPr>
        <p:sp>
          <p:nvSpPr>
            <p:cNvPr id="2" name="Rectangle 1">
              <a:extLst>
                <a:ext uri="{FF2B5EF4-FFF2-40B4-BE49-F238E27FC236}">
                  <a16:creationId xmlns:a16="http://schemas.microsoft.com/office/drawing/2014/main" id="{8B5F3BB0-7B42-2E5F-A38C-BE699516E74D}"/>
                </a:ext>
              </a:extLst>
            </p:cNvPr>
            <p:cNvSpPr/>
            <p:nvPr/>
          </p:nvSpPr>
          <p:spPr>
            <a:xfrm>
              <a:off x="1365504" y="4242816"/>
              <a:ext cx="6071616" cy="188976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3081885C-247F-D802-992D-F5CBE2CDE138}"/>
                </a:ext>
              </a:extLst>
            </p:cNvPr>
            <p:cNvSpPr txBox="1"/>
            <p:nvPr/>
          </p:nvSpPr>
          <p:spPr>
            <a:xfrm>
              <a:off x="1318161" y="6175169"/>
              <a:ext cx="2544286" cy="369332"/>
            </a:xfrm>
            <a:prstGeom prst="rect">
              <a:avLst/>
            </a:prstGeom>
            <a:noFill/>
          </p:spPr>
          <p:txBody>
            <a:bodyPr wrap="none" rtlCol="0">
              <a:spAutoFit/>
            </a:bodyPr>
            <a:lstStyle/>
            <a:p>
              <a:r>
                <a:rPr lang="en-US" dirty="0">
                  <a:solidFill>
                    <a:srgbClr val="FF0000"/>
                  </a:solidFill>
                  <a:latin typeface="Helvetica" panose="020B0604020202020204" pitchFamily="34" charset="0"/>
                  <a:cs typeface="Helvetica" panose="020B0604020202020204" pitchFamily="34" charset="0"/>
                </a:rPr>
                <a:t>Light-matter interaction</a:t>
              </a:r>
              <a:endParaRPr lang="fr-FR" dirty="0">
                <a:solidFill>
                  <a:srgbClr val="FF0000"/>
                </a:solidFill>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3692238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3119805" y="5455675"/>
          <a:ext cx="2289175" cy="908050"/>
        </p:xfrm>
        <a:graphic>
          <a:graphicData uri="http://schemas.openxmlformats.org/presentationml/2006/ole">
            <mc:AlternateContent xmlns:mc="http://schemas.openxmlformats.org/markup-compatibility/2006">
              <mc:Choice xmlns:v="urn:schemas-microsoft-com:vml" Requires="v">
                <p:oleObj name="Equation" r:id="rId3" imgW="1054080" imgH="419040" progId="Equation.DSMT4">
                  <p:embed/>
                </p:oleObj>
              </mc:Choice>
              <mc:Fallback>
                <p:oleObj name="Equation" r:id="rId3" imgW="1054080" imgH="419040" progId="Equation.DSMT4">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9805" y="5455675"/>
                        <a:ext cx="2289175" cy="90805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3524452" y="4499005"/>
          <a:ext cx="1876425" cy="908050"/>
        </p:xfrm>
        <a:graphic>
          <a:graphicData uri="http://schemas.openxmlformats.org/presentationml/2006/ole">
            <mc:AlternateContent xmlns:mc="http://schemas.openxmlformats.org/markup-compatibility/2006">
              <mc:Choice xmlns:v="urn:schemas-microsoft-com:vml" Requires="v">
                <p:oleObj name="Equation" r:id="rId5" imgW="863280" imgH="419040" progId="Equation.DSMT4">
                  <p:embed/>
                </p:oleObj>
              </mc:Choice>
              <mc:Fallback>
                <p:oleObj name="Equation" r:id="rId5" imgW="863280" imgH="419040" progId="Equation.DSMT4">
                  <p:embed/>
                  <p:pic>
                    <p:nvPicPr>
                      <p:cNvPr id="10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452" y="4499005"/>
                        <a:ext cx="1876425" cy="90805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4"/>
          <p:cNvGraphicFramePr>
            <a:graphicFrameLocks noChangeAspect="1"/>
          </p:cNvGraphicFramePr>
          <p:nvPr/>
        </p:nvGraphicFramePr>
        <p:xfrm>
          <a:off x="1801137" y="3934660"/>
          <a:ext cx="1214438" cy="522288"/>
        </p:xfrm>
        <a:graphic>
          <a:graphicData uri="http://schemas.openxmlformats.org/presentationml/2006/ole">
            <mc:AlternateContent xmlns:mc="http://schemas.openxmlformats.org/markup-compatibility/2006">
              <mc:Choice xmlns:v="urn:schemas-microsoft-com:vml" Requires="v">
                <p:oleObj name="Equation" r:id="rId7" imgW="558720" imgH="241200" progId="Equation.DSMT4">
                  <p:embed/>
                </p:oleObj>
              </mc:Choice>
              <mc:Fallback>
                <p:oleObj name="Equation" r:id="rId7" imgW="558720" imgH="241200" progId="Equation.DSMT4">
                  <p:embed/>
                  <p:pic>
                    <p:nvPicPr>
                      <p:cNvPr id="102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1137" y="3934660"/>
                        <a:ext cx="1214438" cy="522288"/>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1566188" y="1921568"/>
          <a:ext cx="1763713" cy="552450"/>
        </p:xfrm>
        <a:graphic>
          <a:graphicData uri="http://schemas.openxmlformats.org/presentationml/2006/ole">
            <mc:AlternateContent xmlns:mc="http://schemas.openxmlformats.org/markup-compatibility/2006">
              <mc:Choice xmlns:v="urn:schemas-microsoft-com:vml" Requires="v">
                <p:oleObj name="Equation" r:id="rId9" imgW="812520" imgH="253800" progId="Equation.DSMT4">
                  <p:embed/>
                </p:oleObj>
              </mc:Choice>
              <mc:Fallback>
                <p:oleObj name="Equation" r:id="rId9" imgW="812520" imgH="253800" progId="Equation.DSMT4">
                  <p:embed/>
                  <p:pic>
                    <p:nvPicPr>
                      <p:cNvPr id="1029" name="Object 5"/>
                      <p:cNvPicPr>
                        <a:picLocks noChangeAspect="1" noChangeArrowheads="1"/>
                      </p:cNvPicPr>
                      <p:nvPr/>
                    </p:nvPicPr>
                    <p:blipFill>
                      <a:blip r:embed="rId10"/>
                      <a:srcRect/>
                      <a:stretch>
                        <a:fillRect/>
                      </a:stretch>
                    </p:blipFill>
                    <p:spPr bwMode="auto">
                      <a:xfrm>
                        <a:off x="1566188" y="1921568"/>
                        <a:ext cx="1763713" cy="552450"/>
                      </a:xfrm>
                      <a:prstGeom prst="rect">
                        <a:avLst/>
                      </a:prstGeom>
                      <a:solidFill>
                        <a:srgbClr val="B2B2B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1" name="Rectangle 6"/>
          <p:cNvSpPr>
            <a:spLocks noGrp="1" noChangeArrowheads="1"/>
          </p:cNvSpPr>
          <p:nvPr>
            <p:ph type="title"/>
          </p:nvPr>
        </p:nvSpPr>
        <p:spPr>
          <a:xfrm>
            <a:off x="576983" y="123355"/>
            <a:ext cx="6840537" cy="1143000"/>
          </a:xfrm>
        </p:spPr>
        <p:txBody>
          <a:bodyPr>
            <a:normAutofit/>
          </a:bodyPr>
          <a:lstStyle/>
          <a:p>
            <a:pPr eaLnBrk="1" hangingPunct="1"/>
            <a:r>
              <a:rPr lang="en-US" altLang="en-US" sz="3600" dirty="0"/>
              <a:t>Maxwell equations</a:t>
            </a:r>
          </a:p>
        </p:txBody>
      </p:sp>
      <p:sp>
        <p:nvSpPr>
          <p:cNvPr id="1032" name="Rectangle 7"/>
          <p:cNvSpPr>
            <a:spLocks noGrp="1" noChangeArrowheads="1"/>
          </p:cNvSpPr>
          <p:nvPr>
            <p:ph type="body" sz="half" idx="1"/>
          </p:nvPr>
        </p:nvSpPr>
        <p:spPr>
          <a:xfrm>
            <a:off x="1163957" y="1420818"/>
            <a:ext cx="4038600" cy="431800"/>
          </a:xfrm>
          <a:noFill/>
        </p:spPr>
        <p:txBody>
          <a:bodyPr/>
          <a:lstStyle/>
          <a:p>
            <a:pPr marL="533400" indent="-533400">
              <a:lnSpc>
                <a:spcPct val="80000"/>
              </a:lnSpc>
              <a:buNone/>
            </a:pPr>
            <a:r>
              <a:rPr lang="en-US" altLang="en-US" sz="2400" dirty="0"/>
              <a:t>Electric field : Gauss’s law</a:t>
            </a:r>
            <a:endParaRPr lang="en-US" altLang="en-US" sz="2400" dirty="0">
              <a:cs typeface="Arial" pitchFamily="34" charset="0"/>
            </a:endParaRPr>
          </a:p>
        </p:txBody>
      </p:sp>
      <p:pic>
        <p:nvPicPr>
          <p:cNvPr id="1033"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89704" y="302059"/>
            <a:ext cx="1804988"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9"/>
          <p:cNvSpPr txBox="1">
            <a:spLocks noChangeArrowheads="1"/>
          </p:cNvSpPr>
          <p:nvPr/>
        </p:nvSpPr>
        <p:spPr bwMode="auto">
          <a:xfrm>
            <a:off x="9556318" y="2534083"/>
            <a:ext cx="2454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spcBef>
                <a:spcPct val="0"/>
              </a:spcBef>
            </a:pPr>
            <a:r>
              <a:rPr lang="en-US" altLang="en-US" sz="1800" b="0">
                <a:solidFill>
                  <a:schemeClr val="tx1"/>
                </a:solidFill>
              </a:rPr>
              <a:t>James Clerk Maxwell (1831-1879)</a:t>
            </a:r>
          </a:p>
        </p:txBody>
      </p:sp>
      <p:graphicFrame>
        <p:nvGraphicFramePr>
          <p:cNvPr id="1030" name="Object 17"/>
          <p:cNvGraphicFramePr>
            <a:graphicFrameLocks noChangeAspect="1"/>
          </p:cNvGraphicFramePr>
          <p:nvPr/>
        </p:nvGraphicFramePr>
        <p:xfrm>
          <a:off x="2054782" y="2664093"/>
          <a:ext cx="1212850" cy="523875"/>
        </p:xfrm>
        <a:graphic>
          <a:graphicData uri="http://schemas.openxmlformats.org/presentationml/2006/ole">
            <mc:AlternateContent xmlns:mc="http://schemas.openxmlformats.org/markup-compatibility/2006">
              <mc:Choice xmlns:v="urn:schemas-microsoft-com:vml" Requires="v">
                <p:oleObj name="Equation" r:id="rId12" imgW="558720" imgH="241200" progId="Equation.DSMT4">
                  <p:embed/>
                </p:oleObj>
              </mc:Choice>
              <mc:Fallback>
                <p:oleObj name="Equation" r:id="rId12" imgW="558720" imgH="241200" progId="Equation.DSMT4">
                  <p:embed/>
                  <p:pic>
                    <p:nvPicPr>
                      <p:cNvPr id="1030" name="Object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54782" y="2664093"/>
                        <a:ext cx="1212850" cy="523875"/>
                      </a:xfrm>
                      <a:prstGeom prst="rect">
                        <a:avLst/>
                      </a:prstGeom>
                      <a:solidFill>
                        <a:srgbClr val="B2B2B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5" name="Rectangle 18"/>
          <p:cNvSpPr>
            <a:spLocks noChangeArrowheads="1"/>
          </p:cNvSpPr>
          <p:nvPr/>
        </p:nvSpPr>
        <p:spPr bwMode="auto">
          <a:xfrm>
            <a:off x="3464885" y="1905032"/>
            <a:ext cx="316865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lnSpc>
                <a:spcPct val="80000"/>
              </a:lnSpc>
              <a:spcBef>
                <a:spcPct val="20000"/>
              </a:spcBef>
              <a:buClr>
                <a:srgbClr val="FF9933"/>
              </a:buClr>
              <a:buSzPct val="75000"/>
              <a:buFont typeface="Wingdings 2" pitchFamily="18" charset="2"/>
              <a:buNone/>
            </a:pPr>
            <a:r>
              <a:rPr lang="en-US" altLang="en-US" sz="1800" b="0" dirty="0">
                <a:solidFill>
                  <a:schemeClr val="tx1"/>
                </a:solidFill>
              </a:rPr>
              <a:t>(in the presence of stationary charges)</a:t>
            </a:r>
          </a:p>
        </p:txBody>
      </p:sp>
      <p:sp>
        <p:nvSpPr>
          <p:cNvPr id="1036" name="Rectangle 19"/>
          <p:cNvSpPr>
            <a:spLocks noChangeArrowheads="1"/>
          </p:cNvSpPr>
          <p:nvPr/>
        </p:nvSpPr>
        <p:spPr bwMode="auto">
          <a:xfrm>
            <a:off x="3655954" y="2738111"/>
            <a:ext cx="13779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lnSpc>
                <a:spcPct val="80000"/>
              </a:lnSpc>
              <a:spcBef>
                <a:spcPct val="20000"/>
              </a:spcBef>
              <a:buClr>
                <a:srgbClr val="FF9933"/>
              </a:buClr>
              <a:buSzPct val="75000"/>
              <a:buFont typeface="Wingdings 2" pitchFamily="18" charset="2"/>
              <a:buNone/>
            </a:pPr>
            <a:r>
              <a:rPr lang="en-US" altLang="en-US" sz="1800" b="0" dirty="0">
                <a:solidFill>
                  <a:schemeClr val="tx1"/>
                </a:solidFill>
              </a:rPr>
              <a:t>(in vacuum)</a:t>
            </a:r>
          </a:p>
        </p:txBody>
      </p:sp>
      <p:sp>
        <p:nvSpPr>
          <p:cNvPr id="1037" name="Rectangle 20"/>
          <p:cNvSpPr>
            <a:spLocks noChangeArrowheads="1"/>
          </p:cNvSpPr>
          <p:nvPr/>
        </p:nvSpPr>
        <p:spPr bwMode="auto">
          <a:xfrm>
            <a:off x="1112494" y="3448270"/>
            <a:ext cx="403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lnSpc>
                <a:spcPct val="80000"/>
              </a:lnSpc>
              <a:spcBef>
                <a:spcPct val="20000"/>
              </a:spcBef>
              <a:buClr>
                <a:srgbClr val="FF9933"/>
              </a:buClr>
              <a:buSzPct val="75000"/>
              <a:buFont typeface="Wingdings 2" pitchFamily="18" charset="2"/>
              <a:buNone/>
            </a:pPr>
            <a:r>
              <a:rPr lang="en-US" altLang="en-US" sz="2400" b="0" dirty="0">
                <a:solidFill>
                  <a:schemeClr val="tx1"/>
                </a:solidFill>
              </a:rPr>
              <a:t>Magnetic field</a:t>
            </a:r>
            <a:endParaRPr lang="en-US" altLang="en-US" sz="2400" b="0" dirty="0">
              <a:solidFill>
                <a:schemeClr val="tx1"/>
              </a:solidFill>
              <a:cs typeface="Arial" pitchFamily="34" charset="0"/>
            </a:endParaRPr>
          </a:p>
        </p:txBody>
      </p:sp>
      <p:sp>
        <p:nvSpPr>
          <p:cNvPr id="1038" name="Rectangle 21"/>
          <p:cNvSpPr>
            <a:spLocks noChangeArrowheads="1"/>
          </p:cNvSpPr>
          <p:nvPr/>
        </p:nvSpPr>
        <p:spPr bwMode="auto">
          <a:xfrm>
            <a:off x="1325384" y="4750185"/>
            <a:ext cx="2233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lnSpc>
                <a:spcPct val="80000"/>
              </a:lnSpc>
              <a:spcBef>
                <a:spcPct val="20000"/>
              </a:spcBef>
              <a:buClr>
                <a:srgbClr val="FF9933"/>
              </a:buClr>
              <a:buSzPct val="75000"/>
              <a:buFont typeface="Wingdings 2" pitchFamily="18" charset="2"/>
              <a:buNone/>
            </a:pPr>
            <a:r>
              <a:rPr lang="en-US" altLang="en-US" sz="2400" b="0" dirty="0">
                <a:solidFill>
                  <a:schemeClr val="tx1"/>
                </a:solidFill>
              </a:rPr>
              <a:t>Faraday’s law:</a:t>
            </a:r>
            <a:endParaRPr lang="en-US" altLang="en-US" sz="2400" b="0" dirty="0">
              <a:solidFill>
                <a:schemeClr val="tx1"/>
              </a:solidFill>
              <a:cs typeface="Arial" pitchFamily="34" charset="0"/>
            </a:endParaRPr>
          </a:p>
        </p:txBody>
      </p:sp>
      <p:sp>
        <p:nvSpPr>
          <p:cNvPr id="1039" name="Rectangle 22"/>
          <p:cNvSpPr>
            <a:spLocks noChangeArrowheads="1"/>
          </p:cNvSpPr>
          <p:nvPr/>
        </p:nvSpPr>
        <p:spPr bwMode="auto">
          <a:xfrm>
            <a:off x="1223451" y="5616984"/>
            <a:ext cx="193990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lnSpc>
                <a:spcPct val="80000"/>
              </a:lnSpc>
              <a:spcBef>
                <a:spcPct val="20000"/>
              </a:spcBef>
              <a:buClr>
                <a:srgbClr val="FF9933"/>
              </a:buClr>
              <a:buSzPct val="75000"/>
              <a:buFont typeface="Wingdings 2" pitchFamily="18" charset="2"/>
              <a:buNone/>
            </a:pPr>
            <a:r>
              <a:rPr lang="en-US" altLang="en-US" sz="2400" b="0" dirty="0">
                <a:solidFill>
                  <a:schemeClr val="tx1"/>
                </a:solidFill>
              </a:rPr>
              <a:t>Amp</a:t>
            </a:r>
            <a:r>
              <a:rPr lang="fr-CH" altLang="en-US" sz="2400" b="0" dirty="0">
                <a:solidFill>
                  <a:schemeClr val="tx1"/>
                </a:solidFill>
              </a:rPr>
              <a:t>ère</a:t>
            </a:r>
            <a:r>
              <a:rPr lang="en-US" altLang="en-US" sz="2400" b="0" dirty="0">
                <a:solidFill>
                  <a:schemeClr val="tx1"/>
                </a:solidFill>
              </a:rPr>
              <a:t>’s law:</a:t>
            </a:r>
            <a:endParaRPr lang="en-US" altLang="en-US" sz="2400" b="0" dirty="0">
              <a:solidFill>
                <a:schemeClr val="tx1"/>
              </a:solidFill>
              <a:cs typeface="Arial" pitchFamily="34" charset="0"/>
            </a:endParaRPr>
          </a:p>
        </p:txBody>
      </p:sp>
      <p:sp>
        <p:nvSpPr>
          <p:cNvPr id="17" name="TextBox 16"/>
          <p:cNvSpPr txBox="1"/>
          <p:nvPr/>
        </p:nvSpPr>
        <p:spPr>
          <a:xfrm>
            <a:off x="1047952" y="1882757"/>
            <a:ext cx="479618" cy="523220"/>
          </a:xfrm>
          <a:prstGeom prst="rect">
            <a:avLst/>
          </a:prstGeom>
          <a:noFill/>
        </p:spPr>
        <p:txBody>
          <a:bodyPr wrap="none" rtlCol="0">
            <a:spAutoFit/>
          </a:bodyPr>
          <a:lstStyle/>
          <a:p>
            <a:r>
              <a:rPr lang="fr-CH" sz="2800" b="1" dirty="0">
                <a:solidFill>
                  <a:schemeClr val="accent2"/>
                </a:solidFill>
              </a:rPr>
              <a:t>1)</a:t>
            </a:r>
            <a:endParaRPr lang="en-US" sz="2800" b="1" dirty="0">
              <a:solidFill>
                <a:schemeClr val="accent2"/>
              </a:solidFill>
            </a:endParaRPr>
          </a:p>
        </p:txBody>
      </p:sp>
      <p:sp>
        <p:nvSpPr>
          <p:cNvPr id="32" name="TextBox 31"/>
          <p:cNvSpPr txBox="1"/>
          <p:nvPr/>
        </p:nvSpPr>
        <p:spPr>
          <a:xfrm>
            <a:off x="1186704" y="3891252"/>
            <a:ext cx="479618" cy="523220"/>
          </a:xfrm>
          <a:prstGeom prst="rect">
            <a:avLst/>
          </a:prstGeom>
          <a:noFill/>
        </p:spPr>
        <p:txBody>
          <a:bodyPr wrap="none" rtlCol="0">
            <a:spAutoFit/>
          </a:bodyPr>
          <a:lstStyle/>
          <a:p>
            <a:r>
              <a:rPr lang="fr-CH" sz="2800" b="1" dirty="0">
                <a:solidFill>
                  <a:schemeClr val="accent2"/>
                </a:solidFill>
              </a:rPr>
              <a:t>2)</a:t>
            </a:r>
            <a:endParaRPr lang="en-US" sz="2800" b="1" dirty="0">
              <a:solidFill>
                <a:schemeClr val="accent2"/>
              </a:solidFill>
            </a:endParaRPr>
          </a:p>
        </p:txBody>
      </p:sp>
      <p:sp>
        <p:nvSpPr>
          <p:cNvPr id="33" name="TextBox 32"/>
          <p:cNvSpPr txBox="1"/>
          <p:nvPr/>
        </p:nvSpPr>
        <p:spPr>
          <a:xfrm>
            <a:off x="925121" y="4644153"/>
            <a:ext cx="479618" cy="523220"/>
          </a:xfrm>
          <a:prstGeom prst="rect">
            <a:avLst/>
          </a:prstGeom>
          <a:noFill/>
        </p:spPr>
        <p:txBody>
          <a:bodyPr wrap="none" rtlCol="0">
            <a:spAutoFit/>
          </a:bodyPr>
          <a:lstStyle/>
          <a:p>
            <a:r>
              <a:rPr lang="fr-CH" sz="2800" b="1" dirty="0">
                <a:solidFill>
                  <a:schemeClr val="accent2"/>
                </a:solidFill>
              </a:rPr>
              <a:t>3)</a:t>
            </a:r>
            <a:endParaRPr lang="en-US" sz="2800" b="1" dirty="0">
              <a:solidFill>
                <a:schemeClr val="accent2"/>
              </a:solidFill>
            </a:endParaRPr>
          </a:p>
        </p:txBody>
      </p:sp>
      <p:sp>
        <p:nvSpPr>
          <p:cNvPr id="34" name="TextBox 33"/>
          <p:cNvSpPr txBox="1"/>
          <p:nvPr/>
        </p:nvSpPr>
        <p:spPr>
          <a:xfrm>
            <a:off x="829587" y="5519885"/>
            <a:ext cx="479618" cy="523220"/>
          </a:xfrm>
          <a:prstGeom prst="rect">
            <a:avLst/>
          </a:prstGeom>
          <a:noFill/>
        </p:spPr>
        <p:txBody>
          <a:bodyPr wrap="none" rtlCol="0">
            <a:spAutoFit/>
          </a:bodyPr>
          <a:lstStyle/>
          <a:p>
            <a:r>
              <a:rPr lang="fr-CH" sz="2800" b="1" dirty="0">
                <a:solidFill>
                  <a:schemeClr val="accent2"/>
                </a:solidFill>
              </a:rPr>
              <a:t>4)</a:t>
            </a:r>
            <a:endParaRPr lang="en-US" sz="2800" b="1" dirty="0">
              <a:solidFill>
                <a:schemeClr val="accent2"/>
              </a:solidFill>
            </a:endParaRPr>
          </a:p>
        </p:txBody>
      </p:sp>
      <p:graphicFrame>
        <p:nvGraphicFramePr>
          <p:cNvPr id="18" name="Object 17"/>
          <p:cNvGraphicFramePr>
            <a:graphicFrameLocks noChangeAspect="1"/>
          </p:cNvGraphicFramePr>
          <p:nvPr/>
        </p:nvGraphicFramePr>
        <p:xfrm>
          <a:off x="6417044" y="5996202"/>
          <a:ext cx="2630609" cy="474971"/>
        </p:xfrm>
        <a:graphic>
          <a:graphicData uri="http://schemas.openxmlformats.org/presentationml/2006/ole">
            <mc:AlternateContent xmlns:mc="http://schemas.openxmlformats.org/markup-compatibility/2006">
              <mc:Choice xmlns:v="urn:schemas-microsoft-com:vml" Requires="v">
                <p:oleObj name="Equation" r:id="rId14" imgW="1828800" imgH="330120" progId="Equation.DSMT4">
                  <p:embed/>
                </p:oleObj>
              </mc:Choice>
              <mc:Fallback>
                <p:oleObj name="Equation" r:id="rId14" imgW="1828800" imgH="330120" progId="Equation.DSMT4">
                  <p:embed/>
                  <p:pic>
                    <p:nvPicPr>
                      <p:cNvPr id="18" name="Object 17"/>
                      <p:cNvPicPr/>
                      <p:nvPr/>
                    </p:nvPicPr>
                    <p:blipFill>
                      <a:blip r:embed="rId15"/>
                      <a:stretch>
                        <a:fillRect/>
                      </a:stretch>
                    </p:blipFill>
                    <p:spPr>
                      <a:xfrm>
                        <a:off x="6417044" y="5996202"/>
                        <a:ext cx="2630609" cy="474971"/>
                      </a:xfrm>
                      <a:prstGeom prst="rect">
                        <a:avLst/>
                      </a:prstGeom>
                    </p:spPr>
                  </p:pic>
                </p:oleObj>
              </mc:Fallback>
            </mc:AlternateContent>
          </a:graphicData>
        </a:graphic>
      </p:graphicFrame>
      <p:grpSp>
        <p:nvGrpSpPr>
          <p:cNvPr id="7" name="Group 6">
            <a:extLst>
              <a:ext uri="{FF2B5EF4-FFF2-40B4-BE49-F238E27FC236}">
                <a16:creationId xmlns:a16="http://schemas.microsoft.com/office/drawing/2014/main" id="{42492AC8-7302-9E01-2B62-3EA5444A4F91}"/>
              </a:ext>
            </a:extLst>
          </p:cNvPr>
          <p:cNvGrpSpPr/>
          <p:nvPr/>
        </p:nvGrpSpPr>
        <p:grpSpPr>
          <a:xfrm>
            <a:off x="5046746" y="3042817"/>
            <a:ext cx="4805778" cy="3439236"/>
            <a:chOff x="5046746" y="3042817"/>
            <a:chExt cx="4805778" cy="3439236"/>
          </a:xfrm>
        </p:grpSpPr>
        <p:sp>
          <p:nvSpPr>
            <p:cNvPr id="4" name="Right Brace 3"/>
            <p:cNvSpPr/>
            <p:nvPr/>
          </p:nvSpPr>
          <p:spPr>
            <a:xfrm>
              <a:off x="5606303" y="4393945"/>
              <a:ext cx="341194" cy="2088108"/>
            </a:xfrm>
            <a:prstGeom prst="rightBrace">
              <a:avLst>
                <a:gd name="adj1" fmla="val 8333"/>
                <a:gd name="adj2" fmla="val 51961"/>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5">
              <a:extLst>
                <a:ext uri="{FF2B5EF4-FFF2-40B4-BE49-F238E27FC236}">
                  <a16:creationId xmlns:a16="http://schemas.microsoft.com/office/drawing/2014/main" id="{A250F6D9-8D01-6562-8E86-5E3822BF8BD7}"/>
                </a:ext>
              </a:extLst>
            </p:cNvPr>
            <p:cNvGrpSpPr/>
            <p:nvPr/>
          </p:nvGrpSpPr>
          <p:grpSpPr>
            <a:xfrm>
              <a:off x="5046746" y="3042817"/>
              <a:ext cx="4805778" cy="2777651"/>
              <a:chOff x="5046746" y="3042817"/>
              <a:chExt cx="4805778" cy="2777651"/>
            </a:xfrm>
          </p:grpSpPr>
          <p:graphicFrame>
            <p:nvGraphicFramePr>
              <p:cNvPr id="2" name="Object 1"/>
              <p:cNvGraphicFramePr>
                <a:graphicFrameLocks noChangeAspect="1"/>
              </p:cNvGraphicFramePr>
              <p:nvPr/>
            </p:nvGraphicFramePr>
            <p:xfrm>
              <a:off x="6082625" y="4806056"/>
              <a:ext cx="2982912" cy="1014412"/>
            </p:xfrm>
            <a:graphic>
              <a:graphicData uri="http://schemas.openxmlformats.org/presentationml/2006/ole">
                <mc:AlternateContent xmlns:mc="http://schemas.openxmlformats.org/markup-compatibility/2006">
                  <mc:Choice xmlns:v="urn:schemas-microsoft-com:vml" Requires="v">
                    <p:oleObj name="Equation" r:id="rId16" imgW="1231560" imgH="419040" progId="Equation.DSMT4">
                      <p:embed/>
                    </p:oleObj>
                  </mc:Choice>
                  <mc:Fallback>
                    <p:oleObj name="Equation" r:id="rId16" imgW="1231560" imgH="419040" progId="Equation.DSMT4">
                      <p:embed/>
                      <p:pic>
                        <p:nvPicPr>
                          <p:cNvPr id="2" name="Object 1"/>
                          <p:cNvPicPr>
                            <a:picLocks noChangeAspect="1" noChangeArrowheads="1"/>
                          </p:cNvPicPr>
                          <p:nvPr/>
                        </p:nvPicPr>
                        <p:blipFill>
                          <a:blip r:embed="rId17"/>
                          <a:srcRect/>
                          <a:stretch>
                            <a:fillRect/>
                          </a:stretch>
                        </p:blipFill>
                        <p:spPr bwMode="auto">
                          <a:xfrm>
                            <a:off x="6082625" y="4806056"/>
                            <a:ext cx="2982912" cy="101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6" name="Straight Arrow Connector 15"/>
              <p:cNvCxnSpPr/>
              <p:nvPr/>
            </p:nvCxnSpPr>
            <p:spPr>
              <a:xfrm>
                <a:off x="5046746" y="3042817"/>
                <a:ext cx="2224585" cy="170597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8EA1109-DC73-54C5-EC3E-3B1E16E4F7A4}"/>
                  </a:ext>
                </a:extLst>
              </p:cNvPr>
              <p:cNvSpPr txBox="1"/>
              <p:nvPr/>
            </p:nvSpPr>
            <p:spPr>
              <a:xfrm>
                <a:off x="6583680" y="3742944"/>
                <a:ext cx="3268844" cy="461665"/>
              </a:xfrm>
              <a:prstGeom prst="rect">
                <a:avLst/>
              </a:prstGeom>
              <a:noFill/>
            </p:spPr>
            <p:txBody>
              <a:bodyPr wrap="none" rtlCol="0">
                <a:spAutoFit/>
              </a:bodyPr>
              <a:lstStyle/>
              <a:p>
                <a:r>
                  <a:rPr lang="en-US" sz="2400" i="1" dirty="0">
                    <a:solidFill>
                      <a:srgbClr val="00B050"/>
                    </a:solidFill>
                    <a:latin typeface="Helvetica" panose="020B0604020202020204" pitchFamily="34" charset="0"/>
                    <a:cs typeface="Helvetica" panose="020B0604020202020204" pitchFamily="34" charset="0"/>
                  </a:rPr>
                  <a:t>Propagation equations</a:t>
                </a:r>
                <a:endParaRPr lang="fr-FR" sz="2400" i="1" dirty="0">
                  <a:solidFill>
                    <a:srgbClr val="00B050"/>
                  </a:solidFill>
                  <a:latin typeface="Helvetica" panose="020B0604020202020204" pitchFamily="34" charset="0"/>
                  <a:cs typeface="Helvetica" panose="020B0604020202020204" pitchFamily="34" charset="0"/>
                </a:endParaRPr>
              </a:p>
            </p:txBody>
          </p:sp>
        </p:grpSp>
      </p:grpSp>
      <p:sp>
        <p:nvSpPr>
          <p:cNvPr id="5" name="Rectangle 4">
            <a:extLst>
              <a:ext uri="{FF2B5EF4-FFF2-40B4-BE49-F238E27FC236}">
                <a16:creationId xmlns:a16="http://schemas.microsoft.com/office/drawing/2014/main" id="{BD433803-EADC-5C4E-AD55-7FA65ECE7078}"/>
              </a:ext>
            </a:extLst>
          </p:cNvPr>
          <p:cNvSpPr/>
          <p:nvPr/>
        </p:nvSpPr>
        <p:spPr>
          <a:xfrm>
            <a:off x="5998464" y="4815840"/>
            <a:ext cx="3157728" cy="96316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28633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3"/>
          <p:cNvSpPr>
            <a:spLocks noGrp="1" noChangeArrowheads="1"/>
          </p:cNvSpPr>
          <p:nvPr>
            <p:ph type="title"/>
          </p:nvPr>
        </p:nvSpPr>
        <p:spPr>
          <a:xfrm>
            <a:off x="5532130" y="277041"/>
            <a:ext cx="6082353" cy="1439863"/>
          </a:xfrm>
        </p:spPr>
        <p:txBody>
          <a:bodyPr>
            <a:normAutofit/>
          </a:bodyPr>
          <a:lstStyle/>
          <a:p>
            <a:pPr eaLnBrk="1" hangingPunct="1"/>
            <a:r>
              <a:rPr lang="en-US" altLang="en-US" sz="3600" dirty="0">
                <a:cs typeface="Arial" pitchFamily="34" charset="0"/>
              </a:rPr>
              <a:t>3D wave equation for a light-wave electric field</a:t>
            </a:r>
          </a:p>
        </p:txBody>
      </p:sp>
      <p:graphicFrame>
        <p:nvGraphicFramePr>
          <p:cNvPr id="2050" name="Object 5"/>
          <p:cNvGraphicFramePr>
            <a:graphicFrameLocks noChangeAspect="1"/>
          </p:cNvGraphicFramePr>
          <p:nvPr>
            <p:extLst>
              <p:ext uri="{D42A27DB-BD31-4B8C-83A1-F6EECF244321}">
                <p14:modId xmlns:p14="http://schemas.microsoft.com/office/powerpoint/2010/main" val="3328618608"/>
              </p:ext>
            </p:extLst>
          </p:nvPr>
        </p:nvGraphicFramePr>
        <p:xfrm>
          <a:off x="381380" y="3643432"/>
          <a:ext cx="6546850" cy="841375"/>
        </p:xfrm>
        <a:graphic>
          <a:graphicData uri="http://schemas.openxmlformats.org/presentationml/2006/ole">
            <mc:AlternateContent xmlns:mc="http://schemas.openxmlformats.org/markup-compatibility/2006">
              <mc:Choice xmlns:v="urn:schemas-microsoft-com:vml" Requires="v">
                <p:oleObj name="Equation" r:id="rId3" imgW="2361960" imgH="304560" progId="Equation.DSMT4">
                  <p:embed/>
                </p:oleObj>
              </mc:Choice>
              <mc:Fallback>
                <p:oleObj name="Equation" r:id="rId3" imgW="2361960" imgH="304560" progId="Equation.DSMT4">
                  <p:embed/>
                  <p:pic>
                    <p:nvPicPr>
                      <p:cNvPr id="2050" name="Object 5"/>
                      <p:cNvPicPr>
                        <a:picLocks noChangeAspect="1" noChangeArrowheads="1"/>
                      </p:cNvPicPr>
                      <p:nvPr/>
                    </p:nvPicPr>
                    <p:blipFill>
                      <a:blip r:embed="rId4"/>
                      <a:srcRect/>
                      <a:stretch>
                        <a:fillRect/>
                      </a:stretch>
                    </p:blipFill>
                    <p:spPr bwMode="auto">
                      <a:xfrm>
                        <a:off x="381380" y="3643432"/>
                        <a:ext cx="6546850" cy="841375"/>
                      </a:xfrm>
                      <a:prstGeom prst="rect">
                        <a:avLst/>
                      </a:prstGeom>
                      <a:solidFill>
                        <a:schemeClr val="bg1"/>
                      </a:solidFill>
                      <a:ln w="38100">
                        <a:solidFill>
                          <a:srgbClr val="CC3399"/>
                        </a:solidFill>
                        <a:miter lim="800000"/>
                        <a:headEnd/>
                        <a:tailEnd/>
                      </a:ln>
                      <a:effectLst/>
                    </p:spPr>
                  </p:pic>
                </p:oleObj>
              </mc:Fallback>
            </mc:AlternateContent>
          </a:graphicData>
        </a:graphic>
      </p:graphicFrame>
      <p:graphicFrame>
        <p:nvGraphicFramePr>
          <p:cNvPr id="2052" name="Object 12"/>
          <p:cNvGraphicFramePr>
            <a:graphicFrameLocks noChangeAspect="1"/>
          </p:cNvGraphicFramePr>
          <p:nvPr>
            <p:extLst>
              <p:ext uri="{D42A27DB-BD31-4B8C-83A1-F6EECF244321}">
                <p14:modId xmlns:p14="http://schemas.microsoft.com/office/powerpoint/2010/main" val="717044038"/>
              </p:ext>
            </p:extLst>
          </p:nvPr>
        </p:nvGraphicFramePr>
        <p:xfrm>
          <a:off x="320061" y="5994027"/>
          <a:ext cx="3462338" cy="601663"/>
        </p:xfrm>
        <a:graphic>
          <a:graphicData uri="http://schemas.openxmlformats.org/presentationml/2006/ole">
            <mc:AlternateContent xmlns:mc="http://schemas.openxmlformats.org/markup-compatibility/2006">
              <mc:Choice xmlns:v="urn:schemas-microsoft-com:vml" Requires="v">
                <p:oleObj name="Equation" r:id="rId5" imgW="1536480" imgH="266400" progId="Equation.DSMT4">
                  <p:embed/>
                </p:oleObj>
              </mc:Choice>
              <mc:Fallback>
                <p:oleObj name="Equation" r:id="rId5" imgW="1536480" imgH="266400" progId="Equation.DSMT4">
                  <p:embed/>
                  <p:pic>
                    <p:nvPicPr>
                      <p:cNvPr id="2052" name="Object 12"/>
                      <p:cNvPicPr>
                        <a:picLocks noChangeAspect="1" noChangeArrowheads="1"/>
                      </p:cNvPicPr>
                      <p:nvPr/>
                    </p:nvPicPr>
                    <p:blipFill>
                      <a:blip r:embed="rId6"/>
                      <a:srcRect/>
                      <a:stretch>
                        <a:fillRect/>
                      </a:stretch>
                    </p:blipFill>
                    <p:spPr bwMode="auto">
                      <a:xfrm>
                        <a:off x="320061" y="5994027"/>
                        <a:ext cx="3462338"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4" name="Object 14"/>
          <p:cNvGraphicFramePr>
            <a:graphicFrameLocks noChangeAspect="1"/>
          </p:cNvGraphicFramePr>
          <p:nvPr>
            <p:extLst>
              <p:ext uri="{D42A27DB-BD31-4B8C-83A1-F6EECF244321}">
                <p14:modId xmlns:p14="http://schemas.microsoft.com/office/powerpoint/2010/main" val="3512052085"/>
              </p:ext>
            </p:extLst>
          </p:nvPr>
        </p:nvGraphicFramePr>
        <p:xfrm>
          <a:off x="386136" y="5396625"/>
          <a:ext cx="2317750" cy="630237"/>
        </p:xfrm>
        <a:graphic>
          <a:graphicData uri="http://schemas.openxmlformats.org/presentationml/2006/ole">
            <mc:AlternateContent xmlns:mc="http://schemas.openxmlformats.org/markup-compatibility/2006">
              <mc:Choice xmlns:v="urn:schemas-microsoft-com:vml" Requires="v">
                <p:oleObj name="Equation" r:id="rId7" imgW="1028520" imgH="279360" progId="Equation.DSMT4">
                  <p:embed/>
                </p:oleObj>
              </mc:Choice>
              <mc:Fallback>
                <p:oleObj name="Equation" r:id="rId7" imgW="1028520" imgH="279360" progId="Equation.DSMT4">
                  <p:embed/>
                  <p:pic>
                    <p:nvPicPr>
                      <p:cNvPr id="2054" name="Object 14"/>
                      <p:cNvPicPr>
                        <a:picLocks noChangeAspect="1" noChangeArrowheads="1"/>
                      </p:cNvPicPr>
                      <p:nvPr/>
                    </p:nvPicPr>
                    <p:blipFill>
                      <a:blip r:embed="rId8"/>
                      <a:srcRect/>
                      <a:stretch>
                        <a:fillRect/>
                      </a:stretch>
                    </p:blipFill>
                    <p:spPr bwMode="auto">
                      <a:xfrm>
                        <a:off x="386136" y="5396625"/>
                        <a:ext cx="231775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5" name="Object 15"/>
          <p:cNvGraphicFramePr>
            <a:graphicFrameLocks noChangeAspect="1"/>
          </p:cNvGraphicFramePr>
          <p:nvPr>
            <p:extLst>
              <p:ext uri="{D42A27DB-BD31-4B8C-83A1-F6EECF244321}">
                <p14:modId xmlns:p14="http://schemas.microsoft.com/office/powerpoint/2010/main" val="3915516323"/>
              </p:ext>
            </p:extLst>
          </p:nvPr>
        </p:nvGraphicFramePr>
        <p:xfrm>
          <a:off x="401369" y="4923312"/>
          <a:ext cx="1858963" cy="573087"/>
        </p:xfrm>
        <a:graphic>
          <a:graphicData uri="http://schemas.openxmlformats.org/presentationml/2006/ole">
            <mc:AlternateContent xmlns:mc="http://schemas.openxmlformats.org/markup-compatibility/2006">
              <mc:Choice xmlns:v="urn:schemas-microsoft-com:vml" Requires="v">
                <p:oleObj name="Equation" r:id="rId9" imgW="825480" imgH="253800" progId="Equation.DSMT4">
                  <p:embed/>
                </p:oleObj>
              </mc:Choice>
              <mc:Fallback>
                <p:oleObj name="Equation" r:id="rId9" imgW="825480" imgH="253800" progId="Equation.DSMT4">
                  <p:embed/>
                  <p:pic>
                    <p:nvPicPr>
                      <p:cNvPr id="2055" name="Object 15"/>
                      <p:cNvPicPr>
                        <a:picLocks noChangeAspect="1" noChangeArrowheads="1"/>
                      </p:cNvPicPr>
                      <p:nvPr/>
                    </p:nvPicPr>
                    <p:blipFill>
                      <a:blip r:embed="rId10"/>
                      <a:srcRect/>
                      <a:stretch>
                        <a:fillRect/>
                      </a:stretch>
                    </p:blipFill>
                    <p:spPr bwMode="auto">
                      <a:xfrm>
                        <a:off x="401369" y="4923312"/>
                        <a:ext cx="1858963"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6" name="Object 16"/>
          <p:cNvGraphicFramePr>
            <a:graphicFrameLocks noChangeAspect="1"/>
          </p:cNvGraphicFramePr>
          <p:nvPr>
            <p:extLst>
              <p:ext uri="{D42A27DB-BD31-4B8C-83A1-F6EECF244321}">
                <p14:modId xmlns:p14="http://schemas.microsoft.com/office/powerpoint/2010/main" val="2150050646"/>
              </p:ext>
            </p:extLst>
          </p:nvPr>
        </p:nvGraphicFramePr>
        <p:xfrm>
          <a:off x="6525586" y="1637212"/>
          <a:ext cx="3385829" cy="1254956"/>
        </p:xfrm>
        <a:graphic>
          <a:graphicData uri="http://schemas.openxmlformats.org/presentationml/2006/ole">
            <mc:AlternateContent xmlns:mc="http://schemas.openxmlformats.org/markup-compatibility/2006">
              <mc:Choice xmlns:v="urn:schemas-microsoft-com:vml" Requires="v">
                <p:oleObj name="Equation" r:id="rId11" imgW="1130040" imgH="419040" progId="Equation.DSMT4">
                  <p:embed/>
                </p:oleObj>
              </mc:Choice>
              <mc:Fallback>
                <p:oleObj name="Equation" r:id="rId11" imgW="1130040" imgH="419040" progId="Equation.DSMT4">
                  <p:embed/>
                  <p:pic>
                    <p:nvPicPr>
                      <p:cNvPr id="2056" name="Object 16"/>
                      <p:cNvPicPr>
                        <a:picLocks noChangeAspect="1" noChangeArrowheads="1"/>
                      </p:cNvPicPr>
                      <p:nvPr/>
                    </p:nvPicPr>
                    <p:blipFill>
                      <a:blip r:embed="rId12"/>
                      <a:srcRect/>
                      <a:stretch>
                        <a:fillRect/>
                      </a:stretch>
                    </p:blipFill>
                    <p:spPr bwMode="auto">
                      <a:xfrm>
                        <a:off x="6525586" y="1637212"/>
                        <a:ext cx="3385829" cy="1254956"/>
                      </a:xfrm>
                      <a:prstGeom prst="rect">
                        <a:avLst/>
                      </a:prstGeom>
                      <a:noFill/>
                      <a:ln>
                        <a:noFill/>
                      </a:ln>
                      <a:effectLst/>
                    </p:spPr>
                  </p:pic>
                </p:oleObj>
              </mc:Fallback>
            </mc:AlternateContent>
          </a:graphicData>
        </a:graphic>
      </p:graphicFrame>
      <p:pic>
        <p:nvPicPr>
          <p:cNvPr id="13" name="Picture 4"/>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56278" y="145031"/>
            <a:ext cx="424180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15" name="Group 14"/>
          <p:cNvGrpSpPr/>
          <p:nvPr/>
        </p:nvGrpSpPr>
        <p:grpSpPr>
          <a:xfrm>
            <a:off x="1912123" y="202322"/>
            <a:ext cx="2548490" cy="2347415"/>
            <a:chOff x="1719618" y="218364"/>
            <a:chExt cx="2548490" cy="2347415"/>
          </a:xfrm>
        </p:grpSpPr>
        <p:cxnSp>
          <p:nvCxnSpPr>
            <p:cNvPr id="5" name="Straight Arrow Connector 4"/>
            <p:cNvCxnSpPr/>
            <p:nvPr/>
          </p:nvCxnSpPr>
          <p:spPr>
            <a:xfrm flipH="1">
              <a:off x="1719618" y="1719618"/>
              <a:ext cx="900752" cy="846161"/>
            </a:xfrm>
            <a:prstGeom prst="straightConnector1">
              <a:avLst/>
            </a:prstGeom>
            <a:ln w="57150">
              <a:solidFill>
                <a:srgbClr val="7030A0"/>
              </a:solidFill>
              <a:tailEnd type="arrow"/>
            </a:ln>
          </p:spPr>
          <p:style>
            <a:lnRef idx="3">
              <a:schemeClr val="accent6"/>
            </a:lnRef>
            <a:fillRef idx="0">
              <a:schemeClr val="accent6"/>
            </a:fillRef>
            <a:effectRef idx="2">
              <a:schemeClr val="accent6"/>
            </a:effectRef>
            <a:fontRef idx="minor">
              <a:schemeClr val="tx1"/>
            </a:fontRef>
          </p:style>
        </p:cxnSp>
        <p:sp>
          <p:nvSpPr>
            <p:cNvPr id="7" name="TextBox 6"/>
            <p:cNvSpPr txBox="1"/>
            <p:nvPr/>
          </p:nvSpPr>
          <p:spPr>
            <a:xfrm>
              <a:off x="1978925" y="1460310"/>
              <a:ext cx="394660" cy="646331"/>
            </a:xfrm>
            <a:prstGeom prst="rect">
              <a:avLst/>
            </a:prstGeom>
            <a:noFill/>
          </p:spPr>
          <p:txBody>
            <a:bodyPr wrap="none" rtlCol="0">
              <a:spAutoFit/>
            </a:bodyPr>
            <a:lstStyle/>
            <a:p>
              <a:r>
                <a:rPr lang="fr-CH" sz="3600" dirty="0">
                  <a:solidFill>
                    <a:srgbClr val="7030A0"/>
                  </a:solidFill>
                </a:rPr>
                <a:t>k</a:t>
              </a:r>
              <a:endParaRPr lang="en-US" sz="3600" dirty="0">
                <a:solidFill>
                  <a:srgbClr val="7030A0"/>
                </a:solidFill>
              </a:endParaRPr>
            </a:p>
          </p:txBody>
        </p:sp>
        <p:cxnSp>
          <p:nvCxnSpPr>
            <p:cNvPr id="19" name="Straight Arrow Connector 18"/>
            <p:cNvCxnSpPr/>
            <p:nvPr/>
          </p:nvCxnSpPr>
          <p:spPr>
            <a:xfrm>
              <a:off x="2649940" y="1721893"/>
              <a:ext cx="1376150" cy="13420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3807726" y="1214650"/>
              <a:ext cx="460382" cy="769441"/>
            </a:xfrm>
            <a:prstGeom prst="rect">
              <a:avLst/>
            </a:prstGeom>
            <a:noFill/>
          </p:spPr>
          <p:txBody>
            <a:bodyPr wrap="none" rtlCol="0">
              <a:spAutoFit/>
            </a:bodyPr>
            <a:lstStyle/>
            <a:p>
              <a:r>
                <a:rPr lang="fr-CH" sz="4400" b="1" dirty="0"/>
                <a:t>E</a:t>
              </a:r>
              <a:endParaRPr lang="en-US" sz="4400" b="1" dirty="0"/>
            </a:p>
          </p:txBody>
        </p:sp>
        <p:cxnSp>
          <p:nvCxnSpPr>
            <p:cNvPr id="24" name="Straight Arrow Connector 23"/>
            <p:cNvCxnSpPr/>
            <p:nvPr/>
          </p:nvCxnSpPr>
          <p:spPr>
            <a:xfrm flipH="1" flipV="1">
              <a:off x="2620370" y="218364"/>
              <a:ext cx="18197" cy="150580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7" name="TextBox 26"/>
            <p:cNvSpPr txBox="1"/>
            <p:nvPr/>
          </p:nvSpPr>
          <p:spPr>
            <a:xfrm>
              <a:off x="2172269" y="643719"/>
              <a:ext cx="500458" cy="769441"/>
            </a:xfrm>
            <a:prstGeom prst="rect">
              <a:avLst/>
            </a:prstGeom>
            <a:noFill/>
          </p:spPr>
          <p:txBody>
            <a:bodyPr wrap="none" rtlCol="0">
              <a:spAutoFit/>
            </a:bodyPr>
            <a:lstStyle/>
            <a:p>
              <a:r>
                <a:rPr lang="fr-CH" sz="4400" b="1" dirty="0"/>
                <a:t>B</a:t>
              </a:r>
              <a:endParaRPr lang="en-US" sz="4400" b="1" dirty="0"/>
            </a:p>
          </p:txBody>
        </p:sp>
      </p:grpSp>
      <p:sp>
        <p:nvSpPr>
          <p:cNvPr id="72" name="Text Box 5"/>
          <p:cNvSpPr txBox="1">
            <a:spLocks noChangeArrowheads="1"/>
          </p:cNvSpPr>
          <p:nvPr/>
        </p:nvSpPr>
        <p:spPr bwMode="auto">
          <a:xfrm>
            <a:off x="8375227" y="3563090"/>
            <a:ext cx="3436938" cy="641350"/>
          </a:xfrm>
          <a:prstGeom prst="rect">
            <a:avLst/>
          </a:prstGeom>
          <a:noFill/>
          <a:ln w="9525">
            <a:noFill/>
            <a:miter lim="800000"/>
            <a:headEnd/>
            <a:tailEnd/>
          </a:ln>
        </p:spPr>
        <p:txBody>
          <a:bodyPr>
            <a:spAutoFit/>
          </a:bodyPr>
          <a:lstStyle/>
          <a:p>
            <a:pPr algn="r">
              <a:spcBef>
                <a:spcPct val="20000"/>
              </a:spcBef>
              <a:defRPr/>
            </a:pPr>
            <a:r>
              <a:rPr lang="en-US" i="1" dirty="0">
                <a:latin typeface="Arial" charset="0"/>
                <a:cs typeface="Arial" charset="0"/>
              </a:rPr>
              <a:t>A wave's wave-fronts sweep along at the speed of light.</a:t>
            </a:r>
          </a:p>
        </p:txBody>
      </p:sp>
      <p:sp>
        <p:nvSpPr>
          <p:cNvPr id="73" name="Text Box 6"/>
          <p:cNvSpPr txBox="1">
            <a:spLocks noChangeArrowheads="1"/>
          </p:cNvSpPr>
          <p:nvPr/>
        </p:nvSpPr>
        <p:spPr bwMode="auto">
          <a:xfrm>
            <a:off x="9260735" y="4193858"/>
            <a:ext cx="1657877" cy="400110"/>
          </a:xfrm>
          <a:prstGeom prst="rect">
            <a:avLst/>
          </a:prstGeom>
          <a:noFill/>
          <a:ln w="9525">
            <a:noFill/>
            <a:miter lim="800000"/>
            <a:headEnd/>
            <a:tailEnd/>
          </a:ln>
        </p:spPr>
        <p:txBody>
          <a:bodyPr wrap="square">
            <a:spAutoFit/>
          </a:bodyPr>
          <a:lstStyle/>
          <a:p>
            <a:pPr>
              <a:defRPr/>
            </a:pPr>
            <a:r>
              <a:rPr lang="en-US" sz="2000" i="1" dirty="0">
                <a:solidFill>
                  <a:srgbClr val="7030A0"/>
                </a:solidFill>
                <a:latin typeface="Arial" charset="0"/>
                <a:cs typeface="Arial" charset="0"/>
              </a:rPr>
              <a:t>wave-fronts</a:t>
            </a:r>
          </a:p>
        </p:txBody>
      </p:sp>
      <p:grpSp>
        <p:nvGrpSpPr>
          <p:cNvPr id="75" name="Group 8"/>
          <p:cNvGrpSpPr>
            <a:grpSpLocks/>
          </p:cNvGrpSpPr>
          <p:nvPr/>
        </p:nvGrpSpPr>
        <p:grpSpPr bwMode="auto">
          <a:xfrm>
            <a:off x="8729875" y="5038514"/>
            <a:ext cx="2629297" cy="1430019"/>
            <a:chOff x="1506" y="1315"/>
            <a:chExt cx="2728" cy="1555"/>
          </a:xfrm>
        </p:grpSpPr>
        <p:grpSp>
          <p:nvGrpSpPr>
            <p:cNvPr id="76" name="Group 9"/>
            <p:cNvGrpSpPr>
              <a:grpSpLocks/>
            </p:cNvGrpSpPr>
            <p:nvPr/>
          </p:nvGrpSpPr>
          <p:grpSpPr bwMode="auto">
            <a:xfrm>
              <a:off x="1637" y="1315"/>
              <a:ext cx="2193" cy="1555"/>
              <a:chOff x="4110" y="180"/>
              <a:chExt cx="1225" cy="1308"/>
            </a:xfrm>
          </p:grpSpPr>
          <p:sp>
            <p:nvSpPr>
              <p:cNvPr id="110" name="AutoShape 10"/>
              <p:cNvSpPr>
                <a:spLocks noChangeArrowheads="1"/>
              </p:cNvSpPr>
              <p:nvPr/>
            </p:nvSpPr>
            <p:spPr bwMode="auto">
              <a:xfrm rot="5400000" flipH="1">
                <a:off x="3588" y="702"/>
                <a:ext cx="1308" cy="265"/>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11" name="AutoShape 11"/>
              <p:cNvSpPr>
                <a:spLocks noChangeArrowheads="1"/>
              </p:cNvSpPr>
              <p:nvPr/>
            </p:nvSpPr>
            <p:spPr bwMode="auto">
              <a:xfrm rot="5400000" flipH="1">
                <a:off x="3683" y="702"/>
                <a:ext cx="1308" cy="265"/>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12" name="AutoShape 12"/>
              <p:cNvSpPr>
                <a:spLocks noChangeArrowheads="1"/>
              </p:cNvSpPr>
              <p:nvPr/>
            </p:nvSpPr>
            <p:spPr bwMode="auto">
              <a:xfrm rot="5400000" flipH="1">
                <a:off x="3781" y="702"/>
                <a:ext cx="1308" cy="265"/>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13" name="AutoShape 13"/>
              <p:cNvSpPr>
                <a:spLocks noChangeArrowheads="1"/>
              </p:cNvSpPr>
              <p:nvPr/>
            </p:nvSpPr>
            <p:spPr bwMode="auto">
              <a:xfrm rot="5400000" flipH="1">
                <a:off x="3877" y="702"/>
                <a:ext cx="1308" cy="265"/>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14" name="AutoShape 14"/>
              <p:cNvSpPr>
                <a:spLocks noChangeArrowheads="1"/>
              </p:cNvSpPr>
              <p:nvPr/>
            </p:nvSpPr>
            <p:spPr bwMode="auto">
              <a:xfrm rot="5400000" flipH="1">
                <a:off x="3972" y="702"/>
                <a:ext cx="1308" cy="265"/>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15" name="AutoShape 15"/>
              <p:cNvSpPr>
                <a:spLocks noChangeArrowheads="1"/>
              </p:cNvSpPr>
              <p:nvPr/>
            </p:nvSpPr>
            <p:spPr bwMode="auto">
              <a:xfrm rot="5400000" flipH="1">
                <a:off x="4069" y="701"/>
                <a:ext cx="1308" cy="265"/>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16" name="AutoShape 16"/>
              <p:cNvSpPr>
                <a:spLocks noChangeArrowheads="1"/>
              </p:cNvSpPr>
              <p:nvPr/>
            </p:nvSpPr>
            <p:spPr bwMode="auto">
              <a:xfrm rot="5400000" flipH="1">
                <a:off x="4165" y="701"/>
                <a:ext cx="1308" cy="265"/>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17" name="AutoShape 17"/>
              <p:cNvSpPr>
                <a:spLocks noChangeArrowheads="1"/>
              </p:cNvSpPr>
              <p:nvPr/>
            </p:nvSpPr>
            <p:spPr bwMode="auto">
              <a:xfrm rot="5400000" flipH="1">
                <a:off x="4260" y="702"/>
                <a:ext cx="1308" cy="265"/>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18" name="AutoShape 18"/>
              <p:cNvSpPr>
                <a:spLocks noChangeArrowheads="1"/>
              </p:cNvSpPr>
              <p:nvPr/>
            </p:nvSpPr>
            <p:spPr bwMode="auto">
              <a:xfrm rot="5400000" flipH="1">
                <a:off x="4355" y="702"/>
                <a:ext cx="1308" cy="265"/>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19" name="AutoShape 19"/>
              <p:cNvSpPr>
                <a:spLocks noChangeArrowheads="1"/>
              </p:cNvSpPr>
              <p:nvPr/>
            </p:nvSpPr>
            <p:spPr bwMode="auto">
              <a:xfrm rot="5400000" flipH="1">
                <a:off x="4453" y="702"/>
                <a:ext cx="1308" cy="265"/>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20" name="AutoShape 20"/>
              <p:cNvSpPr>
                <a:spLocks noChangeArrowheads="1"/>
              </p:cNvSpPr>
              <p:nvPr/>
            </p:nvSpPr>
            <p:spPr bwMode="auto">
              <a:xfrm rot="5400000" flipH="1">
                <a:off x="4549" y="702"/>
                <a:ext cx="1308" cy="265"/>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sp>
          <p:nvSpPr>
            <p:cNvPr id="77" name="AutoShape 21"/>
            <p:cNvSpPr>
              <a:spLocks noChangeArrowheads="1"/>
            </p:cNvSpPr>
            <p:nvPr/>
          </p:nvSpPr>
          <p:spPr bwMode="auto">
            <a:xfrm>
              <a:off x="3578" y="1998"/>
              <a:ext cx="656" cy="283"/>
            </a:xfrm>
            <a:prstGeom prst="rightArrow">
              <a:avLst>
                <a:gd name="adj1" fmla="val 50000"/>
                <a:gd name="adj2" fmla="val 62210"/>
              </a:avLst>
            </a:prstGeom>
            <a:solidFill>
              <a:srgbClr val="800080"/>
            </a:soli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nvGrpSpPr>
            <p:cNvPr id="78" name="Group 22"/>
            <p:cNvGrpSpPr>
              <a:grpSpLocks/>
            </p:cNvGrpSpPr>
            <p:nvPr/>
          </p:nvGrpSpPr>
          <p:grpSpPr bwMode="auto">
            <a:xfrm rot="10901517" flipH="1">
              <a:off x="2876" y="2093"/>
              <a:ext cx="513" cy="291"/>
              <a:chOff x="-366" y="1998"/>
              <a:chExt cx="630" cy="255"/>
            </a:xfrm>
          </p:grpSpPr>
          <p:grpSp>
            <p:nvGrpSpPr>
              <p:cNvPr id="102" name="Group 23"/>
              <p:cNvGrpSpPr>
                <a:grpSpLocks/>
              </p:cNvGrpSpPr>
              <p:nvPr/>
            </p:nvGrpSpPr>
            <p:grpSpPr bwMode="auto">
              <a:xfrm>
                <a:off x="-156" y="2004"/>
                <a:ext cx="210" cy="249"/>
                <a:chOff x="-558" y="1902"/>
                <a:chExt cx="210" cy="249"/>
              </a:xfrm>
            </p:grpSpPr>
            <p:sp>
              <p:nvSpPr>
                <p:cNvPr id="108" name="Arc 24"/>
                <p:cNvSpPr>
                  <a:spLocks/>
                </p:cNvSpPr>
                <p:nvPr/>
              </p:nvSpPr>
              <p:spPr bwMode="auto">
                <a:xfrm>
                  <a:off x="-556" y="1904"/>
                  <a:ext cx="106" cy="192"/>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09" name="Arc 25"/>
                <p:cNvSpPr>
                  <a:spLocks/>
                </p:cNvSpPr>
                <p:nvPr/>
              </p:nvSpPr>
              <p:spPr bwMode="auto">
                <a:xfrm flipV="1">
                  <a:off x="-454" y="1959"/>
                  <a:ext cx="103" cy="192"/>
                </a:xfrm>
                <a:custGeom>
                  <a:avLst/>
                  <a:gdLst>
                    <a:gd name="G0" fmla="+- 19987 0 0"/>
                    <a:gd name="G1" fmla="+- 21600 0 0"/>
                    <a:gd name="G2" fmla="+- 21600 0 0"/>
                    <a:gd name="T0" fmla="*/ 0 w 40133"/>
                    <a:gd name="T1" fmla="*/ 13411 h 21600"/>
                    <a:gd name="T2" fmla="*/ 40133 w 40133"/>
                    <a:gd name="T3" fmla="*/ 13810 h 21600"/>
                    <a:gd name="T4" fmla="*/ 19987 w 40133"/>
                    <a:gd name="T5" fmla="*/ 21600 h 21600"/>
                  </a:gdLst>
                  <a:ahLst/>
                  <a:cxnLst>
                    <a:cxn ang="0">
                      <a:pos x="T0" y="T1"/>
                    </a:cxn>
                    <a:cxn ang="0">
                      <a:pos x="T2" y="T3"/>
                    </a:cxn>
                    <a:cxn ang="0">
                      <a:pos x="T4" y="T5"/>
                    </a:cxn>
                  </a:cxnLst>
                  <a:rect l="0" t="0" r="r" b="b"/>
                  <a:pathLst>
                    <a:path w="40133" h="21600" fill="none" extrusionOk="0">
                      <a:moveTo>
                        <a:pt x="-1" y="13410"/>
                      </a:moveTo>
                      <a:cubicBezTo>
                        <a:pt x="3323" y="5298"/>
                        <a:pt x="11220" y="-1"/>
                        <a:pt x="19987" y="0"/>
                      </a:cubicBezTo>
                      <a:cubicBezTo>
                        <a:pt x="28910" y="0"/>
                        <a:pt x="36915" y="5487"/>
                        <a:pt x="40133" y="13809"/>
                      </a:cubicBezTo>
                    </a:path>
                    <a:path w="40133" h="21600" stroke="0" extrusionOk="0">
                      <a:moveTo>
                        <a:pt x="-1" y="13410"/>
                      </a:moveTo>
                      <a:cubicBezTo>
                        <a:pt x="3323" y="5298"/>
                        <a:pt x="11220" y="-1"/>
                        <a:pt x="19987" y="0"/>
                      </a:cubicBezTo>
                      <a:cubicBezTo>
                        <a:pt x="28910" y="0"/>
                        <a:pt x="36915" y="5487"/>
                        <a:pt x="40133" y="13809"/>
                      </a:cubicBezTo>
                      <a:lnTo>
                        <a:pt x="19987"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sp>
            <p:nvSpPr>
              <p:cNvPr id="103" name="Arc 26"/>
              <p:cNvSpPr>
                <a:spLocks/>
              </p:cNvSpPr>
              <p:nvPr/>
            </p:nvSpPr>
            <p:spPr bwMode="auto">
              <a:xfrm>
                <a:off x="54" y="2000"/>
                <a:ext cx="106" cy="192"/>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04" name="Arc 27"/>
              <p:cNvSpPr>
                <a:spLocks/>
              </p:cNvSpPr>
              <p:nvPr/>
            </p:nvSpPr>
            <p:spPr bwMode="auto">
              <a:xfrm flipV="1">
                <a:off x="158" y="2061"/>
                <a:ext cx="106" cy="192"/>
              </a:xfrm>
              <a:custGeom>
                <a:avLst/>
                <a:gdLst>
                  <a:gd name="G0" fmla="+- 20791 0 0"/>
                  <a:gd name="G1" fmla="+- 21600 0 0"/>
                  <a:gd name="G2" fmla="+- 21600 0 0"/>
                  <a:gd name="T0" fmla="*/ 0 w 40937"/>
                  <a:gd name="T1" fmla="*/ 15744 h 21600"/>
                  <a:gd name="T2" fmla="*/ 40937 w 40937"/>
                  <a:gd name="T3" fmla="*/ 13810 h 21600"/>
                  <a:gd name="T4" fmla="*/ 20791 w 40937"/>
                  <a:gd name="T5" fmla="*/ 21600 h 21600"/>
                </a:gdLst>
                <a:ahLst/>
                <a:cxnLst>
                  <a:cxn ang="0">
                    <a:pos x="T0" y="T1"/>
                  </a:cxn>
                  <a:cxn ang="0">
                    <a:pos x="T2" y="T3"/>
                  </a:cxn>
                  <a:cxn ang="0">
                    <a:pos x="T4" y="T5"/>
                  </a:cxn>
                </a:cxnLst>
                <a:rect l="0" t="0" r="r" b="b"/>
                <a:pathLst>
                  <a:path w="40937" h="21600" fill="none" extrusionOk="0">
                    <a:moveTo>
                      <a:pt x="-1" y="15743"/>
                    </a:moveTo>
                    <a:cubicBezTo>
                      <a:pt x="2622" y="6432"/>
                      <a:pt x="11116" y="-1"/>
                      <a:pt x="20791" y="0"/>
                    </a:cubicBezTo>
                    <a:cubicBezTo>
                      <a:pt x="29714" y="0"/>
                      <a:pt x="37719" y="5487"/>
                      <a:pt x="40937" y="13809"/>
                    </a:cubicBezTo>
                  </a:path>
                  <a:path w="40937" h="21600" stroke="0" extrusionOk="0">
                    <a:moveTo>
                      <a:pt x="-1" y="15743"/>
                    </a:moveTo>
                    <a:cubicBezTo>
                      <a:pt x="2622" y="6432"/>
                      <a:pt x="11116" y="-1"/>
                      <a:pt x="20791" y="0"/>
                    </a:cubicBezTo>
                    <a:cubicBezTo>
                      <a:pt x="29714" y="0"/>
                      <a:pt x="37719" y="5487"/>
                      <a:pt x="40937" y="13809"/>
                    </a:cubicBezTo>
                    <a:lnTo>
                      <a:pt x="20791" y="21600"/>
                    </a:lnTo>
                    <a:close/>
                  </a:path>
                </a:pathLst>
              </a:custGeom>
              <a:noFill/>
              <a:ln w="38100">
                <a:solidFill>
                  <a:srgbClr val="660066"/>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nvGrpSpPr>
              <p:cNvPr id="105" name="Group 28"/>
              <p:cNvGrpSpPr>
                <a:grpSpLocks/>
              </p:cNvGrpSpPr>
              <p:nvPr/>
            </p:nvGrpSpPr>
            <p:grpSpPr bwMode="auto">
              <a:xfrm>
                <a:off x="-366" y="2004"/>
                <a:ext cx="210" cy="249"/>
                <a:chOff x="-558" y="1902"/>
                <a:chExt cx="210" cy="249"/>
              </a:xfrm>
            </p:grpSpPr>
            <p:sp>
              <p:nvSpPr>
                <p:cNvPr id="106" name="Arc 29"/>
                <p:cNvSpPr>
                  <a:spLocks/>
                </p:cNvSpPr>
                <p:nvPr/>
              </p:nvSpPr>
              <p:spPr bwMode="auto">
                <a:xfrm>
                  <a:off x="-556" y="1905"/>
                  <a:ext cx="106" cy="192"/>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07" name="Arc 30"/>
                <p:cNvSpPr>
                  <a:spLocks/>
                </p:cNvSpPr>
                <p:nvPr/>
              </p:nvSpPr>
              <p:spPr bwMode="auto">
                <a:xfrm flipV="1">
                  <a:off x="-454" y="1961"/>
                  <a:ext cx="103" cy="192"/>
                </a:xfrm>
                <a:custGeom>
                  <a:avLst/>
                  <a:gdLst>
                    <a:gd name="G0" fmla="+- 19987 0 0"/>
                    <a:gd name="G1" fmla="+- 21600 0 0"/>
                    <a:gd name="G2" fmla="+- 21600 0 0"/>
                    <a:gd name="T0" fmla="*/ 0 w 40133"/>
                    <a:gd name="T1" fmla="*/ 13411 h 21600"/>
                    <a:gd name="T2" fmla="*/ 40133 w 40133"/>
                    <a:gd name="T3" fmla="*/ 13810 h 21600"/>
                    <a:gd name="T4" fmla="*/ 19987 w 40133"/>
                    <a:gd name="T5" fmla="*/ 21600 h 21600"/>
                  </a:gdLst>
                  <a:ahLst/>
                  <a:cxnLst>
                    <a:cxn ang="0">
                      <a:pos x="T0" y="T1"/>
                    </a:cxn>
                    <a:cxn ang="0">
                      <a:pos x="T2" y="T3"/>
                    </a:cxn>
                    <a:cxn ang="0">
                      <a:pos x="T4" y="T5"/>
                    </a:cxn>
                  </a:cxnLst>
                  <a:rect l="0" t="0" r="r" b="b"/>
                  <a:pathLst>
                    <a:path w="40133" h="21600" fill="none" extrusionOk="0">
                      <a:moveTo>
                        <a:pt x="-1" y="13410"/>
                      </a:moveTo>
                      <a:cubicBezTo>
                        <a:pt x="3323" y="5298"/>
                        <a:pt x="11220" y="-1"/>
                        <a:pt x="19987" y="0"/>
                      </a:cubicBezTo>
                      <a:cubicBezTo>
                        <a:pt x="28910" y="0"/>
                        <a:pt x="36915" y="5487"/>
                        <a:pt x="40133" y="13809"/>
                      </a:cubicBezTo>
                    </a:path>
                    <a:path w="40133" h="21600" stroke="0" extrusionOk="0">
                      <a:moveTo>
                        <a:pt x="-1" y="13410"/>
                      </a:moveTo>
                      <a:cubicBezTo>
                        <a:pt x="3323" y="5298"/>
                        <a:pt x="11220" y="-1"/>
                        <a:pt x="19987" y="0"/>
                      </a:cubicBezTo>
                      <a:cubicBezTo>
                        <a:pt x="28910" y="0"/>
                        <a:pt x="36915" y="5487"/>
                        <a:pt x="40133" y="13809"/>
                      </a:cubicBezTo>
                      <a:lnTo>
                        <a:pt x="19987"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grpSp>
        <p:grpSp>
          <p:nvGrpSpPr>
            <p:cNvPr id="79" name="Group 31"/>
            <p:cNvGrpSpPr>
              <a:grpSpLocks/>
            </p:cNvGrpSpPr>
            <p:nvPr/>
          </p:nvGrpSpPr>
          <p:grpSpPr bwMode="auto">
            <a:xfrm>
              <a:off x="2365" y="2085"/>
              <a:ext cx="514" cy="299"/>
              <a:chOff x="3521" y="3526"/>
              <a:chExt cx="514" cy="299"/>
            </a:xfrm>
          </p:grpSpPr>
          <p:grpSp>
            <p:nvGrpSpPr>
              <p:cNvPr id="94" name="Group 32"/>
              <p:cNvGrpSpPr>
                <a:grpSpLocks/>
              </p:cNvGrpSpPr>
              <p:nvPr/>
            </p:nvGrpSpPr>
            <p:grpSpPr bwMode="auto">
              <a:xfrm rot="10901517" flipH="1">
                <a:off x="3692" y="3532"/>
                <a:ext cx="171" cy="284"/>
                <a:chOff x="-558" y="1902"/>
                <a:chExt cx="210" cy="249"/>
              </a:xfrm>
            </p:grpSpPr>
            <p:sp>
              <p:nvSpPr>
                <p:cNvPr id="100" name="Arc 33"/>
                <p:cNvSpPr>
                  <a:spLocks/>
                </p:cNvSpPr>
                <p:nvPr/>
              </p:nvSpPr>
              <p:spPr bwMode="auto">
                <a:xfrm>
                  <a:off x="-556" y="1905"/>
                  <a:ext cx="106" cy="192"/>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01" name="Arc 34"/>
                <p:cNvSpPr>
                  <a:spLocks/>
                </p:cNvSpPr>
                <p:nvPr/>
              </p:nvSpPr>
              <p:spPr bwMode="auto">
                <a:xfrm flipV="1">
                  <a:off x="-454" y="1961"/>
                  <a:ext cx="103" cy="192"/>
                </a:xfrm>
                <a:custGeom>
                  <a:avLst/>
                  <a:gdLst>
                    <a:gd name="G0" fmla="+- 19987 0 0"/>
                    <a:gd name="G1" fmla="+- 21600 0 0"/>
                    <a:gd name="G2" fmla="+- 21600 0 0"/>
                    <a:gd name="T0" fmla="*/ 0 w 40133"/>
                    <a:gd name="T1" fmla="*/ 13411 h 21600"/>
                    <a:gd name="T2" fmla="*/ 40133 w 40133"/>
                    <a:gd name="T3" fmla="*/ 13810 h 21600"/>
                    <a:gd name="T4" fmla="*/ 19987 w 40133"/>
                    <a:gd name="T5" fmla="*/ 21600 h 21600"/>
                  </a:gdLst>
                  <a:ahLst/>
                  <a:cxnLst>
                    <a:cxn ang="0">
                      <a:pos x="T0" y="T1"/>
                    </a:cxn>
                    <a:cxn ang="0">
                      <a:pos x="T2" y="T3"/>
                    </a:cxn>
                    <a:cxn ang="0">
                      <a:pos x="T4" y="T5"/>
                    </a:cxn>
                  </a:cxnLst>
                  <a:rect l="0" t="0" r="r" b="b"/>
                  <a:pathLst>
                    <a:path w="40133" h="21600" fill="none" extrusionOk="0">
                      <a:moveTo>
                        <a:pt x="-1" y="13410"/>
                      </a:moveTo>
                      <a:cubicBezTo>
                        <a:pt x="3323" y="5298"/>
                        <a:pt x="11220" y="-1"/>
                        <a:pt x="19987" y="0"/>
                      </a:cubicBezTo>
                      <a:cubicBezTo>
                        <a:pt x="28910" y="0"/>
                        <a:pt x="36915" y="5487"/>
                        <a:pt x="40133" y="13809"/>
                      </a:cubicBezTo>
                    </a:path>
                    <a:path w="40133" h="21600" stroke="0" extrusionOk="0">
                      <a:moveTo>
                        <a:pt x="-1" y="13410"/>
                      </a:moveTo>
                      <a:cubicBezTo>
                        <a:pt x="3323" y="5298"/>
                        <a:pt x="11220" y="-1"/>
                        <a:pt x="19987" y="0"/>
                      </a:cubicBezTo>
                      <a:cubicBezTo>
                        <a:pt x="28910" y="0"/>
                        <a:pt x="36915" y="5487"/>
                        <a:pt x="40133" y="13809"/>
                      </a:cubicBezTo>
                      <a:lnTo>
                        <a:pt x="19987"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sp>
            <p:nvSpPr>
              <p:cNvPr id="95" name="Arc 35"/>
              <p:cNvSpPr>
                <a:spLocks/>
              </p:cNvSpPr>
              <p:nvPr/>
            </p:nvSpPr>
            <p:spPr bwMode="auto">
              <a:xfrm rot="10901517" flipH="1">
                <a:off x="3862" y="3606"/>
                <a:ext cx="86" cy="219"/>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96" name="Arc 36"/>
              <p:cNvSpPr>
                <a:spLocks/>
              </p:cNvSpPr>
              <p:nvPr/>
            </p:nvSpPr>
            <p:spPr bwMode="auto">
              <a:xfrm rot="10901517" flipH="1" flipV="1">
                <a:off x="3949" y="3537"/>
                <a:ext cx="86" cy="219"/>
              </a:xfrm>
              <a:custGeom>
                <a:avLst/>
                <a:gdLst>
                  <a:gd name="G0" fmla="+- 20791 0 0"/>
                  <a:gd name="G1" fmla="+- 21600 0 0"/>
                  <a:gd name="G2" fmla="+- 21600 0 0"/>
                  <a:gd name="T0" fmla="*/ 0 w 40937"/>
                  <a:gd name="T1" fmla="*/ 15744 h 21600"/>
                  <a:gd name="T2" fmla="*/ 40937 w 40937"/>
                  <a:gd name="T3" fmla="*/ 13810 h 21600"/>
                  <a:gd name="T4" fmla="*/ 20791 w 40937"/>
                  <a:gd name="T5" fmla="*/ 21600 h 21600"/>
                </a:gdLst>
                <a:ahLst/>
                <a:cxnLst>
                  <a:cxn ang="0">
                    <a:pos x="T0" y="T1"/>
                  </a:cxn>
                  <a:cxn ang="0">
                    <a:pos x="T2" y="T3"/>
                  </a:cxn>
                  <a:cxn ang="0">
                    <a:pos x="T4" y="T5"/>
                  </a:cxn>
                </a:cxnLst>
                <a:rect l="0" t="0" r="r" b="b"/>
                <a:pathLst>
                  <a:path w="40937" h="21600" fill="none" extrusionOk="0">
                    <a:moveTo>
                      <a:pt x="-1" y="15743"/>
                    </a:moveTo>
                    <a:cubicBezTo>
                      <a:pt x="2622" y="6432"/>
                      <a:pt x="11116" y="-1"/>
                      <a:pt x="20791" y="0"/>
                    </a:cubicBezTo>
                    <a:cubicBezTo>
                      <a:pt x="29714" y="0"/>
                      <a:pt x="37719" y="5487"/>
                      <a:pt x="40937" y="13809"/>
                    </a:cubicBezTo>
                  </a:path>
                  <a:path w="40937" h="21600" stroke="0" extrusionOk="0">
                    <a:moveTo>
                      <a:pt x="-1" y="15743"/>
                    </a:moveTo>
                    <a:cubicBezTo>
                      <a:pt x="2622" y="6432"/>
                      <a:pt x="11116" y="-1"/>
                      <a:pt x="20791" y="0"/>
                    </a:cubicBezTo>
                    <a:cubicBezTo>
                      <a:pt x="29714" y="0"/>
                      <a:pt x="37719" y="5487"/>
                      <a:pt x="40937" y="13809"/>
                    </a:cubicBezTo>
                    <a:lnTo>
                      <a:pt x="20791"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nvGrpSpPr>
              <p:cNvPr id="97" name="Group 37"/>
              <p:cNvGrpSpPr>
                <a:grpSpLocks/>
              </p:cNvGrpSpPr>
              <p:nvPr/>
            </p:nvGrpSpPr>
            <p:grpSpPr bwMode="auto">
              <a:xfrm rot="10901517" flipH="1">
                <a:off x="3521" y="3526"/>
                <a:ext cx="171" cy="284"/>
                <a:chOff x="-558" y="1902"/>
                <a:chExt cx="210" cy="249"/>
              </a:xfrm>
            </p:grpSpPr>
            <p:sp>
              <p:nvSpPr>
                <p:cNvPr id="98" name="Arc 38"/>
                <p:cNvSpPr>
                  <a:spLocks/>
                </p:cNvSpPr>
                <p:nvPr/>
              </p:nvSpPr>
              <p:spPr bwMode="auto">
                <a:xfrm>
                  <a:off x="-556" y="1905"/>
                  <a:ext cx="106" cy="192"/>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99" name="Arc 39"/>
                <p:cNvSpPr>
                  <a:spLocks/>
                </p:cNvSpPr>
                <p:nvPr/>
              </p:nvSpPr>
              <p:spPr bwMode="auto">
                <a:xfrm flipV="1">
                  <a:off x="-454" y="1961"/>
                  <a:ext cx="103" cy="192"/>
                </a:xfrm>
                <a:custGeom>
                  <a:avLst/>
                  <a:gdLst>
                    <a:gd name="G0" fmla="+- 19987 0 0"/>
                    <a:gd name="G1" fmla="+- 21600 0 0"/>
                    <a:gd name="G2" fmla="+- 21600 0 0"/>
                    <a:gd name="T0" fmla="*/ 0 w 40133"/>
                    <a:gd name="T1" fmla="*/ 13411 h 21600"/>
                    <a:gd name="T2" fmla="*/ 40133 w 40133"/>
                    <a:gd name="T3" fmla="*/ 13810 h 21600"/>
                    <a:gd name="T4" fmla="*/ 19987 w 40133"/>
                    <a:gd name="T5" fmla="*/ 21600 h 21600"/>
                  </a:gdLst>
                  <a:ahLst/>
                  <a:cxnLst>
                    <a:cxn ang="0">
                      <a:pos x="T0" y="T1"/>
                    </a:cxn>
                    <a:cxn ang="0">
                      <a:pos x="T2" y="T3"/>
                    </a:cxn>
                    <a:cxn ang="0">
                      <a:pos x="T4" y="T5"/>
                    </a:cxn>
                  </a:cxnLst>
                  <a:rect l="0" t="0" r="r" b="b"/>
                  <a:pathLst>
                    <a:path w="40133" h="21600" fill="none" extrusionOk="0">
                      <a:moveTo>
                        <a:pt x="-1" y="13410"/>
                      </a:moveTo>
                      <a:cubicBezTo>
                        <a:pt x="3323" y="5298"/>
                        <a:pt x="11220" y="-1"/>
                        <a:pt x="19987" y="0"/>
                      </a:cubicBezTo>
                      <a:cubicBezTo>
                        <a:pt x="28910" y="0"/>
                        <a:pt x="36915" y="5487"/>
                        <a:pt x="40133" y="13809"/>
                      </a:cubicBezTo>
                    </a:path>
                    <a:path w="40133" h="21600" stroke="0" extrusionOk="0">
                      <a:moveTo>
                        <a:pt x="-1" y="13410"/>
                      </a:moveTo>
                      <a:cubicBezTo>
                        <a:pt x="3323" y="5298"/>
                        <a:pt x="11220" y="-1"/>
                        <a:pt x="19987" y="0"/>
                      </a:cubicBezTo>
                      <a:cubicBezTo>
                        <a:pt x="28910" y="0"/>
                        <a:pt x="36915" y="5487"/>
                        <a:pt x="40133" y="13809"/>
                      </a:cubicBezTo>
                      <a:lnTo>
                        <a:pt x="19987"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grpSp>
        <p:grpSp>
          <p:nvGrpSpPr>
            <p:cNvPr id="80" name="Group 40"/>
            <p:cNvGrpSpPr>
              <a:grpSpLocks/>
            </p:cNvGrpSpPr>
            <p:nvPr/>
          </p:nvGrpSpPr>
          <p:grpSpPr bwMode="auto">
            <a:xfrm>
              <a:off x="1850" y="2085"/>
              <a:ext cx="514" cy="299"/>
              <a:chOff x="3521" y="3526"/>
              <a:chExt cx="514" cy="299"/>
            </a:xfrm>
          </p:grpSpPr>
          <p:grpSp>
            <p:nvGrpSpPr>
              <p:cNvPr id="86" name="Group 41"/>
              <p:cNvGrpSpPr>
                <a:grpSpLocks/>
              </p:cNvGrpSpPr>
              <p:nvPr/>
            </p:nvGrpSpPr>
            <p:grpSpPr bwMode="auto">
              <a:xfrm rot="10901517" flipH="1">
                <a:off x="3692" y="3532"/>
                <a:ext cx="171" cy="284"/>
                <a:chOff x="-558" y="1902"/>
                <a:chExt cx="210" cy="249"/>
              </a:xfrm>
            </p:grpSpPr>
            <p:sp>
              <p:nvSpPr>
                <p:cNvPr id="92" name="Arc 42"/>
                <p:cNvSpPr>
                  <a:spLocks/>
                </p:cNvSpPr>
                <p:nvPr/>
              </p:nvSpPr>
              <p:spPr bwMode="auto">
                <a:xfrm>
                  <a:off x="-556" y="1905"/>
                  <a:ext cx="106" cy="192"/>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93" name="Arc 43"/>
                <p:cNvSpPr>
                  <a:spLocks/>
                </p:cNvSpPr>
                <p:nvPr/>
              </p:nvSpPr>
              <p:spPr bwMode="auto">
                <a:xfrm flipV="1">
                  <a:off x="-454" y="1961"/>
                  <a:ext cx="103" cy="192"/>
                </a:xfrm>
                <a:custGeom>
                  <a:avLst/>
                  <a:gdLst>
                    <a:gd name="G0" fmla="+- 19987 0 0"/>
                    <a:gd name="G1" fmla="+- 21600 0 0"/>
                    <a:gd name="G2" fmla="+- 21600 0 0"/>
                    <a:gd name="T0" fmla="*/ 0 w 40133"/>
                    <a:gd name="T1" fmla="*/ 13411 h 21600"/>
                    <a:gd name="T2" fmla="*/ 40133 w 40133"/>
                    <a:gd name="T3" fmla="*/ 13810 h 21600"/>
                    <a:gd name="T4" fmla="*/ 19987 w 40133"/>
                    <a:gd name="T5" fmla="*/ 21600 h 21600"/>
                  </a:gdLst>
                  <a:ahLst/>
                  <a:cxnLst>
                    <a:cxn ang="0">
                      <a:pos x="T0" y="T1"/>
                    </a:cxn>
                    <a:cxn ang="0">
                      <a:pos x="T2" y="T3"/>
                    </a:cxn>
                    <a:cxn ang="0">
                      <a:pos x="T4" y="T5"/>
                    </a:cxn>
                  </a:cxnLst>
                  <a:rect l="0" t="0" r="r" b="b"/>
                  <a:pathLst>
                    <a:path w="40133" h="21600" fill="none" extrusionOk="0">
                      <a:moveTo>
                        <a:pt x="-1" y="13410"/>
                      </a:moveTo>
                      <a:cubicBezTo>
                        <a:pt x="3323" y="5298"/>
                        <a:pt x="11220" y="-1"/>
                        <a:pt x="19987" y="0"/>
                      </a:cubicBezTo>
                      <a:cubicBezTo>
                        <a:pt x="28910" y="0"/>
                        <a:pt x="36915" y="5487"/>
                        <a:pt x="40133" y="13809"/>
                      </a:cubicBezTo>
                    </a:path>
                    <a:path w="40133" h="21600" stroke="0" extrusionOk="0">
                      <a:moveTo>
                        <a:pt x="-1" y="13410"/>
                      </a:moveTo>
                      <a:cubicBezTo>
                        <a:pt x="3323" y="5298"/>
                        <a:pt x="11220" y="-1"/>
                        <a:pt x="19987" y="0"/>
                      </a:cubicBezTo>
                      <a:cubicBezTo>
                        <a:pt x="28910" y="0"/>
                        <a:pt x="36915" y="5487"/>
                        <a:pt x="40133" y="13809"/>
                      </a:cubicBezTo>
                      <a:lnTo>
                        <a:pt x="19987"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sp>
            <p:nvSpPr>
              <p:cNvPr id="87" name="Arc 44"/>
              <p:cNvSpPr>
                <a:spLocks/>
              </p:cNvSpPr>
              <p:nvPr/>
            </p:nvSpPr>
            <p:spPr bwMode="auto">
              <a:xfrm rot="10901517" flipH="1">
                <a:off x="3862" y="3606"/>
                <a:ext cx="86" cy="219"/>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8" name="Arc 45"/>
              <p:cNvSpPr>
                <a:spLocks/>
              </p:cNvSpPr>
              <p:nvPr/>
            </p:nvSpPr>
            <p:spPr bwMode="auto">
              <a:xfrm rot="10901517" flipH="1" flipV="1">
                <a:off x="3949" y="3537"/>
                <a:ext cx="86" cy="219"/>
              </a:xfrm>
              <a:custGeom>
                <a:avLst/>
                <a:gdLst>
                  <a:gd name="G0" fmla="+- 20791 0 0"/>
                  <a:gd name="G1" fmla="+- 21600 0 0"/>
                  <a:gd name="G2" fmla="+- 21600 0 0"/>
                  <a:gd name="T0" fmla="*/ 0 w 40937"/>
                  <a:gd name="T1" fmla="*/ 15744 h 21600"/>
                  <a:gd name="T2" fmla="*/ 40937 w 40937"/>
                  <a:gd name="T3" fmla="*/ 13810 h 21600"/>
                  <a:gd name="T4" fmla="*/ 20791 w 40937"/>
                  <a:gd name="T5" fmla="*/ 21600 h 21600"/>
                </a:gdLst>
                <a:ahLst/>
                <a:cxnLst>
                  <a:cxn ang="0">
                    <a:pos x="T0" y="T1"/>
                  </a:cxn>
                  <a:cxn ang="0">
                    <a:pos x="T2" y="T3"/>
                  </a:cxn>
                  <a:cxn ang="0">
                    <a:pos x="T4" y="T5"/>
                  </a:cxn>
                </a:cxnLst>
                <a:rect l="0" t="0" r="r" b="b"/>
                <a:pathLst>
                  <a:path w="40937" h="21600" fill="none" extrusionOk="0">
                    <a:moveTo>
                      <a:pt x="-1" y="15743"/>
                    </a:moveTo>
                    <a:cubicBezTo>
                      <a:pt x="2622" y="6432"/>
                      <a:pt x="11116" y="-1"/>
                      <a:pt x="20791" y="0"/>
                    </a:cubicBezTo>
                    <a:cubicBezTo>
                      <a:pt x="29714" y="0"/>
                      <a:pt x="37719" y="5487"/>
                      <a:pt x="40937" y="13809"/>
                    </a:cubicBezTo>
                  </a:path>
                  <a:path w="40937" h="21600" stroke="0" extrusionOk="0">
                    <a:moveTo>
                      <a:pt x="-1" y="15743"/>
                    </a:moveTo>
                    <a:cubicBezTo>
                      <a:pt x="2622" y="6432"/>
                      <a:pt x="11116" y="-1"/>
                      <a:pt x="20791" y="0"/>
                    </a:cubicBezTo>
                    <a:cubicBezTo>
                      <a:pt x="29714" y="0"/>
                      <a:pt x="37719" y="5487"/>
                      <a:pt x="40937" y="13809"/>
                    </a:cubicBezTo>
                    <a:lnTo>
                      <a:pt x="20791"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nvGrpSpPr>
              <p:cNvPr id="89" name="Group 46"/>
              <p:cNvGrpSpPr>
                <a:grpSpLocks/>
              </p:cNvGrpSpPr>
              <p:nvPr/>
            </p:nvGrpSpPr>
            <p:grpSpPr bwMode="auto">
              <a:xfrm rot="10901517" flipH="1">
                <a:off x="3521" y="3526"/>
                <a:ext cx="171" cy="284"/>
                <a:chOff x="-558" y="1902"/>
                <a:chExt cx="210" cy="249"/>
              </a:xfrm>
            </p:grpSpPr>
            <p:sp>
              <p:nvSpPr>
                <p:cNvPr id="90" name="Arc 47"/>
                <p:cNvSpPr>
                  <a:spLocks/>
                </p:cNvSpPr>
                <p:nvPr/>
              </p:nvSpPr>
              <p:spPr bwMode="auto">
                <a:xfrm>
                  <a:off x="-556" y="1905"/>
                  <a:ext cx="106" cy="192"/>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91" name="Arc 48"/>
                <p:cNvSpPr>
                  <a:spLocks/>
                </p:cNvSpPr>
                <p:nvPr/>
              </p:nvSpPr>
              <p:spPr bwMode="auto">
                <a:xfrm flipV="1">
                  <a:off x="-454" y="1961"/>
                  <a:ext cx="103" cy="192"/>
                </a:xfrm>
                <a:custGeom>
                  <a:avLst/>
                  <a:gdLst>
                    <a:gd name="G0" fmla="+- 19987 0 0"/>
                    <a:gd name="G1" fmla="+- 21600 0 0"/>
                    <a:gd name="G2" fmla="+- 21600 0 0"/>
                    <a:gd name="T0" fmla="*/ 0 w 40133"/>
                    <a:gd name="T1" fmla="*/ 13411 h 21600"/>
                    <a:gd name="T2" fmla="*/ 40133 w 40133"/>
                    <a:gd name="T3" fmla="*/ 13810 h 21600"/>
                    <a:gd name="T4" fmla="*/ 19987 w 40133"/>
                    <a:gd name="T5" fmla="*/ 21600 h 21600"/>
                  </a:gdLst>
                  <a:ahLst/>
                  <a:cxnLst>
                    <a:cxn ang="0">
                      <a:pos x="T0" y="T1"/>
                    </a:cxn>
                    <a:cxn ang="0">
                      <a:pos x="T2" y="T3"/>
                    </a:cxn>
                    <a:cxn ang="0">
                      <a:pos x="T4" y="T5"/>
                    </a:cxn>
                  </a:cxnLst>
                  <a:rect l="0" t="0" r="r" b="b"/>
                  <a:pathLst>
                    <a:path w="40133" h="21600" fill="none" extrusionOk="0">
                      <a:moveTo>
                        <a:pt x="-1" y="13410"/>
                      </a:moveTo>
                      <a:cubicBezTo>
                        <a:pt x="3323" y="5298"/>
                        <a:pt x="11220" y="-1"/>
                        <a:pt x="19987" y="0"/>
                      </a:cubicBezTo>
                      <a:cubicBezTo>
                        <a:pt x="28910" y="0"/>
                        <a:pt x="36915" y="5487"/>
                        <a:pt x="40133" y="13809"/>
                      </a:cubicBezTo>
                    </a:path>
                    <a:path w="40133" h="21600" stroke="0" extrusionOk="0">
                      <a:moveTo>
                        <a:pt x="-1" y="13410"/>
                      </a:moveTo>
                      <a:cubicBezTo>
                        <a:pt x="3323" y="5298"/>
                        <a:pt x="11220" y="-1"/>
                        <a:pt x="19987" y="0"/>
                      </a:cubicBezTo>
                      <a:cubicBezTo>
                        <a:pt x="28910" y="0"/>
                        <a:pt x="36915" y="5487"/>
                        <a:pt x="40133" y="13809"/>
                      </a:cubicBezTo>
                      <a:lnTo>
                        <a:pt x="19987"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grpSp>
        <p:grpSp>
          <p:nvGrpSpPr>
            <p:cNvPr id="81" name="Group 49"/>
            <p:cNvGrpSpPr>
              <a:grpSpLocks/>
            </p:cNvGrpSpPr>
            <p:nvPr/>
          </p:nvGrpSpPr>
          <p:grpSpPr bwMode="auto">
            <a:xfrm rot="10901517" flipH="1">
              <a:off x="1506" y="2091"/>
              <a:ext cx="171" cy="284"/>
              <a:chOff x="-558" y="1902"/>
              <a:chExt cx="210" cy="249"/>
            </a:xfrm>
          </p:grpSpPr>
          <p:sp>
            <p:nvSpPr>
              <p:cNvPr id="84" name="Arc 50"/>
              <p:cNvSpPr>
                <a:spLocks/>
              </p:cNvSpPr>
              <p:nvPr/>
            </p:nvSpPr>
            <p:spPr bwMode="auto">
              <a:xfrm>
                <a:off x="-556" y="1905"/>
                <a:ext cx="106" cy="192"/>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5" name="Arc 51"/>
              <p:cNvSpPr>
                <a:spLocks/>
              </p:cNvSpPr>
              <p:nvPr/>
            </p:nvSpPr>
            <p:spPr bwMode="auto">
              <a:xfrm flipV="1">
                <a:off x="-454" y="1961"/>
                <a:ext cx="103" cy="192"/>
              </a:xfrm>
              <a:custGeom>
                <a:avLst/>
                <a:gdLst>
                  <a:gd name="G0" fmla="+- 19987 0 0"/>
                  <a:gd name="G1" fmla="+- 21600 0 0"/>
                  <a:gd name="G2" fmla="+- 21600 0 0"/>
                  <a:gd name="T0" fmla="*/ 0 w 40133"/>
                  <a:gd name="T1" fmla="*/ 13411 h 21600"/>
                  <a:gd name="T2" fmla="*/ 40133 w 40133"/>
                  <a:gd name="T3" fmla="*/ 13810 h 21600"/>
                  <a:gd name="T4" fmla="*/ 19987 w 40133"/>
                  <a:gd name="T5" fmla="*/ 21600 h 21600"/>
                </a:gdLst>
                <a:ahLst/>
                <a:cxnLst>
                  <a:cxn ang="0">
                    <a:pos x="T0" y="T1"/>
                  </a:cxn>
                  <a:cxn ang="0">
                    <a:pos x="T2" y="T3"/>
                  </a:cxn>
                  <a:cxn ang="0">
                    <a:pos x="T4" y="T5"/>
                  </a:cxn>
                </a:cxnLst>
                <a:rect l="0" t="0" r="r" b="b"/>
                <a:pathLst>
                  <a:path w="40133" h="21600" fill="none" extrusionOk="0">
                    <a:moveTo>
                      <a:pt x="-1" y="13410"/>
                    </a:moveTo>
                    <a:cubicBezTo>
                      <a:pt x="3323" y="5298"/>
                      <a:pt x="11220" y="-1"/>
                      <a:pt x="19987" y="0"/>
                    </a:cubicBezTo>
                    <a:cubicBezTo>
                      <a:pt x="28910" y="0"/>
                      <a:pt x="36915" y="5487"/>
                      <a:pt x="40133" y="13809"/>
                    </a:cubicBezTo>
                  </a:path>
                  <a:path w="40133" h="21600" stroke="0" extrusionOk="0">
                    <a:moveTo>
                      <a:pt x="-1" y="13410"/>
                    </a:moveTo>
                    <a:cubicBezTo>
                      <a:pt x="3323" y="5298"/>
                      <a:pt x="11220" y="-1"/>
                      <a:pt x="19987" y="0"/>
                    </a:cubicBezTo>
                    <a:cubicBezTo>
                      <a:pt x="28910" y="0"/>
                      <a:pt x="36915" y="5487"/>
                      <a:pt x="40133" y="13809"/>
                    </a:cubicBezTo>
                    <a:lnTo>
                      <a:pt x="19987"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sp>
          <p:nvSpPr>
            <p:cNvPr id="82" name="Arc 52"/>
            <p:cNvSpPr>
              <a:spLocks/>
            </p:cNvSpPr>
            <p:nvPr/>
          </p:nvSpPr>
          <p:spPr bwMode="auto">
            <a:xfrm rot="10901517" flipH="1">
              <a:off x="1676" y="2165"/>
              <a:ext cx="86" cy="219"/>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3" name="Arc 53"/>
            <p:cNvSpPr>
              <a:spLocks/>
            </p:cNvSpPr>
            <p:nvPr/>
          </p:nvSpPr>
          <p:spPr bwMode="auto">
            <a:xfrm rot="10901517" flipH="1" flipV="1">
              <a:off x="1763" y="2096"/>
              <a:ext cx="86" cy="219"/>
            </a:xfrm>
            <a:custGeom>
              <a:avLst/>
              <a:gdLst>
                <a:gd name="G0" fmla="+- 20791 0 0"/>
                <a:gd name="G1" fmla="+- 21600 0 0"/>
                <a:gd name="G2" fmla="+- 21600 0 0"/>
                <a:gd name="T0" fmla="*/ 0 w 40937"/>
                <a:gd name="T1" fmla="*/ 15744 h 21600"/>
                <a:gd name="T2" fmla="*/ 40937 w 40937"/>
                <a:gd name="T3" fmla="*/ 13810 h 21600"/>
                <a:gd name="T4" fmla="*/ 20791 w 40937"/>
                <a:gd name="T5" fmla="*/ 21600 h 21600"/>
              </a:gdLst>
              <a:ahLst/>
              <a:cxnLst>
                <a:cxn ang="0">
                  <a:pos x="T0" y="T1"/>
                </a:cxn>
                <a:cxn ang="0">
                  <a:pos x="T2" y="T3"/>
                </a:cxn>
                <a:cxn ang="0">
                  <a:pos x="T4" y="T5"/>
                </a:cxn>
              </a:cxnLst>
              <a:rect l="0" t="0" r="r" b="b"/>
              <a:pathLst>
                <a:path w="40937" h="21600" fill="none" extrusionOk="0">
                  <a:moveTo>
                    <a:pt x="-1" y="15743"/>
                  </a:moveTo>
                  <a:cubicBezTo>
                    <a:pt x="2622" y="6432"/>
                    <a:pt x="11116" y="-1"/>
                    <a:pt x="20791" y="0"/>
                  </a:cubicBezTo>
                  <a:cubicBezTo>
                    <a:pt x="29714" y="0"/>
                    <a:pt x="37719" y="5487"/>
                    <a:pt x="40937" y="13809"/>
                  </a:cubicBezTo>
                </a:path>
                <a:path w="40937" h="21600" stroke="0" extrusionOk="0">
                  <a:moveTo>
                    <a:pt x="-1" y="15743"/>
                  </a:moveTo>
                  <a:cubicBezTo>
                    <a:pt x="2622" y="6432"/>
                    <a:pt x="11116" y="-1"/>
                    <a:pt x="20791" y="0"/>
                  </a:cubicBezTo>
                  <a:cubicBezTo>
                    <a:pt x="29714" y="0"/>
                    <a:pt x="37719" y="5487"/>
                    <a:pt x="40937" y="13809"/>
                  </a:cubicBezTo>
                  <a:lnTo>
                    <a:pt x="20791" y="21600"/>
                  </a:lnTo>
                  <a:close/>
                </a:path>
              </a:pathLst>
            </a:custGeom>
            <a:noFill/>
            <a:ln w="38100">
              <a:solidFill>
                <a:srgbClr val="660066"/>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cxnSp>
        <p:nvCxnSpPr>
          <p:cNvPr id="3" name="Straight Arrow Connector 2"/>
          <p:cNvCxnSpPr/>
          <p:nvPr/>
        </p:nvCxnSpPr>
        <p:spPr>
          <a:xfrm flipV="1">
            <a:off x="9333654" y="4599093"/>
            <a:ext cx="277706" cy="33866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V="1">
            <a:off x="9533467" y="4602480"/>
            <a:ext cx="277706" cy="33866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080655" y="4619413"/>
            <a:ext cx="2575665" cy="1403880"/>
            <a:chOff x="6080655" y="4619413"/>
            <a:chExt cx="2575665" cy="1403880"/>
          </a:xfrm>
        </p:grpSpPr>
        <p:sp>
          <p:nvSpPr>
            <p:cNvPr id="70" name="Rectangle 2"/>
            <p:cNvSpPr txBox="1">
              <a:spLocks noChangeArrowheads="1"/>
            </p:cNvSpPr>
            <p:nvPr/>
          </p:nvSpPr>
          <p:spPr>
            <a:xfrm>
              <a:off x="6080655" y="5337493"/>
              <a:ext cx="2575665" cy="68580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b="0" i="0" kern="1200">
                  <a:solidFill>
                    <a:srgbClr val="FF0000"/>
                  </a:solidFill>
                  <a:latin typeface="Helvetica" panose="020B0604020202020204" pitchFamily="34" charset="0"/>
                  <a:ea typeface="+mj-ea"/>
                  <a:cs typeface="Helvetica" panose="020B0604020202020204" pitchFamily="34" charset="0"/>
                </a:defRPr>
              </a:lvl1pPr>
            </a:lstStyle>
            <a:p>
              <a:r>
                <a:rPr lang="en-US" altLang="en-US" sz="3200" i="1" dirty="0">
                  <a:solidFill>
                    <a:srgbClr val="7030A0"/>
                  </a:solidFill>
                  <a:cs typeface="Arial" pitchFamily="34" charset="0"/>
                </a:rPr>
                <a:t>Defines a </a:t>
              </a:r>
              <a:r>
                <a:rPr lang="en-US" altLang="en-US" sz="3200" b="1" i="1" dirty="0">
                  <a:solidFill>
                    <a:srgbClr val="7030A0"/>
                  </a:solidFill>
                  <a:cs typeface="Arial" pitchFamily="34" charset="0"/>
                </a:rPr>
                <a:t>plane wave.</a:t>
              </a:r>
            </a:p>
          </p:txBody>
        </p:sp>
        <p:sp>
          <p:nvSpPr>
            <p:cNvPr id="6" name="Down Arrow 5"/>
            <p:cNvSpPr/>
            <p:nvPr/>
          </p:nvSpPr>
          <p:spPr>
            <a:xfrm>
              <a:off x="6366933" y="4619413"/>
              <a:ext cx="250614" cy="548640"/>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Tree>
    <p:extLst>
      <p:ext uri="{BB962C8B-B14F-4D97-AF65-F5344CB8AC3E}">
        <p14:creationId xmlns:p14="http://schemas.microsoft.com/office/powerpoint/2010/main" val="265951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wipe(left)">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wipe(down)">
                                      <p:cBhvr>
                                        <p:cTn id="22" dur="500"/>
                                        <p:tgtEl>
                                          <p:spTgt spid="121"/>
                                        </p:tgtEl>
                                      </p:cBhvr>
                                    </p:animEffect>
                                  </p:childTnLst>
                                </p:cTn>
                              </p:par>
                              <p:par>
                                <p:cTn id="23" presetID="2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down)">
                                      <p:cBhvr>
                                        <p:cTn id="28" dur="5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dirty="0" err="1"/>
              <a:t>Polarization</a:t>
            </a:r>
            <a:r>
              <a:rPr lang="fr-CH" b="1" dirty="0"/>
              <a:t> </a:t>
            </a:r>
            <a:r>
              <a:rPr lang="fr-CH" dirty="0"/>
              <a:t>of a </a:t>
            </a:r>
            <a:r>
              <a:rPr lang="fr-CH" dirty="0" err="1"/>
              <a:t>lightwave</a:t>
            </a:r>
            <a:endParaRPr lang="en-US" dirty="0"/>
          </a:p>
        </p:txBody>
      </p:sp>
      <p:sp>
        <p:nvSpPr>
          <p:cNvPr id="10" name="TextBox 9"/>
          <p:cNvSpPr txBox="1"/>
          <p:nvPr/>
        </p:nvSpPr>
        <p:spPr>
          <a:xfrm>
            <a:off x="9921231" y="3402298"/>
            <a:ext cx="561372" cy="769441"/>
          </a:xfrm>
          <a:prstGeom prst="rect">
            <a:avLst/>
          </a:prstGeom>
          <a:noFill/>
        </p:spPr>
        <p:txBody>
          <a:bodyPr wrap="none" rtlCol="0">
            <a:spAutoFit/>
          </a:bodyPr>
          <a:lstStyle/>
          <a:p>
            <a:r>
              <a:rPr lang="fr-CH" sz="4400" b="1" dirty="0">
                <a:solidFill>
                  <a:srgbClr val="00B050"/>
                </a:solidFill>
                <a:latin typeface="Helvetica" panose="020B0604020202020204" pitchFamily="34" charset="0"/>
                <a:cs typeface="Helvetica" panose="020B0604020202020204" pitchFamily="34" charset="0"/>
              </a:rPr>
              <a:t>E</a:t>
            </a:r>
            <a:endParaRPr lang="en-US" sz="4400" b="1" dirty="0">
              <a:solidFill>
                <a:srgbClr val="00B050"/>
              </a:solidFill>
              <a:latin typeface="Helvetica" panose="020B0604020202020204" pitchFamily="34" charset="0"/>
              <a:cs typeface="Helvetica" panose="020B0604020202020204" pitchFamily="34" charset="0"/>
            </a:endParaRPr>
          </a:p>
        </p:txBody>
      </p:sp>
      <p:cxnSp>
        <p:nvCxnSpPr>
          <p:cNvPr id="9" name="Straight Arrow Connector 8"/>
          <p:cNvCxnSpPr/>
          <p:nvPr/>
        </p:nvCxnSpPr>
        <p:spPr>
          <a:xfrm rot="19520668" flipV="1">
            <a:off x="9050836" y="4326254"/>
            <a:ext cx="1106092" cy="36337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H="1" flipV="1">
            <a:off x="8640608" y="4592248"/>
            <a:ext cx="619185" cy="40312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8127505" y="4038832"/>
            <a:ext cx="591829" cy="769441"/>
          </a:xfrm>
          <a:prstGeom prst="rect">
            <a:avLst/>
          </a:prstGeom>
          <a:noFill/>
        </p:spPr>
        <p:txBody>
          <a:bodyPr wrap="none" rtlCol="0">
            <a:spAutoFit/>
          </a:bodyPr>
          <a:lstStyle/>
          <a:p>
            <a:r>
              <a:rPr lang="fr-CH" sz="4400" b="1" dirty="0">
                <a:solidFill>
                  <a:srgbClr val="00B050"/>
                </a:solidFill>
                <a:latin typeface="Helvetica" panose="020B0604020202020204" pitchFamily="34" charset="0"/>
                <a:cs typeface="Helvetica" panose="020B0604020202020204" pitchFamily="34" charset="0"/>
              </a:rPr>
              <a:t>B</a:t>
            </a:r>
            <a:endParaRPr lang="en-US" sz="4400" b="1" dirty="0">
              <a:solidFill>
                <a:srgbClr val="00B050"/>
              </a:solidFill>
              <a:latin typeface="Helvetica" panose="020B0604020202020204" pitchFamily="34" charset="0"/>
              <a:cs typeface="Helvetica" panose="020B0604020202020204" pitchFamily="34" charset="0"/>
            </a:endParaRPr>
          </a:p>
        </p:txBody>
      </p:sp>
      <p:cxnSp>
        <p:nvCxnSpPr>
          <p:cNvPr id="16" name="Straight Arrow Connector 15"/>
          <p:cNvCxnSpPr/>
          <p:nvPr/>
        </p:nvCxnSpPr>
        <p:spPr>
          <a:xfrm flipH="1" flipV="1">
            <a:off x="9209017" y="3301614"/>
            <a:ext cx="13648" cy="169232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a:xfrm>
            <a:off x="9222666" y="4980286"/>
            <a:ext cx="1446663" cy="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p:nvPr/>
        </p:nvCxnSpPr>
        <p:spPr>
          <a:xfrm flipH="1">
            <a:off x="8280971" y="4980287"/>
            <a:ext cx="928046" cy="75062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4" name="TextBox 23"/>
          <p:cNvSpPr txBox="1"/>
          <p:nvPr/>
        </p:nvSpPr>
        <p:spPr>
          <a:xfrm>
            <a:off x="7844241" y="5089468"/>
            <a:ext cx="497252" cy="707886"/>
          </a:xfrm>
          <a:prstGeom prst="rect">
            <a:avLst/>
          </a:prstGeom>
          <a:noFill/>
        </p:spPr>
        <p:txBody>
          <a:bodyPr wrap="none" rtlCol="0">
            <a:spAutoFit/>
          </a:bodyPr>
          <a:lstStyle/>
          <a:p>
            <a:r>
              <a:rPr lang="fr-CH" sz="4000" dirty="0">
                <a:solidFill>
                  <a:srgbClr val="C00000"/>
                </a:solidFill>
                <a:latin typeface="Helvetica" panose="020B0604020202020204" pitchFamily="34" charset="0"/>
                <a:cs typeface="Helvetica" panose="020B0604020202020204" pitchFamily="34" charset="0"/>
              </a:rPr>
              <a:t>Z</a:t>
            </a:r>
            <a:endParaRPr lang="en-US" sz="4000" dirty="0">
              <a:solidFill>
                <a:srgbClr val="C00000"/>
              </a:solidFill>
              <a:latin typeface="Helvetica" panose="020B0604020202020204" pitchFamily="34" charset="0"/>
              <a:cs typeface="Helvetica" panose="020B0604020202020204" pitchFamily="34" charset="0"/>
            </a:endParaRPr>
          </a:p>
        </p:txBody>
      </p:sp>
      <p:sp>
        <p:nvSpPr>
          <p:cNvPr id="25" name="TextBox 24"/>
          <p:cNvSpPr txBox="1"/>
          <p:nvPr/>
        </p:nvSpPr>
        <p:spPr>
          <a:xfrm>
            <a:off x="9197644" y="2730680"/>
            <a:ext cx="526106" cy="707886"/>
          </a:xfrm>
          <a:prstGeom prst="rect">
            <a:avLst/>
          </a:prstGeom>
          <a:noFill/>
        </p:spPr>
        <p:txBody>
          <a:bodyPr wrap="none" rtlCol="0">
            <a:spAutoFit/>
          </a:bodyPr>
          <a:lstStyle/>
          <a:p>
            <a:r>
              <a:rPr lang="fr-CH" sz="4000" dirty="0">
                <a:solidFill>
                  <a:srgbClr val="C00000"/>
                </a:solidFill>
                <a:latin typeface="Helvetica" panose="020B0604020202020204" pitchFamily="34" charset="0"/>
                <a:cs typeface="Helvetica" panose="020B0604020202020204" pitchFamily="34" charset="0"/>
              </a:rPr>
              <a:t>X</a:t>
            </a:r>
            <a:endParaRPr lang="en-US" sz="4000" dirty="0">
              <a:solidFill>
                <a:srgbClr val="C00000"/>
              </a:solidFill>
              <a:latin typeface="Helvetica" panose="020B0604020202020204" pitchFamily="34" charset="0"/>
              <a:cs typeface="Helvetica" panose="020B0604020202020204" pitchFamily="34" charset="0"/>
            </a:endParaRPr>
          </a:p>
        </p:txBody>
      </p:sp>
      <p:sp>
        <p:nvSpPr>
          <p:cNvPr id="26" name="TextBox 25"/>
          <p:cNvSpPr txBox="1"/>
          <p:nvPr/>
        </p:nvSpPr>
        <p:spPr>
          <a:xfrm>
            <a:off x="10546110" y="4165970"/>
            <a:ext cx="526106" cy="707886"/>
          </a:xfrm>
          <a:prstGeom prst="rect">
            <a:avLst/>
          </a:prstGeom>
          <a:noFill/>
        </p:spPr>
        <p:txBody>
          <a:bodyPr wrap="none" rtlCol="0">
            <a:spAutoFit/>
          </a:bodyPr>
          <a:lstStyle/>
          <a:p>
            <a:r>
              <a:rPr lang="fr-CH" sz="4000" dirty="0">
                <a:solidFill>
                  <a:srgbClr val="C00000"/>
                </a:solidFill>
                <a:latin typeface="Helvetica" panose="020B0604020202020204" pitchFamily="34" charset="0"/>
                <a:cs typeface="Helvetica" panose="020B0604020202020204" pitchFamily="34" charset="0"/>
              </a:rPr>
              <a:t>Y</a:t>
            </a:r>
            <a:endParaRPr lang="en-US" sz="4000" dirty="0">
              <a:solidFill>
                <a:srgbClr val="C00000"/>
              </a:solidFill>
              <a:latin typeface="Helvetica" panose="020B0604020202020204" pitchFamily="34" charset="0"/>
              <a:cs typeface="Helvetica" panose="020B0604020202020204" pitchFamily="34" charset="0"/>
            </a:endParaRPr>
          </a:p>
        </p:txBody>
      </p:sp>
      <p:cxnSp>
        <p:nvCxnSpPr>
          <p:cNvPr id="7" name="Straight Arrow Connector 6"/>
          <p:cNvCxnSpPr/>
          <p:nvPr/>
        </p:nvCxnSpPr>
        <p:spPr>
          <a:xfrm flipH="1">
            <a:off x="8744994" y="4966640"/>
            <a:ext cx="504968" cy="40943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8" name="TextBox 7"/>
          <p:cNvSpPr txBox="1"/>
          <p:nvPr/>
        </p:nvSpPr>
        <p:spPr>
          <a:xfrm rot="20871260">
            <a:off x="8424862" y="4765868"/>
            <a:ext cx="415498" cy="646331"/>
          </a:xfrm>
          <a:prstGeom prst="rect">
            <a:avLst/>
          </a:prstGeom>
          <a:noFill/>
        </p:spPr>
        <p:txBody>
          <a:bodyPr wrap="none" rtlCol="0">
            <a:spAutoFit/>
          </a:bodyPr>
          <a:lstStyle/>
          <a:p>
            <a:r>
              <a:rPr lang="fr-CH" sz="3600" dirty="0">
                <a:solidFill>
                  <a:schemeClr val="accent6">
                    <a:lumMod val="75000"/>
                  </a:schemeClr>
                </a:solidFill>
                <a:latin typeface="Helvetica" panose="020B0604020202020204" pitchFamily="34" charset="0"/>
                <a:cs typeface="Helvetica" panose="020B0604020202020204" pitchFamily="34" charset="0"/>
              </a:rPr>
              <a:t>k</a:t>
            </a:r>
            <a:endParaRPr lang="en-US" sz="3600" dirty="0">
              <a:solidFill>
                <a:schemeClr val="accent6">
                  <a:lumMod val="75000"/>
                </a:schemeClr>
              </a:solidFill>
              <a:latin typeface="Helvetica" panose="020B0604020202020204" pitchFamily="34" charset="0"/>
              <a:cs typeface="Helvetica" panose="020B0604020202020204" pitchFamily="34" charset="0"/>
            </a:endParaRPr>
          </a:p>
        </p:txBody>
      </p:sp>
      <p:sp>
        <p:nvSpPr>
          <p:cNvPr id="36" name="TextBox 35"/>
          <p:cNvSpPr txBox="1"/>
          <p:nvPr/>
        </p:nvSpPr>
        <p:spPr>
          <a:xfrm>
            <a:off x="9984912" y="4081010"/>
            <a:ext cx="505267" cy="830997"/>
          </a:xfrm>
          <a:prstGeom prst="rect">
            <a:avLst/>
          </a:prstGeom>
          <a:noFill/>
        </p:spPr>
        <p:txBody>
          <a:bodyPr wrap="none" rtlCol="0">
            <a:spAutoFit/>
          </a:bodyPr>
          <a:lstStyle/>
          <a:p>
            <a:r>
              <a:rPr lang="en-US" sz="4800" dirty="0">
                <a:latin typeface="Helvetica" panose="020B0604020202020204" pitchFamily="34" charset="0"/>
                <a:cs typeface="Helvetica" panose="020B0604020202020204" pitchFamily="34" charset="0"/>
                <a:sym typeface="Symbol"/>
              </a:rPr>
              <a:t></a:t>
            </a:r>
            <a:endParaRPr lang="en-US" sz="4800" dirty="0">
              <a:latin typeface="Helvetica" panose="020B0604020202020204" pitchFamily="34" charset="0"/>
              <a:cs typeface="Helvetica" panose="020B0604020202020204" pitchFamily="34" charset="0"/>
            </a:endParaRPr>
          </a:p>
        </p:txBody>
      </p:sp>
      <p:sp>
        <p:nvSpPr>
          <p:cNvPr id="38" name="Arc 37"/>
          <p:cNvSpPr/>
          <p:nvPr/>
        </p:nvSpPr>
        <p:spPr>
          <a:xfrm>
            <a:off x="9086189" y="4407081"/>
            <a:ext cx="963089" cy="1317009"/>
          </a:xfrm>
          <a:prstGeom prst="arc">
            <a:avLst>
              <a:gd name="adj1" fmla="val 16961404"/>
              <a:gd name="adj2" fmla="val 2110401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6" name="TextBox 5"/>
          <p:cNvSpPr txBox="1"/>
          <p:nvPr/>
        </p:nvSpPr>
        <p:spPr>
          <a:xfrm>
            <a:off x="6819178" y="3722828"/>
            <a:ext cx="1936759" cy="830997"/>
          </a:xfrm>
          <a:prstGeom prst="rect">
            <a:avLst/>
          </a:prstGeom>
          <a:noFill/>
        </p:spPr>
        <p:txBody>
          <a:bodyPr wrap="square" rtlCol="0">
            <a:spAutoFit/>
          </a:bodyPr>
          <a:lstStyle/>
          <a:p>
            <a:pPr algn="ctr"/>
            <a:r>
              <a:rPr lang="en-US" sz="2400" dirty="0">
                <a:solidFill>
                  <a:srgbClr val="00B050"/>
                </a:solidFill>
                <a:latin typeface="Helvetica" panose="020B0604020202020204" pitchFamily="34" charset="0"/>
                <a:cs typeface="Helvetica" panose="020B0604020202020204" pitchFamily="34" charset="0"/>
              </a:rPr>
              <a:t>Magnetic field</a:t>
            </a:r>
            <a:endParaRPr lang="fr-CH" sz="2400" dirty="0">
              <a:solidFill>
                <a:srgbClr val="00B050"/>
              </a:solidFill>
              <a:latin typeface="Helvetica" panose="020B0604020202020204" pitchFamily="34" charset="0"/>
              <a:cs typeface="Helvetica" panose="020B0604020202020204" pitchFamily="34" charset="0"/>
            </a:endParaRPr>
          </a:p>
        </p:txBody>
      </p:sp>
      <p:sp>
        <p:nvSpPr>
          <p:cNvPr id="22" name="TextBox 21"/>
          <p:cNvSpPr txBox="1"/>
          <p:nvPr/>
        </p:nvSpPr>
        <p:spPr>
          <a:xfrm>
            <a:off x="9879581" y="3134811"/>
            <a:ext cx="1861751" cy="830997"/>
          </a:xfrm>
          <a:prstGeom prst="rect">
            <a:avLst/>
          </a:prstGeom>
          <a:noFill/>
        </p:spPr>
        <p:txBody>
          <a:bodyPr wrap="square" rtlCol="0">
            <a:spAutoFit/>
          </a:bodyPr>
          <a:lstStyle/>
          <a:p>
            <a:pPr algn="ctr"/>
            <a:r>
              <a:rPr lang="en-US" sz="2400" dirty="0">
                <a:solidFill>
                  <a:srgbClr val="00B050"/>
                </a:solidFill>
                <a:latin typeface="Helvetica" panose="020B0604020202020204" pitchFamily="34" charset="0"/>
                <a:cs typeface="Helvetica" panose="020B0604020202020204" pitchFamily="34" charset="0"/>
              </a:rPr>
              <a:t>Electrostatic field</a:t>
            </a:r>
            <a:endParaRPr lang="fr-CH" sz="2400" dirty="0">
              <a:solidFill>
                <a:srgbClr val="00B050"/>
              </a:solidFill>
              <a:latin typeface="Helvetica" panose="020B0604020202020204" pitchFamily="34" charset="0"/>
              <a:cs typeface="Helvetica" panose="020B0604020202020204" pitchFamily="34" charset="0"/>
            </a:endParaRPr>
          </a:p>
        </p:txBody>
      </p:sp>
      <p:sp>
        <p:nvSpPr>
          <p:cNvPr id="13" name="TextBox 12"/>
          <p:cNvSpPr txBox="1"/>
          <p:nvPr/>
        </p:nvSpPr>
        <p:spPr>
          <a:xfrm>
            <a:off x="9242136" y="5558183"/>
            <a:ext cx="2635658" cy="830997"/>
          </a:xfrm>
          <a:prstGeom prst="rect">
            <a:avLst/>
          </a:prstGeom>
          <a:noFill/>
        </p:spPr>
        <p:txBody>
          <a:bodyPr wrap="none" rtlCol="0">
            <a:spAutoFit/>
          </a:bodyPr>
          <a:lstStyle/>
          <a:p>
            <a:r>
              <a:rPr lang="en-US" sz="2400" i="1" dirty="0">
                <a:latin typeface="Helvetica" panose="020B0604020202020204" pitchFamily="34" charset="0"/>
                <a:cs typeface="Helvetica" panose="020B0604020202020204" pitchFamily="34" charset="0"/>
              </a:rPr>
              <a:t>Polarization angle</a:t>
            </a:r>
            <a:endParaRPr lang="fr-CH" sz="2400" i="1" dirty="0">
              <a:latin typeface="Helvetica" panose="020B0604020202020204" pitchFamily="34" charset="0"/>
              <a:cs typeface="Helvetica" panose="020B0604020202020204" pitchFamily="34" charset="0"/>
            </a:endParaRPr>
          </a:p>
          <a:p>
            <a:r>
              <a:rPr lang="en-US" sz="2400" i="1" dirty="0">
                <a:latin typeface="Helvetica" panose="020B0604020202020204" pitchFamily="34" charset="0"/>
                <a:cs typeface="Helvetica" panose="020B0604020202020204" pitchFamily="34" charset="0"/>
              </a:rPr>
              <a:t>of light</a:t>
            </a:r>
          </a:p>
        </p:txBody>
      </p:sp>
      <p:pic>
        <p:nvPicPr>
          <p:cNvPr id="3" name="Picture 4">
            <a:extLst>
              <a:ext uri="{FF2B5EF4-FFF2-40B4-BE49-F238E27FC236}">
                <a16:creationId xmlns:a16="http://schemas.microsoft.com/office/drawing/2014/main" id="{6C10259A-7A6B-9248-EECE-9E6C9217ED3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235" t="4225" r="3776" b="4102"/>
          <a:stretch/>
        </p:blipFill>
        <p:spPr bwMode="auto">
          <a:xfrm>
            <a:off x="487679" y="1780032"/>
            <a:ext cx="5922277" cy="436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4" name="Group 3">
            <a:extLst>
              <a:ext uri="{FF2B5EF4-FFF2-40B4-BE49-F238E27FC236}">
                <a16:creationId xmlns:a16="http://schemas.microsoft.com/office/drawing/2014/main" id="{0F949645-3FB9-4287-6BDA-0D5EFB820D8A}"/>
              </a:ext>
            </a:extLst>
          </p:cNvPr>
          <p:cNvGrpSpPr/>
          <p:nvPr/>
        </p:nvGrpSpPr>
        <p:grpSpPr>
          <a:xfrm>
            <a:off x="3096768" y="2409075"/>
            <a:ext cx="2692773" cy="2272654"/>
            <a:chOff x="1719618" y="218364"/>
            <a:chExt cx="2682602" cy="2347415"/>
          </a:xfrm>
        </p:grpSpPr>
        <p:cxnSp>
          <p:nvCxnSpPr>
            <p:cNvPr id="14" name="Straight Arrow Connector 13">
              <a:extLst>
                <a:ext uri="{FF2B5EF4-FFF2-40B4-BE49-F238E27FC236}">
                  <a16:creationId xmlns:a16="http://schemas.microsoft.com/office/drawing/2014/main" id="{C93939CB-2E63-13EF-C5B9-3E0D865826D8}"/>
                </a:ext>
              </a:extLst>
            </p:cNvPr>
            <p:cNvCxnSpPr/>
            <p:nvPr/>
          </p:nvCxnSpPr>
          <p:spPr>
            <a:xfrm flipH="1">
              <a:off x="1719618" y="1719618"/>
              <a:ext cx="900752" cy="846161"/>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sp>
          <p:nvSpPr>
            <p:cNvPr id="19" name="TextBox 18">
              <a:extLst>
                <a:ext uri="{FF2B5EF4-FFF2-40B4-BE49-F238E27FC236}">
                  <a16:creationId xmlns:a16="http://schemas.microsoft.com/office/drawing/2014/main" id="{24BA09C1-D53A-3506-467C-F3DE9A9CD494}"/>
                </a:ext>
              </a:extLst>
            </p:cNvPr>
            <p:cNvSpPr txBox="1"/>
            <p:nvPr/>
          </p:nvSpPr>
          <p:spPr>
            <a:xfrm>
              <a:off x="1978925" y="1460310"/>
              <a:ext cx="394660" cy="646331"/>
            </a:xfrm>
            <a:prstGeom prst="rect">
              <a:avLst/>
            </a:prstGeom>
            <a:noFill/>
          </p:spPr>
          <p:txBody>
            <a:bodyPr wrap="none" rtlCol="0">
              <a:spAutoFit/>
            </a:bodyPr>
            <a:lstStyle/>
            <a:p>
              <a:r>
                <a:rPr lang="fr-CH" sz="3600" dirty="0">
                  <a:solidFill>
                    <a:srgbClr val="F20000"/>
                  </a:solidFill>
                </a:rPr>
                <a:t>k</a:t>
              </a:r>
              <a:endParaRPr lang="en-US" sz="3600" dirty="0">
                <a:solidFill>
                  <a:srgbClr val="F20000"/>
                </a:solidFill>
              </a:endParaRPr>
            </a:p>
          </p:txBody>
        </p:sp>
        <p:cxnSp>
          <p:nvCxnSpPr>
            <p:cNvPr id="20" name="Straight Arrow Connector 19">
              <a:extLst>
                <a:ext uri="{FF2B5EF4-FFF2-40B4-BE49-F238E27FC236}">
                  <a16:creationId xmlns:a16="http://schemas.microsoft.com/office/drawing/2014/main" id="{4984BC91-E83B-8EAE-876C-C7315C1AED83}"/>
                </a:ext>
              </a:extLst>
            </p:cNvPr>
            <p:cNvCxnSpPr/>
            <p:nvPr/>
          </p:nvCxnSpPr>
          <p:spPr>
            <a:xfrm>
              <a:off x="2649940" y="1721893"/>
              <a:ext cx="1376150" cy="134203"/>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A2C0C861-2DEC-435D-6C22-9520F71D1215}"/>
                </a:ext>
              </a:extLst>
            </p:cNvPr>
            <p:cNvSpPr txBox="1"/>
            <p:nvPr/>
          </p:nvSpPr>
          <p:spPr>
            <a:xfrm>
              <a:off x="3941838" y="1507258"/>
              <a:ext cx="460382" cy="769441"/>
            </a:xfrm>
            <a:prstGeom prst="rect">
              <a:avLst/>
            </a:prstGeom>
            <a:noFill/>
          </p:spPr>
          <p:txBody>
            <a:bodyPr wrap="none" rtlCol="0">
              <a:spAutoFit/>
            </a:bodyPr>
            <a:lstStyle/>
            <a:p>
              <a:r>
                <a:rPr lang="fr-CH" sz="4400" dirty="0">
                  <a:solidFill>
                    <a:srgbClr val="F20000"/>
                  </a:solidFill>
                </a:rPr>
                <a:t>E</a:t>
              </a:r>
              <a:endParaRPr lang="en-US" sz="4400" dirty="0">
                <a:solidFill>
                  <a:srgbClr val="F20000"/>
                </a:solidFill>
              </a:endParaRPr>
            </a:p>
          </p:txBody>
        </p:sp>
        <p:cxnSp>
          <p:nvCxnSpPr>
            <p:cNvPr id="27" name="Straight Arrow Connector 26">
              <a:extLst>
                <a:ext uri="{FF2B5EF4-FFF2-40B4-BE49-F238E27FC236}">
                  <a16:creationId xmlns:a16="http://schemas.microsoft.com/office/drawing/2014/main" id="{7678E1AB-8B11-A9E7-8CDE-F2FF84302728}"/>
                </a:ext>
              </a:extLst>
            </p:cNvPr>
            <p:cNvCxnSpPr/>
            <p:nvPr/>
          </p:nvCxnSpPr>
          <p:spPr>
            <a:xfrm flipH="1" flipV="1">
              <a:off x="2620370" y="218364"/>
              <a:ext cx="18197" cy="1505804"/>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AA4D0E6F-3834-A064-C2A1-DCB152260E52}"/>
                </a:ext>
              </a:extLst>
            </p:cNvPr>
            <p:cNvSpPr txBox="1"/>
            <p:nvPr/>
          </p:nvSpPr>
          <p:spPr>
            <a:xfrm>
              <a:off x="2172269" y="643719"/>
              <a:ext cx="500458" cy="769441"/>
            </a:xfrm>
            <a:prstGeom prst="rect">
              <a:avLst/>
            </a:prstGeom>
            <a:noFill/>
          </p:spPr>
          <p:txBody>
            <a:bodyPr wrap="none" rtlCol="0">
              <a:spAutoFit/>
            </a:bodyPr>
            <a:lstStyle/>
            <a:p>
              <a:r>
                <a:rPr lang="fr-CH" sz="4400" dirty="0">
                  <a:solidFill>
                    <a:srgbClr val="F20000"/>
                  </a:solidFill>
                </a:rPr>
                <a:t>B</a:t>
              </a:r>
              <a:endParaRPr lang="en-US" sz="4400" dirty="0">
                <a:solidFill>
                  <a:srgbClr val="F20000"/>
                </a:solidFill>
              </a:endParaRPr>
            </a:p>
          </p:txBody>
        </p:sp>
      </p:grpSp>
      <p:sp>
        <p:nvSpPr>
          <p:cNvPr id="30" name="TextBox 29">
            <a:extLst>
              <a:ext uri="{FF2B5EF4-FFF2-40B4-BE49-F238E27FC236}">
                <a16:creationId xmlns:a16="http://schemas.microsoft.com/office/drawing/2014/main" id="{8EE14ECF-0DC4-46EA-6C99-8EC254D1A9E0}"/>
              </a:ext>
            </a:extLst>
          </p:cNvPr>
          <p:cNvSpPr txBox="1"/>
          <p:nvPr/>
        </p:nvSpPr>
        <p:spPr>
          <a:xfrm>
            <a:off x="6815328" y="1365504"/>
            <a:ext cx="5242560" cy="830997"/>
          </a:xfrm>
          <a:prstGeom prst="rect">
            <a:avLst/>
          </a:prstGeom>
          <a:noFill/>
        </p:spPr>
        <p:txBody>
          <a:bodyPr wrap="square" rtlCol="0">
            <a:spAutoFit/>
          </a:bodyPr>
          <a:lstStyle/>
          <a:p>
            <a:r>
              <a:rPr lang="en-US" sz="2400" i="1" dirty="0">
                <a:latin typeface="Helvetica" panose="020B0604020202020204" pitchFamily="34" charset="0"/>
                <a:cs typeface="Helvetica" panose="020B0604020202020204" pitchFamily="34" charset="0"/>
              </a:rPr>
              <a:t>Polarization is defined with respect to a fixed coordinate frame</a:t>
            </a:r>
            <a:endParaRPr lang="fr-FR" sz="2400" i="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58963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571500" y="258763"/>
            <a:ext cx="11620500" cy="1143000"/>
          </a:xfrm>
        </p:spPr>
        <p:txBody>
          <a:bodyPr>
            <a:noAutofit/>
          </a:bodyPr>
          <a:lstStyle/>
          <a:p>
            <a:pPr eaLnBrk="1" hangingPunct="1"/>
            <a:r>
              <a:rPr lang="nl-NL" altLang="en-US" sz="3200" dirty="0"/>
              <a:t>Example how the polarization may affect a micro-machining morphology</a:t>
            </a:r>
          </a:p>
        </p:txBody>
      </p:sp>
      <p:pic>
        <p:nvPicPr>
          <p:cNvPr id="4" name="Picture 7" descr="Effect of polarization on morpholog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49548" y="1261358"/>
            <a:ext cx="6766117" cy="5210473"/>
          </a:xfrm>
          <a:prstGeom prst="rect">
            <a:avLst/>
          </a:prstGeom>
          <a:noFill/>
        </p:spPr>
      </p:pic>
      <p:sp>
        <p:nvSpPr>
          <p:cNvPr id="2" name="TextBox 1">
            <a:extLst>
              <a:ext uri="{FF2B5EF4-FFF2-40B4-BE49-F238E27FC236}">
                <a16:creationId xmlns:a16="http://schemas.microsoft.com/office/drawing/2014/main" id="{592F3DDC-DB21-4B64-6F5E-255ACCEB4F86}"/>
              </a:ext>
            </a:extLst>
          </p:cNvPr>
          <p:cNvSpPr txBox="1"/>
          <p:nvPr/>
        </p:nvSpPr>
        <p:spPr>
          <a:xfrm>
            <a:off x="499872" y="5547360"/>
            <a:ext cx="4035552" cy="830997"/>
          </a:xfrm>
          <a:prstGeom prst="rect">
            <a:avLst/>
          </a:prstGeom>
          <a:noFill/>
        </p:spPr>
        <p:txBody>
          <a:bodyPr wrap="square" rtlCol="0">
            <a:spAutoFit/>
          </a:bodyPr>
          <a:lstStyle/>
          <a:p>
            <a:r>
              <a:rPr lang="en-US" sz="2400" dirty="0">
                <a:solidFill>
                  <a:schemeClr val="bg1"/>
                </a:solidFill>
                <a:latin typeface="Helvetica" panose="020B0604020202020204" pitchFamily="34" charset="0"/>
                <a:cs typeface="Helvetica" panose="020B0604020202020204" pitchFamily="34" charset="0"/>
              </a:rPr>
              <a:t>The same energy is used in all three cases.</a:t>
            </a:r>
            <a:endParaRPr lang="fr-FR" sz="24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214858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363" y="62908"/>
            <a:ext cx="10515600" cy="1325563"/>
          </a:xfrm>
        </p:spPr>
        <p:txBody>
          <a:bodyPr/>
          <a:lstStyle/>
          <a:p>
            <a:r>
              <a:rPr lang="fr-CH" dirty="0"/>
              <a:t>More </a:t>
            </a:r>
            <a:r>
              <a:rPr lang="fr-CH" dirty="0" err="1"/>
              <a:t>complex</a:t>
            </a:r>
            <a:r>
              <a:rPr lang="fr-CH" dirty="0"/>
              <a:t> light </a:t>
            </a:r>
            <a:r>
              <a:rPr lang="fr-CH" dirty="0" err="1"/>
              <a:t>polarization</a:t>
            </a:r>
            <a:r>
              <a:rPr lang="fr-CH" dirty="0"/>
              <a:t> states</a:t>
            </a:r>
            <a:endParaRPr lang="en-US" dirty="0"/>
          </a:p>
        </p:txBody>
      </p:sp>
      <p:sp>
        <p:nvSpPr>
          <p:cNvPr id="3" name="Content Placeholder 2"/>
          <p:cNvSpPr>
            <a:spLocks noGrp="1"/>
          </p:cNvSpPr>
          <p:nvPr>
            <p:ph idx="1"/>
          </p:nvPr>
        </p:nvSpPr>
        <p:spPr>
          <a:xfrm>
            <a:off x="643438" y="1182393"/>
            <a:ext cx="4039892" cy="4351338"/>
          </a:xfrm>
        </p:spPr>
        <p:txBody>
          <a:bodyPr>
            <a:normAutofit/>
          </a:bodyPr>
          <a:lstStyle/>
          <a:p>
            <a:pPr>
              <a:buClr>
                <a:srgbClr val="C00000"/>
              </a:buClr>
            </a:pPr>
            <a:r>
              <a:rPr lang="fr-CH" dirty="0" err="1"/>
              <a:t>Circular</a:t>
            </a:r>
            <a:endParaRPr lang="fr-CH" dirty="0"/>
          </a:p>
          <a:p>
            <a:pPr>
              <a:buClr>
                <a:srgbClr val="C00000"/>
              </a:buClr>
            </a:pPr>
            <a:r>
              <a:rPr lang="fr-CH" dirty="0" err="1"/>
              <a:t>Azimuthal</a:t>
            </a:r>
            <a:endParaRPr lang="fr-CH" dirty="0"/>
          </a:p>
          <a:p>
            <a:pPr>
              <a:buClr>
                <a:srgbClr val="C00000"/>
              </a:buClr>
            </a:pPr>
            <a:r>
              <a:rPr lang="fr-CH" dirty="0"/>
              <a:t>Radial, etc.</a:t>
            </a:r>
          </a:p>
          <a:p>
            <a:pPr>
              <a:buClr>
                <a:srgbClr val="C00000"/>
              </a:buClr>
            </a:pPr>
            <a:endParaRPr lang="en-US" dirty="0"/>
          </a:p>
        </p:txBody>
      </p:sp>
      <p:pic>
        <p:nvPicPr>
          <p:cNvPr id="6144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523604" y="1411303"/>
            <a:ext cx="6507730" cy="4946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628911" y="6428732"/>
            <a:ext cx="6333529" cy="369332"/>
          </a:xfrm>
          <a:prstGeom prst="rect">
            <a:avLst/>
          </a:prstGeom>
          <a:noFill/>
        </p:spPr>
        <p:txBody>
          <a:bodyPr wrap="none" rtlCol="0">
            <a:spAutoFit/>
          </a:bodyPr>
          <a:lstStyle/>
          <a:p>
            <a:r>
              <a:rPr lang="fr-CH" i="1" dirty="0"/>
              <a:t>(source : C. </a:t>
            </a:r>
            <a:r>
              <a:rPr lang="fr-CH" i="1" dirty="0" err="1"/>
              <a:t>Hnatovsky</a:t>
            </a:r>
            <a:r>
              <a:rPr lang="fr-CH" i="1" dirty="0"/>
              <a:t>, et al., Physical </a:t>
            </a:r>
            <a:r>
              <a:rPr lang="fr-CH" i="1" dirty="0" err="1"/>
              <a:t>Review</a:t>
            </a:r>
            <a:r>
              <a:rPr lang="fr-CH" i="1" dirty="0"/>
              <a:t> </a:t>
            </a:r>
            <a:r>
              <a:rPr lang="fr-CH" i="1" dirty="0" err="1"/>
              <a:t>Letters</a:t>
            </a:r>
            <a:r>
              <a:rPr lang="fr-CH" i="1" dirty="0"/>
              <a:t> 106, (2011).)</a:t>
            </a:r>
            <a:endParaRPr lang="en-US" i="1" dirty="0"/>
          </a:p>
        </p:txBody>
      </p:sp>
      <p:pic>
        <p:nvPicPr>
          <p:cNvPr id="5" name="Picture 4">
            <a:extLst>
              <a:ext uri="{FF2B5EF4-FFF2-40B4-BE49-F238E27FC236}">
                <a16:creationId xmlns:a16="http://schemas.microsoft.com/office/drawing/2014/main" id="{2929F3FF-580E-5D46-0256-70125869D2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096" y="2780731"/>
            <a:ext cx="3610479" cy="4077269"/>
          </a:xfrm>
          <a:prstGeom prst="rect">
            <a:avLst/>
          </a:prstGeom>
        </p:spPr>
      </p:pic>
    </p:spTree>
    <p:extLst>
      <p:ext uri="{BB962C8B-B14F-4D97-AF65-F5344CB8AC3E}">
        <p14:creationId xmlns:p14="http://schemas.microsoft.com/office/powerpoint/2010/main" val="1640561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Oval 2"/>
          <p:cNvSpPr>
            <a:spLocks noChangeArrowheads="1"/>
          </p:cNvSpPr>
          <p:nvPr/>
        </p:nvSpPr>
        <p:spPr bwMode="auto">
          <a:xfrm>
            <a:off x="9015626" y="1784139"/>
            <a:ext cx="763587" cy="763588"/>
          </a:xfrm>
          <a:prstGeom prst="ellipse">
            <a:avLst/>
          </a:prstGeom>
          <a:gradFill rotWithShape="1">
            <a:gsLst>
              <a:gs pos="0">
                <a:srgbClr val="CC3300"/>
              </a:gs>
              <a:gs pos="100000">
                <a:schemeClr val="folHlink"/>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3" name="Title 2"/>
          <p:cNvSpPr>
            <a:spLocks noGrp="1"/>
          </p:cNvSpPr>
          <p:nvPr>
            <p:ph type="title"/>
          </p:nvPr>
        </p:nvSpPr>
        <p:spPr>
          <a:xfrm>
            <a:off x="504876" y="218974"/>
            <a:ext cx="11493159" cy="1325563"/>
          </a:xfrm>
        </p:spPr>
        <p:txBody>
          <a:bodyPr>
            <a:noAutofit/>
          </a:bodyPr>
          <a:lstStyle/>
          <a:p>
            <a:r>
              <a:rPr lang="en-US" sz="3600" dirty="0"/>
              <a:t>Motion in atoms and molecules: ‘Everything vibrates!’ </a:t>
            </a:r>
          </a:p>
        </p:txBody>
      </p:sp>
      <p:sp>
        <p:nvSpPr>
          <p:cNvPr id="31748" name="Rectangle 4"/>
          <p:cNvSpPr>
            <a:spLocks noGrp="1" noChangeArrowheads="1"/>
          </p:cNvSpPr>
          <p:nvPr>
            <p:ph type="body" idx="4294967295"/>
          </p:nvPr>
        </p:nvSpPr>
        <p:spPr>
          <a:xfrm>
            <a:off x="469183" y="1724927"/>
            <a:ext cx="9515326" cy="4550462"/>
          </a:xfrm>
        </p:spPr>
        <p:txBody>
          <a:bodyPr>
            <a:noAutofit/>
          </a:bodyPr>
          <a:lstStyle/>
          <a:p>
            <a:pPr marL="0" indent="0"/>
            <a:r>
              <a:rPr lang="en-US" altLang="en-US" sz="2400" dirty="0"/>
              <a:t> Electrons vibrate in their motion around nuclei</a:t>
            </a:r>
          </a:p>
          <a:p>
            <a:pPr marL="0" indent="0">
              <a:buNone/>
            </a:pPr>
            <a:r>
              <a:rPr lang="en-US" altLang="en-US" sz="2000" i="1" dirty="0"/>
              <a:t>High frequency</a:t>
            </a:r>
          </a:p>
          <a:p>
            <a:pPr marL="0" indent="0">
              <a:buNone/>
            </a:pPr>
            <a:r>
              <a:rPr lang="en-US" altLang="en-US" sz="2000" i="1" dirty="0"/>
              <a:t>~10</a:t>
            </a:r>
            <a:r>
              <a:rPr lang="en-US" altLang="en-US" sz="2000" i="1" baseline="30000" dirty="0"/>
              <a:t>14</a:t>
            </a:r>
            <a:r>
              <a:rPr lang="en-US" altLang="en-US" sz="2000" i="1" dirty="0"/>
              <a:t> - 10</a:t>
            </a:r>
            <a:r>
              <a:rPr lang="en-US" altLang="en-US" sz="2000" i="1" baseline="30000" dirty="0"/>
              <a:t>17</a:t>
            </a:r>
            <a:r>
              <a:rPr lang="en-US" altLang="en-US" sz="2000" i="1" dirty="0"/>
              <a:t> cycles per second.</a:t>
            </a:r>
          </a:p>
          <a:p>
            <a:pPr marL="0" indent="0">
              <a:buNone/>
            </a:pPr>
            <a:endParaRPr lang="en-US" altLang="en-US" sz="2000" i="1" dirty="0"/>
          </a:p>
          <a:p>
            <a:pPr marL="0" indent="0"/>
            <a:r>
              <a:rPr lang="en-US" altLang="en-US" sz="1800" dirty="0"/>
              <a:t> </a:t>
            </a:r>
            <a:r>
              <a:rPr lang="en-US" altLang="en-US" sz="2400" dirty="0"/>
              <a:t>Nuclei in molecules vibrate </a:t>
            </a:r>
          </a:p>
          <a:p>
            <a:pPr marL="0" indent="0">
              <a:buNone/>
            </a:pPr>
            <a:r>
              <a:rPr lang="en-US" altLang="en-US" sz="2400" dirty="0"/>
              <a:t>with respect to each other </a:t>
            </a:r>
            <a:endParaRPr lang="en-US" altLang="en-US" sz="1800" dirty="0"/>
          </a:p>
          <a:p>
            <a:pPr marL="0" indent="0">
              <a:buNone/>
            </a:pPr>
            <a:r>
              <a:rPr lang="en-US" altLang="en-US" sz="2000" i="1" dirty="0"/>
              <a:t>Intermediate frequency: </a:t>
            </a:r>
            <a:br>
              <a:rPr lang="en-US" altLang="en-US" sz="2000" i="1" dirty="0"/>
            </a:br>
            <a:r>
              <a:rPr lang="en-US" altLang="en-US" sz="2000" i="1" dirty="0"/>
              <a:t>~10</a:t>
            </a:r>
            <a:r>
              <a:rPr lang="en-US" altLang="en-US" sz="2000" i="1" baseline="30000" dirty="0"/>
              <a:t>11</a:t>
            </a:r>
            <a:r>
              <a:rPr lang="en-US" altLang="en-US" sz="2000" i="1" dirty="0"/>
              <a:t> - 10</a:t>
            </a:r>
            <a:r>
              <a:rPr lang="en-US" altLang="en-US" sz="2000" i="1" baseline="30000" dirty="0"/>
              <a:t>13</a:t>
            </a:r>
            <a:r>
              <a:rPr lang="en-US" altLang="en-US" sz="2000" i="1" dirty="0"/>
              <a:t> cycles per second.</a:t>
            </a:r>
          </a:p>
          <a:p>
            <a:pPr marL="0" indent="0">
              <a:buNone/>
            </a:pPr>
            <a:endParaRPr lang="en-US" altLang="en-US" sz="1600" dirty="0"/>
          </a:p>
          <a:p>
            <a:pPr marL="0" indent="0"/>
            <a:r>
              <a:rPr lang="en-US" altLang="en-US" sz="1800" dirty="0"/>
              <a:t> </a:t>
            </a:r>
            <a:r>
              <a:rPr lang="en-US" altLang="en-US" sz="2400" dirty="0"/>
              <a:t>Nuclei in molecules rotate</a:t>
            </a:r>
          </a:p>
          <a:p>
            <a:pPr marL="0" indent="0">
              <a:buNone/>
            </a:pPr>
            <a:r>
              <a:rPr lang="en-US" altLang="en-US" sz="2000" i="1" dirty="0"/>
              <a:t>Low frequency </a:t>
            </a:r>
          </a:p>
          <a:p>
            <a:pPr marL="0" indent="0">
              <a:buNone/>
            </a:pPr>
            <a:r>
              <a:rPr lang="en-US" altLang="en-US" sz="2000" i="1" dirty="0"/>
              <a:t>~10</a:t>
            </a:r>
            <a:r>
              <a:rPr lang="en-US" altLang="en-US" sz="2000" i="1" baseline="30000" dirty="0"/>
              <a:t>9</a:t>
            </a:r>
            <a:r>
              <a:rPr lang="en-US" altLang="en-US" sz="2000" i="1" dirty="0"/>
              <a:t> - 10</a:t>
            </a:r>
            <a:r>
              <a:rPr lang="en-US" altLang="en-US" sz="2000" i="1" baseline="30000" dirty="0"/>
              <a:t>10</a:t>
            </a:r>
            <a:r>
              <a:rPr lang="en-US" altLang="en-US" sz="2000" i="1" dirty="0"/>
              <a:t> cycles per second.</a:t>
            </a:r>
          </a:p>
        </p:txBody>
      </p:sp>
      <p:sp>
        <p:nvSpPr>
          <p:cNvPr id="172037" name="Oval 5"/>
          <p:cNvSpPr>
            <a:spLocks noChangeArrowheads="1"/>
          </p:cNvSpPr>
          <p:nvPr/>
        </p:nvSpPr>
        <p:spPr bwMode="auto">
          <a:xfrm>
            <a:off x="9325188" y="2093702"/>
            <a:ext cx="131763" cy="131762"/>
          </a:xfrm>
          <a:prstGeom prst="ellipse">
            <a:avLst/>
          </a:prstGeom>
          <a:solidFill>
            <a:srgbClr val="FFFF00"/>
          </a:soli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72038" name="Line 6"/>
          <p:cNvSpPr>
            <a:spLocks noChangeShapeType="1"/>
          </p:cNvSpPr>
          <p:nvPr/>
        </p:nvSpPr>
        <p:spPr bwMode="auto">
          <a:xfrm>
            <a:off x="8607425" y="4375150"/>
            <a:ext cx="484188" cy="173038"/>
          </a:xfrm>
          <a:prstGeom prst="line">
            <a:avLst/>
          </a:prstGeom>
          <a:noFill/>
          <a:ln w="9525">
            <a:solidFill>
              <a:schemeClr val="tx1"/>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72039" name="Line 7"/>
          <p:cNvSpPr>
            <a:spLocks noChangeShapeType="1"/>
          </p:cNvSpPr>
          <p:nvPr/>
        </p:nvSpPr>
        <p:spPr bwMode="auto">
          <a:xfrm>
            <a:off x="8075613" y="4073525"/>
            <a:ext cx="550862" cy="304800"/>
          </a:xfrm>
          <a:prstGeom prst="line">
            <a:avLst/>
          </a:prstGeom>
          <a:noFill/>
          <a:ln w="9525">
            <a:solidFill>
              <a:schemeClr val="tx1"/>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72040" name="Line 8"/>
          <p:cNvSpPr>
            <a:spLocks noChangeShapeType="1"/>
          </p:cNvSpPr>
          <p:nvPr/>
        </p:nvSpPr>
        <p:spPr bwMode="auto">
          <a:xfrm flipV="1">
            <a:off x="8564563" y="3635376"/>
            <a:ext cx="557212" cy="47625"/>
          </a:xfrm>
          <a:prstGeom prst="line">
            <a:avLst/>
          </a:prstGeom>
          <a:noFill/>
          <a:ln w="9525">
            <a:solidFill>
              <a:schemeClr val="tx1"/>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72041" name="Line 9"/>
          <p:cNvSpPr>
            <a:spLocks noChangeShapeType="1"/>
          </p:cNvSpPr>
          <p:nvPr/>
        </p:nvSpPr>
        <p:spPr bwMode="auto">
          <a:xfrm flipV="1">
            <a:off x="8566150" y="3254375"/>
            <a:ext cx="69850" cy="433388"/>
          </a:xfrm>
          <a:prstGeom prst="line">
            <a:avLst/>
          </a:prstGeom>
          <a:noFill/>
          <a:ln w="9525">
            <a:solidFill>
              <a:schemeClr val="tx1"/>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72042" name="Line 10"/>
          <p:cNvSpPr>
            <a:spLocks noChangeShapeType="1"/>
          </p:cNvSpPr>
          <p:nvPr/>
        </p:nvSpPr>
        <p:spPr bwMode="auto">
          <a:xfrm flipV="1">
            <a:off x="8077200" y="3689350"/>
            <a:ext cx="495300" cy="393700"/>
          </a:xfrm>
          <a:prstGeom prst="line">
            <a:avLst/>
          </a:prstGeom>
          <a:noFill/>
          <a:ln w="9525">
            <a:solidFill>
              <a:schemeClr val="tx1"/>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72043" name="Line 11"/>
          <p:cNvSpPr>
            <a:spLocks noChangeShapeType="1"/>
          </p:cNvSpPr>
          <p:nvPr/>
        </p:nvSpPr>
        <p:spPr bwMode="auto">
          <a:xfrm flipV="1">
            <a:off x="7343775" y="4076700"/>
            <a:ext cx="742950" cy="146050"/>
          </a:xfrm>
          <a:prstGeom prst="line">
            <a:avLst/>
          </a:prstGeom>
          <a:noFill/>
          <a:ln w="9525">
            <a:solidFill>
              <a:schemeClr val="tx1"/>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72044" name="Line 12"/>
          <p:cNvSpPr>
            <a:spLocks noChangeShapeType="1"/>
          </p:cNvSpPr>
          <p:nvPr/>
        </p:nvSpPr>
        <p:spPr bwMode="auto">
          <a:xfrm flipH="1">
            <a:off x="7189788" y="4229101"/>
            <a:ext cx="157162" cy="417513"/>
          </a:xfrm>
          <a:prstGeom prst="line">
            <a:avLst/>
          </a:prstGeom>
          <a:noFill/>
          <a:ln w="9525">
            <a:solidFill>
              <a:schemeClr val="tx1"/>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72045" name="Line 13"/>
          <p:cNvSpPr>
            <a:spLocks noChangeShapeType="1"/>
          </p:cNvSpPr>
          <p:nvPr/>
        </p:nvSpPr>
        <p:spPr bwMode="auto">
          <a:xfrm>
            <a:off x="6992938" y="3890963"/>
            <a:ext cx="342900" cy="336550"/>
          </a:xfrm>
          <a:prstGeom prst="line">
            <a:avLst/>
          </a:prstGeom>
          <a:noFill/>
          <a:ln w="9525">
            <a:solidFill>
              <a:schemeClr val="tx1"/>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72046" name="Line 14"/>
          <p:cNvSpPr>
            <a:spLocks noChangeShapeType="1"/>
          </p:cNvSpPr>
          <p:nvPr/>
        </p:nvSpPr>
        <p:spPr bwMode="auto">
          <a:xfrm flipH="1">
            <a:off x="6999288" y="3479800"/>
            <a:ext cx="101600" cy="412750"/>
          </a:xfrm>
          <a:prstGeom prst="line">
            <a:avLst/>
          </a:prstGeom>
          <a:noFill/>
          <a:ln w="9525">
            <a:solidFill>
              <a:schemeClr val="tx1"/>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72047" name="Line 15"/>
          <p:cNvSpPr>
            <a:spLocks noChangeShapeType="1"/>
          </p:cNvSpPr>
          <p:nvPr/>
        </p:nvSpPr>
        <p:spPr bwMode="auto">
          <a:xfrm flipV="1">
            <a:off x="7097714" y="3451226"/>
            <a:ext cx="301625" cy="28575"/>
          </a:xfrm>
          <a:prstGeom prst="line">
            <a:avLst/>
          </a:prstGeom>
          <a:noFill/>
          <a:ln w="9525">
            <a:solidFill>
              <a:schemeClr val="tx1"/>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72048" name="Line 16"/>
          <p:cNvSpPr>
            <a:spLocks noChangeShapeType="1"/>
          </p:cNvSpPr>
          <p:nvPr/>
        </p:nvSpPr>
        <p:spPr bwMode="auto">
          <a:xfrm>
            <a:off x="6837364" y="3430588"/>
            <a:ext cx="263525" cy="44450"/>
          </a:xfrm>
          <a:prstGeom prst="line">
            <a:avLst/>
          </a:prstGeom>
          <a:noFill/>
          <a:ln w="12700">
            <a:solidFill>
              <a:schemeClr val="tx1"/>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72049" name="Line 17"/>
          <p:cNvSpPr>
            <a:spLocks noChangeShapeType="1"/>
          </p:cNvSpPr>
          <p:nvPr/>
        </p:nvSpPr>
        <p:spPr bwMode="auto">
          <a:xfrm flipH="1">
            <a:off x="7100888" y="3136900"/>
            <a:ext cx="0" cy="336550"/>
          </a:xfrm>
          <a:prstGeom prst="line">
            <a:avLst/>
          </a:prstGeom>
          <a:noFill/>
          <a:ln w="9525">
            <a:solidFill>
              <a:schemeClr val="tx1"/>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72050" name="Oval 18"/>
          <p:cNvSpPr>
            <a:spLocks noChangeArrowheads="1"/>
          </p:cNvSpPr>
          <p:nvPr/>
        </p:nvSpPr>
        <p:spPr bwMode="auto">
          <a:xfrm>
            <a:off x="7162800" y="4051300"/>
            <a:ext cx="361950" cy="361950"/>
          </a:xfrm>
          <a:prstGeom prst="ellipse">
            <a:avLst/>
          </a:prstGeom>
          <a:gradFill rotWithShape="1">
            <a:gsLst>
              <a:gs pos="0">
                <a:srgbClr val="FFFFFF"/>
              </a:gs>
              <a:gs pos="100000">
                <a:srgbClr val="00FFFF"/>
              </a:gs>
            </a:gsLst>
            <a:path path="shape">
              <a:fillToRect l="50000" t="50000" r="50000" b="50000"/>
            </a:path>
          </a:gra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72051" name="Oval 19"/>
          <p:cNvSpPr>
            <a:spLocks noChangeArrowheads="1"/>
          </p:cNvSpPr>
          <p:nvPr/>
        </p:nvSpPr>
        <p:spPr bwMode="auto">
          <a:xfrm>
            <a:off x="7881938" y="3884613"/>
            <a:ext cx="406400" cy="406400"/>
          </a:xfrm>
          <a:prstGeom prst="ellipse">
            <a:avLst/>
          </a:prstGeom>
          <a:gradFill rotWithShape="1">
            <a:gsLst>
              <a:gs pos="0">
                <a:srgbClr val="FFFFFF"/>
              </a:gs>
              <a:gs pos="100000">
                <a:srgbClr val="009900"/>
              </a:gs>
            </a:gsLst>
            <a:path path="shape">
              <a:fillToRect l="50000" t="50000" r="50000" b="50000"/>
            </a:path>
          </a:gra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72052" name="Oval 20"/>
          <p:cNvSpPr>
            <a:spLocks noChangeArrowheads="1"/>
          </p:cNvSpPr>
          <p:nvPr/>
        </p:nvSpPr>
        <p:spPr bwMode="auto">
          <a:xfrm>
            <a:off x="8412163" y="4181475"/>
            <a:ext cx="406400" cy="406400"/>
          </a:xfrm>
          <a:prstGeom prst="ellipse">
            <a:avLst/>
          </a:prstGeom>
          <a:gradFill rotWithShape="1">
            <a:gsLst>
              <a:gs pos="0">
                <a:srgbClr val="FFFFFF"/>
              </a:gs>
              <a:gs pos="100000">
                <a:srgbClr val="800080"/>
              </a:gs>
            </a:gsLst>
            <a:path path="shape">
              <a:fillToRect l="50000" t="50000" r="50000" b="50000"/>
            </a:path>
          </a:gra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72053" name="Oval 21"/>
          <p:cNvSpPr>
            <a:spLocks noChangeArrowheads="1"/>
          </p:cNvSpPr>
          <p:nvPr/>
        </p:nvSpPr>
        <p:spPr bwMode="auto">
          <a:xfrm>
            <a:off x="8361363" y="3492500"/>
            <a:ext cx="406400" cy="406400"/>
          </a:xfrm>
          <a:prstGeom prst="ellipse">
            <a:avLst/>
          </a:prstGeom>
          <a:gradFill rotWithShape="1">
            <a:gsLst>
              <a:gs pos="0">
                <a:srgbClr val="FFFFFF"/>
              </a:gs>
              <a:gs pos="100000">
                <a:srgbClr val="800080"/>
              </a:gs>
            </a:gsLst>
            <a:path path="shape">
              <a:fillToRect l="50000" t="50000" r="50000" b="50000"/>
            </a:path>
          </a:gra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72054" name="Oval 22"/>
          <p:cNvSpPr>
            <a:spLocks noChangeArrowheads="1"/>
          </p:cNvSpPr>
          <p:nvPr/>
        </p:nvSpPr>
        <p:spPr bwMode="auto">
          <a:xfrm>
            <a:off x="8528050" y="3152775"/>
            <a:ext cx="215900" cy="215900"/>
          </a:xfrm>
          <a:prstGeom prst="ellipse">
            <a:avLst/>
          </a:prstGeom>
          <a:gradFill rotWithShape="1">
            <a:gsLst>
              <a:gs pos="0">
                <a:srgbClr val="FFFFFF"/>
              </a:gs>
              <a:gs pos="100000">
                <a:srgbClr val="FF0000"/>
              </a:gs>
            </a:gsLst>
            <a:path path="shape">
              <a:fillToRect l="50000" t="50000" r="50000" b="50000"/>
            </a:path>
          </a:gra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72055" name="Oval 23"/>
          <p:cNvSpPr>
            <a:spLocks noChangeArrowheads="1"/>
          </p:cNvSpPr>
          <p:nvPr/>
        </p:nvSpPr>
        <p:spPr bwMode="auto">
          <a:xfrm>
            <a:off x="9005888" y="3530600"/>
            <a:ext cx="215900" cy="215900"/>
          </a:xfrm>
          <a:prstGeom prst="ellipse">
            <a:avLst/>
          </a:prstGeom>
          <a:gradFill rotWithShape="1">
            <a:gsLst>
              <a:gs pos="0">
                <a:srgbClr val="FFFFFF"/>
              </a:gs>
              <a:gs pos="100000">
                <a:srgbClr val="FF0000"/>
              </a:gs>
            </a:gsLst>
            <a:path path="shape">
              <a:fillToRect l="50000" t="50000" r="50000" b="50000"/>
            </a:path>
          </a:gra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72056" name="Oval 24"/>
          <p:cNvSpPr>
            <a:spLocks noChangeArrowheads="1"/>
          </p:cNvSpPr>
          <p:nvPr/>
        </p:nvSpPr>
        <p:spPr bwMode="auto">
          <a:xfrm>
            <a:off x="7083425" y="4538663"/>
            <a:ext cx="215900" cy="215900"/>
          </a:xfrm>
          <a:prstGeom prst="ellipse">
            <a:avLst/>
          </a:prstGeom>
          <a:gradFill rotWithShape="1">
            <a:gsLst>
              <a:gs pos="0">
                <a:srgbClr val="FFFFFF"/>
              </a:gs>
              <a:gs pos="100000">
                <a:srgbClr val="FF0000"/>
              </a:gs>
            </a:gsLst>
            <a:path path="shape">
              <a:fillToRect l="50000" t="50000" r="50000" b="50000"/>
            </a:path>
          </a:gra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72057" name="Oval 25"/>
          <p:cNvSpPr>
            <a:spLocks noChangeArrowheads="1"/>
          </p:cNvSpPr>
          <p:nvPr/>
        </p:nvSpPr>
        <p:spPr bwMode="auto">
          <a:xfrm>
            <a:off x="8977313" y="4445000"/>
            <a:ext cx="215900" cy="215900"/>
          </a:xfrm>
          <a:prstGeom prst="ellipse">
            <a:avLst/>
          </a:prstGeom>
          <a:gradFill rotWithShape="1">
            <a:gsLst>
              <a:gs pos="0">
                <a:srgbClr val="FFFFFF"/>
              </a:gs>
              <a:gs pos="100000">
                <a:srgbClr val="FF0000"/>
              </a:gs>
            </a:gsLst>
            <a:path path="shape">
              <a:fillToRect l="50000" t="50000" r="50000" b="50000"/>
            </a:path>
          </a:gra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72058" name="Oval 26"/>
          <p:cNvSpPr>
            <a:spLocks noChangeArrowheads="1"/>
          </p:cNvSpPr>
          <p:nvPr/>
        </p:nvSpPr>
        <p:spPr bwMode="auto">
          <a:xfrm>
            <a:off x="6848475" y="3752850"/>
            <a:ext cx="292100" cy="292100"/>
          </a:xfrm>
          <a:prstGeom prst="ellipse">
            <a:avLst/>
          </a:prstGeom>
          <a:gradFill rotWithShape="1">
            <a:gsLst>
              <a:gs pos="0">
                <a:srgbClr val="FFFFFF"/>
              </a:gs>
              <a:gs pos="100000">
                <a:srgbClr val="FFF337"/>
              </a:gs>
            </a:gsLst>
            <a:path path="shape">
              <a:fillToRect l="50000" t="50000" r="50000" b="50000"/>
            </a:path>
          </a:gra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72059" name="Oval 27"/>
          <p:cNvSpPr>
            <a:spLocks noChangeArrowheads="1"/>
          </p:cNvSpPr>
          <p:nvPr/>
        </p:nvSpPr>
        <p:spPr bwMode="auto">
          <a:xfrm>
            <a:off x="6972300" y="3352800"/>
            <a:ext cx="260350" cy="260350"/>
          </a:xfrm>
          <a:prstGeom prst="ellipse">
            <a:avLst/>
          </a:prstGeom>
          <a:gradFill rotWithShape="1">
            <a:gsLst>
              <a:gs pos="0">
                <a:srgbClr val="FFFFFF"/>
              </a:gs>
              <a:gs pos="100000">
                <a:srgbClr val="FF9900"/>
              </a:gs>
            </a:gsLst>
            <a:path path="shape">
              <a:fillToRect l="50000" t="50000" r="50000" b="50000"/>
            </a:path>
          </a:gra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72060" name="Oval 28"/>
          <p:cNvSpPr>
            <a:spLocks noChangeArrowheads="1"/>
          </p:cNvSpPr>
          <p:nvPr/>
        </p:nvSpPr>
        <p:spPr bwMode="auto">
          <a:xfrm>
            <a:off x="7021513" y="3054351"/>
            <a:ext cx="163512" cy="163513"/>
          </a:xfrm>
          <a:prstGeom prst="ellipse">
            <a:avLst/>
          </a:prstGeom>
          <a:gradFill rotWithShape="1">
            <a:gsLst>
              <a:gs pos="0">
                <a:srgbClr val="FFFFFF"/>
              </a:gs>
              <a:gs pos="100000">
                <a:srgbClr val="FF0000"/>
              </a:gs>
            </a:gsLst>
            <a:path path="shape">
              <a:fillToRect l="50000" t="50000" r="50000" b="50000"/>
            </a:path>
          </a:gra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72061" name="Oval 29"/>
          <p:cNvSpPr>
            <a:spLocks noChangeArrowheads="1"/>
          </p:cNvSpPr>
          <p:nvPr/>
        </p:nvSpPr>
        <p:spPr bwMode="auto">
          <a:xfrm>
            <a:off x="6753226" y="3352801"/>
            <a:ext cx="163513" cy="163513"/>
          </a:xfrm>
          <a:prstGeom prst="ellipse">
            <a:avLst/>
          </a:prstGeom>
          <a:gradFill rotWithShape="1">
            <a:gsLst>
              <a:gs pos="0">
                <a:srgbClr val="FFFFFF"/>
              </a:gs>
              <a:gs pos="100000">
                <a:srgbClr val="FF0000"/>
              </a:gs>
            </a:gsLst>
            <a:path path="shape">
              <a:fillToRect l="50000" t="50000" r="50000" b="50000"/>
            </a:path>
          </a:gra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72062" name="Oval 30"/>
          <p:cNvSpPr>
            <a:spLocks noChangeArrowheads="1"/>
          </p:cNvSpPr>
          <p:nvPr/>
        </p:nvSpPr>
        <p:spPr bwMode="auto">
          <a:xfrm>
            <a:off x="7312026" y="3373438"/>
            <a:ext cx="163513" cy="163512"/>
          </a:xfrm>
          <a:prstGeom prst="ellipse">
            <a:avLst/>
          </a:prstGeom>
          <a:gradFill rotWithShape="1">
            <a:gsLst>
              <a:gs pos="0">
                <a:srgbClr val="FFFFFF"/>
              </a:gs>
              <a:gs pos="100000">
                <a:srgbClr val="FF0000"/>
              </a:gs>
            </a:gsLst>
            <a:path path="shape">
              <a:fillToRect l="50000" t="50000" r="50000" b="50000"/>
            </a:path>
          </a:gra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72063" name="Oval 31"/>
          <p:cNvSpPr>
            <a:spLocks noChangeArrowheads="1"/>
          </p:cNvSpPr>
          <p:nvPr/>
        </p:nvSpPr>
        <p:spPr bwMode="auto">
          <a:xfrm>
            <a:off x="8636000" y="5588000"/>
            <a:ext cx="319088" cy="319088"/>
          </a:xfrm>
          <a:prstGeom prst="ellipse">
            <a:avLst/>
          </a:prstGeom>
          <a:gradFill rotWithShape="1">
            <a:gsLst>
              <a:gs pos="0">
                <a:schemeClr val="bg1"/>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72064" name="Oval 32"/>
          <p:cNvSpPr>
            <a:spLocks noChangeArrowheads="1"/>
          </p:cNvSpPr>
          <p:nvPr/>
        </p:nvSpPr>
        <p:spPr bwMode="auto">
          <a:xfrm>
            <a:off x="9090026" y="5538789"/>
            <a:ext cx="434975" cy="420687"/>
          </a:xfrm>
          <a:prstGeom prst="ellipse">
            <a:avLst/>
          </a:prstGeom>
          <a:gradFill rotWithShape="1">
            <a:gsLst>
              <a:gs pos="0">
                <a:schemeClr val="bg1"/>
              </a:gs>
              <a:gs pos="100000">
                <a:srgbClr val="FF00FF"/>
              </a:gs>
            </a:gsLst>
            <a:path path="shape">
              <a:fillToRect l="50000" t="50000" r="50000" b="50000"/>
            </a:path>
          </a:gra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 name="TextBox 1"/>
          <p:cNvSpPr txBox="1"/>
          <p:nvPr/>
        </p:nvSpPr>
        <p:spPr>
          <a:xfrm>
            <a:off x="6306254" y="6199312"/>
            <a:ext cx="4720092" cy="338554"/>
          </a:xfrm>
          <a:prstGeom prst="rect">
            <a:avLst/>
          </a:prstGeom>
          <a:noFill/>
        </p:spPr>
        <p:txBody>
          <a:bodyPr wrap="square" rtlCol="0">
            <a:spAutoFit/>
          </a:bodyPr>
          <a:lstStyle/>
          <a:p>
            <a:r>
              <a:rPr lang="fr-CH" sz="1600" dirty="0"/>
              <a:t>(</a:t>
            </a:r>
            <a:r>
              <a:rPr lang="fr-CH" sz="1600" dirty="0" err="1"/>
              <a:t>adapted</a:t>
            </a:r>
            <a:r>
              <a:rPr lang="fr-CH" sz="1600" dirty="0"/>
              <a:t> </a:t>
            </a:r>
            <a:r>
              <a:rPr lang="fr-CH" sz="1600" dirty="0" err="1"/>
              <a:t>from</a:t>
            </a:r>
            <a:r>
              <a:rPr lang="fr-CH" sz="1600" dirty="0"/>
              <a:t> R. </a:t>
            </a:r>
            <a:r>
              <a:rPr lang="fr-CH" sz="1600" dirty="0" err="1"/>
              <a:t>Trebino</a:t>
            </a:r>
            <a:r>
              <a:rPr lang="fr-CH" sz="1600" dirty="0"/>
              <a:t>, </a:t>
            </a:r>
            <a:r>
              <a:rPr lang="fr-CH" sz="1600" dirty="0" err="1"/>
              <a:t>Giorgia</a:t>
            </a:r>
            <a:r>
              <a:rPr lang="fr-CH" sz="1600" dirty="0"/>
              <a:t> Tech.)</a:t>
            </a:r>
            <a:endParaRPr lang="en-US" sz="1600" dirty="0"/>
          </a:p>
        </p:txBody>
      </p:sp>
      <p:sp>
        <p:nvSpPr>
          <p:cNvPr id="4" name="Rectangle 3"/>
          <p:cNvSpPr/>
          <p:nvPr/>
        </p:nvSpPr>
        <p:spPr>
          <a:xfrm>
            <a:off x="318347" y="1517227"/>
            <a:ext cx="9909386" cy="1490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6477905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path" presetSubtype="0" repeatCount="indefinite" fill="hold" grpId="0" nodeType="clickEffect">
                                  <p:stCondLst>
                                    <p:cond delay="0"/>
                                  </p:stCondLst>
                                  <p:childTnLst>
                                    <p:animMotion origin="layout" path="M -3.125E-6 -0.00417 C -3.125E-6 -0.05324 -3.125E-6 -0.0993 0.00013 -0.0993 C 0.00039 -0.0993 0.00039 -0.05324 0.00052 -0.00417 C 0.00052 0.05046 0.00052 0.10532 0.00091 0.10532 C 0.00104 0.10532 0.00104 0.05046 0.00104 -0.00417 C 0.00118 -0.05324 0.00118 -0.0993 0.00144 -0.0993 C 0.00157 -0.0993 0.00157 -0.05324 0.0017 -0.00417 C 0.0017 0.05046 0.0017 0.10532 0.00196 0.10532 C 0.00209 0.10532 0.00222 -0.00417 0.00222 -0.0037 C 0.00222 -0.05324 0.00248 -0.0993 0.00261 -0.0993 C 0.00274 -0.0993 0.00274 -0.05324 0.00274 -0.00417 C 0.003 0.05046 0.003 0.10532 0.00313 0.10532 C 0.00326 0.10532 0.00326 0.05046 0.00352 -0.00417 C 0.00352 -0.05324 0.00352 -0.0993 0.00365 -0.0993 C 0.00378 -0.0993 0.00404 -0.05324 0.00404 -0.00417 C 0.00404 0.05046 0.00417 0.10532 0.0043 0.10532 C 0.00456 0.10532 0.00456 0.05046 0.00469 -0.00417 " pathEditMode="relative" rAng="0" ptsTypes="AAAAAAAAAAAAAAAAA">
                                      <p:cBhvr>
                                        <p:cTn id="6" dur="1000" fill="hold"/>
                                        <p:tgtEl>
                                          <p:spTgt spid="172034"/>
                                        </p:tgtEl>
                                        <p:attrNameLst>
                                          <p:attrName>ppt_x</p:attrName>
                                          <p:attrName>ppt_y</p:attrName>
                                        </p:attrNameLst>
                                      </p:cBhvr>
                                      <p:rCtr x="234" y="71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8" presetClass="path" presetSubtype="0" repeatCount="indefinite" fill="hold" grpId="0" nodeType="clickEffect">
                                  <p:stCondLst>
                                    <p:cond delay="0"/>
                                  </p:stCondLst>
                                  <p:childTnLst>
                                    <p:animMotion origin="layout" path="M 0.01389 -0.00787 L -0.01702 0.00324 L 0.01458 -0.0081 L -0.01702 0.00324 L 0.01475 -0.00787 L -0.01684 0.00393 L 0.01493 -0.00602 L -0.01684 0.00416 L 0.01441 -0.00579 L -0.0165 0.00555 L 0.01562 -0.0044 L -0.0165 0.00555 L 0.01545 -0.00324 L -0.01615 0.00648 L 0.01458 -0.00394 L -0.01598 0.00764 L 0.01493 -0.00162 " pathEditMode="relative" rAng="4546112" ptsTypes="FFFFFFFFFFFFFFFFF">
                                      <p:cBhvr>
                                        <p:cTn id="10" dur="2000" fill="hold"/>
                                        <p:tgtEl>
                                          <p:spTgt spid="172050"/>
                                        </p:tgtEl>
                                        <p:attrNameLst>
                                          <p:attrName>ppt_x</p:attrName>
                                          <p:attrName>ppt_y</p:attrName>
                                        </p:attrNameLst>
                                      </p:cBhvr>
                                      <p:rCtr x="-1441" y="810"/>
                                    </p:animMotion>
                                  </p:childTnLst>
                                </p:cTn>
                              </p:par>
                              <p:par>
                                <p:cTn id="11" presetID="38" presetClass="path" presetSubtype="0" repeatCount="indefinite" fill="hold" grpId="0" nodeType="withEffect">
                                  <p:stCondLst>
                                    <p:cond delay="100"/>
                                  </p:stCondLst>
                                  <p:childTnLst>
                                    <p:animMotion origin="layout" path="M 0.01059 -0.00903 L -0.01111 0.00185 L 0.01042 -0.00833 L -0.01111 0.00301 L 0.01077 -0.00787 L -0.01059 0.00371 L 0.01111 -0.0074 L -0.01041 0.0044 L 0.01094 -0.00625 L -0.01024 0.00486 L 0.01164 -0.00555 L -0.01041 0.00602 L 0.01164 -0.00486 L -0.01007 0.00648 L 0.01181 -0.00416 L -0.01007 0.00718 L 0.01216 -0.00347 " pathEditMode="relative" rAng="4168048" ptsTypes="FFFFFFFFFFFFFFFFF">
                                      <p:cBhvr>
                                        <p:cTn id="12" dur="2000" fill="hold"/>
                                        <p:tgtEl>
                                          <p:spTgt spid="172051"/>
                                        </p:tgtEl>
                                        <p:attrNameLst>
                                          <p:attrName>ppt_x</p:attrName>
                                          <p:attrName>ppt_y</p:attrName>
                                        </p:attrNameLst>
                                      </p:cBhvr>
                                      <p:rCtr x="-1024" y="833"/>
                                    </p:animMotion>
                                  </p:childTnLst>
                                </p:cTn>
                              </p:par>
                              <p:par>
                                <p:cTn id="13" presetID="38" presetClass="path" presetSubtype="0" repeatCount="indefinite" fill="hold" grpId="0" nodeType="withEffect">
                                  <p:stCondLst>
                                    <p:cond delay="0"/>
                                  </p:stCondLst>
                                  <p:childTnLst>
                                    <p:animMotion origin="layout" path="M -0.01076 -0.00925 L 0.00799 0.00855 L -0.01076 -0.00925 L 0.00833 0.00855 L -0.01042 -0.00948 L 0.00833 0.00832 L -0.01024 -0.01064 L 0.00868 0.00763 L -0.01007 -0.01133 L 0.0092 0.00647 L -0.00938 -0.0118 L 0.00955 0.00624 L -0.00868 -0.01156 L 0.00972 0.00578 L -0.0092 -0.01272 L 0.0099 0.00531 L -0.00851 -0.01226 " pathEditMode="relative" rAng="-3258072" ptsTypes="FFFFFFFFFFFFFFFFF">
                                      <p:cBhvr>
                                        <p:cTn id="14" dur="2000" fill="hold"/>
                                        <p:tgtEl>
                                          <p:spTgt spid="172052"/>
                                        </p:tgtEl>
                                        <p:attrNameLst>
                                          <p:attrName>ppt_x</p:attrName>
                                          <p:attrName>ppt_y</p:attrName>
                                        </p:attrNameLst>
                                      </p:cBhvr>
                                      <p:rCtr x="1024" y="717"/>
                                    </p:animMotion>
                                  </p:childTnLst>
                                </p:cTn>
                              </p:par>
                              <p:par>
                                <p:cTn id="15" presetID="38" presetClass="path" presetSubtype="0" repeatCount="indefinite" fill="hold" grpId="0" nodeType="withEffect">
                                  <p:stCondLst>
                                    <p:cond delay="100"/>
                                  </p:stCondLst>
                                  <p:childTnLst>
                                    <p:animMotion origin="layout" path="M -0.01215 -0.00739 L 0.00816 0.01157 L -0.01181 -0.00763 L 0.00833 0.01087 L -0.01146 -0.00832 L 0.00885 0.01018 L -0.01111 -0.00901 L 0.00903 0.00948 L -0.00955 -0.00878 L 0.00937 0.00902 L -0.00955 -0.00947 L 0.00972 0.00833 L -0.01007 -0.01063 L 0.01024 0.0074 L -0.00972 -0.01156 L 0.01041 0.00694 L -0.00938 -0.01225 " pathEditMode="relative" rAng="-3286446" ptsTypes="FFFFFFFFFFFFFFFFF">
                                      <p:cBhvr>
                                        <p:cTn id="16" dur="2000" fill="hold"/>
                                        <p:tgtEl>
                                          <p:spTgt spid="172057"/>
                                        </p:tgtEl>
                                        <p:attrNameLst>
                                          <p:attrName>ppt_x</p:attrName>
                                          <p:attrName>ppt_y</p:attrName>
                                        </p:attrNameLst>
                                      </p:cBhvr>
                                      <p:rCtr x="1146" y="694"/>
                                    </p:animMotion>
                                  </p:childTnLst>
                                </p:cTn>
                              </p:par>
                              <p:par>
                                <p:cTn id="17" presetID="38" presetClass="path" presetSubtype="0" repeatCount="indefinite" fill="hold" grpId="0" nodeType="withEffect">
                                  <p:stCondLst>
                                    <p:cond delay="0"/>
                                  </p:stCondLst>
                                  <p:childTnLst>
                                    <p:animMotion origin="layout" path="M -0.00659 -0.02223 L 0.00243 0.02083 L -0.00642 -0.02199 L 0.00313 0.02083 L -0.0059 -0.02246 L 0.00365 0.0206 L -0.00555 -0.02269 L 0.00434 0.0206 L -0.00503 -0.02292 L 0.00452 0.0199 L -0.00451 -0.02292 L 0.00452 0.0199 L -0.00451 -0.02292 L 0.00591 0.01944 L -0.0033 -0.02338 L 0.0066 0.01944 L -0.00225 -0.02385 " pathEditMode="relative" rAng="-966299" ptsTypes="FFFFFFFFFFFFFFFFF">
                                      <p:cBhvr>
                                        <p:cTn id="18" dur="2000" fill="hold"/>
                                        <p:tgtEl>
                                          <p:spTgt spid="172058"/>
                                        </p:tgtEl>
                                        <p:attrNameLst>
                                          <p:attrName>ppt_x</p:attrName>
                                          <p:attrName>ppt_y</p:attrName>
                                        </p:attrNameLst>
                                      </p:cBhvr>
                                      <p:rCtr x="660" y="2083"/>
                                    </p:animMotion>
                                  </p:childTnLst>
                                </p:cTn>
                              </p:par>
                              <p:par>
                                <p:cTn id="19" presetID="38" presetClass="path" presetSubtype="0" repeatCount="indefinite" fill="hold" grpId="0" nodeType="withEffect">
                                  <p:stCondLst>
                                    <p:cond delay="100"/>
                                  </p:stCondLst>
                                  <p:childTnLst>
                                    <p:animMotion origin="layout" path="M -0.00261 -0.01528 L -0.00243 0.01319 L -0.00209 -0.01528 L -0.00174 0.01319 L -0.00156 -0.01528 L -0.00122 0.01319 L -0.00087 -0.01528 L -0.0007 0.01319 L -0.00035 -0.01528 L 2.22222E-6 0.01319 L 0.00017 -0.01528 L 0.00052 0.01319 L 0.00069 -0.01528 L 0.00104 0.01319 L 0.00139 -0.01528 L 0.00173 0.01319 L 0.00208 -0.01528 " pathEditMode="relative" rAng="0" ptsTypes="FFFFFFFFFFFFFFFFF">
                                      <p:cBhvr>
                                        <p:cTn id="20" dur="2000" fill="hold"/>
                                        <p:tgtEl>
                                          <p:spTgt spid="172059"/>
                                        </p:tgtEl>
                                        <p:attrNameLst>
                                          <p:attrName>ppt_x</p:attrName>
                                          <p:attrName>ppt_y</p:attrName>
                                        </p:attrNameLst>
                                      </p:cBhvr>
                                      <p:rCtr x="226" y="1412"/>
                                    </p:animMotion>
                                  </p:childTnLst>
                                </p:cTn>
                              </p:par>
                              <p:par>
                                <p:cTn id="21" presetID="38" presetClass="path" presetSubtype="0" repeatCount="indefinite" fill="hold" grpId="0" nodeType="withEffect">
                                  <p:stCondLst>
                                    <p:cond delay="0"/>
                                  </p:stCondLst>
                                  <p:childTnLst>
                                    <p:animMotion origin="layout" path="M 0.0099 -0.01528 L -0.01232 0.00926 L 0.01007 -0.01505 L -0.01163 0.01041 L 0.01042 -0.01459 L -0.01145 0.01088 L 0.01111 -0.01389 L -0.01111 0.01134 L 0.01129 -0.01366 L -0.01076 0.0118 L 0.01181 -0.01273 L -0.01041 0.01227 L 0.01198 -0.01204 L -0.01007 0.01296 L 0.01233 -0.01158 L -0.00954 0.01389 L 0.01285 -0.01065 " pathEditMode="relative" rAng="2994333" ptsTypes="FFFFFFFFFFFFFFFFF">
                                      <p:cBhvr>
                                        <p:cTn id="22" dur="2000" fill="hold"/>
                                        <p:tgtEl>
                                          <p:spTgt spid="172053"/>
                                        </p:tgtEl>
                                        <p:attrNameLst>
                                          <p:attrName>ppt_x</p:attrName>
                                          <p:attrName>ppt_y</p:attrName>
                                        </p:attrNameLst>
                                      </p:cBhvr>
                                      <p:rCtr x="-955" y="1458"/>
                                    </p:animMotion>
                                  </p:childTnLst>
                                </p:cTn>
                              </p:par>
                              <p:par>
                                <p:cTn id="23" presetID="38" presetClass="path" presetSubtype="0" repeatCount="indefinite" fill="hold" grpId="0" nodeType="withEffect">
                                  <p:stCondLst>
                                    <p:cond delay="100"/>
                                  </p:stCondLst>
                                  <p:childTnLst>
                                    <p:animMotion origin="layout" path="M 0.00886 0.00186 L -0.00833 0.00301 L 0.00886 0.00093 L -0.00833 0.00232 L 0.00851 0.00023 L -0.00833 0.00162 L 0.00868 -0.00069 L -0.0085 0.00093 L 0.00868 -0.00139 L -0.0085 -3.33333E-6 L 0.00834 -0.00231 L -0.0085 -0.00069 L 0.00851 -0.00301 L -0.00885 -0.00139 L 0.00851 -0.0037 L -0.00868 -0.00231 L 0.00851 -0.00416 " pathEditMode="relative" rAng="5096497" ptsTypes="FFFFFFFFFFFFFFFFF">
                                      <p:cBhvr>
                                        <p:cTn id="24" dur="2000" fill="hold"/>
                                        <p:tgtEl>
                                          <p:spTgt spid="172055"/>
                                        </p:tgtEl>
                                        <p:attrNameLst>
                                          <p:attrName>ppt_x</p:attrName>
                                          <p:attrName>ppt_y</p:attrName>
                                        </p:attrNameLst>
                                      </p:cBhvr>
                                      <p:rCtr x="-885" y="-208"/>
                                    </p:animMotion>
                                  </p:childTnLst>
                                </p:cTn>
                              </p:par>
                              <p:par>
                                <p:cTn id="25" presetID="38" presetClass="path" presetSubtype="0" repeatCount="indefinite" fill="hold" grpId="0" nodeType="withEffect">
                                  <p:stCondLst>
                                    <p:cond delay="0"/>
                                  </p:stCondLst>
                                  <p:childTnLst>
                                    <p:animMotion origin="layout" path="M 0.00434 -0.01227 L 0.00069 0.01042 L 0.00399 -0.01134 L 0.00069 0.01042 L 0.00434 -0.01227 L -0.00122 0.00833 L 0.00312 -0.01319 L -0.00157 0.01111 L 0.00225 -0.01273 L -0.00226 0.01088 L 0.00225 -0.01343 L -0.00278 0.00949 L 0.00139 -0.01273 L -0.00261 0.0081 L 0.00017 -0.0125 L -0.00365 0.00995 L 3.88889E-6 -0.01273 " pathEditMode="relative" rAng="789933" ptsTypes="FFFFFFFFFFFFFFFFF">
                                      <p:cBhvr>
                                        <p:cTn id="26" dur="2000" fill="hold"/>
                                        <p:tgtEl>
                                          <p:spTgt spid="172054"/>
                                        </p:tgtEl>
                                        <p:attrNameLst>
                                          <p:attrName>ppt_x</p:attrName>
                                          <p:attrName>ppt_y</p:attrName>
                                        </p:attrNameLst>
                                      </p:cBhvr>
                                      <p:rCtr x="-399" y="1111"/>
                                    </p:animMotion>
                                  </p:childTnLst>
                                </p:cTn>
                              </p:par>
                              <p:par>
                                <p:cTn id="27" presetID="38" presetClass="path" presetSubtype="0" repeatCount="indefinite" fill="hold" grpId="0" nodeType="withEffect">
                                  <p:stCondLst>
                                    <p:cond delay="0"/>
                                  </p:stCondLst>
                                  <p:childTnLst>
                                    <p:animMotion origin="layout" path="M 0.00104 -0.01111 L -0.00521 0.00996 L 0.00139 -0.01041 L -0.00451 0.01112 L 0.00226 -0.01226 L -0.00399 0.01065 L 0.00226 -0.00926 L -0.00347 0.0088 L 0.00313 -0.00926 L -0.00312 0.01181 L 0.00347 -0.00949 L -0.00226 0.01065 L 0.00399 -0.00833 L -0.00174 0.01019 L 0.00451 -0.00879 L -0.00174 0.0125 L 0.00538 -0.00879 " pathEditMode="relative" rAng="1308084" ptsTypes="FFFFFFFFFFFFFFFFF">
                                      <p:cBhvr>
                                        <p:cTn id="28" dur="2000" fill="hold"/>
                                        <p:tgtEl>
                                          <p:spTgt spid="172056"/>
                                        </p:tgtEl>
                                        <p:attrNameLst>
                                          <p:attrName>ppt_x</p:attrName>
                                          <p:attrName>ppt_y</p:attrName>
                                        </p:attrNameLst>
                                      </p:cBhvr>
                                      <p:rCtr x="-87" y="1111"/>
                                    </p:animMotion>
                                  </p:childTnLst>
                                </p:cTn>
                              </p:par>
                              <p:par>
                                <p:cTn id="29" presetID="38" presetClass="path" presetSubtype="0" repeatCount="indefinite" fill="hold" grpId="0" nodeType="withEffect">
                                  <p:stCondLst>
                                    <p:cond delay="0"/>
                                  </p:stCondLst>
                                  <p:childTnLst>
                                    <p:animMotion origin="layout" path="M 0.00503 -0.00532 L -0.00625 -0.00301 L 0.00503 -0.00532 L -0.00625 -0.00301 L 0.00503 -0.00532 L -0.00625 -0.00301 L 0.00521 -0.00532 L -0.00625 -0.00278 L 0.00521 -0.00417 L -0.00608 -0.00208 L 0.00555 -0.0037 L -0.00608 -0.00116 L 0.00538 -0.00278 L -0.0059 -0.00046 L 0.00573 -0.00185 L -0.0059 0.00023 L 0.00625 0.00116 " pathEditMode="relative" rAng="4878103" ptsTypes="FFFFFFFFFFFFFFFFF">
                                      <p:cBhvr>
                                        <p:cTn id="30" dur="2000" fill="hold"/>
                                        <p:tgtEl>
                                          <p:spTgt spid="172062"/>
                                        </p:tgtEl>
                                        <p:attrNameLst>
                                          <p:attrName>ppt_x</p:attrName>
                                          <p:attrName>ppt_y</p:attrName>
                                        </p:attrNameLst>
                                      </p:cBhvr>
                                      <p:rCtr x="-503" y="440"/>
                                    </p:animMotion>
                                  </p:childTnLst>
                                </p:cTn>
                              </p:par>
                              <p:par>
                                <p:cTn id="31" presetID="38" presetClass="path" presetSubtype="0" repeatCount="indefinite" fill="hold" grpId="0" nodeType="withEffect">
                                  <p:stCondLst>
                                    <p:cond delay="0"/>
                                  </p:stCondLst>
                                  <p:childTnLst>
                                    <p:animMotion origin="layout" path="M -0.00261 -0.00902 L -0.00243 0.00834 L -0.00209 -0.00902 L -0.00174 0.00834 L -0.00156 -0.00902 L -0.00122 0.00834 L -0.00087 -0.00902 L -0.0007 0.00834 L -0.00035 -0.00902 L 2.22222E-6 0.00834 L 0.00017 -0.00902 L 0.00052 0.00834 L 0.00087 -0.00902 L 0.00104 0.00834 L 0.00139 -0.00902 L 0.00173 0.00834 L 0.00208 -0.00902 " pathEditMode="relative" rAng="0" ptsTypes="FFFFFFFFFFFFFFFFF">
                                      <p:cBhvr>
                                        <p:cTn id="32" dur="2000" fill="hold"/>
                                        <p:tgtEl>
                                          <p:spTgt spid="172060"/>
                                        </p:tgtEl>
                                        <p:attrNameLst>
                                          <p:attrName>ppt_x</p:attrName>
                                          <p:attrName>ppt_y</p:attrName>
                                        </p:attrNameLst>
                                      </p:cBhvr>
                                      <p:rCtr x="226" y="856"/>
                                    </p:animMotion>
                                  </p:childTnLst>
                                </p:cTn>
                              </p:par>
                              <p:par>
                                <p:cTn id="33" presetID="38" presetClass="path" presetSubtype="0" repeatCount="indefinite" fill="hold" grpId="0" nodeType="withEffect">
                                  <p:stCondLst>
                                    <p:cond delay="0"/>
                                  </p:stCondLst>
                                  <p:childTnLst>
                                    <p:animMotion origin="layout" path="M -0.00712 0.00023 L 0.00625 0.00417 L -0.00695 -0.00023 L 0.00659 0.00347 L -0.00677 -0.00092 L 0.00677 0.00278 L -0.0066 -0.00185 L 0.00677 0.00209 L -0.00643 -0.00231 L 0.00694 0.00116 L -0.00643 -0.00301 L 0.00712 0.00047 L -0.00643 -0.00393 L 0.00729 -0.00023 L -0.00625 -0.00463 L 0.00729 -0.00116 L -0.00608 -0.00555 " pathEditMode="relative" rAng="-4647960" ptsTypes="FFFFFFFFFFFFFFFFF">
                                      <p:cBhvr>
                                        <p:cTn id="34" dur="2000" fill="hold"/>
                                        <p:tgtEl>
                                          <p:spTgt spid="172061"/>
                                        </p:tgtEl>
                                        <p:attrNameLst>
                                          <p:attrName>ppt_x</p:attrName>
                                          <p:attrName>ppt_y</p:attrName>
                                        </p:attrNameLst>
                                      </p:cBhvr>
                                      <p:rCtr x="729" y="-93"/>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path" presetSubtype="0" repeatCount="indefinite" fill="hold" grpId="0" nodeType="clickEffect">
                                  <p:stCondLst>
                                    <p:cond delay="0"/>
                                  </p:stCondLst>
                                  <p:childTnLst>
                                    <p:animMotion origin="layout" path="M 1.94444E-6 -1.21387E-6 C -0.0007 -0.02289 0.01198 -0.03977 0.02864 -0.04069 C 0.04548 -0.04139 0.06007 -0.02566 0.06059 -0.00277 C 0.06076 0.01965 0.04774 0.04 0.03107 0.04093 C 0.01389 0.04069 0.00069 0.02266 1.94444E-6 -1.21387E-6 Z " pathEditMode="relative" rAng="5276111" ptsTypes="fffff">
                                      <p:cBhvr>
                                        <p:cTn id="38" dur="3000" fill="hold"/>
                                        <p:tgtEl>
                                          <p:spTgt spid="172063"/>
                                        </p:tgtEl>
                                        <p:attrNameLst>
                                          <p:attrName>ppt_x</p:attrName>
                                          <p:attrName>ppt_y</p:attrName>
                                        </p:attrNameLst>
                                      </p:cBhvr>
                                      <p:rCtr x="3038" y="0"/>
                                    </p:animMotion>
                                  </p:childTnLst>
                                </p:cTn>
                              </p:par>
                              <p:par>
                                <p:cTn id="39" presetID="1" presetClass="path" presetSubtype="0" repeatCount="indefinite" fill="hold" grpId="0" nodeType="withEffect">
                                  <p:stCondLst>
                                    <p:cond delay="0"/>
                                  </p:stCondLst>
                                  <p:childTnLst>
                                    <p:animMotion origin="layout" path="M 0.00034 -0.00463 C -0.00191 0.01341 -0.01285 0.02913 -0.02639 0.02959 C -0.04028 0.03029 -0.05018 0.01595 -0.0507 -0.00231 C -0.05105 -0.0178 -0.04098 -0.03399 -0.02744 -0.0326 C -0.01563 -0.03515 -0.0007 -0.02243 0.00034 -0.00463 Z " pathEditMode="relative" rAng="5279848" ptsTypes="fffff">
                                      <p:cBhvr>
                                        <p:cTn id="40" dur="3000" fill="hold"/>
                                        <p:tgtEl>
                                          <p:spTgt spid="172064"/>
                                        </p:tgtEl>
                                        <p:attrNameLst>
                                          <p:attrName>ppt_x</p:attrName>
                                          <p:attrName>ppt_y</p:attrName>
                                        </p:attrNameLst>
                                      </p:cBhvr>
                                      <p:rCtr x="-2552" y="208"/>
                                    </p:animMotion>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animBg="1"/>
      <p:bldP spid="172050" grpId="0" animBg="1"/>
      <p:bldP spid="172051" grpId="0" animBg="1"/>
      <p:bldP spid="172052" grpId="0" animBg="1"/>
      <p:bldP spid="172053" grpId="0" animBg="1"/>
      <p:bldP spid="172054" grpId="0" animBg="1"/>
      <p:bldP spid="172055" grpId="0" animBg="1"/>
      <p:bldP spid="172056" grpId="0" animBg="1"/>
      <p:bldP spid="172057" grpId="0" animBg="1"/>
      <p:bldP spid="172058" grpId="0" animBg="1"/>
      <p:bldP spid="172059" grpId="0" animBg="1"/>
      <p:bldP spid="172060" grpId="0" animBg="1"/>
      <p:bldP spid="172061" grpId="0" animBg="1"/>
      <p:bldP spid="172062" grpId="0" animBg="1"/>
      <p:bldP spid="172063" grpId="0" animBg="1"/>
      <p:bldP spid="172064"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Light-matter interaction</a:t>
            </a:r>
            <a:endParaRPr lang="fr-CH" dirty="0"/>
          </a:p>
        </p:txBody>
      </p:sp>
      <p:sp>
        <p:nvSpPr>
          <p:cNvPr id="3" name="Content Placeholder 2"/>
          <p:cNvSpPr>
            <a:spLocks noGrp="1"/>
          </p:cNvSpPr>
          <p:nvPr>
            <p:ph idx="1"/>
          </p:nvPr>
        </p:nvSpPr>
        <p:spPr>
          <a:xfrm>
            <a:off x="838200" y="1825625"/>
            <a:ext cx="5562600" cy="830111"/>
          </a:xfrm>
        </p:spPr>
        <p:txBody>
          <a:bodyPr/>
          <a:lstStyle/>
          <a:p>
            <a:r>
              <a:rPr lang="en-US" dirty="0"/>
              <a:t>Essentially induced dipole radiation</a:t>
            </a:r>
          </a:p>
          <a:p>
            <a:pPr marL="0" indent="0">
              <a:buNone/>
            </a:pPr>
            <a:endParaRPr lang="fr-CH" dirty="0"/>
          </a:p>
        </p:txBody>
      </p:sp>
      <p:sp>
        <p:nvSpPr>
          <p:cNvPr id="4" name="Slide Number Placeholder 3"/>
          <p:cNvSpPr>
            <a:spLocks noGrp="1"/>
          </p:cNvSpPr>
          <p:nvPr>
            <p:ph type="sldNum" sz="quarter" idx="12"/>
          </p:nvPr>
        </p:nvSpPr>
        <p:spPr/>
        <p:txBody>
          <a:bodyPr/>
          <a:lstStyle/>
          <a:p>
            <a:fld id="{44A68BA8-7460-4AE7-97A1-6C92CDFA0F8E}" type="slidenum">
              <a:rPr lang="fr-CH" smtClean="0"/>
              <a:pPr/>
              <a:t>29</a:t>
            </a:fld>
            <a:endParaRPr lang="fr-CH"/>
          </a:p>
        </p:txBody>
      </p:sp>
      <p:pic>
        <p:nvPicPr>
          <p:cNvPr id="5" name="Picture 4"/>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60473" y="890545"/>
            <a:ext cx="3355451" cy="1296063"/>
          </a:xfrm>
          <a:prstGeom prst="rect">
            <a:avLst/>
          </a:prstGeom>
        </p:spPr>
      </p:pic>
      <p:graphicFrame>
        <p:nvGraphicFramePr>
          <p:cNvPr id="7" name="Object 6"/>
          <p:cNvGraphicFramePr>
            <a:graphicFrameLocks noChangeAspect="1"/>
          </p:cNvGraphicFramePr>
          <p:nvPr/>
        </p:nvGraphicFramePr>
        <p:xfrm>
          <a:off x="3258213" y="2547993"/>
          <a:ext cx="3654425" cy="1504950"/>
        </p:xfrm>
        <a:graphic>
          <a:graphicData uri="http://schemas.openxmlformats.org/presentationml/2006/ole">
            <mc:AlternateContent xmlns:mc="http://schemas.openxmlformats.org/markup-compatibility/2006">
              <mc:Choice xmlns:v="urn:schemas-microsoft-com:vml" Requires="v">
                <p:oleObj name="Equation" r:id="rId3" imgW="1663560" imgH="685800" progId="Equation.DSMT4">
                  <p:embed/>
                </p:oleObj>
              </mc:Choice>
              <mc:Fallback>
                <p:oleObj name="Equation" r:id="rId3" imgW="1663560" imgH="685800" progId="Equation.DSMT4">
                  <p:embed/>
                  <p:pic>
                    <p:nvPicPr>
                      <p:cNvPr id="7" name="Object 6"/>
                      <p:cNvPicPr>
                        <a:picLocks noChangeAspect="1" noChangeArrowheads="1"/>
                      </p:cNvPicPr>
                      <p:nvPr/>
                    </p:nvPicPr>
                    <p:blipFill>
                      <a:blip r:embed="rId4"/>
                      <a:srcRect/>
                      <a:stretch>
                        <a:fillRect/>
                      </a:stretch>
                    </p:blipFill>
                    <p:spPr bwMode="auto">
                      <a:xfrm>
                        <a:off x="3258213" y="2547993"/>
                        <a:ext cx="3654425" cy="1504950"/>
                      </a:xfrm>
                      <a:prstGeom prst="rect">
                        <a:avLst/>
                      </a:prstGeom>
                      <a:noFill/>
                      <a:ln>
                        <a:noFill/>
                      </a:ln>
                      <a:effectLst/>
                    </p:spPr>
                  </p:pic>
                </p:oleObj>
              </mc:Fallback>
            </mc:AlternateContent>
          </a:graphicData>
        </a:graphic>
      </p:graphicFrame>
      <p:sp>
        <p:nvSpPr>
          <p:cNvPr id="8" name="TextBox 7"/>
          <p:cNvSpPr txBox="1"/>
          <p:nvPr/>
        </p:nvSpPr>
        <p:spPr>
          <a:xfrm>
            <a:off x="1804946" y="3029446"/>
            <a:ext cx="1194558" cy="461665"/>
          </a:xfrm>
          <a:prstGeom prst="rect">
            <a:avLst/>
          </a:prstGeom>
          <a:noFill/>
        </p:spPr>
        <p:txBody>
          <a:bodyPr wrap="none" rtlCol="0">
            <a:spAutoFit/>
          </a:bodyPr>
          <a:lstStyle/>
          <a:p>
            <a:r>
              <a:rPr lang="en-US" sz="2400" dirty="0">
                <a:latin typeface="Helvetica" panose="020B0604020202020204" pitchFamily="34" charset="0"/>
                <a:cs typeface="Helvetica" panose="020B0604020202020204" pitchFamily="34" charset="0"/>
              </a:rPr>
              <a:t>E small</a:t>
            </a:r>
            <a:endParaRPr lang="fr-CH" sz="2400" dirty="0">
              <a:latin typeface="Helvetica" panose="020B0604020202020204" pitchFamily="34" charset="0"/>
              <a:cs typeface="Helvetica" panose="020B0604020202020204" pitchFamily="34" charset="0"/>
            </a:endParaRPr>
          </a:p>
        </p:txBody>
      </p:sp>
      <p:sp>
        <p:nvSpPr>
          <p:cNvPr id="9" name="Right Arrow 8"/>
          <p:cNvSpPr/>
          <p:nvPr/>
        </p:nvSpPr>
        <p:spPr>
          <a:xfrm>
            <a:off x="7331103" y="3021495"/>
            <a:ext cx="739471" cy="34985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TextBox 9"/>
          <p:cNvSpPr txBox="1"/>
          <p:nvPr/>
        </p:nvSpPr>
        <p:spPr>
          <a:xfrm>
            <a:off x="8388626" y="2949934"/>
            <a:ext cx="2759103" cy="461665"/>
          </a:xfrm>
          <a:prstGeom prst="rect">
            <a:avLst/>
          </a:prstGeom>
          <a:noFill/>
        </p:spPr>
        <p:txBody>
          <a:bodyPr wrap="square" rtlCol="0">
            <a:spAutoFit/>
          </a:bodyPr>
          <a:lstStyle/>
          <a:p>
            <a:r>
              <a:rPr lang="en-US" sz="2400" i="1" dirty="0">
                <a:latin typeface="Helvetica" panose="020B0604020202020204" pitchFamily="34" charset="0"/>
                <a:cs typeface="Helvetica" panose="020B0604020202020204" pitchFamily="34" charset="0"/>
              </a:rPr>
              <a:t>Linear oscillator</a:t>
            </a:r>
            <a:endParaRPr lang="fr-CH" sz="2400" i="1" dirty="0">
              <a:latin typeface="Helvetica" panose="020B0604020202020204" pitchFamily="34" charset="0"/>
              <a:cs typeface="Helvetica" panose="020B0604020202020204" pitchFamily="34" charset="0"/>
            </a:endParaRPr>
          </a:p>
        </p:txBody>
      </p:sp>
      <p:grpSp>
        <p:nvGrpSpPr>
          <p:cNvPr id="15" name="Group 14"/>
          <p:cNvGrpSpPr/>
          <p:nvPr/>
        </p:nvGrpSpPr>
        <p:grpSpPr>
          <a:xfrm>
            <a:off x="1623392" y="4565484"/>
            <a:ext cx="6367393" cy="1560513"/>
            <a:chOff x="1623392" y="4565484"/>
            <a:chExt cx="6367393" cy="1560513"/>
          </a:xfrm>
        </p:grpSpPr>
        <p:graphicFrame>
          <p:nvGraphicFramePr>
            <p:cNvPr id="11" name="Object 10"/>
            <p:cNvGraphicFramePr>
              <a:graphicFrameLocks noChangeAspect="1"/>
            </p:cNvGraphicFramePr>
            <p:nvPr>
              <p:extLst>
                <p:ext uri="{D42A27DB-BD31-4B8C-83A1-F6EECF244321}">
                  <p14:modId xmlns:p14="http://schemas.microsoft.com/office/powerpoint/2010/main" val="3870812603"/>
                </p:ext>
              </p:extLst>
            </p:nvPr>
          </p:nvGraphicFramePr>
          <p:xfrm>
            <a:off x="3360048" y="4565484"/>
            <a:ext cx="4630737" cy="1560513"/>
          </p:xfrm>
          <a:graphic>
            <a:graphicData uri="http://schemas.openxmlformats.org/presentationml/2006/ole">
              <mc:AlternateContent xmlns:mc="http://schemas.openxmlformats.org/markup-compatibility/2006">
                <mc:Choice xmlns:v="urn:schemas-microsoft-com:vml" Requires="v">
                  <p:oleObj name="Equation" r:id="rId5" imgW="2108160" imgH="711000" progId="Equation.DSMT4">
                    <p:embed/>
                  </p:oleObj>
                </mc:Choice>
                <mc:Fallback>
                  <p:oleObj name="Equation" r:id="rId5" imgW="2108160" imgH="711000" progId="Equation.DSMT4">
                    <p:embed/>
                    <p:pic>
                      <p:nvPicPr>
                        <p:cNvPr id="11" name="Object 10"/>
                        <p:cNvPicPr>
                          <a:picLocks noChangeAspect="1" noChangeArrowheads="1"/>
                        </p:cNvPicPr>
                        <p:nvPr/>
                      </p:nvPicPr>
                      <p:blipFill>
                        <a:blip r:embed="rId6"/>
                        <a:srcRect/>
                        <a:stretch>
                          <a:fillRect/>
                        </a:stretch>
                      </p:blipFill>
                      <p:spPr bwMode="auto">
                        <a:xfrm>
                          <a:off x="3360048" y="4565484"/>
                          <a:ext cx="4630737" cy="1560513"/>
                        </a:xfrm>
                        <a:prstGeom prst="rect">
                          <a:avLst/>
                        </a:prstGeom>
                        <a:noFill/>
                        <a:ln>
                          <a:noFill/>
                        </a:ln>
                        <a:effectLst/>
                      </p:spPr>
                    </p:pic>
                  </p:oleObj>
                </mc:Fallback>
              </mc:AlternateContent>
            </a:graphicData>
          </a:graphic>
        </p:graphicFrame>
        <p:sp>
          <p:nvSpPr>
            <p:cNvPr id="12" name="TextBox 11"/>
            <p:cNvSpPr txBox="1"/>
            <p:nvPr/>
          </p:nvSpPr>
          <p:spPr>
            <a:xfrm>
              <a:off x="1623392" y="5074258"/>
              <a:ext cx="1604927" cy="461665"/>
            </a:xfrm>
            <a:prstGeom prst="rect">
              <a:avLst/>
            </a:prstGeom>
            <a:noFill/>
          </p:spPr>
          <p:txBody>
            <a:bodyPr wrap="none" rtlCol="0">
              <a:spAutoFit/>
            </a:bodyPr>
            <a:lstStyle/>
            <a:p>
              <a:r>
                <a:rPr lang="en-US" sz="2400" dirty="0">
                  <a:latin typeface="Helvetica" panose="020B0604020202020204" pitchFamily="34" charset="0"/>
                  <a:cs typeface="Helvetica" panose="020B0604020202020204" pitchFamily="34" charset="0"/>
                </a:rPr>
                <a:t>E stronger</a:t>
              </a:r>
              <a:endParaRPr lang="fr-CH" sz="2400" dirty="0">
                <a:latin typeface="Helvetica" panose="020B0604020202020204" pitchFamily="34" charset="0"/>
                <a:cs typeface="Helvetica" panose="020B0604020202020204" pitchFamily="34" charset="0"/>
              </a:endParaRPr>
            </a:p>
          </p:txBody>
        </p:sp>
      </p:grpSp>
      <p:grpSp>
        <p:nvGrpSpPr>
          <p:cNvPr id="16" name="Group 15"/>
          <p:cNvGrpSpPr/>
          <p:nvPr/>
        </p:nvGrpSpPr>
        <p:grpSpPr>
          <a:xfrm>
            <a:off x="8207071" y="4517666"/>
            <a:ext cx="3601941" cy="1569660"/>
            <a:chOff x="8207071" y="4517666"/>
            <a:chExt cx="3601941" cy="1569660"/>
          </a:xfrm>
        </p:grpSpPr>
        <p:sp>
          <p:nvSpPr>
            <p:cNvPr id="13" name="Right Arrow 12"/>
            <p:cNvSpPr/>
            <p:nvPr/>
          </p:nvSpPr>
          <p:spPr>
            <a:xfrm>
              <a:off x="8207071" y="5074257"/>
              <a:ext cx="739471" cy="34985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TextBox 13"/>
            <p:cNvSpPr txBox="1"/>
            <p:nvPr/>
          </p:nvSpPr>
          <p:spPr>
            <a:xfrm>
              <a:off x="9049909" y="4517666"/>
              <a:ext cx="2759103" cy="1569660"/>
            </a:xfrm>
            <a:prstGeom prst="rect">
              <a:avLst/>
            </a:prstGeom>
            <a:noFill/>
          </p:spPr>
          <p:txBody>
            <a:bodyPr wrap="square" rtlCol="0">
              <a:spAutoFit/>
            </a:bodyPr>
            <a:lstStyle/>
            <a:p>
              <a:r>
                <a:rPr lang="en-US" sz="2400" i="1" dirty="0">
                  <a:latin typeface="Helvetica" panose="020B0604020202020204" pitchFamily="34" charset="0"/>
                  <a:cs typeface="Helvetica" panose="020B0604020202020204" pitchFamily="34" charset="0"/>
                </a:rPr>
                <a:t>Non-linear response, higher harmonic generation</a:t>
              </a:r>
              <a:endParaRPr lang="fr-CH" sz="2400" i="1" dirty="0">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114539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laser mean to you?</a:t>
            </a:r>
            <a:endParaRPr lang="fr-CH" dirty="0"/>
          </a:p>
        </p:txBody>
      </p:sp>
      <p:sp>
        <p:nvSpPr>
          <p:cNvPr id="4" name="Slide Number Placeholder 3"/>
          <p:cNvSpPr>
            <a:spLocks noGrp="1"/>
          </p:cNvSpPr>
          <p:nvPr>
            <p:ph type="sldNum" sz="quarter" idx="4294967295"/>
          </p:nvPr>
        </p:nvSpPr>
        <p:spPr>
          <a:xfrm>
            <a:off x="11523663" y="6399213"/>
            <a:ext cx="668337" cy="342900"/>
          </a:xfrm>
        </p:spPr>
        <p:txBody>
          <a:bodyPr/>
          <a:lstStyle/>
          <a:p>
            <a:fld id="{44A68BA8-7460-4AE7-97A1-6C92CDFA0F8E}" type="slidenum">
              <a:rPr lang="fr-CH" smtClean="0"/>
              <a:pPr/>
              <a:t>3</a:t>
            </a:fld>
            <a:endParaRPr lang="fr-CH"/>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0722" y="1623888"/>
            <a:ext cx="5144737" cy="386251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24772" y="1697037"/>
            <a:ext cx="6036926" cy="378022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24000"/>
            <a:ext cx="12192000" cy="5334000"/>
          </a:xfrm>
          <a:prstGeom prst="rect">
            <a:avLst/>
          </a:prstGeom>
        </p:spPr>
      </p:pic>
    </p:spTree>
    <p:extLst>
      <p:ext uri="{BB962C8B-B14F-4D97-AF65-F5344CB8AC3E}">
        <p14:creationId xmlns:p14="http://schemas.microsoft.com/office/powerpoint/2010/main" val="75280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2770910" y="448006"/>
            <a:ext cx="9264072" cy="1143000"/>
          </a:xfrm>
        </p:spPr>
        <p:txBody>
          <a:bodyPr>
            <a:noAutofit/>
          </a:bodyPr>
          <a:lstStyle/>
          <a:p>
            <a:pPr eaLnBrk="1" hangingPunct="1"/>
            <a:r>
              <a:rPr lang="en-GB" altLang="en-US" sz="2800" dirty="0"/>
              <a:t>How to model the material response to an incoming EM wave?</a:t>
            </a:r>
            <a:br>
              <a:rPr lang="en-GB" altLang="en-US" sz="2800" dirty="0"/>
            </a:br>
            <a:r>
              <a:rPr lang="en-GB" altLang="en-US" sz="2800" dirty="0"/>
              <a:t>(Lorentz dispersion model)</a:t>
            </a:r>
            <a:endParaRPr lang="nl-NL" altLang="en-US" sz="2800" dirty="0"/>
          </a:p>
        </p:txBody>
      </p:sp>
      <p:sp>
        <p:nvSpPr>
          <p:cNvPr id="5125" name="Rectangle 3"/>
          <p:cNvSpPr>
            <a:spLocks noGrp="1" noChangeArrowheads="1"/>
          </p:cNvSpPr>
          <p:nvPr>
            <p:ph type="body" idx="1"/>
          </p:nvPr>
        </p:nvSpPr>
        <p:spPr>
          <a:xfrm>
            <a:off x="3373550" y="2400540"/>
            <a:ext cx="8229600" cy="1195773"/>
          </a:xfrm>
        </p:spPr>
        <p:txBody>
          <a:bodyPr>
            <a:normAutofit/>
          </a:bodyPr>
          <a:lstStyle/>
          <a:p>
            <a:pPr eaLnBrk="1" hangingPunct="1"/>
            <a:r>
              <a:rPr lang="en-GB" altLang="en-US" sz="2800" dirty="0"/>
              <a:t> In a first approximation, it can be modelled by an oscillator</a:t>
            </a:r>
          </a:p>
        </p:txBody>
      </p:sp>
      <p:sp>
        <p:nvSpPr>
          <p:cNvPr id="6" name="Oval 10"/>
          <p:cNvSpPr>
            <a:spLocks noChangeArrowheads="1"/>
          </p:cNvSpPr>
          <p:nvPr/>
        </p:nvSpPr>
        <p:spPr bwMode="auto">
          <a:xfrm>
            <a:off x="5857049" y="5175621"/>
            <a:ext cx="244475" cy="42863"/>
          </a:xfrm>
          <a:prstGeom prst="ellipse">
            <a:avLst/>
          </a:prstGeom>
          <a:solidFill>
            <a:schemeClr val="tx1"/>
          </a:soli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7" name="Line 11"/>
          <p:cNvSpPr>
            <a:spLocks noChangeShapeType="1"/>
          </p:cNvSpPr>
          <p:nvPr/>
        </p:nvSpPr>
        <p:spPr bwMode="auto">
          <a:xfrm flipV="1">
            <a:off x="7276273" y="4575545"/>
            <a:ext cx="0" cy="1233488"/>
          </a:xfrm>
          <a:prstGeom prst="line">
            <a:avLst/>
          </a:prstGeom>
          <a:noFill/>
          <a:ln w="2857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graphicFrame>
        <p:nvGraphicFramePr>
          <p:cNvPr id="5122" name="Object 4"/>
          <p:cNvGraphicFramePr>
            <a:graphicFrameLocks noChangeAspect="1"/>
          </p:cNvGraphicFramePr>
          <p:nvPr/>
        </p:nvGraphicFramePr>
        <p:xfrm>
          <a:off x="7303616" y="4953087"/>
          <a:ext cx="693738" cy="479425"/>
        </p:xfrm>
        <a:graphic>
          <a:graphicData uri="http://schemas.openxmlformats.org/presentationml/2006/ole">
            <mc:AlternateContent xmlns:mc="http://schemas.openxmlformats.org/markup-compatibility/2006">
              <mc:Choice xmlns:v="urn:schemas-microsoft-com:vml" Requires="v">
                <p:oleObj name="Equation" r:id="rId3" imgW="330120" imgH="228600" progId="Equation.DSMT4">
                  <p:embed/>
                </p:oleObj>
              </mc:Choice>
              <mc:Fallback>
                <p:oleObj name="Equation" r:id="rId3" imgW="330120" imgH="228600" progId="Equation.DSMT4">
                  <p:embed/>
                  <p:pic>
                    <p:nvPicPr>
                      <p:cNvPr id="5122" name="Object 4"/>
                      <p:cNvPicPr>
                        <a:picLocks noChangeAspect="1" noChangeArrowheads="1"/>
                      </p:cNvPicPr>
                      <p:nvPr/>
                    </p:nvPicPr>
                    <p:blipFill>
                      <a:blip r:embed="rId4"/>
                      <a:srcRect/>
                      <a:stretch>
                        <a:fillRect/>
                      </a:stretch>
                    </p:blipFill>
                    <p:spPr bwMode="auto">
                      <a:xfrm>
                        <a:off x="7303616" y="4953087"/>
                        <a:ext cx="693738"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Line 13"/>
          <p:cNvSpPr>
            <a:spLocks noChangeShapeType="1"/>
          </p:cNvSpPr>
          <p:nvPr/>
        </p:nvSpPr>
        <p:spPr bwMode="auto">
          <a:xfrm flipV="1">
            <a:off x="5644323" y="4575545"/>
            <a:ext cx="0" cy="1233488"/>
          </a:xfrm>
          <a:prstGeom prst="line">
            <a:avLst/>
          </a:prstGeom>
          <a:noFill/>
          <a:ln w="2857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graphicFrame>
        <p:nvGraphicFramePr>
          <p:cNvPr id="5123" name="Object 5"/>
          <p:cNvGraphicFramePr>
            <a:graphicFrameLocks noChangeAspect="1"/>
          </p:cNvGraphicFramePr>
          <p:nvPr/>
        </p:nvGraphicFramePr>
        <p:xfrm>
          <a:off x="4957292" y="4934037"/>
          <a:ext cx="639763" cy="506413"/>
        </p:xfrm>
        <a:graphic>
          <a:graphicData uri="http://schemas.openxmlformats.org/presentationml/2006/ole">
            <mc:AlternateContent xmlns:mc="http://schemas.openxmlformats.org/markup-compatibility/2006">
              <mc:Choice xmlns:v="urn:schemas-microsoft-com:vml" Requires="v">
                <p:oleObj name="Equation" r:id="rId5" imgW="304560" imgH="241200" progId="Equation.DSMT4">
                  <p:embed/>
                </p:oleObj>
              </mc:Choice>
              <mc:Fallback>
                <p:oleObj name="Equation" r:id="rId5" imgW="304560" imgH="241200" progId="Equation.DSMT4">
                  <p:embed/>
                  <p:pic>
                    <p:nvPicPr>
                      <p:cNvPr id="5123" name="Object 5"/>
                      <p:cNvPicPr>
                        <a:picLocks noChangeAspect="1" noChangeArrowheads="1"/>
                      </p:cNvPicPr>
                      <p:nvPr/>
                    </p:nvPicPr>
                    <p:blipFill>
                      <a:blip r:embed="rId6"/>
                      <a:srcRect/>
                      <a:stretch>
                        <a:fillRect/>
                      </a:stretch>
                    </p:blipFill>
                    <p:spPr bwMode="auto">
                      <a:xfrm>
                        <a:off x="4957292" y="4934037"/>
                        <a:ext cx="639763"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Oval 15"/>
          <p:cNvSpPr>
            <a:spLocks noChangeArrowheads="1"/>
          </p:cNvSpPr>
          <p:nvPr/>
        </p:nvSpPr>
        <p:spPr bwMode="auto">
          <a:xfrm>
            <a:off x="6469823" y="4842245"/>
            <a:ext cx="763588" cy="763588"/>
          </a:xfrm>
          <a:prstGeom prst="ellipse">
            <a:avLst/>
          </a:prstGeom>
          <a:gradFill rotWithShape="1">
            <a:gsLst>
              <a:gs pos="0">
                <a:schemeClr val="accent1"/>
              </a:gs>
              <a:gs pos="100000">
                <a:schemeClr val="bg1"/>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5467" y="139488"/>
            <a:ext cx="2326523" cy="3320582"/>
          </a:xfrm>
          <a:prstGeom prst="rect">
            <a:avLst/>
          </a:prstGeom>
        </p:spPr>
      </p:pic>
      <p:sp>
        <p:nvSpPr>
          <p:cNvPr id="3" name="Rectangle 2"/>
          <p:cNvSpPr/>
          <p:nvPr/>
        </p:nvSpPr>
        <p:spPr>
          <a:xfrm>
            <a:off x="67573" y="3520493"/>
            <a:ext cx="2424190" cy="646331"/>
          </a:xfrm>
          <a:prstGeom prst="rect">
            <a:avLst/>
          </a:prstGeom>
        </p:spPr>
        <p:txBody>
          <a:bodyPr wrap="none">
            <a:spAutoFit/>
          </a:bodyPr>
          <a:lstStyle/>
          <a:p>
            <a:r>
              <a:rPr lang="fr-CH" dirty="0"/>
              <a:t>Hendrik </a:t>
            </a:r>
            <a:r>
              <a:rPr lang="fr-CH" dirty="0" err="1"/>
              <a:t>Antoon</a:t>
            </a:r>
            <a:r>
              <a:rPr lang="fr-CH" dirty="0"/>
              <a:t> Lorentz</a:t>
            </a:r>
          </a:p>
          <a:p>
            <a:r>
              <a:rPr lang="en-US" dirty="0"/>
              <a:t>(1858-1928)</a:t>
            </a:r>
            <a:endParaRPr lang="fr-CH" dirty="0"/>
          </a:p>
        </p:txBody>
      </p:sp>
    </p:spTree>
    <p:extLst>
      <p:ext uri="{BB962C8B-B14F-4D97-AF65-F5344CB8AC3E}">
        <p14:creationId xmlns:p14="http://schemas.microsoft.com/office/powerpoint/2010/main" val="3937419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path" presetSubtype="0" repeatCount="indefinite" fill="hold" grpId="0" nodeType="withEffect">
                                  <p:stCondLst>
                                    <p:cond delay="300"/>
                                  </p:stCondLst>
                                  <p:endCondLst>
                                    <p:cond evt="onNext" delay="0">
                                      <p:tgtEl>
                                        <p:sldTgt/>
                                      </p:tgtEl>
                                    </p:cond>
                                  </p:endCondLst>
                                  <p:childTnLst>
                                    <p:animMotion origin="layout" path="M -0.00468 -0.00833 C -0.00468 -0.05533 -0.00468 -0.09977 -0.00451 -0.09977 C -0.00434 -0.09977 -0.00434 -0.05533 -0.00416 -0.00833 C -0.00416 0.04375 -0.00416 0.0963 -0.00382 0.0963 C -0.00364 0.0963 -0.00364 0.04375 -0.00364 -0.00833 C -0.00347 -0.05533 -0.00347 -0.09977 -0.0033 -0.09977 C -0.00312 -0.09977 -0.00312 -0.05533 -0.00295 -0.00833 C -0.00295 0.04375 -0.00295 0.0963 -0.00277 0.0963 C -0.0026 0.0963 -0.00243 -0.00833 -0.00243 -0.0081 C -0.00243 -0.05533 -0.00225 -0.09977 -0.00208 -0.09977 C -0.00191 -0.09977 -0.00191 -0.05533 -0.00191 -0.00833 C -0.00173 0.04375 -0.00173 0.0963 -0.00156 0.0963 C -0.00139 0.0963 -0.00139 0.04375 -0.00121 -0.00833 C -0.00121 -0.05533 -0.00121 -0.09977 -0.00104 -0.09977 C -0.00087 -0.09977 -0.00069 -0.05533 -0.00069 -0.00833 C -0.00069 0.04375 -0.00052 0.0963 -0.00034 0.0963 C -0.00017 0.0963 -0.00017 0.04375 -2.77778E-6 -0.00833 " pathEditMode="relative" rAng="0" ptsTypes="AAAAAAAAAAAAAAAAA">
                                      <p:cBhvr>
                                        <p:cTn id="6" dur="5000" fill="hold"/>
                                        <p:tgtEl>
                                          <p:spTgt spid="6"/>
                                        </p:tgtEl>
                                        <p:attrNameLst>
                                          <p:attrName>ppt_x</p:attrName>
                                          <p:attrName>ppt_y</p:attrName>
                                        </p:attrNameLst>
                                      </p:cBhvr>
                                      <p:rCtr x="22600" y="64800"/>
                                    </p:animMotion>
                                  </p:childTnLst>
                                </p:cTn>
                              </p:par>
                              <p:par>
                                <p:cTn id="7" presetID="40" presetClass="path" presetSubtype="0" repeatCount="indefinite" fill="hold" grpId="0" nodeType="withEffect">
                                  <p:stCondLst>
                                    <p:cond delay="300"/>
                                  </p:stCondLst>
                                  <p:endCondLst>
                                    <p:cond evt="onNext" delay="0">
                                      <p:tgtEl>
                                        <p:sldTgt/>
                                      </p:tgtEl>
                                    </p:cond>
                                  </p:endCondLst>
                                  <p:childTnLst>
                                    <p:animMotion origin="layout" path="M -0.00469 -0.00208 C -0.00469 -0.04259 -0.00469 -0.08078 -0.00452 -0.08078 C -0.00434 -0.08078 -0.00434 -0.04259 -0.00417 -0.00208 C -0.00417 0.04283 -0.00417 0.0882 -0.00382 0.0882 C -0.00365 0.0882 -0.00365 0.04283 -0.00365 -0.00208 C -0.00348 -0.04259 -0.00348 -0.08078 -0.0033 -0.08078 C -0.00313 -0.08078 -0.00313 -0.04259 -0.00296 -0.00208 C -0.00296 0.04283 -0.00296 0.0882 -0.00278 0.0882 C -0.00261 0.0882 -0.00244 -0.00208 -0.00244 -0.00162 C -0.00244 -0.04259 -0.00226 -0.08078 -0.00209 -0.08078 C -0.00191 -0.08078 -0.00191 -0.04259 -0.00191 -0.00208 C -0.00174 0.04283 -0.00174 0.0882 -0.00157 0.0882 C -0.00139 0.0882 -0.00139 0.04283 -0.00122 -0.00208 C -0.00122 -0.04259 -0.00122 -0.08078 -0.00105 -0.08078 C -0.00087 -0.08078 -0.0007 -0.04259 -0.0007 -0.00208 C -0.0007 0.04283 -0.00053 0.0882 -0.00035 0.0882 C -0.00018 0.0882 -0.00018 0.04283 4.72222E-6 -0.00208 " pathEditMode="relative" rAng="0" ptsTypes="AAAAAAAAAAAAAAAAA">
                                      <p:cBhvr>
                                        <p:cTn id="8" dur="5000" fill="hold"/>
                                        <p:tgtEl>
                                          <p:spTgt spid="11"/>
                                        </p:tgtEl>
                                        <p:attrNameLst>
                                          <p:attrName>ppt_x</p:attrName>
                                          <p:attrName>ppt_y</p:attrName>
                                        </p:attrNameLst>
                                      </p:cBhvr>
                                      <p:rCtr x="226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4941889" y="3589339"/>
            <a:ext cx="1112837" cy="1466850"/>
          </a:xfrm>
          <a:prstGeom prst="rect">
            <a:avLst/>
          </a:prstGeom>
          <a:solidFill>
            <a:schemeClr val="bg1"/>
          </a:solidFill>
          <a:ln w="9525">
            <a:solidFill>
              <a:schemeClr val="bg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4995" name="Rectangle 3"/>
          <p:cNvSpPr>
            <a:spLocks noChangeArrowheads="1"/>
          </p:cNvSpPr>
          <p:nvPr/>
        </p:nvSpPr>
        <p:spPr bwMode="auto">
          <a:xfrm>
            <a:off x="3398839" y="3589339"/>
            <a:ext cx="1443037" cy="1466850"/>
          </a:xfrm>
          <a:prstGeom prst="rect">
            <a:avLst/>
          </a:prstGeom>
          <a:solidFill>
            <a:schemeClr val="bg1"/>
          </a:solidFill>
          <a:ln w="9525">
            <a:solidFill>
              <a:schemeClr val="bg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 name="Title 1"/>
          <p:cNvSpPr>
            <a:spLocks noGrp="1"/>
          </p:cNvSpPr>
          <p:nvPr>
            <p:ph type="title"/>
          </p:nvPr>
        </p:nvSpPr>
        <p:spPr>
          <a:xfrm>
            <a:off x="526473" y="274638"/>
            <a:ext cx="11194471" cy="1143000"/>
          </a:xfrm>
        </p:spPr>
        <p:txBody>
          <a:bodyPr>
            <a:noAutofit/>
          </a:bodyPr>
          <a:lstStyle/>
          <a:p>
            <a:r>
              <a:rPr lang="en-US" altLang="en-US" sz="3200" dirty="0"/>
              <a:t>Light excites atoms, which emit light that adds (or subtracts) with the input light...</a:t>
            </a:r>
            <a:endParaRPr lang="en-US" sz="3200" dirty="0"/>
          </a:p>
        </p:txBody>
      </p:sp>
      <p:sp>
        <p:nvSpPr>
          <p:cNvPr id="4104" name="Rectangle 5"/>
          <p:cNvSpPr>
            <a:spLocks noGrp="1" noChangeArrowheads="1"/>
          </p:cNvSpPr>
          <p:nvPr>
            <p:ph type="body" sz="half" idx="4294967295"/>
          </p:nvPr>
        </p:nvSpPr>
        <p:spPr>
          <a:xfrm>
            <a:off x="1837900" y="1829653"/>
            <a:ext cx="7751928" cy="968138"/>
          </a:xfrm>
        </p:spPr>
        <p:txBody>
          <a:bodyPr>
            <a:noAutofit/>
          </a:bodyPr>
          <a:lstStyle/>
          <a:p>
            <a:pPr marL="0" indent="0">
              <a:buClr>
                <a:schemeClr val="tx1"/>
              </a:buClr>
              <a:buNone/>
            </a:pPr>
            <a:r>
              <a:rPr lang="en-US" altLang="en-US" sz="2400" dirty="0"/>
              <a:t>When light of frequency </a:t>
            </a:r>
            <a:r>
              <a:rPr lang="en-US" altLang="en-US" sz="2400" i="1" dirty="0">
                <a:latin typeface="Symbol" pitchFamily="18" charset="2"/>
              </a:rPr>
              <a:t>w</a:t>
            </a:r>
            <a:r>
              <a:rPr lang="en-US" altLang="en-US" sz="2400" dirty="0"/>
              <a:t> excites an atom with resonant frequency </a:t>
            </a:r>
            <a:r>
              <a:rPr lang="en-US" altLang="en-US" sz="2400" i="1" dirty="0">
                <a:latin typeface="Symbol" pitchFamily="18" charset="2"/>
              </a:rPr>
              <a:t>w</a:t>
            </a:r>
            <a:r>
              <a:rPr lang="en-US" altLang="en-US" sz="2400" baseline="-25000" dirty="0">
                <a:latin typeface="Times New Roman" pitchFamily="18" charset="0"/>
              </a:rPr>
              <a:t>0</a:t>
            </a:r>
            <a:r>
              <a:rPr lang="en-US" altLang="en-US" sz="2400" dirty="0"/>
              <a:t>:</a:t>
            </a:r>
          </a:p>
        </p:txBody>
      </p:sp>
      <p:sp>
        <p:nvSpPr>
          <p:cNvPr id="4105" name="Text Box 6"/>
          <p:cNvSpPr txBox="1">
            <a:spLocks noChangeArrowheads="1"/>
          </p:cNvSpPr>
          <p:nvPr/>
        </p:nvSpPr>
        <p:spPr bwMode="auto">
          <a:xfrm>
            <a:off x="2043648" y="5484250"/>
            <a:ext cx="79184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spcBef>
                <a:spcPct val="0"/>
              </a:spcBef>
            </a:pPr>
            <a:r>
              <a:rPr lang="en-US" altLang="en-US" sz="2000" b="0" i="1" dirty="0">
                <a:solidFill>
                  <a:schemeClr val="tx1"/>
                </a:solidFill>
              </a:rPr>
              <a:t>An excited atom vibrates at the frequency of the light that excited it and re-emits the energy as light of that frequency.</a:t>
            </a:r>
          </a:p>
        </p:txBody>
      </p:sp>
      <p:sp>
        <p:nvSpPr>
          <p:cNvPr id="84999" name="Rectangle 7"/>
          <p:cNvSpPr>
            <a:spLocks noChangeArrowheads="1"/>
          </p:cNvSpPr>
          <p:nvPr/>
        </p:nvSpPr>
        <p:spPr bwMode="auto">
          <a:xfrm>
            <a:off x="2149476" y="3589339"/>
            <a:ext cx="1139825" cy="1466850"/>
          </a:xfrm>
          <a:prstGeom prst="rect">
            <a:avLst/>
          </a:prstGeom>
          <a:solidFill>
            <a:schemeClr val="bg1"/>
          </a:solidFill>
          <a:ln w="9525">
            <a:solidFill>
              <a:schemeClr val="bg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5000" name="Oval 8"/>
          <p:cNvSpPr>
            <a:spLocks noChangeArrowheads="1"/>
          </p:cNvSpPr>
          <p:nvPr/>
        </p:nvSpPr>
        <p:spPr bwMode="auto">
          <a:xfrm>
            <a:off x="4054475" y="3943351"/>
            <a:ext cx="763588" cy="763588"/>
          </a:xfrm>
          <a:prstGeom prst="ellipse">
            <a:avLst/>
          </a:prstGeom>
          <a:gradFill rotWithShape="1">
            <a:gsLst>
              <a:gs pos="0">
                <a:schemeClr val="accent1"/>
              </a:gs>
              <a:gs pos="100000">
                <a:schemeClr val="bg1"/>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5001" name="Oval 9"/>
          <p:cNvSpPr>
            <a:spLocks noChangeArrowheads="1"/>
          </p:cNvSpPr>
          <p:nvPr/>
        </p:nvSpPr>
        <p:spPr bwMode="auto">
          <a:xfrm>
            <a:off x="2909889" y="4308477"/>
            <a:ext cx="231775" cy="42863"/>
          </a:xfrm>
          <a:prstGeom prst="ellipse">
            <a:avLst/>
          </a:prstGeom>
          <a:solidFill>
            <a:schemeClr val="tx1"/>
          </a:soli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5002" name="Oval 10"/>
          <p:cNvSpPr>
            <a:spLocks noChangeArrowheads="1"/>
          </p:cNvSpPr>
          <p:nvPr/>
        </p:nvSpPr>
        <p:spPr bwMode="auto">
          <a:xfrm>
            <a:off x="5688014" y="4308477"/>
            <a:ext cx="198437" cy="42863"/>
          </a:xfrm>
          <a:prstGeom prst="ellipse">
            <a:avLst/>
          </a:prstGeom>
          <a:solidFill>
            <a:srgbClr val="FFFF00"/>
          </a:solid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4110" name="Text Box 11"/>
          <p:cNvSpPr txBox="1">
            <a:spLocks noChangeArrowheads="1"/>
          </p:cNvSpPr>
          <p:nvPr/>
        </p:nvSpPr>
        <p:spPr bwMode="auto">
          <a:xfrm>
            <a:off x="2036764" y="3030540"/>
            <a:ext cx="14366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spcBef>
                <a:spcPct val="0"/>
              </a:spcBef>
            </a:pPr>
            <a:r>
              <a:rPr lang="en-US" altLang="en-US" sz="1600" b="0" i="1" dirty="0">
                <a:solidFill>
                  <a:schemeClr val="accent4"/>
                </a:solidFill>
              </a:rPr>
              <a:t>Electric field at atom</a:t>
            </a:r>
          </a:p>
        </p:txBody>
      </p:sp>
      <p:sp>
        <p:nvSpPr>
          <p:cNvPr id="4111" name="Text Box 12"/>
          <p:cNvSpPr txBox="1">
            <a:spLocks noChangeArrowheads="1"/>
          </p:cNvSpPr>
          <p:nvPr/>
        </p:nvSpPr>
        <p:spPr bwMode="auto">
          <a:xfrm>
            <a:off x="3522664" y="3030540"/>
            <a:ext cx="1089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US" altLang="en-US" sz="1600" b="0">
                <a:solidFill>
                  <a:schemeClr val="accent4"/>
                </a:solidFill>
              </a:rPr>
              <a:t>Electron cloud</a:t>
            </a:r>
          </a:p>
        </p:txBody>
      </p:sp>
      <p:sp>
        <p:nvSpPr>
          <p:cNvPr id="4112" name="Text Box 13"/>
          <p:cNvSpPr txBox="1">
            <a:spLocks noChangeArrowheads="1"/>
          </p:cNvSpPr>
          <p:nvPr/>
        </p:nvSpPr>
        <p:spPr bwMode="auto">
          <a:xfrm>
            <a:off x="4865688" y="3030540"/>
            <a:ext cx="1174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spcBef>
                <a:spcPct val="0"/>
              </a:spcBef>
            </a:pPr>
            <a:r>
              <a:rPr lang="en-US" altLang="en-US" sz="1600" b="0" dirty="0">
                <a:solidFill>
                  <a:schemeClr val="accent4"/>
                </a:solidFill>
              </a:rPr>
              <a:t>Emitted field</a:t>
            </a:r>
          </a:p>
        </p:txBody>
      </p:sp>
      <p:sp>
        <p:nvSpPr>
          <p:cNvPr id="4113" name="Rectangle 14"/>
          <p:cNvSpPr>
            <a:spLocks noChangeArrowheads="1"/>
          </p:cNvSpPr>
          <p:nvPr/>
        </p:nvSpPr>
        <p:spPr bwMode="auto">
          <a:xfrm>
            <a:off x="2427289" y="4732765"/>
            <a:ext cx="310673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spcBef>
                <a:spcPct val="20000"/>
              </a:spcBef>
              <a:buClr>
                <a:schemeClr val="tx1"/>
              </a:buClr>
              <a:buSzPct val="75000"/>
              <a:buFont typeface="Wingdings 2" pitchFamily="18" charset="2"/>
              <a:buNone/>
            </a:pPr>
            <a:r>
              <a:rPr lang="en-US" altLang="en-US" sz="1800" b="0">
                <a:solidFill>
                  <a:schemeClr val="bg1"/>
                </a:solidFill>
              </a:rPr>
              <a:t>On resonance</a:t>
            </a:r>
            <a:r>
              <a:rPr lang="en-US" altLang="en-US" sz="2000" b="0">
                <a:solidFill>
                  <a:schemeClr val="bg1"/>
                </a:solidFill>
              </a:rPr>
              <a:t> (</a:t>
            </a:r>
            <a:r>
              <a:rPr lang="en-US" altLang="en-US" sz="2000" b="0" i="1">
                <a:solidFill>
                  <a:schemeClr val="bg1"/>
                </a:solidFill>
                <a:latin typeface="Symbol" pitchFamily="18" charset="2"/>
              </a:rPr>
              <a:t>w  </a:t>
            </a:r>
            <a:r>
              <a:rPr lang="en-US" altLang="en-US" sz="2000" b="0">
                <a:solidFill>
                  <a:schemeClr val="bg1"/>
                </a:solidFill>
                <a:latin typeface="Times New Roman" pitchFamily="18" charset="0"/>
                <a:cs typeface="Times New Roman" pitchFamily="18" charset="0"/>
              </a:rPr>
              <a:t>= </a:t>
            </a:r>
            <a:r>
              <a:rPr lang="en-US" altLang="en-US" sz="2000" b="0" i="1">
                <a:solidFill>
                  <a:schemeClr val="bg1"/>
                </a:solidFill>
                <a:latin typeface="Symbol" pitchFamily="18" charset="2"/>
              </a:rPr>
              <a:t>w</a:t>
            </a:r>
            <a:r>
              <a:rPr lang="en-US" altLang="en-US" sz="2000" b="0" baseline="-25000">
                <a:solidFill>
                  <a:schemeClr val="bg1"/>
                </a:solidFill>
                <a:latin typeface="Times New Roman" pitchFamily="18" charset="0"/>
                <a:cs typeface="Times New Roman" pitchFamily="18" charset="0"/>
              </a:rPr>
              <a:t>0</a:t>
            </a:r>
            <a:r>
              <a:rPr lang="en-US" altLang="en-US" sz="2000" b="0">
                <a:solidFill>
                  <a:schemeClr val="bg1"/>
                </a:solidFill>
                <a:cs typeface="Arial" pitchFamily="34" charset="0"/>
              </a:rPr>
              <a:t>)</a:t>
            </a:r>
          </a:p>
        </p:txBody>
      </p:sp>
      <p:sp>
        <p:nvSpPr>
          <p:cNvPr id="85007" name="Line 15"/>
          <p:cNvSpPr>
            <a:spLocks noChangeShapeType="1"/>
          </p:cNvSpPr>
          <p:nvPr/>
        </p:nvSpPr>
        <p:spPr bwMode="auto">
          <a:xfrm flipV="1">
            <a:off x="4014788" y="3716340"/>
            <a:ext cx="0" cy="1233487"/>
          </a:xfrm>
          <a:prstGeom prst="line">
            <a:avLst/>
          </a:prstGeom>
          <a:noFill/>
          <a:ln w="2857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graphicFrame>
        <p:nvGraphicFramePr>
          <p:cNvPr id="4098" name="Object 16"/>
          <p:cNvGraphicFramePr>
            <a:graphicFrameLocks noChangeAspect="1"/>
          </p:cNvGraphicFramePr>
          <p:nvPr/>
        </p:nvGraphicFramePr>
        <p:xfrm>
          <a:off x="3435351" y="4090989"/>
          <a:ext cx="587375" cy="406400"/>
        </p:xfrm>
        <a:graphic>
          <a:graphicData uri="http://schemas.openxmlformats.org/presentationml/2006/ole">
            <mc:AlternateContent xmlns:mc="http://schemas.openxmlformats.org/markup-compatibility/2006">
              <mc:Choice xmlns:v="urn:schemas-microsoft-com:vml" Requires="v">
                <p:oleObj name="Equation" r:id="rId3" imgW="330120" imgH="228600" progId="Equation.DSMT4">
                  <p:embed/>
                </p:oleObj>
              </mc:Choice>
              <mc:Fallback>
                <p:oleObj name="Equation" r:id="rId3" imgW="330120" imgH="228600" progId="Equation.DSMT4">
                  <p:embed/>
                  <p:pic>
                    <p:nvPicPr>
                      <p:cNvPr id="4098"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5351" y="4090989"/>
                        <a:ext cx="587375"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5009" name="Line 17"/>
          <p:cNvSpPr>
            <a:spLocks noChangeShapeType="1"/>
          </p:cNvSpPr>
          <p:nvPr/>
        </p:nvSpPr>
        <p:spPr bwMode="auto">
          <a:xfrm flipV="1">
            <a:off x="2773363" y="3717926"/>
            <a:ext cx="0" cy="1233488"/>
          </a:xfrm>
          <a:prstGeom prst="line">
            <a:avLst/>
          </a:prstGeom>
          <a:noFill/>
          <a:ln w="2857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graphicFrame>
        <p:nvGraphicFramePr>
          <p:cNvPr id="4099" name="Object 18"/>
          <p:cNvGraphicFramePr>
            <a:graphicFrameLocks noChangeAspect="1"/>
          </p:cNvGraphicFramePr>
          <p:nvPr/>
        </p:nvGraphicFramePr>
        <p:xfrm>
          <a:off x="2170114" y="4041777"/>
          <a:ext cx="568325" cy="449263"/>
        </p:xfrm>
        <a:graphic>
          <a:graphicData uri="http://schemas.openxmlformats.org/presentationml/2006/ole">
            <mc:AlternateContent xmlns:mc="http://schemas.openxmlformats.org/markup-compatibility/2006">
              <mc:Choice xmlns:v="urn:schemas-microsoft-com:vml" Requires="v">
                <p:oleObj name="Equation" r:id="rId5" imgW="304560" imgH="241200" progId="Equation.DSMT4">
                  <p:embed/>
                </p:oleObj>
              </mc:Choice>
              <mc:Fallback>
                <p:oleObj name="Equation" r:id="rId5" imgW="304560" imgH="241200" progId="Equation.DSMT4">
                  <p:embed/>
                  <p:pic>
                    <p:nvPicPr>
                      <p:cNvPr id="4099"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0114" y="4041777"/>
                        <a:ext cx="568325"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5011" name="Line 19"/>
          <p:cNvSpPr>
            <a:spLocks noChangeShapeType="1"/>
          </p:cNvSpPr>
          <p:nvPr/>
        </p:nvSpPr>
        <p:spPr bwMode="auto">
          <a:xfrm flipV="1">
            <a:off x="5535613" y="3717926"/>
            <a:ext cx="0" cy="1233488"/>
          </a:xfrm>
          <a:prstGeom prst="line">
            <a:avLst/>
          </a:prstGeom>
          <a:noFill/>
          <a:ln w="2857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graphicFrame>
        <p:nvGraphicFramePr>
          <p:cNvPr id="4100" name="Object 20"/>
          <p:cNvGraphicFramePr>
            <a:graphicFrameLocks noChangeAspect="1"/>
          </p:cNvGraphicFramePr>
          <p:nvPr/>
        </p:nvGraphicFramePr>
        <p:xfrm>
          <a:off x="4911726" y="4056064"/>
          <a:ext cx="638175" cy="449262"/>
        </p:xfrm>
        <a:graphic>
          <a:graphicData uri="http://schemas.openxmlformats.org/presentationml/2006/ole">
            <mc:AlternateContent xmlns:mc="http://schemas.openxmlformats.org/markup-compatibility/2006">
              <mc:Choice xmlns:v="urn:schemas-microsoft-com:vml" Requires="v">
                <p:oleObj name="Equation" r:id="rId7" imgW="342720" imgH="241200" progId="Equation.DSMT4">
                  <p:embed/>
                </p:oleObj>
              </mc:Choice>
              <mc:Fallback>
                <p:oleObj name="Equation" r:id="rId7" imgW="342720" imgH="241200" progId="Equation.DSMT4">
                  <p:embed/>
                  <p:pic>
                    <p:nvPicPr>
                      <p:cNvPr id="4100"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1726" y="4056064"/>
                        <a:ext cx="638175" cy="44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4117" name="Group 21"/>
          <p:cNvGrpSpPr>
            <a:grpSpLocks/>
          </p:cNvGrpSpPr>
          <p:nvPr/>
        </p:nvGrpSpPr>
        <p:grpSpPr bwMode="auto">
          <a:xfrm>
            <a:off x="6750596" y="3000803"/>
            <a:ext cx="3568700" cy="2112963"/>
            <a:chOff x="3387" y="1216"/>
            <a:chExt cx="2215" cy="1627"/>
          </a:xfrm>
        </p:grpSpPr>
        <p:sp>
          <p:nvSpPr>
            <p:cNvPr id="85014" name="Rectangle 22"/>
            <p:cNvSpPr>
              <a:spLocks noChangeArrowheads="1"/>
            </p:cNvSpPr>
            <p:nvPr/>
          </p:nvSpPr>
          <p:spPr bwMode="auto">
            <a:xfrm>
              <a:off x="3393" y="1216"/>
              <a:ext cx="2209" cy="1627"/>
            </a:xfrm>
            <a:prstGeom prst="rect">
              <a:avLst/>
            </a:prstGeom>
            <a:solidFill>
              <a:schemeClr val="bg1"/>
            </a:solidFill>
            <a:ln w="9525">
              <a:solidFill>
                <a:schemeClr val="bg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nvGrpSpPr>
            <p:cNvPr id="4119" name="Group 23"/>
            <p:cNvGrpSpPr>
              <a:grpSpLocks/>
            </p:cNvGrpSpPr>
            <p:nvPr/>
          </p:nvGrpSpPr>
          <p:grpSpPr bwMode="auto">
            <a:xfrm>
              <a:off x="3555" y="1455"/>
              <a:ext cx="877" cy="279"/>
              <a:chOff x="-829" y="2846"/>
              <a:chExt cx="614" cy="169"/>
            </a:xfrm>
          </p:grpSpPr>
          <p:grpSp>
            <p:nvGrpSpPr>
              <p:cNvPr id="4149" name="Group 24"/>
              <p:cNvGrpSpPr>
                <a:grpSpLocks/>
              </p:cNvGrpSpPr>
              <p:nvPr/>
            </p:nvGrpSpPr>
            <p:grpSpPr bwMode="auto">
              <a:xfrm rot="10802373" flipH="1">
                <a:off x="-625" y="2847"/>
                <a:ext cx="204" cy="163"/>
                <a:chOff x="-558" y="1902"/>
                <a:chExt cx="210" cy="249"/>
              </a:xfrm>
            </p:grpSpPr>
            <p:sp>
              <p:nvSpPr>
                <p:cNvPr id="85017" name="Arc 25"/>
                <p:cNvSpPr>
                  <a:spLocks/>
                </p:cNvSpPr>
                <p:nvPr/>
              </p:nvSpPr>
              <p:spPr bwMode="auto">
                <a:xfrm>
                  <a:off x="-558" y="1903"/>
                  <a:ext cx="106" cy="192"/>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5018" name="Arc 26"/>
                <p:cNvSpPr>
                  <a:spLocks/>
                </p:cNvSpPr>
                <p:nvPr/>
              </p:nvSpPr>
              <p:spPr bwMode="auto">
                <a:xfrm flipV="1">
                  <a:off x="-451" y="1959"/>
                  <a:ext cx="104" cy="192"/>
                </a:xfrm>
                <a:custGeom>
                  <a:avLst/>
                  <a:gdLst>
                    <a:gd name="G0" fmla="+- 19987 0 0"/>
                    <a:gd name="G1" fmla="+- 21600 0 0"/>
                    <a:gd name="G2" fmla="+- 21600 0 0"/>
                    <a:gd name="T0" fmla="*/ 0 w 40133"/>
                    <a:gd name="T1" fmla="*/ 13411 h 21600"/>
                    <a:gd name="T2" fmla="*/ 40133 w 40133"/>
                    <a:gd name="T3" fmla="*/ 13810 h 21600"/>
                    <a:gd name="T4" fmla="*/ 19987 w 40133"/>
                    <a:gd name="T5" fmla="*/ 21600 h 21600"/>
                  </a:gdLst>
                  <a:ahLst/>
                  <a:cxnLst>
                    <a:cxn ang="0">
                      <a:pos x="T0" y="T1"/>
                    </a:cxn>
                    <a:cxn ang="0">
                      <a:pos x="T2" y="T3"/>
                    </a:cxn>
                    <a:cxn ang="0">
                      <a:pos x="T4" y="T5"/>
                    </a:cxn>
                  </a:cxnLst>
                  <a:rect l="0" t="0" r="r" b="b"/>
                  <a:pathLst>
                    <a:path w="40133" h="21600" fill="none" extrusionOk="0">
                      <a:moveTo>
                        <a:pt x="-1" y="13410"/>
                      </a:moveTo>
                      <a:cubicBezTo>
                        <a:pt x="3323" y="5298"/>
                        <a:pt x="11220" y="-1"/>
                        <a:pt x="19987" y="0"/>
                      </a:cubicBezTo>
                      <a:cubicBezTo>
                        <a:pt x="28910" y="0"/>
                        <a:pt x="36915" y="5487"/>
                        <a:pt x="40133" y="13809"/>
                      </a:cubicBezTo>
                    </a:path>
                    <a:path w="40133" h="21600" stroke="0" extrusionOk="0">
                      <a:moveTo>
                        <a:pt x="-1" y="13410"/>
                      </a:moveTo>
                      <a:cubicBezTo>
                        <a:pt x="3323" y="5298"/>
                        <a:pt x="11220" y="-1"/>
                        <a:pt x="19987" y="0"/>
                      </a:cubicBezTo>
                      <a:cubicBezTo>
                        <a:pt x="28910" y="0"/>
                        <a:pt x="36915" y="5487"/>
                        <a:pt x="40133" y="13809"/>
                      </a:cubicBezTo>
                      <a:lnTo>
                        <a:pt x="19987"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sp>
            <p:nvSpPr>
              <p:cNvPr id="85019" name="Arc 27"/>
              <p:cNvSpPr>
                <a:spLocks/>
              </p:cNvSpPr>
              <p:nvPr/>
            </p:nvSpPr>
            <p:spPr bwMode="auto">
              <a:xfrm rot="10802373" flipH="1">
                <a:off x="-422" y="2889"/>
                <a:ext cx="104" cy="126"/>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5020" name="Arc 28"/>
              <p:cNvSpPr>
                <a:spLocks/>
              </p:cNvSpPr>
              <p:nvPr/>
            </p:nvSpPr>
            <p:spPr bwMode="auto">
              <a:xfrm rot="32402373" flipH="1" flipV="1">
                <a:off x="-317" y="2849"/>
                <a:ext cx="103" cy="126"/>
              </a:xfrm>
              <a:custGeom>
                <a:avLst/>
                <a:gdLst>
                  <a:gd name="G0" fmla="+- 20791 0 0"/>
                  <a:gd name="G1" fmla="+- 21600 0 0"/>
                  <a:gd name="G2" fmla="+- 21600 0 0"/>
                  <a:gd name="T0" fmla="*/ 0 w 40937"/>
                  <a:gd name="T1" fmla="*/ 15744 h 21600"/>
                  <a:gd name="T2" fmla="*/ 40937 w 40937"/>
                  <a:gd name="T3" fmla="*/ 13810 h 21600"/>
                  <a:gd name="T4" fmla="*/ 20791 w 40937"/>
                  <a:gd name="T5" fmla="*/ 21600 h 21600"/>
                </a:gdLst>
                <a:ahLst/>
                <a:cxnLst>
                  <a:cxn ang="0">
                    <a:pos x="T0" y="T1"/>
                  </a:cxn>
                  <a:cxn ang="0">
                    <a:pos x="T2" y="T3"/>
                  </a:cxn>
                  <a:cxn ang="0">
                    <a:pos x="T4" y="T5"/>
                  </a:cxn>
                </a:cxnLst>
                <a:rect l="0" t="0" r="r" b="b"/>
                <a:pathLst>
                  <a:path w="40937" h="21600" fill="none" extrusionOk="0">
                    <a:moveTo>
                      <a:pt x="-1" y="15743"/>
                    </a:moveTo>
                    <a:cubicBezTo>
                      <a:pt x="2622" y="6432"/>
                      <a:pt x="11116" y="-1"/>
                      <a:pt x="20791" y="0"/>
                    </a:cubicBezTo>
                    <a:cubicBezTo>
                      <a:pt x="29714" y="0"/>
                      <a:pt x="37719" y="5487"/>
                      <a:pt x="40937" y="13809"/>
                    </a:cubicBezTo>
                  </a:path>
                  <a:path w="40937" h="21600" stroke="0" extrusionOk="0">
                    <a:moveTo>
                      <a:pt x="-1" y="15743"/>
                    </a:moveTo>
                    <a:cubicBezTo>
                      <a:pt x="2622" y="6432"/>
                      <a:pt x="11116" y="-1"/>
                      <a:pt x="20791" y="0"/>
                    </a:cubicBezTo>
                    <a:cubicBezTo>
                      <a:pt x="29714" y="0"/>
                      <a:pt x="37719" y="5487"/>
                      <a:pt x="40937" y="13809"/>
                    </a:cubicBezTo>
                    <a:lnTo>
                      <a:pt x="20791"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nvGrpSpPr>
              <p:cNvPr id="4152" name="Group 29"/>
              <p:cNvGrpSpPr>
                <a:grpSpLocks/>
              </p:cNvGrpSpPr>
              <p:nvPr/>
            </p:nvGrpSpPr>
            <p:grpSpPr bwMode="auto">
              <a:xfrm rot="10802373" flipH="1">
                <a:off x="-829" y="2846"/>
                <a:ext cx="205" cy="163"/>
                <a:chOff x="-558" y="1902"/>
                <a:chExt cx="210" cy="249"/>
              </a:xfrm>
            </p:grpSpPr>
            <p:sp>
              <p:nvSpPr>
                <p:cNvPr id="85022" name="Arc 30"/>
                <p:cNvSpPr>
                  <a:spLocks/>
                </p:cNvSpPr>
                <p:nvPr/>
              </p:nvSpPr>
              <p:spPr bwMode="auto">
                <a:xfrm>
                  <a:off x="-558" y="1903"/>
                  <a:ext cx="106" cy="192"/>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5023" name="Arc 31"/>
                <p:cNvSpPr>
                  <a:spLocks/>
                </p:cNvSpPr>
                <p:nvPr/>
              </p:nvSpPr>
              <p:spPr bwMode="auto">
                <a:xfrm flipV="1">
                  <a:off x="-452" y="1958"/>
                  <a:ext cx="104" cy="192"/>
                </a:xfrm>
                <a:custGeom>
                  <a:avLst/>
                  <a:gdLst>
                    <a:gd name="G0" fmla="+- 19987 0 0"/>
                    <a:gd name="G1" fmla="+- 21600 0 0"/>
                    <a:gd name="G2" fmla="+- 21600 0 0"/>
                    <a:gd name="T0" fmla="*/ 0 w 40133"/>
                    <a:gd name="T1" fmla="*/ 13411 h 21600"/>
                    <a:gd name="T2" fmla="*/ 40133 w 40133"/>
                    <a:gd name="T3" fmla="*/ 13810 h 21600"/>
                    <a:gd name="T4" fmla="*/ 19987 w 40133"/>
                    <a:gd name="T5" fmla="*/ 21600 h 21600"/>
                  </a:gdLst>
                  <a:ahLst/>
                  <a:cxnLst>
                    <a:cxn ang="0">
                      <a:pos x="T0" y="T1"/>
                    </a:cxn>
                    <a:cxn ang="0">
                      <a:pos x="T2" y="T3"/>
                    </a:cxn>
                    <a:cxn ang="0">
                      <a:pos x="T4" y="T5"/>
                    </a:cxn>
                  </a:cxnLst>
                  <a:rect l="0" t="0" r="r" b="b"/>
                  <a:pathLst>
                    <a:path w="40133" h="21600" fill="none" extrusionOk="0">
                      <a:moveTo>
                        <a:pt x="-1" y="13410"/>
                      </a:moveTo>
                      <a:cubicBezTo>
                        <a:pt x="3323" y="5298"/>
                        <a:pt x="11220" y="-1"/>
                        <a:pt x="19987" y="0"/>
                      </a:cubicBezTo>
                      <a:cubicBezTo>
                        <a:pt x="28910" y="0"/>
                        <a:pt x="36915" y="5487"/>
                        <a:pt x="40133" y="13809"/>
                      </a:cubicBezTo>
                    </a:path>
                    <a:path w="40133" h="21600" stroke="0" extrusionOk="0">
                      <a:moveTo>
                        <a:pt x="-1" y="13410"/>
                      </a:moveTo>
                      <a:cubicBezTo>
                        <a:pt x="3323" y="5298"/>
                        <a:pt x="11220" y="-1"/>
                        <a:pt x="19987" y="0"/>
                      </a:cubicBezTo>
                      <a:cubicBezTo>
                        <a:pt x="28910" y="0"/>
                        <a:pt x="36915" y="5487"/>
                        <a:pt x="40133" y="13809"/>
                      </a:cubicBezTo>
                      <a:lnTo>
                        <a:pt x="19987"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grpSp>
        <p:grpSp>
          <p:nvGrpSpPr>
            <p:cNvPr id="4120" name="Group 32"/>
            <p:cNvGrpSpPr>
              <a:grpSpLocks/>
            </p:cNvGrpSpPr>
            <p:nvPr/>
          </p:nvGrpSpPr>
          <p:grpSpPr bwMode="auto">
            <a:xfrm>
              <a:off x="3552" y="2400"/>
              <a:ext cx="877" cy="145"/>
              <a:chOff x="-829" y="2846"/>
              <a:chExt cx="614" cy="169"/>
            </a:xfrm>
          </p:grpSpPr>
          <p:grpSp>
            <p:nvGrpSpPr>
              <p:cNvPr id="4141" name="Group 33"/>
              <p:cNvGrpSpPr>
                <a:grpSpLocks/>
              </p:cNvGrpSpPr>
              <p:nvPr/>
            </p:nvGrpSpPr>
            <p:grpSpPr bwMode="auto">
              <a:xfrm rot="10802373" flipH="1">
                <a:off x="-625" y="2847"/>
                <a:ext cx="204" cy="163"/>
                <a:chOff x="-558" y="1902"/>
                <a:chExt cx="210" cy="249"/>
              </a:xfrm>
            </p:grpSpPr>
            <p:sp>
              <p:nvSpPr>
                <p:cNvPr id="85026" name="Arc 34"/>
                <p:cNvSpPr>
                  <a:spLocks/>
                </p:cNvSpPr>
                <p:nvPr/>
              </p:nvSpPr>
              <p:spPr bwMode="auto">
                <a:xfrm>
                  <a:off x="-560" y="1903"/>
                  <a:ext cx="106" cy="192"/>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5027" name="Arc 35"/>
                <p:cNvSpPr>
                  <a:spLocks/>
                </p:cNvSpPr>
                <p:nvPr/>
              </p:nvSpPr>
              <p:spPr bwMode="auto">
                <a:xfrm flipV="1">
                  <a:off x="-453" y="1958"/>
                  <a:ext cx="104" cy="192"/>
                </a:xfrm>
                <a:custGeom>
                  <a:avLst/>
                  <a:gdLst>
                    <a:gd name="G0" fmla="+- 19987 0 0"/>
                    <a:gd name="G1" fmla="+- 21600 0 0"/>
                    <a:gd name="G2" fmla="+- 21600 0 0"/>
                    <a:gd name="T0" fmla="*/ 0 w 40133"/>
                    <a:gd name="T1" fmla="*/ 13411 h 21600"/>
                    <a:gd name="T2" fmla="*/ 40133 w 40133"/>
                    <a:gd name="T3" fmla="*/ 13810 h 21600"/>
                    <a:gd name="T4" fmla="*/ 19987 w 40133"/>
                    <a:gd name="T5" fmla="*/ 21600 h 21600"/>
                  </a:gdLst>
                  <a:ahLst/>
                  <a:cxnLst>
                    <a:cxn ang="0">
                      <a:pos x="T0" y="T1"/>
                    </a:cxn>
                    <a:cxn ang="0">
                      <a:pos x="T2" y="T3"/>
                    </a:cxn>
                    <a:cxn ang="0">
                      <a:pos x="T4" y="T5"/>
                    </a:cxn>
                  </a:cxnLst>
                  <a:rect l="0" t="0" r="r" b="b"/>
                  <a:pathLst>
                    <a:path w="40133" h="21600" fill="none" extrusionOk="0">
                      <a:moveTo>
                        <a:pt x="-1" y="13410"/>
                      </a:moveTo>
                      <a:cubicBezTo>
                        <a:pt x="3323" y="5298"/>
                        <a:pt x="11220" y="-1"/>
                        <a:pt x="19987" y="0"/>
                      </a:cubicBezTo>
                      <a:cubicBezTo>
                        <a:pt x="28910" y="0"/>
                        <a:pt x="36915" y="5487"/>
                        <a:pt x="40133" y="13809"/>
                      </a:cubicBezTo>
                    </a:path>
                    <a:path w="40133" h="21600" stroke="0" extrusionOk="0">
                      <a:moveTo>
                        <a:pt x="-1" y="13410"/>
                      </a:moveTo>
                      <a:cubicBezTo>
                        <a:pt x="3323" y="5298"/>
                        <a:pt x="11220" y="-1"/>
                        <a:pt x="19987" y="0"/>
                      </a:cubicBezTo>
                      <a:cubicBezTo>
                        <a:pt x="28910" y="0"/>
                        <a:pt x="36915" y="5487"/>
                        <a:pt x="40133" y="13809"/>
                      </a:cubicBezTo>
                      <a:lnTo>
                        <a:pt x="19987"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sp>
            <p:nvSpPr>
              <p:cNvPr id="85028" name="Arc 36"/>
              <p:cNvSpPr>
                <a:spLocks/>
              </p:cNvSpPr>
              <p:nvPr/>
            </p:nvSpPr>
            <p:spPr bwMode="auto">
              <a:xfrm rot="10802373" flipH="1">
                <a:off x="-422" y="2889"/>
                <a:ext cx="104" cy="125"/>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5029" name="Arc 37"/>
              <p:cNvSpPr>
                <a:spLocks/>
              </p:cNvSpPr>
              <p:nvPr/>
            </p:nvSpPr>
            <p:spPr bwMode="auto">
              <a:xfrm rot="32402373" flipH="1" flipV="1">
                <a:off x="-317" y="2848"/>
                <a:ext cx="103" cy="125"/>
              </a:xfrm>
              <a:custGeom>
                <a:avLst/>
                <a:gdLst>
                  <a:gd name="G0" fmla="+- 20791 0 0"/>
                  <a:gd name="G1" fmla="+- 21600 0 0"/>
                  <a:gd name="G2" fmla="+- 21600 0 0"/>
                  <a:gd name="T0" fmla="*/ 0 w 40937"/>
                  <a:gd name="T1" fmla="*/ 15744 h 21600"/>
                  <a:gd name="T2" fmla="*/ 40937 w 40937"/>
                  <a:gd name="T3" fmla="*/ 13810 h 21600"/>
                  <a:gd name="T4" fmla="*/ 20791 w 40937"/>
                  <a:gd name="T5" fmla="*/ 21600 h 21600"/>
                </a:gdLst>
                <a:ahLst/>
                <a:cxnLst>
                  <a:cxn ang="0">
                    <a:pos x="T0" y="T1"/>
                  </a:cxn>
                  <a:cxn ang="0">
                    <a:pos x="T2" y="T3"/>
                  </a:cxn>
                  <a:cxn ang="0">
                    <a:pos x="T4" y="T5"/>
                  </a:cxn>
                </a:cxnLst>
                <a:rect l="0" t="0" r="r" b="b"/>
                <a:pathLst>
                  <a:path w="40937" h="21600" fill="none" extrusionOk="0">
                    <a:moveTo>
                      <a:pt x="-1" y="15743"/>
                    </a:moveTo>
                    <a:cubicBezTo>
                      <a:pt x="2622" y="6432"/>
                      <a:pt x="11116" y="-1"/>
                      <a:pt x="20791" y="0"/>
                    </a:cubicBezTo>
                    <a:cubicBezTo>
                      <a:pt x="29714" y="0"/>
                      <a:pt x="37719" y="5487"/>
                      <a:pt x="40937" y="13809"/>
                    </a:cubicBezTo>
                  </a:path>
                  <a:path w="40937" h="21600" stroke="0" extrusionOk="0">
                    <a:moveTo>
                      <a:pt x="-1" y="15743"/>
                    </a:moveTo>
                    <a:cubicBezTo>
                      <a:pt x="2622" y="6432"/>
                      <a:pt x="11116" y="-1"/>
                      <a:pt x="20791" y="0"/>
                    </a:cubicBezTo>
                    <a:cubicBezTo>
                      <a:pt x="29714" y="0"/>
                      <a:pt x="37719" y="5487"/>
                      <a:pt x="40937" y="13809"/>
                    </a:cubicBezTo>
                    <a:lnTo>
                      <a:pt x="20791"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nvGrpSpPr>
              <p:cNvPr id="4144" name="Group 38"/>
              <p:cNvGrpSpPr>
                <a:grpSpLocks/>
              </p:cNvGrpSpPr>
              <p:nvPr/>
            </p:nvGrpSpPr>
            <p:grpSpPr bwMode="auto">
              <a:xfrm rot="10802373" flipH="1">
                <a:off x="-829" y="2846"/>
                <a:ext cx="205" cy="163"/>
                <a:chOff x="-558" y="1902"/>
                <a:chExt cx="210" cy="249"/>
              </a:xfrm>
            </p:grpSpPr>
            <p:sp>
              <p:nvSpPr>
                <p:cNvPr id="85031" name="Arc 39"/>
                <p:cNvSpPr>
                  <a:spLocks/>
                </p:cNvSpPr>
                <p:nvPr/>
              </p:nvSpPr>
              <p:spPr bwMode="auto">
                <a:xfrm>
                  <a:off x="-558" y="1904"/>
                  <a:ext cx="106" cy="192"/>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5032" name="Arc 40"/>
                <p:cNvSpPr>
                  <a:spLocks/>
                </p:cNvSpPr>
                <p:nvPr/>
              </p:nvSpPr>
              <p:spPr bwMode="auto">
                <a:xfrm flipV="1">
                  <a:off x="-452" y="1959"/>
                  <a:ext cx="104" cy="192"/>
                </a:xfrm>
                <a:custGeom>
                  <a:avLst/>
                  <a:gdLst>
                    <a:gd name="G0" fmla="+- 19987 0 0"/>
                    <a:gd name="G1" fmla="+- 21600 0 0"/>
                    <a:gd name="G2" fmla="+- 21600 0 0"/>
                    <a:gd name="T0" fmla="*/ 0 w 40133"/>
                    <a:gd name="T1" fmla="*/ 13411 h 21600"/>
                    <a:gd name="T2" fmla="*/ 40133 w 40133"/>
                    <a:gd name="T3" fmla="*/ 13810 h 21600"/>
                    <a:gd name="T4" fmla="*/ 19987 w 40133"/>
                    <a:gd name="T5" fmla="*/ 21600 h 21600"/>
                  </a:gdLst>
                  <a:ahLst/>
                  <a:cxnLst>
                    <a:cxn ang="0">
                      <a:pos x="T0" y="T1"/>
                    </a:cxn>
                    <a:cxn ang="0">
                      <a:pos x="T2" y="T3"/>
                    </a:cxn>
                    <a:cxn ang="0">
                      <a:pos x="T4" y="T5"/>
                    </a:cxn>
                  </a:cxnLst>
                  <a:rect l="0" t="0" r="r" b="b"/>
                  <a:pathLst>
                    <a:path w="40133" h="21600" fill="none" extrusionOk="0">
                      <a:moveTo>
                        <a:pt x="-1" y="13410"/>
                      </a:moveTo>
                      <a:cubicBezTo>
                        <a:pt x="3323" y="5298"/>
                        <a:pt x="11220" y="-1"/>
                        <a:pt x="19987" y="0"/>
                      </a:cubicBezTo>
                      <a:cubicBezTo>
                        <a:pt x="28910" y="0"/>
                        <a:pt x="36915" y="5487"/>
                        <a:pt x="40133" y="13809"/>
                      </a:cubicBezTo>
                    </a:path>
                    <a:path w="40133" h="21600" stroke="0" extrusionOk="0">
                      <a:moveTo>
                        <a:pt x="-1" y="13410"/>
                      </a:moveTo>
                      <a:cubicBezTo>
                        <a:pt x="3323" y="5298"/>
                        <a:pt x="11220" y="-1"/>
                        <a:pt x="19987" y="0"/>
                      </a:cubicBezTo>
                      <a:cubicBezTo>
                        <a:pt x="28910" y="0"/>
                        <a:pt x="36915" y="5487"/>
                        <a:pt x="40133" y="13809"/>
                      </a:cubicBezTo>
                      <a:lnTo>
                        <a:pt x="19987"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grpSp>
        <p:grpSp>
          <p:nvGrpSpPr>
            <p:cNvPr id="4121" name="Group 41"/>
            <p:cNvGrpSpPr>
              <a:grpSpLocks/>
            </p:cNvGrpSpPr>
            <p:nvPr/>
          </p:nvGrpSpPr>
          <p:grpSpPr bwMode="auto">
            <a:xfrm>
              <a:off x="3413" y="1343"/>
              <a:ext cx="877" cy="1402"/>
              <a:chOff x="3314" y="1316"/>
              <a:chExt cx="877" cy="1402"/>
            </a:xfrm>
          </p:grpSpPr>
          <p:grpSp>
            <p:nvGrpSpPr>
              <p:cNvPr id="4127" name="Group 42"/>
              <p:cNvGrpSpPr>
                <a:grpSpLocks/>
              </p:cNvGrpSpPr>
              <p:nvPr/>
            </p:nvGrpSpPr>
            <p:grpSpPr bwMode="auto">
              <a:xfrm>
                <a:off x="3314" y="1944"/>
                <a:ext cx="877" cy="111"/>
                <a:chOff x="-829" y="2846"/>
                <a:chExt cx="614" cy="169"/>
              </a:xfrm>
            </p:grpSpPr>
            <p:grpSp>
              <p:nvGrpSpPr>
                <p:cNvPr id="4133" name="Group 43"/>
                <p:cNvGrpSpPr>
                  <a:grpSpLocks/>
                </p:cNvGrpSpPr>
                <p:nvPr/>
              </p:nvGrpSpPr>
              <p:grpSpPr bwMode="auto">
                <a:xfrm rot="10802373" flipH="1">
                  <a:off x="-625" y="2847"/>
                  <a:ext cx="204" cy="163"/>
                  <a:chOff x="-558" y="1902"/>
                  <a:chExt cx="210" cy="249"/>
                </a:xfrm>
              </p:grpSpPr>
              <p:sp>
                <p:nvSpPr>
                  <p:cNvPr id="85036" name="Arc 44"/>
                  <p:cNvSpPr>
                    <a:spLocks/>
                  </p:cNvSpPr>
                  <p:nvPr/>
                </p:nvSpPr>
                <p:spPr bwMode="auto">
                  <a:xfrm>
                    <a:off x="-559" y="1904"/>
                    <a:ext cx="106" cy="190"/>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5037" name="Arc 45"/>
                  <p:cNvSpPr>
                    <a:spLocks/>
                  </p:cNvSpPr>
                  <p:nvPr/>
                </p:nvSpPr>
                <p:spPr bwMode="auto">
                  <a:xfrm flipV="1">
                    <a:off x="-452" y="1958"/>
                    <a:ext cx="104" cy="190"/>
                  </a:xfrm>
                  <a:custGeom>
                    <a:avLst/>
                    <a:gdLst>
                      <a:gd name="G0" fmla="+- 19987 0 0"/>
                      <a:gd name="G1" fmla="+- 21600 0 0"/>
                      <a:gd name="G2" fmla="+- 21600 0 0"/>
                      <a:gd name="T0" fmla="*/ 0 w 40133"/>
                      <a:gd name="T1" fmla="*/ 13411 h 21600"/>
                      <a:gd name="T2" fmla="*/ 40133 w 40133"/>
                      <a:gd name="T3" fmla="*/ 13810 h 21600"/>
                      <a:gd name="T4" fmla="*/ 19987 w 40133"/>
                      <a:gd name="T5" fmla="*/ 21600 h 21600"/>
                    </a:gdLst>
                    <a:ahLst/>
                    <a:cxnLst>
                      <a:cxn ang="0">
                        <a:pos x="T0" y="T1"/>
                      </a:cxn>
                      <a:cxn ang="0">
                        <a:pos x="T2" y="T3"/>
                      </a:cxn>
                      <a:cxn ang="0">
                        <a:pos x="T4" y="T5"/>
                      </a:cxn>
                    </a:cxnLst>
                    <a:rect l="0" t="0" r="r" b="b"/>
                    <a:pathLst>
                      <a:path w="40133" h="21600" fill="none" extrusionOk="0">
                        <a:moveTo>
                          <a:pt x="-1" y="13410"/>
                        </a:moveTo>
                        <a:cubicBezTo>
                          <a:pt x="3323" y="5298"/>
                          <a:pt x="11220" y="-1"/>
                          <a:pt x="19987" y="0"/>
                        </a:cubicBezTo>
                        <a:cubicBezTo>
                          <a:pt x="28910" y="0"/>
                          <a:pt x="36915" y="5487"/>
                          <a:pt x="40133" y="13809"/>
                        </a:cubicBezTo>
                      </a:path>
                      <a:path w="40133" h="21600" stroke="0" extrusionOk="0">
                        <a:moveTo>
                          <a:pt x="-1" y="13410"/>
                        </a:moveTo>
                        <a:cubicBezTo>
                          <a:pt x="3323" y="5298"/>
                          <a:pt x="11220" y="-1"/>
                          <a:pt x="19987" y="0"/>
                        </a:cubicBezTo>
                        <a:cubicBezTo>
                          <a:pt x="28910" y="0"/>
                          <a:pt x="36915" y="5487"/>
                          <a:pt x="40133" y="13809"/>
                        </a:cubicBezTo>
                        <a:lnTo>
                          <a:pt x="19987"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sp>
              <p:nvSpPr>
                <p:cNvPr id="85038" name="Arc 46"/>
                <p:cNvSpPr>
                  <a:spLocks/>
                </p:cNvSpPr>
                <p:nvPr/>
              </p:nvSpPr>
              <p:spPr bwMode="auto">
                <a:xfrm rot="10802373" flipH="1">
                  <a:off x="-422" y="2889"/>
                  <a:ext cx="104" cy="127"/>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5039" name="Arc 47"/>
                <p:cNvSpPr>
                  <a:spLocks/>
                </p:cNvSpPr>
                <p:nvPr/>
              </p:nvSpPr>
              <p:spPr bwMode="auto">
                <a:xfrm rot="32402373" flipH="1" flipV="1">
                  <a:off x="-318" y="2849"/>
                  <a:ext cx="103" cy="127"/>
                </a:xfrm>
                <a:custGeom>
                  <a:avLst/>
                  <a:gdLst>
                    <a:gd name="G0" fmla="+- 20791 0 0"/>
                    <a:gd name="G1" fmla="+- 21600 0 0"/>
                    <a:gd name="G2" fmla="+- 21600 0 0"/>
                    <a:gd name="T0" fmla="*/ 0 w 40937"/>
                    <a:gd name="T1" fmla="*/ 15744 h 21600"/>
                    <a:gd name="T2" fmla="*/ 40937 w 40937"/>
                    <a:gd name="T3" fmla="*/ 13810 h 21600"/>
                    <a:gd name="T4" fmla="*/ 20791 w 40937"/>
                    <a:gd name="T5" fmla="*/ 21600 h 21600"/>
                  </a:gdLst>
                  <a:ahLst/>
                  <a:cxnLst>
                    <a:cxn ang="0">
                      <a:pos x="T0" y="T1"/>
                    </a:cxn>
                    <a:cxn ang="0">
                      <a:pos x="T2" y="T3"/>
                    </a:cxn>
                    <a:cxn ang="0">
                      <a:pos x="T4" y="T5"/>
                    </a:cxn>
                  </a:cxnLst>
                  <a:rect l="0" t="0" r="r" b="b"/>
                  <a:pathLst>
                    <a:path w="40937" h="21600" fill="none" extrusionOk="0">
                      <a:moveTo>
                        <a:pt x="-1" y="15743"/>
                      </a:moveTo>
                      <a:cubicBezTo>
                        <a:pt x="2622" y="6432"/>
                        <a:pt x="11116" y="-1"/>
                        <a:pt x="20791" y="0"/>
                      </a:cubicBezTo>
                      <a:cubicBezTo>
                        <a:pt x="29714" y="0"/>
                        <a:pt x="37719" y="5487"/>
                        <a:pt x="40937" y="13809"/>
                      </a:cubicBezTo>
                    </a:path>
                    <a:path w="40937" h="21600" stroke="0" extrusionOk="0">
                      <a:moveTo>
                        <a:pt x="-1" y="15743"/>
                      </a:moveTo>
                      <a:cubicBezTo>
                        <a:pt x="2622" y="6432"/>
                        <a:pt x="11116" y="-1"/>
                        <a:pt x="20791" y="0"/>
                      </a:cubicBezTo>
                      <a:cubicBezTo>
                        <a:pt x="29714" y="0"/>
                        <a:pt x="37719" y="5487"/>
                        <a:pt x="40937" y="13809"/>
                      </a:cubicBezTo>
                      <a:lnTo>
                        <a:pt x="20791"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nvGrpSpPr>
                <p:cNvPr id="4136" name="Group 48"/>
                <p:cNvGrpSpPr>
                  <a:grpSpLocks/>
                </p:cNvGrpSpPr>
                <p:nvPr/>
              </p:nvGrpSpPr>
              <p:grpSpPr bwMode="auto">
                <a:xfrm rot="10802373" flipH="1">
                  <a:off x="-829" y="2846"/>
                  <a:ext cx="205" cy="163"/>
                  <a:chOff x="-558" y="1902"/>
                  <a:chExt cx="210" cy="249"/>
                </a:xfrm>
              </p:grpSpPr>
              <p:sp>
                <p:nvSpPr>
                  <p:cNvPr id="85041" name="Arc 49"/>
                  <p:cNvSpPr>
                    <a:spLocks/>
                  </p:cNvSpPr>
                  <p:nvPr/>
                </p:nvSpPr>
                <p:spPr bwMode="auto">
                  <a:xfrm>
                    <a:off x="-558" y="1902"/>
                    <a:ext cx="106" cy="193"/>
                  </a:xfrm>
                  <a:custGeom>
                    <a:avLst/>
                    <a:gdLst>
                      <a:gd name="G0" fmla="+- 20555 0 0"/>
                      <a:gd name="G1" fmla="+- 21600 0 0"/>
                      <a:gd name="G2" fmla="+- 21600 0 0"/>
                      <a:gd name="T0" fmla="*/ 0 w 41051"/>
                      <a:gd name="T1" fmla="*/ 14963 h 21600"/>
                      <a:gd name="T2" fmla="*/ 41051 w 41051"/>
                      <a:gd name="T3" fmla="*/ 14782 h 21600"/>
                      <a:gd name="T4" fmla="*/ 20555 w 41051"/>
                      <a:gd name="T5" fmla="*/ 21600 h 21600"/>
                    </a:gdLst>
                    <a:ahLst/>
                    <a:cxnLst>
                      <a:cxn ang="0">
                        <a:pos x="T0" y="T1"/>
                      </a:cxn>
                      <a:cxn ang="0">
                        <a:pos x="T2" y="T3"/>
                      </a:cxn>
                      <a:cxn ang="0">
                        <a:pos x="T4" y="T5"/>
                      </a:cxn>
                    </a:cxnLst>
                    <a:rect l="0" t="0" r="r" b="b"/>
                    <a:pathLst>
                      <a:path w="41051" h="21600" fill="none" extrusionOk="0">
                        <a:moveTo>
                          <a:pt x="-1" y="14962"/>
                        </a:moveTo>
                        <a:cubicBezTo>
                          <a:pt x="2879" y="6044"/>
                          <a:pt x="11182" y="-1"/>
                          <a:pt x="20555" y="0"/>
                        </a:cubicBezTo>
                        <a:cubicBezTo>
                          <a:pt x="29857" y="0"/>
                          <a:pt x="38114" y="5955"/>
                          <a:pt x="41050" y="14782"/>
                        </a:cubicBezTo>
                      </a:path>
                      <a:path w="41051" h="21600" stroke="0" extrusionOk="0">
                        <a:moveTo>
                          <a:pt x="-1" y="14962"/>
                        </a:moveTo>
                        <a:cubicBezTo>
                          <a:pt x="2879" y="6044"/>
                          <a:pt x="11182" y="-1"/>
                          <a:pt x="20555" y="0"/>
                        </a:cubicBezTo>
                        <a:cubicBezTo>
                          <a:pt x="29857" y="0"/>
                          <a:pt x="38114" y="5955"/>
                          <a:pt x="41050" y="14782"/>
                        </a:cubicBezTo>
                        <a:lnTo>
                          <a:pt x="20555"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5042" name="Arc 50"/>
                  <p:cNvSpPr>
                    <a:spLocks/>
                  </p:cNvSpPr>
                  <p:nvPr/>
                </p:nvSpPr>
                <p:spPr bwMode="auto">
                  <a:xfrm flipV="1">
                    <a:off x="-452" y="1957"/>
                    <a:ext cx="104" cy="193"/>
                  </a:xfrm>
                  <a:custGeom>
                    <a:avLst/>
                    <a:gdLst>
                      <a:gd name="G0" fmla="+- 19987 0 0"/>
                      <a:gd name="G1" fmla="+- 21600 0 0"/>
                      <a:gd name="G2" fmla="+- 21600 0 0"/>
                      <a:gd name="T0" fmla="*/ 0 w 40133"/>
                      <a:gd name="T1" fmla="*/ 13411 h 21600"/>
                      <a:gd name="T2" fmla="*/ 40133 w 40133"/>
                      <a:gd name="T3" fmla="*/ 13810 h 21600"/>
                      <a:gd name="T4" fmla="*/ 19987 w 40133"/>
                      <a:gd name="T5" fmla="*/ 21600 h 21600"/>
                    </a:gdLst>
                    <a:ahLst/>
                    <a:cxnLst>
                      <a:cxn ang="0">
                        <a:pos x="T0" y="T1"/>
                      </a:cxn>
                      <a:cxn ang="0">
                        <a:pos x="T2" y="T3"/>
                      </a:cxn>
                      <a:cxn ang="0">
                        <a:pos x="T4" y="T5"/>
                      </a:cxn>
                    </a:cxnLst>
                    <a:rect l="0" t="0" r="r" b="b"/>
                    <a:pathLst>
                      <a:path w="40133" h="21600" fill="none" extrusionOk="0">
                        <a:moveTo>
                          <a:pt x="-1" y="13410"/>
                        </a:moveTo>
                        <a:cubicBezTo>
                          <a:pt x="3323" y="5298"/>
                          <a:pt x="11220" y="-1"/>
                          <a:pt x="19987" y="0"/>
                        </a:cubicBezTo>
                        <a:cubicBezTo>
                          <a:pt x="28910" y="0"/>
                          <a:pt x="36915" y="5487"/>
                          <a:pt x="40133" y="13809"/>
                        </a:cubicBezTo>
                      </a:path>
                      <a:path w="40133" h="21600" stroke="0" extrusionOk="0">
                        <a:moveTo>
                          <a:pt x="-1" y="13410"/>
                        </a:moveTo>
                        <a:cubicBezTo>
                          <a:pt x="3323" y="5298"/>
                          <a:pt x="11220" y="-1"/>
                          <a:pt x="19987" y="0"/>
                        </a:cubicBezTo>
                        <a:cubicBezTo>
                          <a:pt x="28910" y="0"/>
                          <a:pt x="36915" y="5487"/>
                          <a:pt x="40133" y="13809"/>
                        </a:cubicBezTo>
                        <a:lnTo>
                          <a:pt x="19987" y="21600"/>
                        </a:lnTo>
                        <a:close/>
                      </a:path>
                    </a:pathLst>
                  </a:custGeom>
                  <a:noFill/>
                  <a:ln w="38100">
                    <a:solidFill>
                      <a:srgbClr val="33CC33"/>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grpSp>
          <p:sp>
            <p:nvSpPr>
              <p:cNvPr id="4128" name="Text Box 51"/>
              <p:cNvSpPr txBox="1">
                <a:spLocks noChangeArrowheads="1"/>
              </p:cNvSpPr>
              <p:nvPr/>
            </p:nvSpPr>
            <p:spPr bwMode="auto">
              <a:xfrm>
                <a:off x="3708" y="1689"/>
                <a:ext cx="20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spcBef>
                    <a:spcPct val="0"/>
                  </a:spcBef>
                </a:pPr>
                <a:r>
                  <a:rPr lang="en-US" altLang="en-US" sz="2000" b="0">
                    <a:solidFill>
                      <a:schemeClr val="tx1"/>
                    </a:solidFill>
                  </a:rPr>
                  <a:t>+</a:t>
                </a:r>
              </a:p>
            </p:txBody>
          </p:sp>
          <p:grpSp>
            <p:nvGrpSpPr>
              <p:cNvPr id="4129" name="Group 52"/>
              <p:cNvGrpSpPr>
                <a:grpSpLocks/>
              </p:cNvGrpSpPr>
              <p:nvPr/>
            </p:nvGrpSpPr>
            <p:grpSpPr bwMode="auto">
              <a:xfrm>
                <a:off x="3678" y="1316"/>
                <a:ext cx="291" cy="1402"/>
                <a:chOff x="948" y="1807"/>
                <a:chExt cx="291" cy="1525"/>
              </a:xfrm>
            </p:grpSpPr>
            <p:sp>
              <p:nvSpPr>
                <p:cNvPr id="85045" name="Line 53"/>
                <p:cNvSpPr>
                  <a:spLocks noChangeShapeType="1"/>
                </p:cNvSpPr>
                <p:nvPr/>
              </p:nvSpPr>
              <p:spPr bwMode="auto">
                <a:xfrm>
                  <a:off x="947" y="1808"/>
                  <a:ext cx="0" cy="1524"/>
                </a:xfrm>
                <a:prstGeom prst="line">
                  <a:avLst/>
                </a:prstGeom>
                <a:noFill/>
                <a:ln w="9525">
                  <a:solidFill>
                    <a:schemeClr val="tx1"/>
                  </a:solidFill>
                  <a:prstDash val="dash"/>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5046" name="Line 54"/>
                <p:cNvSpPr>
                  <a:spLocks noChangeShapeType="1"/>
                </p:cNvSpPr>
                <p:nvPr/>
              </p:nvSpPr>
              <p:spPr bwMode="auto">
                <a:xfrm>
                  <a:off x="1239" y="1807"/>
                  <a:ext cx="0" cy="1524"/>
                </a:xfrm>
                <a:prstGeom prst="line">
                  <a:avLst/>
                </a:prstGeom>
                <a:noFill/>
                <a:ln w="9525">
                  <a:solidFill>
                    <a:schemeClr val="tx1"/>
                  </a:solidFill>
                  <a:prstDash val="dash"/>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grpSp>
          <p:sp>
            <p:nvSpPr>
              <p:cNvPr id="4130" name="Text Box 55"/>
              <p:cNvSpPr txBox="1">
                <a:spLocks noChangeArrowheads="1"/>
              </p:cNvSpPr>
              <p:nvPr/>
            </p:nvSpPr>
            <p:spPr bwMode="auto">
              <a:xfrm>
                <a:off x="3707" y="2081"/>
                <a:ext cx="206"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spcBef>
                    <a:spcPct val="0"/>
                  </a:spcBef>
                </a:pPr>
                <a:r>
                  <a:rPr lang="en-US" altLang="en-US" sz="2000" b="0">
                    <a:solidFill>
                      <a:schemeClr val="tx1"/>
                    </a:solidFill>
                  </a:rPr>
                  <a:t>=</a:t>
                </a:r>
              </a:p>
            </p:txBody>
          </p:sp>
        </p:grpSp>
        <p:sp>
          <p:nvSpPr>
            <p:cNvPr id="85048" name="Rectangle 56"/>
            <p:cNvSpPr>
              <a:spLocks noChangeArrowheads="1"/>
            </p:cNvSpPr>
            <p:nvPr/>
          </p:nvSpPr>
          <p:spPr bwMode="auto">
            <a:xfrm>
              <a:off x="3387" y="1309"/>
              <a:ext cx="169" cy="1499"/>
            </a:xfrm>
            <a:prstGeom prst="rect">
              <a:avLst/>
            </a:prstGeom>
            <a:solidFill>
              <a:schemeClr val="bg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85049" name="Rectangle 57"/>
            <p:cNvSpPr>
              <a:spLocks noChangeArrowheads="1"/>
            </p:cNvSpPr>
            <p:nvPr/>
          </p:nvSpPr>
          <p:spPr bwMode="auto">
            <a:xfrm>
              <a:off x="4298" y="1343"/>
              <a:ext cx="248" cy="1497"/>
            </a:xfrm>
            <a:prstGeom prst="rect">
              <a:avLst/>
            </a:prstGeom>
            <a:solidFill>
              <a:schemeClr val="bg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4124" name="Text Box 58"/>
            <p:cNvSpPr txBox="1">
              <a:spLocks noChangeArrowheads="1"/>
            </p:cNvSpPr>
            <p:nvPr/>
          </p:nvSpPr>
          <p:spPr bwMode="auto">
            <a:xfrm>
              <a:off x="4301" y="1456"/>
              <a:ext cx="1008"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spcBef>
                  <a:spcPct val="0"/>
                </a:spcBef>
              </a:pPr>
              <a:r>
                <a:rPr lang="en-US" altLang="en-US" sz="2000" b="0" dirty="0">
                  <a:solidFill>
                    <a:schemeClr val="tx1"/>
                  </a:solidFill>
                </a:rPr>
                <a:t>Incident light</a:t>
              </a:r>
            </a:p>
          </p:txBody>
        </p:sp>
        <p:sp>
          <p:nvSpPr>
            <p:cNvPr id="4125" name="Text Box 59"/>
            <p:cNvSpPr txBox="1">
              <a:spLocks noChangeArrowheads="1"/>
            </p:cNvSpPr>
            <p:nvPr/>
          </p:nvSpPr>
          <p:spPr bwMode="auto">
            <a:xfrm>
              <a:off x="4301" y="1901"/>
              <a:ext cx="99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spcBef>
                  <a:spcPct val="0"/>
                </a:spcBef>
              </a:pPr>
              <a:r>
                <a:rPr lang="en-US" altLang="en-US" sz="2000" b="0">
                  <a:solidFill>
                    <a:schemeClr val="tx1"/>
                  </a:solidFill>
                </a:rPr>
                <a:t>Emitted light</a:t>
              </a:r>
            </a:p>
          </p:txBody>
        </p:sp>
        <p:sp>
          <p:nvSpPr>
            <p:cNvPr id="4126" name="Text Box 60"/>
            <p:cNvSpPr txBox="1">
              <a:spLocks noChangeArrowheads="1"/>
            </p:cNvSpPr>
            <p:nvPr/>
          </p:nvSpPr>
          <p:spPr bwMode="auto">
            <a:xfrm>
              <a:off x="4283" y="2353"/>
              <a:ext cx="1285"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spcBef>
                  <a:spcPct val="0"/>
                </a:spcBef>
              </a:pPr>
              <a:r>
                <a:rPr lang="en-US" altLang="en-US" sz="2000" b="0">
                  <a:solidFill>
                    <a:schemeClr val="tx1"/>
                  </a:solidFill>
                </a:rPr>
                <a:t>Transmitted light</a:t>
              </a:r>
            </a:p>
          </p:txBody>
        </p:sp>
      </p:grpSp>
    </p:spTree>
    <p:extLst>
      <p:ext uri="{BB962C8B-B14F-4D97-AF65-F5344CB8AC3E}">
        <p14:creationId xmlns:p14="http://schemas.microsoft.com/office/powerpoint/2010/main" val="40118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path" presetSubtype="0" repeatCount="indefinite" fill="hold" grpId="0" nodeType="clickEffect">
                                  <p:stCondLst>
                                    <p:cond delay="0"/>
                                  </p:stCondLst>
                                  <p:childTnLst>
                                    <p:animMotion origin="layout" path="M -0.00156 -0.00208 C -0.00156 -0.02659 -0.00156 -0.04879 -0.00156 -0.04856 C -0.00139 -0.04879 -0.00139 -0.02659 -0.00104 -0.00208 C -0.00104 0.02451 -0.00104 0.05225 -0.00087 0.05225 C -0.00052 0.05225 -0.00052 0.02451 -0.00052 -0.00208 C -0.00052 -0.02659 -0.00052 -0.04879 -0.00034 -0.04879 C -2.77778E-6 -0.04879 -2.77778E-6 -0.02659 -2.77778E-6 -0.00208 C -2.77778E-6 0.02451 -2.77778E-6 0.05225 0.00018 0.05225 C 0.00052 0.05225 0.00052 -0.00208 0.00052 -0.00185 C 0.00052 -0.02659 0.0007 -0.04879 0.00104 -0.04879 C 0.00104 -0.04856 0.00104 -0.02659 0.00104 -0.00208 C 0.00122 0.02451 0.00122 0.05225 0.00157 0.05225 C 0.00157 0.05248 0.00157 0.02451 0.00174 -0.00208 C 0.00174 -0.02659 0.00174 -0.04879 0.00209 -0.04879 C 0.00209 -0.04856 0.00226 -0.02659 0.00226 -0.00208 C 0.00226 0.02451 0.00261 0.05225 0.00261 0.05248 C 0.00278 0.05225 0.00278 0.02451 0.00313 -0.00208 " pathEditMode="relative" rAng="0" ptsTypes="fffffffffffffffff">
                                      <p:cBhvr>
                                        <p:cTn id="6" dur="5000" fill="hold"/>
                                        <p:tgtEl>
                                          <p:spTgt spid="85000"/>
                                        </p:tgtEl>
                                        <p:attrNameLst>
                                          <p:attrName>ppt_x</p:attrName>
                                          <p:attrName>ppt_y</p:attrName>
                                        </p:attrNameLst>
                                      </p:cBhvr>
                                      <p:rCtr x="22600" y="39300"/>
                                    </p:animMotion>
                                  </p:childTnLst>
                                </p:cTn>
                              </p:par>
                              <p:par>
                                <p:cTn id="7" presetID="40" presetClass="path" presetSubtype="0" repeatCount="indefinite" fill="hold" grpId="0" nodeType="withEffect">
                                  <p:stCondLst>
                                    <p:cond delay="300"/>
                                  </p:stCondLst>
                                  <p:childTnLst>
                                    <p:animMotion origin="layout" path="M -0.00313 -0.00416 C -0.00313 -0.04832 -0.00313 -0.09063 -0.00313 -0.0904 C -0.00278 -0.09063 -0.00278 -0.04832 -0.00243 -0.00416 C -0.00243 0.04509 -0.00243 0.0948 -0.00209 0.0948 C -0.00174 0.0948 -0.00174 0.04509 -0.00174 -0.00416 C -0.00174 -0.04832 -0.00174 -0.09063 -0.00139 -0.09063 C -0.00105 -0.09063 -0.00105 -0.04832 -0.00105 -0.00416 C -0.00105 0.04509 -0.00105 0.0948 -0.0007 0.0948 C -0.00035 0.0948 -0.00035 -0.00416 -0.00035 -0.00347 C -0.00035 -0.04832 3.88889E-6 -0.09063 0.00034 -0.09063 C 0.00034 -0.0904 0.00034 -0.04832 0.00034 -0.00416 C 0.00069 0.04509 0.00069 0.0948 0.00104 0.0948 C 0.00104 0.09503 0.00104 0.04509 0.00139 -0.00416 C 0.00139 -0.04832 0.00139 -0.09063 0.00173 -0.09063 C 0.00173 -0.0904 0.00208 -0.04832 0.00208 -0.00416 C 0.00208 0.04509 0.00243 0.0948 0.00243 0.09503 C 0.00277 0.0948 0.00277 0.04509 0.00312 -0.00416 " pathEditMode="relative" rAng="0" ptsTypes="fffffffffffffffff">
                                      <p:cBhvr>
                                        <p:cTn id="8" dur="5000" fill="hold"/>
                                        <p:tgtEl>
                                          <p:spTgt spid="85001"/>
                                        </p:tgtEl>
                                        <p:attrNameLst>
                                          <p:attrName>ppt_x</p:attrName>
                                          <p:attrName>ppt_y</p:attrName>
                                        </p:attrNameLst>
                                      </p:cBhvr>
                                      <p:rCtr x="31300" y="62400"/>
                                    </p:animMotion>
                                  </p:childTnLst>
                                </p:cTn>
                              </p:par>
                              <p:par>
                                <p:cTn id="9" presetID="40" presetClass="path" presetSubtype="0" repeatCount="indefinite" fill="hold" grpId="0" nodeType="withEffect">
                                  <p:stCondLst>
                                    <p:cond delay="900"/>
                                  </p:stCondLst>
                                  <p:childTnLst>
                                    <p:animMotion origin="layout" path="M -0.00156 -0.00208 C -0.00156 -0.03491 -0.00156 -0.06589 -0.00156 -0.06566 C -0.00139 -0.06589 -0.00139 -0.03491 -0.00104 -0.00208 C -0.00104 0.03515 -0.00104 0.07283 -0.00086 0.07283 C -0.00052 0.07283 -0.00052 0.03515 -0.00052 -0.00208 C -0.00052 -0.03491 -0.00052 -0.06589 -0.00034 -0.06589 C -3.33333E-6 -0.06589 -3.33333E-6 -0.03491 -3.33333E-6 -0.00208 C -3.33333E-6 0.03515 -3.33333E-6 0.07283 0.00018 0.07283 C 0.00052 0.07283 0.00052 -0.00208 0.00052 -0.00139 C 0.00052 -0.03491 0.0007 -0.06589 0.00105 -0.06589 C 0.00105 -0.06566 0.00105 -0.03491 0.00105 -0.00208 C 0.00122 0.03515 0.00122 0.07283 0.00157 0.07283 C 0.00157 0.07306 0.00157 0.03515 0.00174 -0.00208 C 0.00174 -0.03491 0.00174 -0.06589 0.00209 -0.06589 C 0.00209 -0.06566 0.00226 -0.03491 0.00226 -0.00208 C 0.00226 0.03515 0.00261 0.07283 0.00261 0.07306 C 0.00278 0.07283 0.00278 0.03515 0.00313 -0.00208 " pathEditMode="relative" rAng="0" ptsTypes="fffffffffffffffff">
                                      <p:cBhvr>
                                        <p:cTn id="10" dur="5000" fill="hold"/>
                                        <p:tgtEl>
                                          <p:spTgt spid="85002"/>
                                        </p:tgtEl>
                                        <p:attrNameLst>
                                          <p:attrName>ppt_x</p:attrName>
                                          <p:attrName>ppt_y</p:attrName>
                                        </p:attrNameLst>
                                      </p:cBhvr>
                                      <p:rCtr x="22600" y="55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0" grpId="0" animBg="1"/>
      <p:bldP spid="85001" grpId="0" animBg="1"/>
      <p:bldP spid="8500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64" y="89287"/>
            <a:ext cx="9801279" cy="1143000"/>
          </a:xfrm>
        </p:spPr>
        <p:txBody>
          <a:bodyPr>
            <a:normAutofit/>
          </a:bodyPr>
          <a:lstStyle/>
          <a:p>
            <a:r>
              <a:rPr lang="en-US" sz="2800" dirty="0"/>
              <a:t>The Damped Forced Oscillator</a:t>
            </a:r>
          </a:p>
        </p:txBody>
      </p:sp>
      <p:sp>
        <p:nvSpPr>
          <p:cNvPr id="6149" name="Rectangle 3"/>
          <p:cNvSpPr>
            <a:spLocks noGrp="1" noChangeArrowheads="1"/>
          </p:cNvSpPr>
          <p:nvPr>
            <p:ph type="body" idx="4294967295"/>
          </p:nvPr>
        </p:nvSpPr>
        <p:spPr>
          <a:xfrm>
            <a:off x="350983" y="1151530"/>
            <a:ext cx="9925496" cy="1098550"/>
          </a:xfrm>
        </p:spPr>
        <p:txBody>
          <a:bodyPr>
            <a:normAutofit/>
          </a:bodyPr>
          <a:lstStyle/>
          <a:p>
            <a:pPr marL="0" indent="0">
              <a:buNone/>
            </a:pPr>
            <a:r>
              <a:rPr lang="en-US" altLang="en-US" sz="2000" dirty="0"/>
              <a:t>Interaction between light and electrons can be modeled by an harmonic oscillator experiencing a sinusoidal force and viscous damping term.                      </a:t>
            </a:r>
          </a:p>
        </p:txBody>
      </p:sp>
      <p:graphicFrame>
        <p:nvGraphicFramePr>
          <p:cNvPr id="6146" name="Object 5"/>
          <p:cNvGraphicFramePr>
            <a:graphicFrameLocks noChangeAspect="1"/>
          </p:cNvGraphicFramePr>
          <p:nvPr/>
        </p:nvGraphicFramePr>
        <p:xfrm>
          <a:off x="2393950" y="2565400"/>
          <a:ext cx="7716838" cy="1150938"/>
        </p:xfrm>
        <a:graphic>
          <a:graphicData uri="http://schemas.openxmlformats.org/presentationml/2006/ole">
            <mc:AlternateContent xmlns:mc="http://schemas.openxmlformats.org/markup-compatibility/2006">
              <mc:Choice xmlns:v="urn:schemas-microsoft-com:vml" Requires="v">
                <p:oleObj name="Equation" r:id="rId3" imgW="2806560" imgH="419040" progId="Equation.DSMT4">
                  <p:embed/>
                </p:oleObj>
              </mc:Choice>
              <mc:Fallback>
                <p:oleObj name="Equation" r:id="rId3" imgW="2806560" imgH="419040" progId="Equation.DSMT4">
                  <p:embed/>
                  <p:pic>
                    <p:nvPicPr>
                      <p:cNvPr id="6146" name="Object 5"/>
                      <p:cNvPicPr>
                        <a:picLocks noChangeAspect="1" noChangeArrowheads="1"/>
                      </p:cNvPicPr>
                      <p:nvPr/>
                    </p:nvPicPr>
                    <p:blipFill>
                      <a:blip r:embed="rId4"/>
                      <a:srcRect/>
                      <a:stretch>
                        <a:fillRect/>
                      </a:stretch>
                    </p:blipFill>
                    <p:spPr bwMode="auto">
                      <a:xfrm>
                        <a:off x="2393950" y="2565400"/>
                        <a:ext cx="7716838" cy="1150938"/>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0" name="Rectangle 7"/>
          <p:cNvSpPr>
            <a:spLocks noChangeArrowheads="1"/>
          </p:cNvSpPr>
          <p:nvPr/>
        </p:nvSpPr>
        <p:spPr bwMode="auto">
          <a:xfrm>
            <a:off x="1989025" y="5858087"/>
            <a:ext cx="7369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spcBef>
                <a:spcPct val="20000"/>
              </a:spcBef>
            </a:pPr>
            <a:r>
              <a:rPr lang="en-US" altLang="en-US" sz="2000" b="0" dirty="0">
                <a:solidFill>
                  <a:schemeClr val="tx1"/>
                </a:solidFill>
              </a:rPr>
              <a:t>The electron oscillates at a finite an amplitude at the light frequency and with a potential phase shift. </a:t>
            </a:r>
          </a:p>
        </p:txBody>
      </p:sp>
      <p:graphicFrame>
        <p:nvGraphicFramePr>
          <p:cNvPr id="6147" name="Object 13"/>
          <p:cNvGraphicFramePr>
            <a:graphicFrameLocks noChangeAspect="1"/>
          </p:cNvGraphicFramePr>
          <p:nvPr/>
        </p:nvGraphicFramePr>
        <p:xfrm>
          <a:off x="4183840" y="4219819"/>
          <a:ext cx="4940821" cy="1277095"/>
        </p:xfrm>
        <a:graphic>
          <a:graphicData uri="http://schemas.openxmlformats.org/presentationml/2006/ole">
            <mc:AlternateContent xmlns:mc="http://schemas.openxmlformats.org/markup-compatibility/2006">
              <mc:Choice xmlns:v="urn:schemas-microsoft-com:vml" Requires="v">
                <p:oleObj name="Equation" r:id="rId5" imgW="1866600" imgH="482400" progId="Equation.DSMT4">
                  <p:embed/>
                </p:oleObj>
              </mc:Choice>
              <mc:Fallback>
                <p:oleObj name="Equation" r:id="rId5" imgW="1866600" imgH="482400" progId="Equation.DSMT4">
                  <p:embed/>
                  <p:pic>
                    <p:nvPicPr>
                      <p:cNvPr id="6147" name="Object 13"/>
                      <p:cNvPicPr>
                        <a:picLocks noChangeAspect="1" noChangeArrowheads="1"/>
                      </p:cNvPicPr>
                      <p:nvPr/>
                    </p:nvPicPr>
                    <p:blipFill>
                      <a:blip r:embed="rId6"/>
                      <a:srcRect/>
                      <a:stretch>
                        <a:fillRect/>
                      </a:stretch>
                    </p:blipFill>
                    <p:spPr bwMode="auto">
                      <a:xfrm>
                        <a:off x="4183840" y="4219819"/>
                        <a:ext cx="4940821" cy="1277095"/>
                      </a:xfrm>
                      <a:prstGeom prst="rect">
                        <a:avLst/>
                      </a:prstGeom>
                      <a:noFill/>
                      <a:ln>
                        <a:noFill/>
                      </a:ln>
                      <a:effectLst/>
                    </p:spPr>
                  </p:pic>
                </p:oleObj>
              </mc:Fallback>
            </mc:AlternateContent>
          </a:graphicData>
        </a:graphic>
      </p:graphicFrame>
      <p:grpSp>
        <p:nvGrpSpPr>
          <p:cNvPr id="9" name="Group 8"/>
          <p:cNvGrpSpPr/>
          <p:nvPr/>
        </p:nvGrpSpPr>
        <p:grpSpPr>
          <a:xfrm>
            <a:off x="1635212" y="4361936"/>
            <a:ext cx="2471351" cy="923330"/>
            <a:chOff x="111211" y="4361936"/>
            <a:chExt cx="2471351" cy="923330"/>
          </a:xfrm>
        </p:grpSpPr>
        <p:sp>
          <p:nvSpPr>
            <p:cNvPr id="3" name="TextBox 2"/>
            <p:cNvSpPr txBox="1"/>
            <p:nvPr/>
          </p:nvSpPr>
          <p:spPr>
            <a:xfrm>
              <a:off x="111211" y="4361936"/>
              <a:ext cx="2215158" cy="923330"/>
            </a:xfrm>
            <a:prstGeom prst="rect">
              <a:avLst/>
            </a:prstGeom>
            <a:noFill/>
          </p:spPr>
          <p:txBody>
            <a:bodyPr wrap="none" rtlCol="0">
              <a:spAutoFit/>
            </a:bodyPr>
            <a:lstStyle/>
            <a:p>
              <a:pPr algn="ctr"/>
              <a:r>
                <a:rPr lang="en-US" dirty="0">
                  <a:solidFill>
                    <a:srgbClr val="00B050"/>
                  </a:solidFill>
                </a:rPr>
                <a:t>Position of the</a:t>
              </a:r>
            </a:p>
            <a:p>
              <a:pPr algn="ctr"/>
              <a:r>
                <a:rPr lang="en-US" dirty="0">
                  <a:solidFill>
                    <a:srgbClr val="00B050"/>
                  </a:solidFill>
                </a:rPr>
                <a:t>Electron as a function</a:t>
              </a:r>
            </a:p>
            <a:p>
              <a:pPr algn="ctr"/>
              <a:r>
                <a:rPr lang="en-US" dirty="0">
                  <a:solidFill>
                    <a:srgbClr val="00B050"/>
                  </a:solidFill>
                </a:rPr>
                <a:t>of time</a:t>
              </a:r>
              <a:endParaRPr lang="fr-CH" dirty="0">
                <a:solidFill>
                  <a:srgbClr val="00B050"/>
                </a:solidFill>
              </a:endParaRPr>
            </a:p>
          </p:txBody>
        </p:sp>
        <p:cxnSp>
          <p:nvCxnSpPr>
            <p:cNvPr id="5" name="Straight Arrow Connector 4"/>
            <p:cNvCxnSpPr/>
            <p:nvPr/>
          </p:nvCxnSpPr>
          <p:spPr>
            <a:xfrm flipH="1" flipV="1">
              <a:off x="2264585" y="4712390"/>
              <a:ext cx="317977" cy="8203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9164595" y="4971537"/>
            <a:ext cx="1125172" cy="881108"/>
            <a:chOff x="7640595" y="4971537"/>
            <a:chExt cx="1125172" cy="881108"/>
          </a:xfrm>
        </p:grpSpPr>
        <p:cxnSp>
          <p:nvCxnSpPr>
            <p:cNvPr id="10" name="Straight Arrow Connector 9"/>
            <p:cNvCxnSpPr/>
            <p:nvPr/>
          </p:nvCxnSpPr>
          <p:spPr>
            <a:xfrm>
              <a:off x="7640595" y="4971537"/>
              <a:ext cx="317156" cy="25537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667902" y="5206314"/>
              <a:ext cx="1097865" cy="646331"/>
            </a:xfrm>
            <a:prstGeom prst="rect">
              <a:avLst/>
            </a:prstGeom>
            <a:noFill/>
          </p:spPr>
          <p:txBody>
            <a:bodyPr wrap="none" rtlCol="0">
              <a:spAutoFit/>
            </a:bodyPr>
            <a:lstStyle/>
            <a:p>
              <a:pPr algn="ctr"/>
              <a:r>
                <a:rPr lang="en-US" dirty="0">
                  <a:solidFill>
                    <a:srgbClr val="00B050"/>
                  </a:solidFill>
                </a:rPr>
                <a:t>Excitation</a:t>
              </a:r>
            </a:p>
            <a:p>
              <a:pPr algn="ctr"/>
              <a:r>
                <a:rPr lang="en-US" dirty="0">
                  <a:solidFill>
                    <a:srgbClr val="00B050"/>
                  </a:solidFill>
                </a:rPr>
                <a:t>field</a:t>
              </a:r>
              <a:endParaRPr lang="fr-CH" dirty="0">
                <a:solidFill>
                  <a:srgbClr val="00B050"/>
                </a:solidFill>
              </a:endParaRPr>
            </a:p>
          </p:txBody>
        </p:sp>
      </p:grpSp>
      <p:grpSp>
        <p:nvGrpSpPr>
          <p:cNvPr id="19" name="Group 18"/>
          <p:cNvGrpSpPr/>
          <p:nvPr/>
        </p:nvGrpSpPr>
        <p:grpSpPr>
          <a:xfrm>
            <a:off x="5518644" y="3836419"/>
            <a:ext cx="1642630" cy="582258"/>
            <a:chOff x="5518644" y="3836419"/>
            <a:chExt cx="1642630" cy="582258"/>
          </a:xfrm>
        </p:grpSpPr>
        <p:sp>
          <p:nvSpPr>
            <p:cNvPr id="13" name="TextBox 12"/>
            <p:cNvSpPr txBox="1"/>
            <p:nvPr/>
          </p:nvSpPr>
          <p:spPr>
            <a:xfrm>
              <a:off x="5518644" y="3836419"/>
              <a:ext cx="1642630" cy="369332"/>
            </a:xfrm>
            <a:prstGeom prst="rect">
              <a:avLst/>
            </a:prstGeom>
            <a:noFill/>
          </p:spPr>
          <p:txBody>
            <a:bodyPr wrap="none" rtlCol="0">
              <a:spAutoFit/>
            </a:bodyPr>
            <a:lstStyle/>
            <a:p>
              <a:pPr algn="ctr"/>
              <a:r>
                <a:rPr lang="en-US" dirty="0">
                  <a:solidFill>
                    <a:srgbClr val="00B050"/>
                  </a:solidFill>
                </a:rPr>
                <a:t>Electron charge</a:t>
              </a:r>
              <a:endParaRPr lang="fr-CH" dirty="0">
                <a:solidFill>
                  <a:srgbClr val="00B050"/>
                </a:solidFill>
              </a:endParaRPr>
            </a:p>
          </p:txBody>
        </p:sp>
        <p:cxnSp>
          <p:nvCxnSpPr>
            <p:cNvPr id="15" name="Straight Arrow Connector 14"/>
            <p:cNvCxnSpPr/>
            <p:nvPr/>
          </p:nvCxnSpPr>
          <p:spPr>
            <a:xfrm flipH="1" flipV="1">
              <a:off x="6387663" y="4169979"/>
              <a:ext cx="157301" cy="24869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7081345" y="3846930"/>
            <a:ext cx="1928333" cy="567416"/>
            <a:chOff x="7081345" y="3846930"/>
            <a:chExt cx="1928333" cy="567416"/>
          </a:xfrm>
        </p:grpSpPr>
        <p:sp>
          <p:nvSpPr>
            <p:cNvPr id="16" name="TextBox 15"/>
            <p:cNvSpPr txBox="1"/>
            <p:nvPr/>
          </p:nvSpPr>
          <p:spPr>
            <a:xfrm>
              <a:off x="7522283" y="3846930"/>
              <a:ext cx="1487395" cy="369332"/>
            </a:xfrm>
            <a:prstGeom prst="rect">
              <a:avLst/>
            </a:prstGeom>
            <a:noFill/>
          </p:spPr>
          <p:txBody>
            <a:bodyPr wrap="none" rtlCol="0">
              <a:spAutoFit/>
            </a:bodyPr>
            <a:lstStyle/>
            <a:p>
              <a:pPr algn="ctr"/>
              <a:r>
                <a:rPr lang="en-US" dirty="0">
                  <a:solidFill>
                    <a:srgbClr val="00B050"/>
                  </a:solidFill>
                </a:rPr>
                <a:t>Electron mass</a:t>
              </a:r>
              <a:endParaRPr lang="fr-CH" dirty="0">
                <a:solidFill>
                  <a:srgbClr val="00B050"/>
                </a:solidFill>
              </a:endParaRPr>
            </a:p>
          </p:txBody>
        </p:sp>
        <p:cxnSp>
          <p:nvCxnSpPr>
            <p:cNvPr id="17" name="Straight Arrow Connector 16"/>
            <p:cNvCxnSpPr/>
            <p:nvPr/>
          </p:nvCxnSpPr>
          <p:spPr>
            <a:xfrm flipV="1">
              <a:off x="7081345" y="4154215"/>
              <a:ext cx="504496" cy="26013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6628504" y="5399690"/>
            <a:ext cx="2066271" cy="553406"/>
            <a:chOff x="6628504" y="5399690"/>
            <a:chExt cx="2066271" cy="553406"/>
          </a:xfrm>
        </p:grpSpPr>
        <p:sp>
          <p:nvSpPr>
            <p:cNvPr id="21" name="TextBox 20"/>
            <p:cNvSpPr txBox="1"/>
            <p:nvPr/>
          </p:nvSpPr>
          <p:spPr>
            <a:xfrm>
              <a:off x="6628504" y="5583764"/>
              <a:ext cx="2066271" cy="369332"/>
            </a:xfrm>
            <a:prstGeom prst="rect">
              <a:avLst/>
            </a:prstGeom>
            <a:noFill/>
          </p:spPr>
          <p:txBody>
            <a:bodyPr wrap="none" rtlCol="0">
              <a:spAutoFit/>
            </a:bodyPr>
            <a:lstStyle/>
            <a:p>
              <a:pPr algn="ctr"/>
              <a:r>
                <a:rPr lang="en-US" dirty="0">
                  <a:solidFill>
                    <a:srgbClr val="00B050"/>
                  </a:solidFill>
                </a:rPr>
                <a:t>Damping coefficient</a:t>
              </a:r>
              <a:endParaRPr lang="fr-CH" dirty="0">
                <a:solidFill>
                  <a:srgbClr val="00B050"/>
                </a:solidFill>
              </a:endParaRPr>
            </a:p>
          </p:txBody>
        </p:sp>
        <p:cxnSp>
          <p:nvCxnSpPr>
            <p:cNvPr id="22" name="Straight Arrow Connector 21"/>
            <p:cNvCxnSpPr/>
            <p:nvPr/>
          </p:nvCxnSpPr>
          <p:spPr>
            <a:xfrm>
              <a:off x="7806560" y="5399690"/>
              <a:ext cx="94593" cy="2286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3464499" y="5378669"/>
            <a:ext cx="2397648" cy="490344"/>
            <a:chOff x="3464499" y="5378669"/>
            <a:chExt cx="2397648" cy="490344"/>
          </a:xfrm>
        </p:grpSpPr>
        <p:sp>
          <p:nvSpPr>
            <p:cNvPr id="27" name="TextBox 26"/>
            <p:cNvSpPr txBox="1"/>
            <p:nvPr/>
          </p:nvSpPr>
          <p:spPr>
            <a:xfrm>
              <a:off x="3464499" y="5499681"/>
              <a:ext cx="1982979" cy="369332"/>
            </a:xfrm>
            <a:prstGeom prst="rect">
              <a:avLst/>
            </a:prstGeom>
            <a:noFill/>
          </p:spPr>
          <p:txBody>
            <a:bodyPr wrap="none" rtlCol="0">
              <a:spAutoFit/>
            </a:bodyPr>
            <a:lstStyle/>
            <a:p>
              <a:pPr algn="ctr"/>
              <a:r>
                <a:rPr lang="en-US" dirty="0">
                  <a:solidFill>
                    <a:srgbClr val="00B050"/>
                  </a:solidFill>
                </a:rPr>
                <a:t>Resonant pulsation</a:t>
              </a:r>
              <a:endParaRPr lang="fr-CH" dirty="0">
                <a:solidFill>
                  <a:srgbClr val="00B050"/>
                </a:solidFill>
              </a:endParaRPr>
            </a:p>
          </p:txBody>
        </p:sp>
        <p:cxnSp>
          <p:nvCxnSpPr>
            <p:cNvPr id="28" name="Straight Arrow Connector 27"/>
            <p:cNvCxnSpPr/>
            <p:nvPr/>
          </p:nvCxnSpPr>
          <p:spPr>
            <a:xfrm flipH="1">
              <a:off x="5362904" y="5378669"/>
              <a:ext cx="499243" cy="22597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9542450" y="1734351"/>
            <a:ext cx="1125550" cy="1242704"/>
            <a:chOff x="9542450" y="1734351"/>
            <a:chExt cx="1125550" cy="1242704"/>
          </a:xfrm>
        </p:grpSpPr>
        <p:cxnSp>
          <p:nvCxnSpPr>
            <p:cNvPr id="30" name="Straight Arrow Connector 29"/>
            <p:cNvCxnSpPr/>
            <p:nvPr/>
          </p:nvCxnSpPr>
          <p:spPr>
            <a:xfrm flipV="1">
              <a:off x="9664265" y="2396359"/>
              <a:ext cx="207577" cy="58069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542450" y="1734351"/>
              <a:ext cx="1125550" cy="646331"/>
            </a:xfrm>
            <a:prstGeom prst="rect">
              <a:avLst/>
            </a:prstGeom>
            <a:noFill/>
          </p:spPr>
          <p:txBody>
            <a:bodyPr wrap="square" rtlCol="0">
              <a:spAutoFit/>
            </a:bodyPr>
            <a:lstStyle/>
            <a:p>
              <a:pPr algn="ctr"/>
              <a:r>
                <a:rPr lang="en-US" dirty="0">
                  <a:solidFill>
                    <a:srgbClr val="00B050"/>
                  </a:solidFill>
                </a:rPr>
                <a:t>Excitation pulsation</a:t>
              </a:r>
              <a:endParaRPr lang="fr-CH" dirty="0">
                <a:solidFill>
                  <a:srgbClr val="00B050"/>
                </a:solidFill>
              </a:endParaRPr>
            </a:p>
          </p:txBody>
        </p:sp>
      </p:grpSp>
      <p:grpSp>
        <p:nvGrpSpPr>
          <p:cNvPr id="4" name="Group 3"/>
          <p:cNvGrpSpPr/>
          <p:nvPr/>
        </p:nvGrpSpPr>
        <p:grpSpPr>
          <a:xfrm>
            <a:off x="7562195" y="2501605"/>
            <a:ext cx="2420005" cy="501726"/>
            <a:chOff x="7562195" y="2501605"/>
            <a:chExt cx="2420005" cy="501726"/>
          </a:xfrm>
        </p:grpSpPr>
        <p:sp>
          <p:nvSpPr>
            <p:cNvPr id="26" name="Right Brace 25"/>
            <p:cNvSpPr/>
            <p:nvPr/>
          </p:nvSpPr>
          <p:spPr>
            <a:xfrm rot="16200000">
              <a:off x="8854966" y="1876097"/>
              <a:ext cx="189186" cy="2065282"/>
            </a:xfrm>
            <a:prstGeom prst="righ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35" name="TextBox 34"/>
            <p:cNvSpPr txBox="1"/>
            <p:nvPr/>
          </p:nvSpPr>
          <p:spPr>
            <a:xfrm>
              <a:off x="7562195" y="2501605"/>
              <a:ext cx="2249213" cy="369332"/>
            </a:xfrm>
            <a:prstGeom prst="rect">
              <a:avLst/>
            </a:prstGeom>
            <a:noFill/>
          </p:spPr>
          <p:txBody>
            <a:bodyPr wrap="square" rtlCol="0">
              <a:spAutoFit/>
            </a:bodyPr>
            <a:lstStyle/>
            <a:p>
              <a:pPr algn="ctr"/>
              <a:r>
                <a:rPr lang="en-US" dirty="0">
                  <a:solidFill>
                    <a:srgbClr val="00B050"/>
                  </a:solidFill>
                </a:rPr>
                <a:t>Excitation field (light)</a:t>
              </a:r>
              <a:endParaRPr lang="fr-CH" dirty="0">
                <a:solidFill>
                  <a:srgbClr val="00B050"/>
                </a:solidFill>
              </a:endParaRPr>
            </a:p>
          </p:txBody>
        </p:sp>
      </p:grpSp>
    </p:spTree>
    <p:extLst>
      <p:ext uri="{BB962C8B-B14F-4D97-AF65-F5344CB8AC3E}">
        <p14:creationId xmlns:p14="http://schemas.microsoft.com/office/powerpoint/2010/main" val="212661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750973"/>
          </a:xfrm>
        </p:spPr>
        <p:txBody>
          <a:bodyPr>
            <a:normAutofit/>
          </a:bodyPr>
          <a:lstStyle/>
          <a:p>
            <a:r>
              <a:rPr lang="en-US" sz="3600" dirty="0"/>
              <a:t>The Complex Lorentzian function</a:t>
            </a:r>
          </a:p>
        </p:txBody>
      </p:sp>
      <p:graphicFrame>
        <p:nvGraphicFramePr>
          <p:cNvPr id="3" name="Object 2"/>
          <p:cNvGraphicFramePr>
            <a:graphicFrameLocks noChangeAspect="1"/>
          </p:cNvGraphicFramePr>
          <p:nvPr/>
        </p:nvGraphicFramePr>
        <p:xfrm>
          <a:off x="2500184" y="1198907"/>
          <a:ext cx="7897899" cy="1068457"/>
        </p:xfrm>
        <a:graphic>
          <a:graphicData uri="http://schemas.openxmlformats.org/presentationml/2006/ole">
            <mc:AlternateContent xmlns:mc="http://schemas.openxmlformats.org/markup-compatibility/2006">
              <mc:Choice xmlns:v="urn:schemas-microsoft-com:vml" Requires="v">
                <p:oleObj name="Equation" r:id="rId3" imgW="3098520" imgH="419040" progId="Equation.DSMT4">
                  <p:embed/>
                </p:oleObj>
              </mc:Choice>
              <mc:Fallback>
                <p:oleObj name="Equation" r:id="rId3" imgW="3098520" imgH="419040" progId="Equation.DSMT4">
                  <p:embed/>
                  <p:pic>
                    <p:nvPicPr>
                      <p:cNvPr id="3" name="Object 2"/>
                      <p:cNvPicPr/>
                      <p:nvPr/>
                    </p:nvPicPr>
                    <p:blipFill>
                      <a:blip r:embed="rId4"/>
                      <a:stretch>
                        <a:fillRect/>
                      </a:stretch>
                    </p:blipFill>
                    <p:spPr>
                      <a:xfrm>
                        <a:off x="2500184" y="1198907"/>
                        <a:ext cx="7897899" cy="1068457"/>
                      </a:xfrm>
                      <a:prstGeom prst="rect">
                        <a:avLst/>
                      </a:prstGeom>
                    </p:spPr>
                  </p:pic>
                </p:oleObj>
              </mc:Fallback>
            </mc:AlternateContent>
          </a:graphicData>
        </a:graphic>
      </p:graphicFrame>
      <p:sp>
        <p:nvSpPr>
          <p:cNvPr id="4" name="Rectangle 3"/>
          <p:cNvSpPr/>
          <p:nvPr/>
        </p:nvSpPr>
        <p:spPr>
          <a:xfrm>
            <a:off x="8727990" y="1198607"/>
            <a:ext cx="1692876" cy="108739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p:cNvSpPr/>
          <p:nvPr/>
        </p:nvSpPr>
        <p:spPr>
          <a:xfrm>
            <a:off x="6643817" y="1190368"/>
            <a:ext cx="1688757" cy="112446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TextBox 4"/>
          <p:cNvSpPr txBox="1"/>
          <p:nvPr/>
        </p:nvSpPr>
        <p:spPr>
          <a:xfrm>
            <a:off x="8752702" y="2261287"/>
            <a:ext cx="1821332" cy="400110"/>
          </a:xfrm>
          <a:prstGeom prst="rect">
            <a:avLst/>
          </a:prstGeom>
          <a:noFill/>
        </p:spPr>
        <p:txBody>
          <a:bodyPr wrap="none" rtlCol="0">
            <a:spAutoFit/>
          </a:bodyPr>
          <a:lstStyle/>
          <a:p>
            <a:r>
              <a:rPr lang="en-US" sz="2000" dirty="0">
                <a:solidFill>
                  <a:srgbClr val="7030A0"/>
                </a:solidFill>
                <a:latin typeface="Helvetica" panose="020B0604020202020204" pitchFamily="34" charset="0"/>
                <a:cs typeface="Helvetica" panose="020B0604020202020204" pitchFamily="34" charset="0"/>
              </a:rPr>
              <a:t>Imaginary part</a:t>
            </a:r>
            <a:endParaRPr lang="fr-CH" sz="2000" dirty="0">
              <a:solidFill>
                <a:srgbClr val="7030A0"/>
              </a:solidFill>
              <a:latin typeface="Helvetica" panose="020B0604020202020204" pitchFamily="34" charset="0"/>
              <a:cs typeface="Helvetica" panose="020B0604020202020204" pitchFamily="34" charset="0"/>
            </a:endParaRPr>
          </a:p>
        </p:txBody>
      </p:sp>
      <p:graphicFrame>
        <p:nvGraphicFramePr>
          <p:cNvPr id="12" name="Object 11"/>
          <p:cNvGraphicFramePr>
            <a:graphicFrameLocks noChangeAspect="1"/>
          </p:cNvGraphicFramePr>
          <p:nvPr/>
        </p:nvGraphicFramePr>
        <p:xfrm>
          <a:off x="1930400" y="2964206"/>
          <a:ext cx="2559222" cy="1358414"/>
        </p:xfrm>
        <a:graphic>
          <a:graphicData uri="http://schemas.openxmlformats.org/presentationml/2006/ole">
            <mc:AlternateContent xmlns:mc="http://schemas.openxmlformats.org/markup-compatibility/2006">
              <mc:Choice xmlns:v="urn:schemas-microsoft-com:vml" Requires="v">
                <p:oleObj name="Equation" r:id="rId5" imgW="1244520" imgH="660240" progId="Equation.DSMT4">
                  <p:embed/>
                </p:oleObj>
              </mc:Choice>
              <mc:Fallback>
                <p:oleObj name="Equation" r:id="rId5" imgW="1244520" imgH="660240" progId="Equation.DSMT4">
                  <p:embed/>
                  <p:pic>
                    <p:nvPicPr>
                      <p:cNvPr id="12" name="Object 11"/>
                      <p:cNvPicPr/>
                      <p:nvPr/>
                    </p:nvPicPr>
                    <p:blipFill>
                      <a:blip r:embed="rId6"/>
                      <a:stretch>
                        <a:fillRect/>
                      </a:stretch>
                    </p:blipFill>
                    <p:spPr>
                      <a:xfrm>
                        <a:off x="1930400" y="2964206"/>
                        <a:ext cx="2559222" cy="1358414"/>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1947307" y="4666092"/>
          <a:ext cx="2492889" cy="1682182"/>
        </p:xfrm>
        <a:graphic>
          <a:graphicData uri="http://schemas.openxmlformats.org/presentationml/2006/ole">
            <mc:AlternateContent xmlns:mc="http://schemas.openxmlformats.org/markup-compatibility/2006">
              <mc:Choice xmlns:v="urn:schemas-microsoft-com:vml" Requires="v">
                <p:oleObj name="Equation" r:id="rId7" imgW="1244520" imgH="838080" progId="Equation.DSMT4">
                  <p:embed/>
                </p:oleObj>
              </mc:Choice>
              <mc:Fallback>
                <p:oleObj name="Equation" r:id="rId7" imgW="1244520" imgH="838080" progId="Equation.DSMT4">
                  <p:embed/>
                  <p:pic>
                    <p:nvPicPr>
                      <p:cNvPr id="20" name="Object 19"/>
                      <p:cNvPicPr/>
                      <p:nvPr/>
                    </p:nvPicPr>
                    <p:blipFill>
                      <a:blip r:embed="rId8"/>
                      <a:stretch>
                        <a:fillRect/>
                      </a:stretch>
                    </p:blipFill>
                    <p:spPr>
                      <a:xfrm>
                        <a:off x="1947307" y="4666092"/>
                        <a:ext cx="2492889" cy="1682182"/>
                      </a:xfrm>
                      <a:prstGeom prst="rect">
                        <a:avLst/>
                      </a:prstGeom>
                    </p:spPr>
                  </p:pic>
                </p:oleObj>
              </mc:Fallback>
            </mc:AlternateContent>
          </a:graphicData>
        </a:graphic>
      </p:graphicFrame>
      <p:sp>
        <p:nvSpPr>
          <p:cNvPr id="21" name="TextBox 20"/>
          <p:cNvSpPr txBox="1"/>
          <p:nvPr/>
        </p:nvSpPr>
        <p:spPr>
          <a:xfrm>
            <a:off x="6903308" y="2277762"/>
            <a:ext cx="1225015" cy="400110"/>
          </a:xfrm>
          <a:prstGeom prst="rect">
            <a:avLst/>
          </a:prstGeom>
          <a:noFill/>
        </p:spPr>
        <p:txBody>
          <a:bodyPr wrap="none" rtlCol="0">
            <a:spAutoFit/>
          </a:bodyPr>
          <a:lstStyle/>
          <a:p>
            <a:r>
              <a:rPr lang="en-US" sz="2000" dirty="0">
                <a:solidFill>
                  <a:srgbClr val="00B050"/>
                </a:solidFill>
                <a:latin typeface="Helvetica" panose="020B0604020202020204" pitchFamily="34" charset="0"/>
                <a:cs typeface="Helvetica" panose="020B0604020202020204" pitchFamily="34" charset="0"/>
              </a:rPr>
              <a:t>Real part</a:t>
            </a:r>
            <a:endParaRPr lang="fr-CH" sz="2000" dirty="0">
              <a:solidFill>
                <a:srgbClr val="00B050"/>
              </a:solidFill>
              <a:latin typeface="Helvetica" panose="020B0604020202020204" pitchFamily="34" charset="0"/>
              <a:cs typeface="Helvetica" panose="020B0604020202020204" pitchFamily="34" charset="0"/>
            </a:endParaRPr>
          </a:p>
        </p:txBody>
      </p:sp>
      <p:sp>
        <p:nvSpPr>
          <p:cNvPr id="15" name="Freeform 14"/>
          <p:cNvSpPr/>
          <p:nvPr/>
        </p:nvSpPr>
        <p:spPr>
          <a:xfrm>
            <a:off x="6108356" y="3034112"/>
            <a:ext cx="3101546" cy="1204280"/>
          </a:xfrm>
          <a:custGeom>
            <a:avLst/>
            <a:gdLst>
              <a:gd name="connsiteX0" fmla="*/ 0 w 3410465"/>
              <a:gd name="connsiteY0" fmla="*/ 693386 h 863555"/>
              <a:gd name="connsiteX1" fmla="*/ 939114 w 3410465"/>
              <a:gd name="connsiteY1" fmla="*/ 1408 h 863555"/>
              <a:gd name="connsiteX2" fmla="*/ 1322173 w 3410465"/>
              <a:gd name="connsiteY2" fmla="*/ 854024 h 863555"/>
              <a:gd name="connsiteX3" fmla="*/ 2162433 w 3410465"/>
              <a:gd name="connsiteY3" fmla="*/ 458608 h 863555"/>
              <a:gd name="connsiteX4" fmla="*/ 3410465 w 3410465"/>
              <a:gd name="connsiteY4" fmla="*/ 446251 h 863555"/>
              <a:gd name="connsiteX0" fmla="*/ 0 w 3608173"/>
              <a:gd name="connsiteY0" fmla="*/ 633228 h 865181"/>
              <a:gd name="connsiteX1" fmla="*/ 1136822 w 3608173"/>
              <a:gd name="connsiteY1" fmla="*/ 3034 h 865181"/>
              <a:gd name="connsiteX2" fmla="*/ 1519881 w 3608173"/>
              <a:gd name="connsiteY2" fmla="*/ 855650 h 865181"/>
              <a:gd name="connsiteX3" fmla="*/ 2360141 w 3608173"/>
              <a:gd name="connsiteY3" fmla="*/ 460234 h 865181"/>
              <a:gd name="connsiteX4" fmla="*/ 3608173 w 3608173"/>
              <a:gd name="connsiteY4" fmla="*/ 447877 h 865181"/>
              <a:gd name="connsiteX0" fmla="*/ 0 w 3608173"/>
              <a:gd name="connsiteY0" fmla="*/ 631611 h 863564"/>
              <a:gd name="connsiteX1" fmla="*/ 1136822 w 3608173"/>
              <a:gd name="connsiteY1" fmla="*/ 1417 h 863564"/>
              <a:gd name="connsiteX2" fmla="*/ 1519881 w 3608173"/>
              <a:gd name="connsiteY2" fmla="*/ 854033 h 863564"/>
              <a:gd name="connsiteX3" fmla="*/ 2360141 w 3608173"/>
              <a:gd name="connsiteY3" fmla="*/ 458617 h 863564"/>
              <a:gd name="connsiteX4" fmla="*/ 3608173 w 3608173"/>
              <a:gd name="connsiteY4" fmla="*/ 446260 h 863564"/>
              <a:gd name="connsiteX0" fmla="*/ 0 w 3608173"/>
              <a:gd name="connsiteY0" fmla="*/ 631611 h 863564"/>
              <a:gd name="connsiteX1" fmla="*/ 1136822 w 3608173"/>
              <a:gd name="connsiteY1" fmla="*/ 1417 h 863564"/>
              <a:gd name="connsiteX2" fmla="*/ 1519881 w 3608173"/>
              <a:gd name="connsiteY2" fmla="*/ 854033 h 863564"/>
              <a:gd name="connsiteX3" fmla="*/ 2360141 w 3608173"/>
              <a:gd name="connsiteY3" fmla="*/ 458617 h 863564"/>
              <a:gd name="connsiteX4" fmla="*/ 3608173 w 3608173"/>
              <a:gd name="connsiteY4" fmla="*/ 446260 h 863564"/>
              <a:gd name="connsiteX0" fmla="*/ 0 w 3682314"/>
              <a:gd name="connsiteY0" fmla="*/ 570873 h 864610"/>
              <a:gd name="connsiteX1" fmla="*/ 1210963 w 3682314"/>
              <a:gd name="connsiteY1" fmla="*/ 2463 h 864610"/>
              <a:gd name="connsiteX2" fmla="*/ 1594022 w 3682314"/>
              <a:gd name="connsiteY2" fmla="*/ 855079 h 864610"/>
              <a:gd name="connsiteX3" fmla="*/ 2434282 w 3682314"/>
              <a:gd name="connsiteY3" fmla="*/ 459663 h 864610"/>
              <a:gd name="connsiteX4" fmla="*/ 3682314 w 3682314"/>
              <a:gd name="connsiteY4" fmla="*/ 447306 h 864610"/>
              <a:gd name="connsiteX0" fmla="*/ 0 w 2434282"/>
              <a:gd name="connsiteY0" fmla="*/ 570873 h 864610"/>
              <a:gd name="connsiteX1" fmla="*/ 1210963 w 2434282"/>
              <a:gd name="connsiteY1" fmla="*/ 2463 h 864610"/>
              <a:gd name="connsiteX2" fmla="*/ 1594022 w 2434282"/>
              <a:gd name="connsiteY2" fmla="*/ 855079 h 864610"/>
              <a:gd name="connsiteX3" fmla="*/ 2434282 w 2434282"/>
              <a:gd name="connsiteY3" fmla="*/ 459663 h 864610"/>
              <a:gd name="connsiteX0" fmla="*/ 0 w 3422822"/>
              <a:gd name="connsiteY0" fmla="*/ 570873 h 863931"/>
              <a:gd name="connsiteX1" fmla="*/ 1210963 w 3422822"/>
              <a:gd name="connsiteY1" fmla="*/ 2463 h 863931"/>
              <a:gd name="connsiteX2" fmla="*/ 1594022 w 3422822"/>
              <a:gd name="connsiteY2" fmla="*/ 855079 h 863931"/>
              <a:gd name="connsiteX3" fmla="*/ 3422822 w 3422822"/>
              <a:gd name="connsiteY3" fmla="*/ 447306 h 863931"/>
              <a:gd name="connsiteX0" fmla="*/ 0 w 3422822"/>
              <a:gd name="connsiteY0" fmla="*/ 570873 h 862746"/>
              <a:gd name="connsiteX1" fmla="*/ 1210963 w 3422822"/>
              <a:gd name="connsiteY1" fmla="*/ 2463 h 862746"/>
              <a:gd name="connsiteX2" fmla="*/ 1594022 w 3422822"/>
              <a:gd name="connsiteY2" fmla="*/ 855079 h 862746"/>
              <a:gd name="connsiteX3" fmla="*/ 3422822 w 3422822"/>
              <a:gd name="connsiteY3" fmla="*/ 447306 h 862746"/>
              <a:gd name="connsiteX0" fmla="*/ 0 w 3422822"/>
              <a:gd name="connsiteY0" fmla="*/ 570485 h 838014"/>
              <a:gd name="connsiteX1" fmla="*/ 1210963 w 3422822"/>
              <a:gd name="connsiteY1" fmla="*/ 2075 h 838014"/>
              <a:gd name="connsiteX2" fmla="*/ 1692876 w 3422822"/>
              <a:gd name="connsiteY2" fmla="*/ 829977 h 838014"/>
              <a:gd name="connsiteX3" fmla="*/ 3422822 w 3422822"/>
              <a:gd name="connsiteY3" fmla="*/ 446918 h 838014"/>
              <a:gd name="connsiteX0" fmla="*/ 0 w 3422822"/>
              <a:gd name="connsiteY0" fmla="*/ 570485 h 831041"/>
              <a:gd name="connsiteX1" fmla="*/ 1210963 w 3422822"/>
              <a:gd name="connsiteY1" fmla="*/ 2075 h 831041"/>
              <a:gd name="connsiteX2" fmla="*/ 1692876 w 3422822"/>
              <a:gd name="connsiteY2" fmla="*/ 829977 h 831041"/>
              <a:gd name="connsiteX3" fmla="*/ 3422822 w 3422822"/>
              <a:gd name="connsiteY3" fmla="*/ 446918 h 831041"/>
              <a:gd name="connsiteX0" fmla="*/ 0 w 3422822"/>
              <a:gd name="connsiteY0" fmla="*/ 572459 h 944007"/>
              <a:gd name="connsiteX1" fmla="*/ 1210963 w 3422822"/>
              <a:gd name="connsiteY1" fmla="*/ 4049 h 944007"/>
              <a:gd name="connsiteX2" fmla="*/ 1779373 w 3422822"/>
              <a:gd name="connsiteY2" fmla="*/ 943162 h 944007"/>
              <a:gd name="connsiteX3" fmla="*/ 3422822 w 3422822"/>
              <a:gd name="connsiteY3" fmla="*/ 448892 h 944007"/>
              <a:gd name="connsiteX0" fmla="*/ 0 w 3422822"/>
              <a:gd name="connsiteY0" fmla="*/ 572459 h 943162"/>
              <a:gd name="connsiteX1" fmla="*/ 1210963 w 3422822"/>
              <a:gd name="connsiteY1" fmla="*/ 4049 h 943162"/>
              <a:gd name="connsiteX2" fmla="*/ 1779373 w 3422822"/>
              <a:gd name="connsiteY2" fmla="*/ 943162 h 943162"/>
              <a:gd name="connsiteX3" fmla="*/ 3422822 w 3422822"/>
              <a:gd name="connsiteY3" fmla="*/ 448892 h 943162"/>
              <a:gd name="connsiteX0" fmla="*/ 0 w 3410465"/>
              <a:gd name="connsiteY0" fmla="*/ 572459 h 963595"/>
              <a:gd name="connsiteX1" fmla="*/ 1210963 w 3410465"/>
              <a:gd name="connsiteY1" fmla="*/ 4049 h 963595"/>
              <a:gd name="connsiteX2" fmla="*/ 1779373 w 3410465"/>
              <a:gd name="connsiteY2" fmla="*/ 943162 h 963595"/>
              <a:gd name="connsiteX3" fmla="*/ 3410465 w 3410465"/>
              <a:gd name="connsiteY3" fmla="*/ 676091 h 963595"/>
              <a:gd name="connsiteX0" fmla="*/ 0 w 3410465"/>
              <a:gd name="connsiteY0" fmla="*/ 572459 h 966021"/>
              <a:gd name="connsiteX1" fmla="*/ 1210963 w 3410465"/>
              <a:gd name="connsiteY1" fmla="*/ 4049 h 966021"/>
              <a:gd name="connsiteX2" fmla="*/ 1779373 w 3410465"/>
              <a:gd name="connsiteY2" fmla="*/ 943162 h 966021"/>
              <a:gd name="connsiteX3" fmla="*/ 3410465 w 3410465"/>
              <a:gd name="connsiteY3" fmla="*/ 676091 h 966021"/>
              <a:gd name="connsiteX0" fmla="*/ 0 w 3101546"/>
              <a:gd name="connsiteY0" fmla="*/ 572459 h 963899"/>
              <a:gd name="connsiteX1" fmla="*/ 1210963 w 3101546"/>
              <a:gd name="connsiteY1" fmla="*/ 4049 h 963899"/>
              <a:gd name="connsiteX2" fmla="*/ 1779373 w 3101546"/>
              <a:gd name="connsiteY2" fmla="*/ 943162 h 963899"/>
              <a:gd name="connsiteX3" fmla="*/ 3101546 w 3101546"/>
              <a:gd name="connsiteY3" fmla="*/ 655436 h 963899"/>
              <a:gd name="connsiteX0" fmla="*/ 0 w 3101546"/>
              <a:gd name="connsiteY0" fmla="*/ 572459 h 943245"/>
              <a:gd name="connsiteX1" fmla="*/ 1210963 w 3101546"/>
              <a:gd name="connsiteY1" fmla="*/ 4049 h 943245"/>
              <a:gd name="connsiteX2" fmla="*/ 1779373 w 3101546"/>
              <a:gd name="connsiteY2" fmla="*/ 943162 h 943245"/>
              <a:gd name="connsiteX3" fmla="*/ 3101546 w 3101546"/>
              <a:gd name="connsiteY3" fmla="*/ 655436 h 943245"/>
              <a:gd name="connsiteX0" fmla="*/ 0 w 3101546"/>
              <a:gd name="connsiteY0" fmla="*/ 572459 h 943245"/>
              <a:gd name="connsiteX1" fmla="*/ 1210963 w 3101546"/>
              <a:gd name="connsiteY1" fmla="*/ 4049 h 943245"/>
              <a:gd name="connsiteX2" fmla="*/ 1779373 w 3101546"/>
              <a:gd name="connsiteY2" fmla="*/ 943162 h 943245"/>
              <a:gd name="connsiteX3" fmla="*/ 3101546 w 3101546"/>
              <a:gd name="connsiteY3" fmla="*/ 655436 h 943245"/>
              <a:gd name="connsiteX0" fmla="*/ 0 w 3101546"/>
              <a:gd name="connsiteY0" fmla="*/ 573795 h 1006529"/>
              <a:gd name="connsiteX1" fmla="*/ 1210963 w 3101546"/>
              <a:gd name="connsiteY1" fmla="*/ 5385 h 1006529"/>
              <a:gd name="connsiteX2" fmla="*/ 1717589 w 3101546"/>
              <a:gd name="connsiteY2" fmla="*/ 1006462 h 1006529"/>
              <a:gd name="connsiteX3" fmla="*/ 3101546 w 3101546"/>
              <a:gd name="connsiteY3" fmla="*/ 656772 h 1006529"/>
              <a:gd name="connsiteX0" fmla="*/ 0 w 3101546"/>
              <a:gd name="connsiteY0" fmla="*/ 573795 h 1006482"/>
              <a:gd name="connsiteX1" fmla="*/ 1210963 w 3101546"/>
              <a:gd name="connsiteY1" fmla="*/ 5385 h 1006482"/>
              <a:gd name="connsiteX2" fmla="*/ 1717589 w 3101546"/>
              <a:gd name="connsiteY2" fmla="*/ 1006462 h 1006482"/>
              <a:gd name="connsiteX3" fmla="*/ 3101546 w 3101546"/>
              <a:gd name="connsiteY3" fmla="*/ 656772 h 1006482"/>
            </a:gdLst>
            <a:ahLst/>
            <a:cxnLst>
              <a:cxn ang="0">
                <a:pos x="connsiteX0" y="connsiteY0"/>
              </a:cxn>
              <a:cxn ang="0">
                <a:pos x="connsiteX1" y="connsiteY1"/>
              </a:cxn>
              <a:cxn ang="0">
                <a:pos x="connsiteX2" y="connsiteY2"/>
              </a:cxn>
              <a:cxn ang="0">
                <a:pos x="connsiteX3" y="connsiteY3"/>
              </a:cxn>
            </a:cxnLst>
            <a:rect l="l" t="t" r="r" b="b"/>
            <a:pathLst>
              <a:path w="3101546" h="1006482">
                <a:moveTo>
                  <a:pt x="0" y="573795"/>
                </a:moveTo>
                <a:cubicBezTo>
                  <a:pt x="730079" y="609835"/>
                  <a:pt x="924698" y="-66726"/>
                  <a:pt x="1210963" y="5385"/>
                </a:cubicBezTo>
                <a:cubicBezTo>
                  <a:pt x="1497228" y="77496"/>
                  <a:pt x="1414849" y="1011498"/>
                  <a:pt x="1717589" y="1006462"/>
                </a:cubicBezTo>
                <a:cubicBezTo>
                  <a:pt x="2020329" y="1001426"/>
                  <a:pt x="1764957" y="702230"/>
                  <a:pt x="3101546" y="656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8" name="Straight Connector 17"/>
          <p:cNvCxnSpPr/>
          <p:nvPr/>
        </p:nvCxnSpPr>
        <p:spPr>
          <a:xfrm flipV="1">
            <a:off x="5577016" y="3756454"/>
            <a:ext cx="4188940" cy="617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5885935" y="2891481"/>
            <a:ext cx="12357" cy="1297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554097" y="3422822"/>
            <a:ext cx="421910" cy="369332"/>
          </a:xfrm>
          <a:prstGeom prst="rect">
            <a:avLst/>
          </a:prstGeom>
          <a:noFill/>
        </p:spPr>
        <p:txBody>
          <a:bodyPr wrap="none" rtlCol="0">
            <a:spAutoFit/>
          </a:bodyPr>
          <a:lstStyle/>
          <a:p>
            <a:r>
              <a:rPr lang="en-US" dirty="0">
                <a:sym typeface="Symbol" panose="05050102010706020507" pitchFamily="18" charset="2"/>
              </a:rPr>
              <a:t></a:t>
            </a:r>
            <a:r>
              <a:rPr lang="en-US" baseline="-25000" dirty="0">
                <a:sym typeface="Symbol" panose="05050102010706020507" pitchFamily="18" charset="2"/>
              </a:rPr>
              <a:t>0</a:t>
            </a:r>
            <a:endParaRPr lang="fr-CH" dirty="0"/>
          </a:p>
        </p:txBody>
      </p:sp>
      <p:sp>
        <p:nvSpPr>
          <p:cNvPr id="33" name="TextBox 32"/>
          <p:cNvSpPr txBox="1"/>
          <p:nvPr/>
        </p:nvSpPr>
        <p:spPr>
          <a:xfrm>
            <a:off x="9770075" y="3538152"/>
            <a:ext cx="343364" cy="369332"/>
          </a:xfrm>
          <a:prstGeom prst="rect">
            <a:avLst/>
          </a:prstGeom>
          <a:noFill/>
        </p:spPr>
        <p:txBody>
          <a:bodyPr wrap="none" rtlCol="0">
            <a:spAutoFit/>
          </a:bodyPr>
          <a:lstStyle/>
          <a:p>
            <a:r>
              <a:rPr lang="en-US" dirty="0">
                <a:sym typeface="Symbol" panose="05050102010706020507" pitchFamily="18" charset="2"/>
              </a:rPr>
              <a:t></a:t>
            </a:r>
            <a:endParaRPr lang="fr-CH" dirty="0"/>
          </a:p>
        </p:txBody>
      </p:sp>
      <p:sp>
        <p:nvSpPr>
          <p:cNvPr id="30" name="Freeform 29"/>
          <p:cNvSpPr/>
          <p:nvPr/>
        </p:nvSpPr>
        <p:spPr>
          <a:xfrm>
            <a:off x="5799438" y="4658445"/>
            <a:ext cx="3645243" cy="1519956"/>
          </a:xfrm>
          <a:custGeom>
            <a:avLst/>
            <a:gdLst>
              <a:gd name="connsiteX0" fmla="*/ 0 w 3620530"/>
              <a:gd name="connsiteY0" fmla="*/ 1495195 h 1569465"/>
              <a:gd name="connsiteX1" fmla="*/ 1248033 w 3620530"/>
              <a:gd name="connsiteY1" fmla="*/ 1272773 h 1569465"/>
              <a:gd name="connsiteX2" fmla="*/ 1927654 w 3620530"/>
              <a:gd name="connsiteY2" fmla="*/ 27 h 1569465"/>
              <a:gd name="connsiteX3" fmla="*/ 2384854 w 3620530"/>
              <a:gd name="connsiteY3" fmla="*/ 1309844 h 1569465"/>
              <a:gd name="connsiteX4" fmla="*/ 3620530 w 3620530"/>
              <a:gd name="connsiteY4" fmla="*/ 1569336 h 1569465"/>
              <a:gd name="connsiteX0" fmla="*/ 0 w 3620530"/>
              <a:gd name="connsiteY0" fmla="*/ 1507552 h 1581847"/>
              <a:gd name="connsiteX1" fmla="*/ 1248033 w 3620530"/>
              <a:gd name="connsiteY1" fmla="*/ 1285130 h 1581847"/>
              <a:gd name="connsiteX2" fmla="*/ 1828800 w 3620530"/>
              <a:gd name="connsiteY2" fmla="*/ 27 h 1581847"/>
              <a:gd name="connsiteX3" fmla="*/ 2384854 w 3620530"/>
              <a:gd name="connsiteY3" fmla="*/ 1322201 h 1581847"/>
              <a:gd name="connsiteX4" fmla="*/ 3620530 w 3620530"/>
              <a:gd name="connsiteY4" fmla="*/ 1581693 h 1581847"/>
              <a:gd name="connsiteX0" fmla="*/ 0 w 3645243"/>
              <a:gd name="connsiteY0" fmla="*/ 1507552 h 1525539"/>
              <a:gd name="connsiteX1" fmla="*/ 1248033 w 3645243"/>
              <a:gd name="connsiteY1" fmla="*/ 1285130 h 1525539"/>
              <a:gd name="connsiteX2" fmla="*/ 1828800 w 3645243"/>
              <a:gd name="connsiteY2" fmla="*/ 27 h 1525539"/>
              <a:gd name="connsiteX3" fmla="*/ 2384854 w 3645243"/>
              <a:gd name="connsiteY3" fmla="*/ 1322201 h 1525539"/>
              <a:gd name="connsiteX4" fmla="*/ 3645243 w 3645243"/>
              <a:gd name="connsiteY4" fmla="*/ 1519909 h 1525539"/>
              <a:gd name="connsiteX0" fmla="*/ 0 w 3645243"/>
              <a:gd name="connsiteY0" fmla="*/ 1507576 h 1519956"/>
              <a:gd name="connsiteX1" fmla="*/ 1248033 w 3645243"/>
              <a:gd name="connsiteY1" fmla="*/ 1285154 h 1519956"/>
              <a:gd name="connsiteX2" fmla="*/ 1828800 w 3645243"/>
              <a:gd name="connsiteY2" fmla="*/ 51 h 1519956"/>
              <a:gd name="connsiteX3" fmla="*/ 2372497 w 3645243"/>
              <a:gd name="connsiteY3" fmla="*/ 1235728 h 1519956"/>
              <a:gd name="connsiteX4" fmla="*/ 3645243 w 3645243"/>
              <a:gd name="connsiteY4" fmla="*/ 1519933 h 1519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5243" h="1519956">
                <a:moveTo>
                  <a:pt x="0" y="1507576"/>
                </a:moveTo>
                <a:cubicBezTo>
                  <a:pt x="463378" y="1520962"/>
                  <a:pt x="943233" y="1536408"/>
                  <a:pt x="1248033" y="1285154"/>
                </a:cubicBezTo>
                <a:cubicBezTo>
                  <a:pt x="1552833" y="1033900"/>
                  <a:pt x="1641389" y="8289"/>
                  <a:pt x="1828800" y="51"/>
                </a:cubicBezTo>
                <a:cubicBezTo>
                  <a:pt x="2016211" y="-8187"/>
                  <a:pt x="2069757" y="982414"/>
                  <a:pt x="2372497" y="1235728"/>
                </a:cubicBezTo>
                <a:cubicBezTo>
                  <a:pt x="2675237" y="1489042"/>
                  <a:pt x="3168478" y="1520963"/>
                  <a:pt x="3645243" y="15199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37" name="Straight Connector 36"/>
          <p:cNvCxnSpPr/>
          <p:nvPr/>
        </p:nvCxnSpPr>
        <p:spPr>
          <a:xfrm flipV="1">
            <a:off x="5717060" y="6256638"/>
            <a:ext cx="4188940" cy="61784"/>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947189" y="6013622"/>
            <a:ext cx="343364" cy="369332"/>
          </a:xfrm>
          <a:prstGeom prst="rect">
            <a:avLst/>
          </a:prstGeom>
          <a:noFill/>
        </p:spPr>
        <p:txBody>
          <a:bodyPr wrap="none" rtlCol="0">
            <a:spAutoFit/>
          </a:bodyPr>
          <a:lstStyle/>
          <a:p>
            <a:r>
              <a:rPr lang="en-US" dirty="0">
                <a:sym typeface="Symbol" panose="05050102010706020507" pitchFamily="18" charset="2"/>
              </a:rPr>
              <a:t></a:t>
            </a:r>
            <a:endParaRPr lang="fr-CH" dirty="0"/>
          </a:p>
        </p:txBody>
      </p:sp>
      <p:sp>
        <p:nvSpPr>
          <p:cNvPr id="39" name="TextBox 38"/>
          <p:cNvSpPr txBox="1"/>
          <p:nvPr/>
        </p:nvSpPr>
        <p:spPr>
          <a:xfrm>
            <a:off x="7459362" y="6256638"/>
            <a:ext cx="421910" cy="369332"/>
          </a:xfrm>
          <a:prstGeom prst="rect">
            <a:avLst/>
          </a:prstGeom>
          <a:noFill/>
        </p:spPr>
        <p:txBody>
          <a:bodyPr wrap="none" rtlCol="0">
            <a:spAutoFit/>
          </a:bodyPr>
          <a:lstStyle/>
          <a:p>
            <a:r>
              <a:rPr lang="en-US" dirty="0">
                <a:sym typeface="Symbol" panose="05050102010706020507" pitchFamily="18" charset="2"/>
              </a:rPr>
              <a:t></a:t>
            </a:r>
            <a:r>
              <a:rPr lang="en-US" baseline="-25000" dirty="0">
                <a:sym typeface="Symbol" panose="05050102010706020507" pitchFamily="18" charset="2"/>
              </a:rPr>
              <a:t>0</a:t>
            </a:r>
            <a:endParaRPr lang="fr-CH" dirty="0"/>
          </a:p>
        </p:txBody>
      </p:sp>
    </p:spTree>
    <p:extLst>
      <p:ext uri="{BB962C8B-B14F-4D97-AF65-F5344CB8AC3E}">
        <p14:creationId xmlns:p14="http://schemas.microsoft.com/office/powerpoint/2010/main" val="1302583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497264" y="1047751"/>
            <a:ext cx="5197475" cy="3802063"/>
          </a:xfrm>
          <a:prstGeom prst="rect">
            <a:avLst/>
          </a:prstGeom>
          <a:solidFill>
            <a:schemeClr val="bg1"/>
          </a:solidFill>
          <a:ln w="9525">
            <a:solidFill>
              <a:schemeClr val="bg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pic>
        <p:nvPicPr>
          <p:cNvPr id="8197" name="Picture 6"/>
          <p:cNvPicPr>
            <a:picLocks noChangeAspect="1" noChangeArrowheads="1"/>
          </p:cNvPicPr>
          <p:nvPr/>
        </p:nvPicPr>
        <p:blipFill>
          <a:blip r:embed="rId3">
            <a:extLst>
              <a:ext uri="{28A0092B-C50C-407E-A947-70E740481C1C}">
                <a14:useLocalDpi xmlns:a14="http://schemas.microsoft.com/office/drawing/2010/main" val="0"/>
              </a:ext>
            </a:extLst>
          </a:blip>
          <a:srcRect b="15263"/>
          <a:stretch>
            <a:fillRect/>
          </a:stretch>
        </p:blipFill>
        <p:spPr bwMode="auto">
          <a:xfrm>
            <a:off x="2895218" y="1265662"/>
            <a:ext cx="6471744" cy="388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7"/>
          <p:cNvSpPr txBox="1">
            <a:spLocks noChangeArrowheads="1"/>
          </p:cNvSpPr>
          <p:nvPr/>
        </p:nvSpPr>
        <p:spPr bwMode="auto">
          <a:xfrm>
            <a:off x="8157880" y="5228255"/>
            <a:ext cx="173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000" b="0" dirty="0">
                <a:solidFill>
                  <a:schemeClr val="tx1"/>
                </a:solidFill>
              </a:rPr>
              <a:t>Frequency, </a:t>
            </a:r>
            <a:r>
              <a:rPr lang="en-US" altLang="en-US" sz="2000" b="0" i="1" dirty="0">
                <a:solidFill>
                  <a:schemeClr val="tx1"/>
                </a:solidFill>
                <a:latin typeface="Symbol" pitchFamily="18" charset="2"/>
              </a:rPr>
              <a:t>w</a:t>
            </a:r>
          </a:p>
        </p:txBody>
      </p:sp>
      <p:sp>
        <p:nvSpPr>
          <p:cNvPr id="8199" name="Text Box 8"/>
          <p:cNvSpPr txBox="1">
            <a:spLocks noChangeArrowheads="1"/>
          </p:cNvSpPr>
          <p:nvPr/>
        </p:nvSpPr>
        <p:spPr bwMode="auto">
          <a:xfrm>
            <a:off x="5466189" y="5030789"/>
            <a:ext cx="12439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3200" b="0" i="1" dirty="0">
                <a:solidFill>
                  <a:schemeClr val="tx1"/>
                </a:solidFill>
                <a:latin typeface="Symbol" pitchFamily="18" charset="2"/>
              </a:rPr>
              <a:t>w</a:t>
            </a:r>
            <a:r>
              <a:rPr lang="en-US" altLang="en-US" sz="3200" b="0" baseline="-25000" dirty="0">
                <a:solidFill>
                  <a:schemeClr val="tx1"/>
                </a:solidFill>
              </a:rPr>
              <a:t>0</a:t>
            </a:r>
          </a:p>
        </p:txBody>
      </p:sp>
      <p:graphicFrame>
        <p:nvGraphicFramePr>
          <p:cNvPr id="8194" name="Object 9"/>
          <p:cNvGraphicFramePr>
            <a:graphicFrameLocks noChangeAspect="1"/>
          </p:cNvGraphicFramePr>
          <p:nvPr>
            <p:extLst>
              <p:ext uri="{D42A27DB-BD31-4B8C-83A1-F6EECF244321}">
                <p14:modId xmlns:p14="http://schemas.microsoft.com/office/powerpoint/2010/main" val="988867147"/>
              </p:ext>
            </p:extLst>
          </p:nvPr>
        </p:nvGraphicFramePr>
        <p:xfrm>
          <a:off x="1498600" y="5449888"/>
          <a:ext cx="4908550" cy="976312"/>
        </p:xfrm>
        <a:graphic>
          <a:graphicData uri="http://schemas.openxmlformats.org/presentationml/2006/ole">
            <mc:AlternateContent xmlns:mc="http://schemas.openxmlformats.org/markup-compatibility/2006">
              <mc:Choice xmlns:v="urn:schemas-microsoft-com:vml" Requires="v">
                <p:oleObj name="Equation" r:id="rId4" imgW="2425680" imgH="482400" progId="Equation.DSMT4">
                  <p:embed/>
                </p:oleObj>
              </mc:Choice>
              <mc:Fallback>
                <p:oleObj name="Equation" r:id="rId4" imgW="2425680" imgH="482400" progId="Equation.DSMT4">
                  <p:embed/>
                  <p:pic>
                    <p:nvPicPr>
                      <p:cNvPr id="8194" name="Object 9"/>
                      <p:cNvPicPr>
                        <a:picLocks noChangeAspect="1" noChangeArrowheads="1"/>
                      </p:cNvPicPr>
                      <p:nvPr/>
                    </p:nvPicPr>
                    <p:blipFill>
                      <a:blip r:embed="rId5"/>
                      <a:srcRect/>
                      <a:stretch>
                        <a:fillRect/>
                      </a:stretch>
                    </p:blipFill>
                    <p:spPr bwMode="auto">
                      <a:xfrm>
                        <a:off x="1498600" y="5449888"/>
                        <a:ext cx="4908550" cy="976312"/>
                      </a:xfrm>
                      <a:prstGeom prst="rect">
                        <a:avLst/>
                      </a:prstGeom>
                      <a:noFill/>
                      <a:ln>
                        <a:noFill/>
                      </a:ln>
                      <a:effec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547475786"/>
              </p:ext>
            </p:extLst>
          </p:nvPr>
        </p:nvGraphicFramePr>
        <p:xfrm>
          <a:off x="6110288" y="5535613"/>
          <a:ext cx="4300537" cy="892175"/>
        </p:xfrm>
        <a:graphic>
          <a:graphicData uri="http://schemas.openxmlformats.org/presentationml/2006/ole">
            <mc:AlternateContent xmlns:mc="http://schemas.openxmlformats.org/markup-compatibility/2006">
              <mc:Choice xmlns:v="urn:schemas-microsoft-com:vml" Requires="v">
                <p:oleObj name="Equation" r:id="rId6" imgW="2323800" imgH="482400" progId="Equation.DSMT4">
                  <p:embed/>
                </p:oleObj>
              </mc:Choice>
              <mc:Fallback>
                <p:oleObj name="Equation" r:id="rId6" imgW="2323800" imgH="482400" progId="Equation.DSMT4">
                  <p:embed/>
                  <p:pic>
                    <p:nvPicPr>
                      <p:cNvPr id="2" name="Object 1"/>
                      <p:cNvPicPr/>
                      <p:nvPr/>
                    </p:nvPicPr>
                    <p:blipFill>
                      <a:blip r:embed="rId7"/>
                      <a:stretch>
                        <a:fillRect/>
                      </a:stretch>
                    </p:blipFill>
                    <p:spPr>
                      <a:xfrm>
                        <a:off x="6110288" y="5535613"/>
                        <a:ext cx="4300537" cy="892175"/>
                      </a:xfrm>
                      <a:prstGeom prst="rect">
                        <a:avLst/>
                      </a:prstGeom>
                    </p:spPr>
                  </p:pic>
                </p:oleObj>
              </mc:Fallback>
            </mc:AlternateContent>
          </a:graphicData>
        </a:graphic>
      </p:graphicFrame>
      <p:sp>
        <p:nvSpPr>
          <p:cNvPr id="3" name="Title 2"/>
          <p:cNvSpPr>
            <a:spLocks noGrp="1"/>
          </p:cNvSpPr>
          <p:nvPr>
            <p:ph type="title"/>
          </p:nvPr>
        </p:nvSpPr>
        <p:spPr>
          <a:xfrm>
            <a:off x="1387522" y="0"/>
            <a:ext cx="9280478" cy="1143000"/>
          </a:xfrm>
        </p:spPr>
        <p:txBody>
          <a:bodyPr>
            <a:normAutofit/>
          </a:bodyPr>
          <a:lstStyle/>
          <a:p>
            <a:r>
              <a:rPr lang="en-US" sz="3600" dirty="0"/>
              <a:t>Refractive index and Absorption coefficient</a:t>
            </a:r>
          </a:p>
        </p:txBody>
      </p:sp>
    </p:spTree>
    <p:extLst>
      <p:ext uri="{BB962C8B-B14F-4D97-AF65-F5344CB8AC3E}">
        <p14:creationId xmlns:p14="http://schemas.microsoft.com/office/powerpoint/2010/main" val="3097861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1641" y="604100"/>
            <a:ext cx="7666401" cy="625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81200" y="274639"/>
            <a:ext cx="8229600" cy="366807"/>
          </a:xfrm>
        </p:spPr>
        <p:txBody>
          <a:bodyPr>
            <a:normAutofit fontScale="90000"/>
          </a:bodyPr>
          <a:lstStyle/>
          <a:p>
            <a:r>
              <a:rPr lang="fr-CH" dirty="0" err="1"/>
              <a:t>Example</a:t>
            </a:r>
            <a:r>
              <a:rPr lang="fr-CH" dirty="0"/>
              <a:t>: </a:t>
            </a:r>
            <a:r>
              <a:rPr lang="fr-CH" dirty="0" err="1"/>
              <a:t>silica</a:t>
            </a:r>
            <a:endParaRPr lang="en-US" dirty="0"/>
          </a:p>
        </p:txBody>
      </p:sp>
    </p:spTree>
    <p:extLst>
      <p:ext uri="{BB962C8B-B14F-4D97-AF65-F5344CB8AC3E}">
        <p14:creationId xmlns:p14="http://schemas.microsoft.com/office/powerpoint/2010/main" val="2797630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9" name="Object 5"/>
          <p:cNvGraphicFramePr>
            <a:graphicFrameLocks noChangeAspect="1"/>
          </p:cNvGraphicFramePr>
          <p:nvPr/>
        </p:nvGraphicFramePr>
        <p:xfrm>
          <a:off x="1750183" y="2216663"/>
          <a:ext cx="8685806" cy="694954"/>
        </p:xfrm>
        <a:graphic>
          <a:graphicData uri="http://schemas.openxmlformats.org/presentationml/2006/ole">
            <mc:AlternateContent xmlns:mc="http://schemas.openxmlformats.org/markup-compatibility/2006">
              <mc:Choice xmlns:v="urn:schemas-microsoft-com:vml" Requires="v">
                <p:oleObj name="Equation" r:id="rId3" imgW="2857320" imgH="228600" progId="Equation.DSMT4">
                  <p:embed/>
                </p:oleObj>
              </mc:Choice>
              <mc:Fallback>
                <p:oleObj name="Equation" r:id="rId3" imgW="2857320" imgH="228600" progId="Equation.DSMT4">
                  <p:embed/>
                  <p:pic>
                    <p:nvPicPr>
                      <p:cNvPr id="9219"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0183" y="2216663"/>
                        <a:ext cx="8685806" cy="694954"/>
                      </a:xfrm>
                      <a:prstGeom prst="rect">
                        <a:avLst/>
                      </a:prstGeom>
                      <a:solidFill>
                        <a:schemeClr val="bg1"/>
                      </a:solidFill>
                      <a:ln w="38100">
                        <a:solidFill>
                          <a:srgbClr val="9900CC"/>
                        </a:solidFill>
                        <a:miter lim="800000"/>
                        <a:headEnd/>
                        <a:tailEnd/>
                      </a:ln>
                      <a:effectLst/>
                    </p:spPr>
                  </p:pic>
                </p:oleObj>
              </mc:Fallback>
            </mc:AlternateContent>
          </a:graphicData>
        </a:graphic>
      </p:graphicFrame>
      <p:grpSp>
        <p:nvGrpSpPr>
          <p:cNvPr id="9223" name="Group 6"/>
          <p:cNvGrpSpPr>
            <a:grpSpLocks/>
          </p:cNvGrpSpPr>
          <p:nvPr/>
        </p:nvGrpSpPr>
        <p:grpSpPr bwMode="auto">
          <a:xfrm>
            <a:off x="5334972" y="2959504"/>
            <a:ext cx="2474912" cy="434975"/>
            <a:chOff x="2435" y="2643"/>
            <a:chExt cx="1559" cy="362"/>
          </a:xfrm>
        </p:grpSpPr>
        <p:sp>
          <p:nvSpPr>
            <p:cNvPr id="109575" name="Line 7"/>
            <p:cNvSpPr>
              <a:spLocks noChangeShapeType="1"/>
            </p:cNvSpPr>
            <p:nvPr/>
          </p:nvSpPr>
          <p:spPr bwMode="auto">
            <a:xfrm flipV="1">
              <a:off x="2435" y="2656"/>
              <a:ext cx="343" cy="345"/>
            </a:xfrm>
            <a:prstGeom prst="line">
              <a:avLst/>
            </a:prstGeom>
            <a:noFill/>
            <a:ln w="19050">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09576" name="Line 8"/>
            <p:cNvSpPr>
              <a:spLocks noChangeShapeType="1"/>
            </p:cNvSpPr>
            <p:nvPr/>
          </p:nvSpPr>
          <p:spPr bwMode="auto">
            <a:xfrm flipV="1">
              <a:off x="3993" y="2643"/>
              <a:ext cx="1" cy="362"/>
            </a:xfrm>
            <a:prstGeom prst="line">
              <a:avLst/>
            </a:prstGeom>
            <a:noFill/>
            <a:ln w="19050">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grpSp>
      <p:sp>
        <p:nvSpPr>
          <p:cNvPr id="9225" name="Rectangle 10"/>
          <p:cNvSpPr>
            <a:spLocks noChangeArrowheads="1"/>
          </p:cNvSpPr>
          <p:nvPr/>
        </p:nvSpPr>
        <p:spPr bwMode="auto">
          <a:xfrm>
            <a:off x="3415685" y="3353204"/>
            <a:ext cx="64373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spcBef>
                <a:spcPct val="20000"/>
              </a:spcBef>
            </a:pPr>
            <a:r>
              <a:rPr lang="en-US" altLang="en-US" sz="2000" b="0">
                <a:solidFill>
                  <a:srgbClr val="9900CC"/>
                </a:solidFill>
              </a:rPr>
              <a:t>                Absorption   </a:t>
            </a:r>
            <a:r>
              <a:rPr lang="en-US" altLang="en-US" sz="2000" b="0">
                <a:solidFill>
                  <a:schemeClr val="tx1"/>
                </a:solidFill>
              </a:rPr>
              <a:t>                  </a:t>
            </a:r>
            <a:r>
              <a:rPr lang="en-US" altLang="en-US" sz="2000" b="0">
                <a:solidFill>
                  <a:srgbClr val="008000"/>
                </a:solidFill>
              </a:rPr>
              <a:t>Refractive index</a:t>
            </a:r>
          </a:p>
          <a:p>
            <a:pPr eaLnBrk="1" hangingPunct="1">
              <a:spcBef>
                <a:spcPct val="0"/>
              </a:spcBef>
            </a:pPr>
            <a:r>
              <a:rPr lang="en-US" altLang="en-US" sz="2000" b="0">
                <a:solidFill>
                  <a:srgbClr val="009900"/>
                </a:solidFill>
              </a:rPr>
              <a:t>          </a:t>
            </a:r>
            <a:r>
              <a:rPr lang="en-US" altLang="en-US" sz="2000" b="0">
                <a:solidFill>
                  <a:srgbClr val="9900CC"/>
                </a:solidFill>
              </a:rPr>
              <a:t>attenuates the field</a:t>
            </a:r>
            <a:r>
              <a:rPr lang="en-US" altLang="en-US" sz="2000" b="0">
                <a:solidFill>
                  <a:schemeClr val="tx1"/>
                </a:solidFill>
              </a:rPr>
              <a:t>          </a:t>
            </a:r>
            <a:r>
              <a:rPr lang="en-US" altLang="en-US" sz="2000" b="0">
                <a:solidFill>
                  <a:srgbClr val="008000"/>
                </a:solidFill>
              </a:rPr>
              <a:t>changes the k-vector</a:t>
            </a:r>
          </a:p>
        </p:txBody>
      </p:sp>
      <p:graphicFrame>
        <p:nvGraphicFramePr>
          <p:cNvPr id="9220" name="Object 13"/>
          <p:cNvGraphicFramePr>
            <a:graphicFrameLocks noChangeAspect="1"/>
          </p:cNvGraphicFramePr>
          <p:nvPr>
            <p:extLst>
              <p:ext uri="{D42A27DB-BD31-4B8C-83A1-F6EECF244321}">
                <p14:modId xmlns:p14="http://schemas.microsoft.com/office/powerpoint/2010/main" val="1615742412"/>
              </p:ext>
            </p:extLst>
          </p:nvPr>
        </p:nvGraphicFramePr>
        <p:xfrm>
          <a:off x="1942332" y="4835503"/>
          <a:ext cx="8265068" cy="552734"/>
        </p:xfrm>
        <a:graphic>
          <a:graphicData uri="http://schemas.openxmlformats.org/presentationml/2006/ole">
            <mc:AlternateContent xmlns:mc="http://schemas.openxmlformats.org/markup-compatibility/2006">
              <mc:Choice xmlns:v="urn:schemas-microsoft-com:vml" Requires="v">
                <p:oleObj name="Equation" r:id="rId5" imgW="3797280" imgH="253800" progId="Equation.DSMT4">
                  <p:embed/>
                </p:oleObj>
              </mc:Choice>
              <mc:Fallback>
                <p:oleObj name="Equation" r:id="rId5" imgW="3797280" imgH="253800" progId="Equation.DSMT4">
                  <p:embed/>
                  <p:pic>
                    <p:nvPicPr>
                      <p:cNvPr id="922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2332" y="4835503"/>
                        <a:ext cx="8265068" cy="552734"/>
                      </a:xfrm>
                      <a:prstGeom prst="rect">
                        <a:avLst/>
                      </a:prstGeom>
                      <a:solidFill>
                        <a:schemeClr val="bg1"/>
                      </a:solidFill>
                      <a:ln w="38100">
                        <a:solidFill>
                          <a:srgbClr val="008000"/>
                        </a:solidFill>
                        <a:miter lim="800000"/>
                        <a:headEnd/>
                        <a:tailEnd/>
                      </a:ln>
                      <a:effectLst/>
                    </p:spPr>
                  </p:pic>
                </p:oleObj>
              </mc:Fallback>
            </mc:AlternateContent>
          </a:graphicData>
        </a:graphic>
      </p:graphicFrame>
      <p:sp>
        <p:nvSpPr>
          <p:cNvPr id="2" name="Title 1"/>
          <p:cNvSpPr>
            <a:spLocks noGrp="1"/>
          </p:cNvSpPr>
          <p:nvPr>
            <p:ph type="title"/>
          </p:nvPr>
        </p:nvSpPr>
        <p:spPr>
          <a:xfrm>
            <a:off x="1803779" y="570808"/>
            <a:ext cx="8686800" cy="1143000"/>
          </a:xfrm>
        </p:spPr>
        <p:txBody>
          <a:bodyPr>
            <a:noAutofit/>
          </a:bodyPr>
          <a:lstStyle/>
          <a:p>
            <a:r>
              <a:rPr lang="fr-CH" sz="3600" dirty="0"/>
              <a:t>The </a:t>
            </a:r>
            <a:r>
              <a:rPr lang="fr-CH" sz="3600" dirty="0" err="1"/>
              <a:t>electromagnetic</a:t>
            </a:r>
            <a:r>
              <a:rPr lang="fr-CH" sz="3600" dirty="0"/>
              <a:t> </a:t>
            </a:r>
            <a:r>
              <a:rPr lang="fr-CH" sz="3600" dirty="0" err="1"/>
              <a:t>wave</a:t>
            </a:r>
            <a:r>
              <a:rPr lang="fr-CH" sz="3600" dirty="0"/>
              <a:t> in a medium</a:t>
            </a:r>
            <a:br>
              <a:rPr lang="fr-CH" sz="3600" dirty="0"/>
            </a:br>
            <a:endParaRPr lang="en-US" sz="3600" dirty="0"/>
          </a:p>
        </p:txBody>
      </p:sp>
    </p:spTree>
    <p:extLst>
      <p:ext uri="{BB962C8B-B14F-4D97-AF65-F5344CB8AC3E}">
        <p14:creationId xmlns:p14="http://schemas.microsoft.com/office/powerpoint/2010/main" val="539364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screenshot, diagram, line&#10;&#10;Description automatically generated">
            <a:extLst>
              <a:ext uri="{FF2B5EF4-FFF2-40B4-BE49-F238E27FC236}">
                <a16:creationId xmlns:a16="http://schemas.microsoft.com/office/drawing/2014/main" id="{0564D267-BA48-F497-6413-DE09DF1874C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06520" y="243840"/>
            <a:ext cx="9964942" cy="6462792"/>
          </a:xfrm>
        </p:spPr>
      </p:pic>
      <p:sp>
        <p:nvSpPr>
          <p:cNvPr id="4" name="Slide Number Placeholder 3">
            <a:extLst>
              <a:ext uri="{FF2B5EF4-FFF2-40B4-BE49-F238E27FC236}">
                <a16:creationId xmlns:a16="http://schemas.microsoft.com/office/drawing/2014/main" id="{58993B61-26AA-8C07-1569-4AF36201F578}"/>
              </a:ext>
            </a:extLst>
          </p:cNvPr>
          <p:cNvSpPr>
            <a:spLocks noGrp="1"/>
          </p:cNvSpPr>
          <p:nvPr>
            <p:ph type="sldNum" sz="quarter" idx="12"/>
          </p:nvPr>
        </p:nvSpPr>
        <p:spPr/>
        <p:txBody>
          <a:bodyPr/>
          <a:lstStyle/>
          <a:p>
            <a:fld id="{44A68BA8-7460-4AE7-97A1-6C92CDFA0F8E}" type="slidenum">
              <a:rPr lang="fr-CH" smtClean="0"/>
              <a:pPr/>
              <a:t>37</a:t>
            </a:fld>
            <a:endParaRPr lang="fr-CH"/>
          </a:p>
        </p:txBody>
      </p:sp>
      <p:sp>
        <p:nvSpPr>
          <p:cNvPr id="2" name="Title 1">
            <a:extLst>
              <a:ext uri="{FF2B5EF4-FFF2-40B4-BE49-F238E27FC236}">
                <a16:creationId xmlns:a16="http://schemas.microsoft.com/office/drawing/2014/main" id="{9374E6C6-12BD-E9BF-F0E9-DB04DFFCE04D}"/>
              </a:ext>
            </a:extLst>
          </p:cNvPr>
          <p:cNvSpPr>
            <a:spLocks noGrp="1"/>
          </p:cNvSpPr>
          <p:nvPr>
            <p:ph type="title"/>
          </p:nvPr>
        </p:nvSpPr>
        <p:spPr>
          <a:xfrm>
            <a:off x="130143" y="294734"/>
            <a:ext cx="2099490" cy="2335733"/>
          </a:xfrm>
        </p:spPr>
        <p:txBody>
          <a:bodyPr>
            <a:noAutofit/>
          </a:bodyPr>
          <a:lstStyle/>
          <a:p>
            <a:r>
              <a:rPr lang="en-US" sz="3200" dirty="0"/>
              <a:t>Solar light from the sky to the ground and the sea</a:t>
            </a:r>
            <a:endParaRPr lang="fr-FR" sz="2800" dirty="0"/>
          </a:p>
        </p:txBody>
      </p:sp>
      <p:sp>
        <p:nvSpPr>
          <p:cNvPr id="7" name="TextBox 6">
            <a:extLst>
              <a:ext uri="{FF2B5EF4-FFF2-40B4-BE49-F238E27FC236}">
                <a16:creationId xmlns:a16="http://schemas.microsoft.com/office/drawing/2014/main" id="{892944BD-E16E-6E08-382E-08C0CE78AD0D}"/>
              </a:ext>
            </a:extLst>
          </p:cNvPr>
          <p:cNvSpPr txBox="1"/>
          <p:nvPr/>
        </p:nvSpPr>
        <p:spPr>
          <a:xfrm flipH="1">
            <a:off x="3520426" y="6370448"/>
            <a:ext cx="2926081" cy="369332"/>
          </a:xfrm>
          <a:prstGeom prst="rect">
            <a:avLst/>
          </a:prstGeom>
          <a:noFill/>
        </p:spPr>
        <p:txBody>
          <a:bodyPr wrap="square" rtlCol="0">
            <a:spAutoFit/>
          </a:bodyPr>
          <a:lstStyle/>
          <a:p>
            <a:r>
              <a:rPr lang="en-US" dirty="0"/>
              <a:t>(source </a:t>
            </a:r>
            <a:r>
              <a:rPr lang="en-US" dirty="0" err="1"/>
              <a:t>OceanOptics</a:t>
            </a:r>
            <a:r>
              <a:rPr lang="en-US" dirty="0"/>
              <a:t>)</a:t>
            </a:r>
            <a:endParaRPr lang="fr-FR" dirty="0"/>
          </a:p>
        </p:txBody>
      </p:sp>
    </p:spTree>
    <p:extLst>
      <p:ext uri="{BB962C8B-B14F-4D97-AF65-F5344CB8AC3E}">
        <p14:creationId xmlns:p14="http://schemas.microsoft.com/office/powerpoint/2010/main" val="86168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424716" y="96483"/>
            <a:ext cx="6645010" cy="5017777"/>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5859"/>
          <a:stretch/>
        </p:blipFill>
        <p:spPr>
          <a:xfrm>
            <a:off x="155278" y="3221665"/>
            <a:ext cx="5502085" cy="3333307"/>
          </a:xfrm>
          <a:prstGeom prst="rect">
            <a:avLst/>
          </a:prstGeom>
        </p:spPr>
      </p:pic>
      <p:cxnSp>
        <p:nvCxnSpPr>
          <p:cNvPr id="6" name="Straight Connector 5"/>
          <p:cNvCxnSpPr/>
          <p:nvPr/>
        </p:nvCxnSpPr>
        <p:spPr>
          <a:xfrm>
            <a:off x="10558130" y="866553"/>
            <a:ext cx="90377" cy="406163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312348" y="774405"/>
            <a:ext cx="90377" cy="406163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434863" y="5268433"/>
            <a:ext cx="1383712" cy="461665"/>
          </a:xfrm>
          <a:prstGeom prst="rect">
            <a:avLst/>
          </a:prstGeom>
          <a:noFill/>
        </p:spPr>
        <p:txBody>
          <a:bodyPr wrap="none" rtlCol="0">
            <a:spAutoFit/>
          </a:bodyPr>
          <a:lstStyle/>
          <a:p>
            <a:r>
              <a:rPr lang="en-US" sz="2400" dirty="0">
                <a:solidFill>
                  <a:srgbClr val="00B050"/>
                </a:solidFill>
                <a:latin typeface="Helvetica" panose="020B0604020202020204" pitchFamily="34" charset="0"/>
                <a:cs typeface="Helvetica" panose="020B0604020202020204" pitchFamily="34" charset="0"/>
              </a:rPr>
              <a:t>1550 nm</a:t>
            </a:r>
            <a:endParaRPr lang="fr-CH" sz="2400" dirty="0">
              <a:solidFill>
                <a:srgbClr val="00B050"/>
              </a:solidFill>
              <a:latin typeface="Helvetica" panose="020B0604020202020204" pitchFamily="34" charset="0"/>
              <a:cs typeface="Helvetica" panose="020B0604020202020204" pitchFamily="34" charset="0"/>
            </a:endParaRPr>
          </a:p>
        </p:txBody>
      </p:sp>
      <p:sp>
        <p:nvSpPr>
          <p:cNvPr id="9" name="TextBox 8"/>
          <p:cNvSpPr txBox="1"/>
          <p:nvPr/>
        </p:nvSpPr>
        <p:spPr>
          <a:xfrm>
            <a:off x="8839199" y="5202865"/>
            <a:ext cx="1417376" cy="461665"/>
          </a:xfrm>
          <a:prstGeom prst="rect">
            <a:avLst/>
          </a:prstGeom>
          <a:noFill/>
        </p:spPr>
        <p:txBody>
          <a:bodyPr wrap="none" rtlCol="0">
            <a:spAutoFit/>
          </a:bodyPr>
          <a:lstStyle/>
          <a:p>
            <a:r>
              <a:rPr lang="en-US" sz="2400" dirty="0">
                <a:solidFill>
                  <a:srgbClr val="00B050"/>
                </a:solidFill>
                <a:latin typeface="Helvetica" panose="020B0604020202020204" pitchFamily="34" charset="0"/>
                <a:cs typeface="Helvetica" panose="020B0604020202020204" pitchFamily="34" charset="0"/>
              </a:rPr>
              <a:t>1300 nm</a:t>
            </a:r>
            <a:endParaRPr lang="fr-CH" sz="2400" dirty="0">
              <a:solidFill>
                <a:srgbClr val="00B050"/>
              </a:solidFill>
              <a:latin typeface="Helvetica" panose="020B0604020202020204" pitchFamily="34" charset="0"/>
              <a:cs typeface="Helvetica" panose="020B0604020202020204" pitchFamily="34" charset="0"/>
            </a:endParaRPr>
          </a:p>
        </p:txBody>
      </p:sp>
      <p:grpSp>
        <p:nvGrpSpPr>
          <p:cNvPr id="12" name="Group 11"/>
          <p:cNvGrpSpPr/>
          <p:nvPr/>
        </p:nvGrpSpPr>
        <p:grpSpPr>
          <a:xfrm>
            <a:off x="6156472" y="5169527"/>
            <a:ext cx="4417526" cy="1439355"/>
            <a:chOff x="6156472" y="5169527"/>
            <a:chExt cx="4417526" cy="1439355"/>
          </a:xfrm>
        </p:grpSpPr>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6472" y="5169527"/>
              <a:ext cx="2594123" cy="1439355"/>
            </a:xfrm>
            <a:prstGeom prst="rect">
              <a:avLst/>
            </a:prstGeom>
          </p:spPr>
        </p:pic>
        <p:sp>
          <p:nvSpPr>
            <p:cNvPr id="11" name="TextBox 10"/>
            <p:cNvSpPr txBox="1"/>
            <p:nvPr/>
          </p:nvSpPr>
          <p:spPr>
            <a:xfrm>
              <a:off x="9032358" y="5954233"/>
              <a:ext cx="1541640" cy="369332"/>
            </a:xfrm>
            <a:prstGeom prst="rect">
              <a:avLst/>
            </a:prstGeom>
            <a:noFill/>
          </p:spPr>
          <p:txBody>
            <a:bodyPr wrap="none" rtlCol="0">
              <a:spAutoFit/>
            </a:bodyPr>
            <a:lstStyle/>
            <a:p>
              <a:r>
                <a:rPr lang="en-US" dirty="0"/>
                <a:t>Telecom fibers</a:t>
              </a:r>
              <a:endParaRPr lang="fr-CH" dirty="0"/>
            </a:p>
          </p:txBody>
        </p:sp>
      </p:grpSp>
      <p:sp>
        <p:nvSpPr>
          <p:cNvPr id="13" name="TextBox 12"/>
          <p:cNvSpPr txBox="1"/>
          <p:nvPr/>
        </p:nvSpPr>
        <p:spPr>
          <a:xfrm>
            <a:off x="584791" y="2514600"/>
            <a:ext cx="4255139" cy="461665"/>
          </a:xfrm>
          <a:prstGeom prst="rect">
            <a:avLst/>
          </a:prstGeom>
          <a:noFill/>
        </p:spPr>
        <p:txBody>
          <a:bodyPr wrap="none" rtlCol="0">
            <a:spAutoFit/>
          </a:bodyPr>
          <a:lstStyle/>
          <a:p>
            <a:r>
              <a:rPr lang="en-US" sz="2400" dirty="0">
                <a:latin typeface="Helvetica" panose="020B0604020202020204" pitchFamily="34" charset="0"/>
                <a:cs typeface="Helvetica" panose="020B0604020202020204" pitchFamily="34" charset="0"/>
              </a:rPr>
              <a:t>Transmission = 1 - Absorption</a:t>
            </a:r>
            <a:endParaRPr lang="fr-CH" sz="2400" dirty="0">
              <a:latin typeface="Helvetica" panose="020B0604020202020204" pitchFamily="34" charset="0"/>
              <a:cs typeface="Helvetica" panose="020B0604020202020204" pitchFamily="34" charset="0"/>
            </a:endParaRPr>
          </a:p>
        </p:txBody>
      </p:sp>
      <p:sp>
        <p:nvSpPr>
          <p:cNvPr id="14" name="Title 13">
            <a:extLst>
              <a:ext uri="{FF2B5EF4-FFF2-40B4-BE49-F238E27FC236}">
                <a16:creationId xmlns:a16="http://schemas.microsoft.com/office/drawing/2014/main" id="{EF3FCA56-B3E0-8884-DA98-3A80C568BC58}"/>
              </a:ext>
            </a:extLst>
          </p:cNvPr>
          <p:cNvSpPr>
            <a:spLocks noGrp="1"/>
          </p:cNvSpPr>
          <p:nvPr>
            <p:ph type="title"/>
          </p:nvPr>
        </p:nvSpPr>
        <p:spPr>
          <a:xfrm>
            <a:off x="292071" y="518601"/>
            <a:ext cx="5328441" cy="1325563"/>
          </a:xfrm>
        </p:spPr>
        <p:txBody>
          <a:bodyPr>
            <a:normAutofit fontScale="90000"/>
          </a:bodyPr>
          <a:lstStyle/>
          <a:p>
            <a:r>
              <a:rPr lang="en-US" b="1" dirty="0"/>
              <a:t>From fundamental to application: </a:t>
            </a:r>
            <a:r>
              <a:rPr lang="en-US" dirty="0"/>
              <a:t>why Telecom wavelength are at 1550 nm mostly?</a:t>
            </a:r>
            <a:endParaRPr lang="fr-FR" b="1" dirty="0"/>
          </a:p>
        </p:txBody>
      </p:sp>
    </p:spTree>
    <p:extLst>
      <p:ext uri="{BB962C8B-B14F-4D97-AF65-F5344CB8AC3E}">
        <p14:creationId xmlns:p14="http://schemas.microsoft.com/office/powerpoint/2010/main" val="133166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Rectangle 9"/>
          <p:cNvSpPr>
            <a:spLocks noGrp="1" noChangeArrowheads="1"/>
          </p:cNvSpPr>
          <p:nvPr>
            <p:ph type="title"/>
          </p:nvPr>
        </p:nvSpPr>
        <p:spPr>
          <a:xfrm>
            <a:off x="640080" y="322051"/>
            <a:ext cx="8229600" cy="886650"/>
          </a:xfrm>
        </p:spPr>
        <p:txBody>
          <a:bodyPr>
            <a:normAutofit/>
          </a:bodyPr>
          <a:lstStyle/>
          <a:p>
            <a:r>
              <a:rPr lang="nl-NL" altLang="en-US" dirty="0"/>
              <a:t>Absorption of some metals...</a:t>
            </a:r>
          </a:p>
        </p:txBody>
      </p:sp>
      <p:pic>
        <p:nvPicPr>
          <p:cNvPr id="1976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3956" y="1655547"/>
            <a:ext cx="4841423" cy="444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87753" y="6372184"/>
            <a:ext cx="1680075" cy="369332"/>
          </a:xfrm>
          <a:prstGeom prst="rect">
            <a:avLst/>
          </a:prstGeom>
          <a:noFill/>
        </p:spPr>
        <p:txBody>
          <a:bodyPr wrap="none" rtlCol="0">
            <a:spAutoFit/>
          </a:bodyPr>
          <a:lstStyle/>
          <a:p>
            <a:r>
              <a:rPr lang="fr-CH" dirty="0"/>
              <a:t>(source </a:t>
            </a:r>
            <a:r>
              <a:rPr lang="fr-CH" dirty="0" err="1"/>
              <a:t>Trumpf</a:t>
            </a:r>
            <a:r>
              <a:rPr lang="fr-CH" dirty="0"/>
              <a:t>)</a:t>
            </a:r>
            <a:endParaRPr lang="en-US" dirty="0"/>
          </a:p>
        </p:txBody>
      </p:sp>
    </p:spTree>
    <p:extLst>
      <p:ext uri="{BB962C8B-B14F-4D97-AF65-F5344CB8AC3E}">
        <p14:creationId xmlns:p14="http://schemas.microsoft.com/office/powerpoint/2010/main" val="3018969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May be this?</a:t>
            </a:r>
            <a:endParaRPr lang="fr-CH"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367790"/>
            <a:ext cx="11386311" cy="5133594"/>
          </a:xfrm>
          <a:prstGeom prst="rect">
            <a:avLst/>
          </a:prstGeom>
        </p:spPr>
      </p:pic>
    </p:spTree>
    <p:extLst>
      <p:ext uri="{BB962C8B-B14F-4D97-AF65-F5344CB8AC3E}">
        <p14:creationId xmlns:p14="http://schemas.microsoft.com/office/powerpoint/2010/main" val="1706575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nl-NL" altLang="en-US" dirty="0"/>
              <a:t>Fundamental aspects about lasers</a:t>
            </a:r>
          </a:p>
        </p:txBody>
      </p:sp>
      <p:sp>
        <p:nvSpPr>
          <p:cNvPr id="46083" name="Rectangle 3"/>
          <p:cNvSpPr>
            <a:spLocks noGrp="1" noChangeArrowheads="1"/>
          </p:cNvSpPr>
          <p:nvPr>
            <p:ph type="body" idx="1"/>
          </p:nvPr>
        </p:nvSpPr>
        <p:spPr>
          <a:xfrm>
            <a:off x="741884" y="1651093"/>
            <a:ext cx="11450116" cy="2685055"/>
          </a:xfrm>
        </p:spPr>
        <p:txBody>
          <a:bodyPr>
            <a:normAutofit/>
          </a:bodyPr>
          <a:lstStyle/>
          <a:p>
            <a:pPr eaLnBrk="1" hangingPunct="1">
              <a:lnSpc>
                <a:spcPct val="90000"/>
              </a:lnSpc>
              <a:buFont typeface="Wingdings" panose="05000000000000000000" pitchFamily="2" charset="2"/>
              <a:buChar char="ü"/>
            </a:pPr>
            <a:r>
              <a:rPr lang="nl-NL" altLang="en-US" sz="2800" b="1" dirty="0"/>
              <a:t>Monochromatic</a:t>
            </a:r>
            <a:r>
              <a:rPr lang="nl-NL" altLang="en-US" sz="2800" dirty="0"/>
              <a:t> (= one wavelength)</a:t>
            </a:r>
          </a:p>
          <a:p>
            <a:pPr eaLnBrk="1" hangingPunct="1">
              <a:lnSpc>
                <a:spcPct val="90000"/>
              </a:lnSpc>
              <a:buFont typeface="Wingdings" panose="05000000000000000000" pitchFamily="2" charset="2"/>
              <a:buChar char="ü"/>
            </a:pPr>
            <a:r>
              <a:rPr lang="nl-NL" altLang="en-US" sz="2800" b="1" dirty="0"/>
              <a:t>Coherent</a:t>
            </a:r>
            <a:r>
              <a:rPr lang="nl-NL" altLang="en-US" sz="2800" dirty="0"/>
              <a:t> source (spatial/temporal)</a:t>
            </a:r>
          </a:p>
          <a:p>
            <a:pPr eaLnBrk="1" hangingPunct="1">
              <a:lnSpc>
                <a:spcPct val="90000"/>
              </a:lnSpc>
              <a:buFont typeface="Wingdings" panose="05000000000000000000" pitchFamily="2" charset="2"/>
              <a:buChar char="ü"/>
            </a:pPr>
            <a:r>
              <a:rPr lang="nl-NL" altLang="en-US" sz="2800" dirty="0"/>
              <a:t>Emits </a:t>
            </a:r>
            <a:r>
              <a:rPr lang="nl-NL" altLang="en-US" sz="2800" b="1" dirty="0"/>
              <a:t>Gaussian</a:t>
            </a:r>
            <a:r>
              <a:rPr lang="nl-NL" altLang="en-US" sz="2800" dirty="0"/>
              <a:t> </a:t>
            </a:r>
            <a:r>
              <a:rPr lang="nl-NL" altLang="en-US" sz="2800" b="1" dirty="0"/>
              <a:t>beams </a:t>
            </a:r>
            <a:r>
              <a:rPr lang="nl-NL" altLang="en-US" sz="2800" dirty="0"/>
              <a:t>(i.e. Intensity follows a Gaussian distribution)</a:t>
            </a:r>
          </a:p>
          <a:p>
            <a:pPr eaLnBrk="1" hangingPunct="1">
              <a:lnSpc>
                <a:spcPct val="90000"/>
              </a:lnSpc>
              <a:buFont typeface="Wingdings" panose="05000000000000000000" pitchFamily="2" charset="2"/>
              <a:buChar char="ü"/>
            </a:pPr>
            <a:r>
              <a:rPr lang="nl-NL" altLang="en-US" sz="2800" dirty="0"/>
              <a:t>High </a:t>
            </a:r>
            <a:r>
              <a:rPr lang="nl-NL" altLang="en-US" sz="2800" b="1" dirty="0"/>
              <a:t>density</a:t>
            </a:r>
            <a:r>
              <a:rPr lang="nl-NL" altLang="en-US" sz="2800" dirty="0"/>
              <a:t> of photons</a:t>
            </a:r>
          </a:p>
        </p:txBody>
      </p:sp>
      <p:pic>
        <p:nvPicPr>
          <p:cNvPr id="4" name="Picture 2" descr="Gaussian beam - Wikipedi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88066" y="3578977"/>
            <a:ext cx="5607291" cy="3039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701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1686D-1090-1779-E5F5-DA032719AAD6}"/>
            </a:ext>
          </a:extLst>
        </p:cNvPr>
        <p:cNvGrpSpPr/>
        <p:nvPr/>
      </p:nvGrpSpPr>
      <p:grpSpPr>
        <a:xfrm>
          <a:off x="0" y="0"/>
          <a:ext cx="0" cy="0"/>
          <a:chOff x="0" y="0"/>
          <a:chExt cx="0" cy="0"/>
        </a:xfrm>
      </p:grpSpPr>
      <p:sp>
        <p:nvSpPr>
          <p:cNvPr id="41986" name="Rectangle 2">
            <a:extLst>
              <a:ext uri="{FF2B5EF4-FFF2-40B4-BE49-F238E27FC236}">
                <a16:creationId xmlns:a16="http://schemas.microsoft.com/office/drawing/2014/main" id="{D6318C00-5B18-291B-2286-CD1E43CC4F00}"/>
              </a:ext>
            </a:extLst>
          </p:cNvPr>
          <p:cNvSpPr>
            <a:spLocks noGrp="1" noChangeArrowheads="1"/>
          </p:cNvSpPr>
          <p:nvPr>
            <p:ph type="title"/>
          </p:nvPr>
        </p:nvSpPr>
        <p:spPr>
          <a:xfrm>
            <a:off x="6406241" y="560324"/>
            <a:ext cx="6200518" cy="1143000"/>
          </a:xfrm>
        </p:spPr>
        <p:txBody>
          <a:bodyPr>
            <a:normAutofit/>
          </a:bodyPr>
          <a:lstStyle/>
          <a:p>
            <a:r>
              <a:rPr lang="nl-NL" altLang="en-US" dirty="0"/>
              <a:t>Emission spectra of a light source</a:t>
            </a:r>
          </a:p>
        </p:txBody>
      </p:sp>
      <p:pic>
        <p:nvPicPr>
          <p:cNvPr id="2" name="Picture 1">
            <a:extLst>
              <a:ext uri="{FF2B5EF4-FFF2-40B4-BE49-F238E27FC236}">
                <a16:creationId xmlns:a16="http://schemas.microsoft.com/office/drawing/2014/main" id="{7704880B-61AD-AE65-DB8A-8950F02139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214" y="312517"/>
            <a:ext cx="5900592" cy="2731626"/>
          </a:xfrm>
          <a:prstGeom prst="rect">
            <a:avLst/>
          </a:prstGeom>
        </p:spPr>
      </p:pic>
      <p:sp>
        <p:nvSpPr>
          <p:cNvPr id="3" name="TextBox 2">
            <a:extLst>
              <a:ext uri="{FF2B5EF4-FFF2-40B4-BE49-F238E27FC236}">
                <a16:creationId xmlns:a16="http://schemas.microsoft.com/office/drawing/2014/main" id="{DCE780D4-3C31-7DE5-8D3F-78DB4F553D46}"/>
              </a:ext>
            </a:extLst>
          </p:cNvPr>
          <p:cNvSpPr txBox="1"/>
          <p:nvPr/>
        </p:nvSpPr>
        <p:spPr>
          <a:xfrm>
            <a:off x="63661" y="3049927"/>
            <a:ext cx="2560316" cy="246221"/>
          </a:xfrm>
          <a:prstGeom prst="rect">
            <a:avLst/>
          </a:prstGeom>
          <a:noFill/>
        </p:spPr>
        <p:txBody>
          <a:bodyPr wrap="none" rtlCol="0">
            <a:spAutoFit/>
          </a:bodyPr>
          <a:lstStyle/>
          <a:p>
            <a:r>
              <a:rPr lang="en-US" sz="1000" i="1" dirty="0">
                <a:latin typeface="Helvetica" panose="020B0604020202020204" pitchFamily="34" charset="0"/>
                <a:cs typeface="Helvetica" panose="020B0604020202020204" pitchFamily="34" charset="0"/>
              </a:rPr>
              <a:t>(source: http://www.theskepticsguide.org/)</a:t>
            </a:r>
            <a:endParaRPr lang="fr-CH" sz="1000" i="1" dirty="0">
              <a:latin typeface="Helvetica" panose="020B060402020202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DA1E63A8-E1BC-2652-C884-BB6D707BFE26}"/>
              </a:ext>
            </a:extLst>
          </p:cNvPr>
          <p:cNvSpPr txBox="1"/>
          <p:nvPr/>
        </p:nvSpPr>
        <p:spPr>
          <a:xfrm>
            <a:off x="185195" y="4925028"/>
            <a:ext cx="3078866"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Xenon / Halogen </a:t>
            </a:r>
          </a:p>
          <a:p>
            <a:pPr marL="285750"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LED</a:t>
            </a:r>
          </a:p>
          <a:p>
            <a:pPr marL="285750"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Un laser </a:t>
            </a:r>
            <a:r>
              <a:rPr lang="en-US" dirty="0" err="1">
                <a:latin typeface="Helvetica" panose="020B0604020202020204" pitchFamily="34" charset="0"/>
                <a:cs typeface="Helvetica" panose="020B0604020202020204" pitchFamily="34" charset="0"/>
              </a:rPr>
              <a:t>est</a:t>
            </a:r>
            <a:r>
              <a:rPr lang="en-US" dirty="0">
                <a:latin typeface="Helvetica" panose="020B0604020202020204" pitchFamily="34" charset="0"/>
                <a:cs typeface="Helvetica" panose="020B0604020202020204" pitchFamily="34" charset="0"/>
              </a:rPr>
              <a:t> quasi-</a:t>
            </a:r>
            <a:r>
              <a:rPr lang="en-US" dirty="0" err="1">
                <a:latin typeface="Helvetica" panose="020B0604020202020204" pitchFamily="34" charset="0"/>
                <a:cs typeface="Helvetica" panose="020B0604020202020204" pitchFamily="34" charset="0"/>
              </a:rPr>
              <a:t>monochromatique</a:t>
            </a:r>
            <a:r>
              <a:rPr lang="en-US" dirty="0">
                <a:latin typeface="Helvetica" panose="020B0604020202020204" pitchFamily="34" charset="0"/>
                <a:cs typeface="Helvetica" panose="020B0604020202020204" pitchFamily="34" charset="0"/>
              </a:rPr>
              <a:t>!</a:t>
            </a:r>
            <a:r>
              <a:rPr lang="fr-CH" dirty="0">
                <a:latin typeface="Helvetica" panose="020B0604020202020204" pitchFamily="34" charset="0"/>
                <a:cs typeface="Helvetica" panose="020B0604020202020204" pitchFamily="34" charset="0"/>
              </a:rPr>
              <a:t> </a:t>
            </a:r>
            <a:endParaRPr lang="en-US" dirty="0">
              <a:latin typeface="Helvetica" panose="020B0604020202020204" pitchFamily="34" charset="0"/>
              <a:cs typeface="Helvetica" panose="020B0604020202020204" pitchFamily="34" charset="0"/>
            </a:endParaRPr>
          </a:p>
        </p:txBody>
      </p:sp>
      <p:pic>
        <p:nvPicPr>
          <p:cNvPr id="41991" name="Picture 7">
            <a:extLst>
              <a:ext uri="{FF2B5EF4-FFF2-40B4-BE49-F238E27FC236}">
                <a16:creationId xmlns:a16="http://schemas.microsoft.com/office/drawing/2014/main" id="{C3ED6C51-EED9-8E6B-609E-B5BD17AE53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4906" y="3147075"/>
            <a:ext cx="6507292" cy="328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a:extLst>
              <a:ext uri="{FF2B5EF4-FFF2-40B4-BE49-F238E27FC236}">
                <a16:creationId xmlns:a16="http://schemas.microsoft.com/office/drawing/2014/main" id="{CCE10526-FF4A-AAAE-1E19-7890D4577D02}"/>
              </a:ext>
            </a:extLst>
          </p:cNvPr>
          <p:cNvGrpSpPr/>
          <p:nvPr/>
        </p:nvGrpSpPr>
        <p:grpSpPr>
          <a:xfrm>
            <a:off x="7373074" y="3391382"/>
            <a:ext cx="1215376" cy="2262908"/>
            <a:chOff x="7373074" y="3391382"/>
            <a:chExt cx="1215376" cy="2262908"/>
          </a:xfrm>
        </p:grpSpPr>
        <p:sp>
          <p:nvSpPr>
            <p:cNvPr id="5" name="Freeform 4">
              <a:extLst>
                <a:ext uri="{FF2B5EF4-FFF2-40B4-BE49-F238E27FC236}">
                  <a16:creationId xmlns:a16="http://schemas.microsoft.com/office/drawing/2014/main" id="{3DF0C092-4C70-43B2-1C34-B32568300E32}"/>
                </a:ext>
              </a:extLst>
            </p:cNvPr>
            <p:cNvSpPr/>
            <p:nvPr/>
          </p:nvSpPr>
          <p:spPr>
            <a:xfrm>
              <a:off x="8507392" y="3507130"/>
              <a:ext cx="81058" cy="2147160"/>
            </a:xfrm>
            <a:custGeom>
              <a:avLst/>
              <a:gdLst>
                <a:gd name="connsiteX0" fmla="*/ 0 w 1001211"/>
                <a:gd name="connsiteY0" fmla="*/ 11575 h 11575"/>
                <a:gd name="connsiteX1" fmla="*/ 445626 w 1001211"/>
                <a:gd name="connsiteY1" fmla="*/ 11575 h 11575"/>
                <a:gd name="connsiteX2" fmla="*/ 607671 w 1001211"/>
                <a:gd name="connsiteY2" fmla="*/ 0 h 11575"/>
                <a:gd name="connsiteX3" fmla="*/ 1001211 w 1001211"/>
                <a:gd name="connsiteY3" fmla="*/ 5788 h 11575"/>
                <a:gd name="connsiteX0" fmla="*/ 0 w 1001211"/>
                <a:gd name="connsiteY0" fmla="*/ 5787 h 5787"/>
                <a:gd name="connsiteX1" fmla="*/ 445626 w 1001211"/>
                <a:gd name="connsiteY1" fmla="*/ 5787 h 5787"/>
                <a:gd name="connsiteX2" fmla="*/ 1001211 w 1001211"/>
                <a:gd name="connsiteY2" fmla="*/ 0 h 5787"/>
                <a:gd name="connsiteX0" fmla="*/ 0 w 10000"/>
                <a:gd name="connsiteY0" fmla="*/ 4580271 h 4580271"/>
                <a:gd name="connsiteX1" fmla="*/ 3584 w 10000"/>
                <a:gd name="connsiteY1" fmla="*/ 0 h 4580271"/>
                <a:gd name="connsiteX2" fmla="*/ 10000 w 10000"/>
                <a:gd name="connsiteY2" fmla="*/ 4570271 h 4580271"/>
                <a:gd name="connsiteX0" fmla="*/ 0 w 10000"/>
                <a:gd name="connsiteY0" fmla="*/ 4905248 h 4905248"/>
                <a:gd name="connsiteX1" fmla="*/ 3584 w 10000"/>
                <a:gd name="connsiteY1" fmla="*/ 324977 h 4905248"/>
                <a:gd name="connsiteX2" fmla="*/ 10000 w 10000"/>
                <a:gd name="connsiteY2" fmla="*/ 4895248 h 4905248"/>
                <a:gd name="connsiteX0" fmla="*/ 0 w 5434"/>
                <a:gd name="connsiteY0" fmla="*/ 4580271 h 4590273"/>
                <a:gd name="connsiteX1" fmla="*/ 3584 w 5434"/>
                <a:gd name="connsiteY1" fmla="*/ 0 h 4590273"/>
                <a:gd name="connsiteX2" fmla="*/ 5434 w 5434"/>
                <a:gd name="connsiteY2" fmla="*/ 4590273 h 4590273"/>
                <a:gd name="connsiteX0" fmla="*/ 0 w 10000"/>
                <a:gd name="connsiteY0" fmla="*/ 9978 h 10000"/>
                <a:gd name="connsiteX1" fmla="*/ 6596 w 10000"/>
                <a:gd name="connsiteY1" fmla="*/ 0 h 10000"/>
                <a:gd name="connsiteX2" fmla="*/ 10000 w 10000"/>
                <a:gd name="connsiteY2" fmla="*/ 10000 h 10000"/>
                <a:gd name="connsiteX0" fmla="*/ 0 w 10000"/>
                <a:gd name="connsiteY0" fmla="*/ 9978 h 10000"/>
                <a:gd name="connsiteX1" fmla="*/ 6596 w 10000"/>
                <a:gd name="connsiteY1" fmla="*/ 0 h 10000"/>
                <a:gd name="connsiteX2" fmla="*/ 10000 w 10000"/>
                <a:gd name="connsiteY2" fmla="*/ 10000 h 10000"/>
                <a:gd name="connsiteX0" fmla="*/ 0 w 10000"/>
                <a:gd name="connsiteY0" fmla="*/ 9978 h 10000"/>
                <a:gd name="connsiteX1" fmla="*/ 6596 w 10000"/>
                <a:gd name="connsiteY1" fmla="*/ 0 h 10000"/>
                <a:gd name="connsiteX2" fmla="*/ 10000 w 10000"/>
                <a:gd name="connsiteY2" fmla="*/ 10000 h 10000"/>
                <a:gd name="connsiteX0" fmla="*/ 0 w 10000"/>
                <a:gd name="connsiteY0" fmla="*/ 9978 h 10000"/>
                <a:gd name="connsiteX1" fmla="*/ 5958 w 10000"/>
                <a:gd name="connsiteY1" fmla="*/ 0 h 10000"/>
                <a:gd name="connsiteX2" fmla="*/ 10000 w 10000"/>
                <a:gd name="connsiteY2" fmla="*/ 10000 h 10000"/>
                <a:gd name="connsiteX0" fmla="*/ 0 w 10000"/>
                <a:gd name="connsiteY0" fmla="*/ 9978 h 10000"/>
                <a:gd name="connsiteX1" fmla="*/ 5426 w 10000"/>
                <a:gd name="connsiteY1" fmla="*/ 0 h 10000"/>
                <a:gd name="connsiteX2" fmla="*/ 10000 w 10000"/>
                <a:gd name="connsiteY2" fmla="*/ 10000 h 10000"/>
                <a:gd name="connsiteX0" fmla="*/ 0 w 10000"/>
                <a:gd name="connsiteY0" fmla="*/ 9978 h 10000"/>
                <a:gd name="connsiteX1" fmla="*/ 5426 w 10000"/>
                <a:gd name="connsiteY1" fmla="*/ 0 h 10000"/>
                <a:gd name="connsiteX2" fmla="*/ 10000 w 10000"/>
                <a:gd name="connsiteY2" fmla="*/ 10000 h 10000"/>
                <a:gd name="connsiteX0" fmla="*/ 0 w 10000"/>
                <a:gd name="connsiteY0" fmla="*/ 9978 h 10000"/>
                <a:gd name="connsiteX1" fmla="*/ 5426 w 10000"/>
                <a:gd name="connsiteY1" fmla="*/ 0 h 10000"/>
                <a:gd name="connsiteX2" fmla="*/ 10000 w 10000"/>
                <a:gd name="connsiteY2" fmla="*/ 10000 h 10000"/>
                <a:gd name="connsiteX0" fmla="*/ 0 w 7660"/>
                <a:gd name="connsiteY0" fmla="*/ 10022 h 10022"/>
                <a:gd name="connsiteX1" fmla="*/ 3086 w 7660"/>
                <a:gd name="connsiteY1" fmla="*/ 0 h 10022"/>
                <a:gd name="connsiteX2" fmla="*/ 7660 w 7660"/>
                <a:gd name="connsiteY2" fmla="*/ 10000 h 10022"/>
                <a:gd name="connsiteX0" fmla="*/ 0 w 10000"/>
                <a:gd name="connsiteY0" fmla="*/ 10000 h 10000"/>
                <a:gd name="connsiteX1" fmla="*/ 4029 w 10000"/>
                <a:gd name="connsiteY1" fmla="*/ 0 h 10000"/>
                <a:gd name="connsiteX2" fmla="*/ 10000 w 10000"/>
                <a:gd name="connsiteY2" fmla="*/ 9978 h 10000"/>
                <a:gd name="connsiteX0" fmla="*/ 0 w 8056"/>
                <a:gd name="connsiteY0" fmla="*/ 10000 h 10000"/>
                <a:gd name="connsiteX1" fmla="*/ 2085 w 8056"/>
                <a:gd name="connsiteY1" fmla="*/ 0 h 10000"/>
                <a:gd name="connsiteX2" fmla="*/ 8056 w 8056"/>
                <a:gd name="connsiteY2" fmla="*/ 9978 h 10000"/>
                <a:gd name="connsiteX0" fmla="*/ 0 w 10000"/>
                <a:gd name="connsiteY0" fmla="*/ 10000 h 10000"/>
                <a:gd name="connsiteX1" fmla="*/ 2588 w 10000"/>
                <a:gd name="connsiteY1" fmla="*/ 0 h 10000"/>
                <a:gd name="connsiteX2" fmla="*/ 10000 w 10000"/>
                <a:gd name="connsiteY2" fmla="*/ 9978 h 10000"/>
                <a:gd name="connsiteX0" fmla="*/ 0 w 10000"/>
                <a:gd name="connsiteY0" fmla="*/ 10000 h 10000"/>
                <a:gd name="connsiteX1" fmla="*/ 2588 w 10000"/>
                <a:gd name="connsiteY1" fmla="*/ 0 h 10000"/>
                <a:gd name="connsiteX2" fmla="*/ 10000 w 10000"/>
                <a:gd name="connsiteY2" fmla="*/ 9978 h 10000"/>
                <a:gd name="connsiteX0" fmla="*/ 0 w 5173"/>
                <a:gd name="connsiteY0" fmla="*/ 10000 h 10000"/>
                <a:gd name="connsiteX1" fmla="*/ 2588 w 5173"/>
                <a:gd name="connsiteY1" fmla="*/ 0 h 10000"/>
                <a:gd name="connsiteX2" fmla="*/ 5173 w 5173"/>
                <a:gd name="connsiteY2" fmla="*/ 9978 h 10000"/>
              </a:gdLst>
              <a:ahLst/>
              <a:cxnLst>
                <a:cxn ang="0">
                  <a:pos x="connsiteX0" y="connsiteY0"/>
                </a:cxn>
                <a:cxn ang="0">
                  <a:pos x="connsiteX1" y="connsiteY1"/>
                </a:cxn>
                <a:cxn ang="0">
                  <a:pos x="connsiteX2" y="connsiteY2"/>
                </a:cxn>
              </a:cxnLst>
              <a:rect l="l" t="t" r="r" b="b"/>
              <a:pathLst>
                <a:path w="5173" h="10000">
                  <a:moveTo>
                    <a:pt x="0" y="10000"/>
                  </a:moveTo>
                  <a:cubicBezTo>
                    <a:pt x="2529" y="10029"/>
                    <a:pt x="1726" y="4"/>
                    <a:pt x="2588" y="0"/>
                  </a:cubicBezTo>
                  <a:cubicBezTo>
                    <a:pt x="3450" y="-4"/>
                    <a:pt x="1726" y="9991"/>
                    <a:pt x="5173" y="997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TextBox 7">
              <a:extLst>
                <a:ext uri="{FF2B5EF4-FFF2-40B4-BE49-F238E27FC236}">
                  <a16:creationId xmlns:a16="http://schemas.microsoft.com/office/drawing/2014/main" id="{E329FB07-F30E-362D-6E62-1D67EFC617C4}"/>
                </a:ext>
              </a:extLst>
            </p:cNvPr>
            <p:cNvSpPr txBox="1"/>
            <p:nvPr/>
          </p:nvSpPr>
          <p:spPr>
            <a:xfrm>
              <a:off x="7373074" y="3391382"/>
              <a:ext cx="1210588" cy="369332"/>
            </a:xfrm>
            <a:prstGeom prst="rect">
              <a:avLst/>
            </a:prstGeom>
            <a:noFill/>
          </p:spPr>
          <p:txBody>
            <a:bodyPr wrap="none" rtlCol="0">
              <a:spAutoFit/>
            </a:bodyPr>
            <a:lstStyle/>
            <a:p>
              <a:r>
                <a:rPr lang="en-US" dirty="0" err="1">
                  <a:solidFill>
                    <a:srgbClr val="FF0000"/>
                  </a:solidFill>
                </a:rPr>
                <a:t>HeNe</a:t>
              </a:r>
              <a:r>
                <a:rPr lang="en-US" dirty="0">
                  <a:solidFill>
                    <a:srgbClr val="FF0000"/>
                  </a:solidFill>
                </a:rPr>
                <a:t> laser</a:t>
              </a:r>
              <a:endParaRPr lang="fr-CH" dirty="0">
                <a:solidFill>
                  <a:srgbClr val="FF0000"/>
                </a:solidFill>
              </a:endParaRPr>
            </a:p>
          </p:txBody>
        </p:sp>
      </p:grpSp>
      <p:sp>
        <p:nvSpPr>
          <p:cNvPr id="11" name="Rectangle 10">
            <a:extLst>
              <a:ext uri="{FF2B5EF4-FFF2-40B4-BE49-F238E27FC236}">
                <a16:creationId xmlns:a16="http://schemas.microsoft.com/office/drawing/2014/main" id="{82A218F3-2844-F857-6AE3-CA9D5F4A35A5}"/>
              </a:ext>
            </a:extLst>
          </p:cNvPr>
          <p:cNvSpPr/>
          <p:nvPr/>
        </p:nvSpPr>
        <p:spPr>
          <a:xfrm>
            <a:off x="2915122" y="4452126"/>
            <a:ext cx="1980029" cy="369332"/>
          </a:xfrm>
          <a:prstGeom prst="rect">
            <a:avLst/>
          </a:prstGeom>
        </p:spPr>
        <p:txBody>
          <a:bodyPr wrap="none">
            <a:spAutoFit/>
          </a:bodyPr>
          <a:lstStyle/>
          <a:p>
            <a:r>
              <a:rPr lang="en-US" i="1" dirty="0" err="1">
                <a:latin typeface="Helvetica" panose="020B0604020202020204" pitchFamily="34" charset="0"/>
                <a:cs typeface="Helvetica" panose="020B0604020202020204" pitchFamily="34" charset="0"/>
              </a:rPr>
              <a:t>Largeur</a:t>
            </a:r>
            <a:r>
              <a:rPr lang="en-US" i="1" dirty="0">
                <a:latin typeface="Helvetica" panose="020B0604020202020204" pitchFamily="34" charset="0"/>
                <a:cs typeface="Helvetica" panose="020B0604020202020204" pitchFamily="34" charset="0"/>
              </a:rPr>
              <a:t> </a:t>
            </a:r>
            <a:r>
              <a:rPr lang="en-US" i="1" dirty="0" err="1">
                <a:latin typeface="Helvetica" panose="020B0604020202020204" pitchFamily="34" charset="0"/>
                <a:cs typeface="Helvetica" panose="020B0604020202020204" pitchFamily="34" charset="0"/>
              </a:rPr>
              <a:t>spectrale</a:t>
            </a:r>
            <a:endParaRPr lang="en-US" i="1" dirty="0">
              <a:latin typeface="Helvetica" panose="020B0604020202020204" pitchFamily="34" charset="0"/>
              <a:cs typeface="Helvetica" panose="020B0604020202020204" pitchFamily="34" charset="0"/>
            </a:endParaRPr>
          </a:p>
        </p:txBody>
      </p:sp>
      <p:sp>
        <p:nvSpPr>
          <p:cNvPr id="12" name="Rectangle 11">
            <a:extLst>
              <a:ext uri="{FF2B5EF4-FFF2-40B4-BE49-F238E27FC236}">
                <a16:creationId xmlns:a16="http://schemas.microsoft.com/office/drawing/2014/main" id="{44DB3B02-0C47-A1BA-C3BC-7836E0ED5C4D}"/>
              </a:ext>
            </a:extLst>
          </p:cNvPr>
          <p:cNvSpPr/>
          <p:nvPr/>
        </p:nvSpPr>
        <p:spPr>
          <a:xfrm>
            <a:off x="3425001" y="5501397"/>
            <a:ext cx="1024639" cy="369332"/>
          </a:xfrm>
          <a:prstGeom prst="rect">
            <a:avLst/>
          </a:prstGeom>
        </p:spPr>
        <p:txBody>
          <a:bodyPr wrap="none">
            <a:spAutoFit/>
          </a:bodyPr>
          <a:lstStyle/>
          <a:p>
            <a:r>
              <a:rPr lang="en-US" dirty="0">
                <a:latin typeface="Helvetica" panose="020B0604020202020204" pitchFamily="34" charset="0"/>
                <a:cs typeface="Helvetica" panose="020B0604020202020204" pitchFamily="34" charset="0"/>
              </a:rPr>
              <a:t>&lt; 10 nm</a:t>
            </a:r>
          </a:p>
        </p:txBody>
      </p:sp>
      <p:sp>
        <p:nvSpPr>
          <p:cNvPr id="15" name="Rectangle 14">
            <a:extLst>
              <a:ext uri="{FF2B5EF4-FFF2-40B4-BE49-F238E27FC236}">
                <a16:creationId xmlns:a16="http://schemas.microsoft.com/office/drawing/2014/main" id="{B8549673-549B-2990-5480-8F8F8DA09B7F}"/>
              </a:ext>
            </a:extLst>
          </p:cNvPr>
          <p:cNvSpPr/>
          <p:nvPr/>
        </p:nvSpPr>
        <p:spPr>
          <a:xfrm>
            <a:off x="3432717" y="4895656"/>
            <a:ext cx="965329" cy="369332"/>
          </a:xfrm>
          <a:prstGeom prst="rect">
            <a:avLst/>
          </a:prstGeom>
        </p:spPr>
        <p:txBody>
          <a:bodyPr wrap="none">
            <a:spAutoFit/>
          </a:bodyPr>
          <a:lstStyle/>
          <a:p>
            <a:r>
              <a:rPr lang="en-US" dirty="0">
                <a:latin typeface="Helvetica" panose="020B0604020202020204" pitchFamily="34" charset="0"/>
                <a:cs typeface="Helvetica" panose="020B0604020202020204" pitchFamily="34" charset="0"/>
              </a:rPr>
              <a:t>&gt; 1 </a:t>
            </a:r>
            <a:r>
              <a:rPr lang="en-US" dirty="0">
                <a:latin typeface="Helvetica" panose="020B0604020202020204" pitchFamily="34" charset="0"/>
                <a:cs typeface="Helvetica" panose="020B0604020202020204" pitchFamily="34" charset="0"/>
                <a:sym typeface="Symbol" panose="05050102010706020507" pitchFamily="18" charset="2"/>
              </a:rPr>
              <a:t>m</a:t>
            </a:r>
            <a:r>
              <a:rPr lang="en-US" dirty="0">
                <a:latin typeface="Helvetica" panose="020B0604020202020204" pitchFamily="34" charset="0"/>
                <a:cs typeface="Helvetica" panose="020B0604020202020204" pitchFamily="34" charset="0"/>
              </a:rPr>
              <a:t> </a:t>
            </a:r>
          </a:p>
        </p:txBody>
      </p:sp>
      <p:sp>
        <p:nvSpPr>
          <p:cNvPr id="16" name="Rectangle 15">
            <a:extLst>
              <a:ext uri="{FF2B5EF4-FFF2-40B4-BE49-F238E27FC236}">
                <a16:creationId xmlns:a16="http://schemas.microsoft.com/office/drawing/2014/main" id="{7A05AC98-87FB-2867-CB8B-966C4AADA81F}"/>
              </a:ext>
            </a:extLst>
          </p:cNvPr>
          <p:cNvSpPr/>
          <p:nvPr/>
        </p:nvSpPr>
        <p:spPr>
          <a:xfrm>
            <a:off x="3081620" y="5198526"/>
            <a:ext cx="1678665" cy="369332"/>
          </a:xfrm>
          <a:prstGeom prst="rect">
            <a:avLst/>
          </a:prstGeom>
        </p:spPr>
        <p:txBody>
          <a:bodyPr wrap="none">
            <a:spAutoFit/>
          </a:bodyPr>
          <a:lstStyle/>
          <a:p>
            <a:r>
              <a:rPr lang="en-US" dirty="0">
                <a:latin typeface="Helvetica" panose="020B0604020202020204" pitchFamily="34" charset="0"/>
                <a:cs typeface="Helvetica" panose="020B0604020202020204" pitchFamily="34" charset="0"/>
              </a:rPr>
              <a:t>~ 100-150 </a:t>
            </a:r>
            <a:r>
              <a:rPr lang="en-US" dirty="0">
                <a:latin typeface="Helvetica" panose="020B0604020202020204" pitchFamily="34" charset="0"/>
                <a:cs typeface="Helvetica" panose="020B0604020202020204" pitchFamily="34" charset="0"/>
                <a:sym typeface="Symbol" panose="05050102010706020507" pitchFamily="18" charset="2"/>
              </a:rPr>
              <a:t>nm</a:t>
            </a:r>
            <a:r>
              <a:rPr lang="en-US" dirty="0">
                <a:latin typeface="Helvetica" panose="020B0604020202020204" pitchFamily="34" charset="0"/>
                <a:cs typeface="Helvetica" panose="020B0604020202020204" pitchFamily="34" charset="0"/>
              </a:rPr>
              <a:t> </a:t>
            </a:r>
          </a:p>
        </p:txBody>
      </p:sp>
    </p:spTree>
    <p:extLst>
      <p:ext uri="{BB962C8B-B14F-4D97-AF65-F5344CB8AC3E}">
        <p14:creationId xmlns:p14="http://schemas.microsoft.com/office/powerpoint/2010/main" val="391285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AB236-72B5-53D5-71E0-62C04DE2545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3316C0-8581-1788-78F3-C79E2AEF6F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874277" y="-1532403"/>
            <a:ext cx="6419813" cy="9832696"/>
          </a:xfrm>
          <a:prstGeom prst="rect">
            <a:avLst/>
          </a:prstGeom>
        </p:spPr>
      </p:pic>
      <p:sp>
        <p:nvSpPr>
          <p:cNvPr id="2" name="TextBox 1">
            <a:extLst>
              <a:ext uri="{FF2B5EF4-FFF2-40B4-BE49-F238E27FC236}">
                <a16:creationId xmlns:a16="http://schemas.microsoft.com/office/drawing/2014/main" id="{50700F29-9B77-7FDA-1D0D-70B25471740F}"/>
              </a:ext>
            </a:extLst>
          </p:cNvPr>
          <p:cNvSpPr txBox="1"/>
          <p:nvPr/>
        </p:nvSpPr>
        <p:spPr>
          <a:xfrm>
            <a:off x="10069975" y="5978324"/>
            <a:ext cx="1927184" cy="523220"/>
          </a:xfrm>
          <a:prstGeom prst="rect">
            <a:avLst/>
          </a:prstGeom>
          <a:noFill/>
        </p:spPr>
        <p:txBody>
          <a:bodyPr wrap="square" rtlCol="0">
            <a:spAutoFit/>
          </a:bodyPr>
          <a:lstStyle/>
          <a:p>
            <a:r>
              <a:rPr lang="en-US" sz="1400" i="1" dirty="0">
                <a:latin typeface="Helvetica" panose="020B0604020202020204" pitchFamily="34" charset="0"/>
                <a:cs typeface="Helvetica" panose="020B0604020202020204" pitchFamily="34" charset="0"/>
              </a:rPr>
              <a:t>(source: Photonics Spectra)</a:t>
            </a:r>
            <a:endParaRPr lang="fr-CH" sz="1400" i="1" dirty="0">
              <a:latin typeface="Helvetica" panose="020B0604020202020204" pitchFamily="34" charset="0"/>
              <a:cs typeface="Helvetica" panose="020B0604020202020204" pitchFamily="34" charset="0"/>
            </a:endParaRPr>
          </a:p>
        </p:txBody>
      </p:sp>
      <p:grpSp>
        <p:nvGrpSpPr>
          <p:cNvPr id="19" name="Group 18">
            <a:extLst>
              <a:ext uri="{FF2B5EF4-FFF2-40B4-BE49-F238E27FC236}">
                <a16:creationId xmlns:a16="http://schemas.microsoft.com/office/drawing/2014/main" id="{4D345D42-1E1A-2354-1C52-FF672B80F1F8}"/>
              </a:ext>
            </a:extLst>
          </p:cNvPr>
          <p:cNvGrpSpPr/>
          <p:nvPr/>
        </p:nvGrpSpPr>
        <p:grpSpPr>
          <a:xfrm>
            <a:off x="434050" y="5208608"/>
            <a:ext cx="1965768" cy="1274263"/>
            <a:chOff x="434050" y="5208608"/>
            <a:chExt cx="1965768" cy="1274263"/>
          </a:xfrm>
        </p:grpSpPr>
        <p:grpSp>
          <p:nvGrpSpPr>
            <p:cNvPr id="12" name="Group 11">
              <a:extLst>
                <a:ext uri="{FF2B5EF4-FFF2-40B4-BE49-F238E27FC236}">
                  <a16:creationId xmlns:a16="http://schemas.microsoft.com/office/drawing/2014/main" id="{C6328A14-6928-4CDF-398B-94A1DD07085D}"/>
                </a:ext>
              </a:extLst>
            </p:cNvPr>
            <p:cNvGrpSpPr/>
            <p:nvPr/>
          </p:nvGrpSpPr>
          <p:grpSpPr>
            <a:xfrm>
              <a:off x="497712" y="5208608"/>
              <a:ext cx="1902106" cy="659755"/>
              <a:chOff x="497712" y="5208608"/>
              <a:chExt cx="1902106" cy="659755"/>
            </a:xfrm>
          </p:grpSpPr>
          <p:sp>
            <p:nvSpPr>
              <p:cNvPr id="5" name="Rectangle 4">
                <a:extLst>
                  <a:ext uri="{FF2B5EF4-FFF2-40B4-BE49-F238E27FC236}">
                    <a16:creationId xmlns:a16="http://schemas.microsoft.com/office/drawing/2014/main" id="{6C9076C0-6247-3F5E-1066-2BAB683B582D}"/>
                  </a:ext>
                </a:extLst>
              </p:cNvPr>
              <p:cNvSpPr/>
              <p:nvPr/>
            </p:nvSpPr>
            <p:spPr>
              <a:xfrm>
                <a:off x="497712" y="5208608"/>
                <a:ext cx="347240" cy="320231"/>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a:extLst>
                  <a:ext uri="{FF2B5EF4-FFF2-40B4-BE49-F238E27FC236}">
                    <a16:creationId xmlns:a16="http://schemas.microsoft.com/office/drawing/2014/main" id="{15440D83-2187-2477-A51D-B51F16CD84D7}"/>
                  </a:ext>
                </a:extLst>
              </p:cNvPr>
              <p:cNvSpPr/>
              <p:nvPr/>
            </p:nvSpPr>
            <p:spPr>
              <a:xfrm>
                <a:off x="879676" y="5372583"/>
                <a:ext cx="383894" cy="320231"/>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a:extLst>
                  <a:ext uri="{FF2B5EF4-FFF2-40B4-BE49-F238E27FC236}">
                    <a16:creationId xmlns:a16="http://schemas.microsoft.com/office/drawing/2014/main" id="{7875A19D-6FBA-EAC5-1DCC-80A14B5FFCC9}"/>
                  </a:ext>
                </a:extLst>
              </p:cNvPr>
              <p:cNvSpPr/>
              <p:nvPr/>
            </p:nvSpPr>
            <p:spPr>
              <a:xfrm>
                <a:off x="2015924" y="5548132"/>
                <a:ext cx="383894" cy="320231"/>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13" name="TextBox 12">
              <a:extLst>
                <a:ext uri="{FF2B5EF4-FFF2-40B4-BE49-F238E27FC236}">
                  <a16:creationId xmlns:a16="http://schemas.microsoft.com/office/drawing/2014/main" id="{E2C2452B-1582-C3E6-6D9C-D5F27B8CD95B}"/>
                </a:ext>
              </a:extLst>
            </p:cNvPr>
            <p:cNvSpPr txBox="1"/>
            <p:nvPr/>
          </p:nvSpPr>
          <p:spPr>
            <a:xfrm>
              <a:off x="434050" y="6175094"/>
              <a:ext cx="1906291" cy="307777"/>
            </a:xfrm>
            <a:prstGeom prst="rect">
              <a:avLst/>
            </a:prstGeom>
            <a:noFill/>
          </p:spPr>
          <p:txBody>
            <a:bodyPr wrap="none" rtlCol="0">
              <a:spAutoFit/>
            </a:bodyPr>
            <a:lstStyle/>
            <a:p>
              <a:r>
                <a:rPr lang="en-US" sz="1400" dirty="0">
                  <a:solidFill>
                    <a:srgbClr val="3333FF"/>
                  </a:solidFill>
                  <a:latin typeface="Helvetica" panose="020B0604020202020204" pitchFamily="34" charset="0"/>
                  <a:cs typeface="Helvetica" panose="020B0604020202020204" pitchFamily="34" charset="0"/>
                </a:rPr>
                <a:t>Excimers lasers (gas)</a:t>
              </a:r>
              <a:endParaRPr lang="fr-CH" sz="1400" dirty="0">
                <a:solidFill>
                  <a:srgbClr val="3333FF"/>
                </a:solidFill>
                <a:latin typeface="Helvetica" panose="020B0604020202020204" pitchFamily="34" charset="0"/>
                <a:cs typeface="Helvetica" panose="020B0604020202020204" pitchFamily="34" charset="0"/>
              </a:endParaRPr>
            </a:p>
          </p:txBody>
        </p:sp>
      </p:grpSp>
      <p:grpSp>
        <p:nvGrpSpPr>
          <p:cNvPr id="22" name="Group 21">
            <a:extLst>
              <a:ext uri="{FF2B5EF4-FFF2-40B4-BE49-F238E27FC236}">
                <a16:creationId xmlns:a16="http://schemas.microsoft.com/office/drawing/2014/main" id="{A6BA82BE-E080-3EED-AF28-430B9FCA5812}"/>
              </a:ext>
            </a:extLst>
          </p:cNvPr>
          <p:cNvGrpSpPr/>
          <p:nvPr/>
        </p:nvGrpSpPr>
        <p:grpSpPr>
          <a:xfrm>
            <a:off x="3252486" y="1415970"/>
            <a:ext cx="887393" cy="801630"/>
            <a:chOff x="3252486" y="1415970"/>
            <a:chExt cx="887393" cy="801630"/>
          </a:xfrm>
        </p:grpSpPr>
        <p:sp>
          <p:nvSpPr>
            <p:cNvPr id="7" name="Rectangle 6">
              <a:extLst>
                <a:ext uri="{FF2B5EF4-FFF2-40B4-BE49-F238E27FC236}">
                  <a16:creationId xmlns:a16="http://schemas.microsoft.com/office/drawing/2014/main" id="{873E8317-155A-1BD5-B67F-ADD0A9923AEB}"/>
                </a:ext>
              </a:extLst>
            </p:cNvPr>
            <p:cNvSpPr/>
            <p:nvPr/>
          </p:nvSpPr>
          <p:spPr>
            <a:xfrm>
              <a:off x="3694253" y="1415970"/>
              <a:ext cx="445626" cy="55365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TextBox 14">
              <a:extLst>
                <a:ext uri="{FF2B5EF4-FFF2-40B4-BE49-F238E27FC236}">
                  <a16:creationId xmlns:a16="http://schemas.microsoft.com/office/drawing/2014/main" id="{46352D4C-4404-61B7-E60B-1FBA4F283F98}"/>
                </a:ext>
              </a:extLst>
            </p:cNvPr>
            <p:cNvSpPr txBox="1"/>
            <p:nvPr/>
          </p:nvSpPr>
          <p:spPr>
            <a:xfrm>
              <a:off x="3252486" y="1909823"/>
              <a:ext cx="742511" cy="307777"/>
            </a:xfrm>
            <a:prstGeom prst="rect">
              <a:avLst/>
            </a:prstGeom>
            <a:noFill/>
          </p:spPr>
          <p:txBody>
            <a:bodyPr wrap="none" rtlCol="0">
              <a:spAutoFit/>
            </a:bodyPr>
            <a:lstStyle/>
            <a:p>
              <a:r>
                <a:rPr lang="en-US" sz="1400" dirty="0">
                  <a:solidFill>
                    <a:srgbClr val="00B050"/>
                  </a:solidFill>
                  <a:latin typeface="Helvetica" panose="020B0604020202020204" pitchFamily="34" charset="0"/>
                  <a:cs typeface="Helvetica" panose="020B0604020202020204" pitchFamily="34" charset="0"/>
                </a:rPr>
                <a:t>Crystal</a:t>
              </a:r>
              <a:endParaRPr lang="fr-CH" sz="1400" dirty="0">
                <a:solidFill>
                  <a:srgbClr val="00B050"/>
                </a:solidFill>
                <a:latin typeface="Helvetica" panose="020B0604020202020204" pitchFamily="34" charset="0"/>
                <a:cs typeface="Helvetica" panose="020B0604020202020204" pitchFamily="34" charset="0"/>
              </a:endParaRPr>
            </a:p>
          </p:txBody>
        </p:sp>
      </p:grpSp>
      <p:grpSp>
        <p:nvGrpSpPr>
          <p:cNvPr id="20" name="Group 19">
            <a:extLst>
              <a:ext uri="{FF2B5EF4-FFF2-40B4-BE49-F238E27FC236}">
                <a16:creationId xmlns:a16="http://schemas.microsoft.com/office/drawing/2014/main" id="{3874C3E2-9D00-37E5-E93B-FC4BCB36DD6C}"/>
              </a:ext>
            </a:extLst>
          </p:cNvPr>
          <p:cNvGrpSpPr/>
          <p:nvPr/>
        </p:nvGrpSpPr>
        <p:grpSpPr>
          <a:xfrm>
            <a:off x="3094298" y="5233686"/>
            <a:ext cx="985779" cy="1148872"/>
            <a:chOff x="3094298" y="5233686"/>
            <a:chExt cx="985779" cy="1148872"/>
          </a:xfrm>
        </p:grpSpPr>
        <p:sp>
          <p:nvSpPr>
            <p:cNvPr id="6" name="Rectangle 5">
              <a:extLst>
                <a:ext uri="{FF2B5EF4-FFF2-40B4-BE49-F238E27FC236}">
                  <a16:creationId xmlns:a16="http://schemas.microsoft.com/office/drawing/2014/main" id="{AB376C0A-E801-EAFB-1C25-8939B048B223}"/>
                </a:ext>
              </a:extLst>
            </p:cNvPr>
            <p:cNvSpPr/>
            <p:nvPr/>
          </p:nvSpPr>
          <p:spPr>
            <a:xfrm>
              <a:off x="3634451" y="5233686"/>
              <a:ext cx="445626" cy="5536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TextBox 15">
              <a:extLst>
                <a:ext uri="{FF2B5EF4-FFF2-40B4-BE49-F238E27FC236}">
                  <a16:creationId xmlns:a16="http://schemas.microsoft.com/office/drawing/2014/main" id="{6A75DCE1-ACB7-9D10-216E-DDEE8DDDC13F}"/>
                </a:ext>
              </a:extLst>
            </p:cNvPr>
            <p:cNvSpPr txBox="1"/>
            <p:nvPr/>
          </p:nvSpPr>
          <p:spPr>
            <a:xfrm>
              <a:off x="3094298" y="6074781"/>
              <a:ext cx="829520" cy="307777"/>
            </a:xfrm>
            <a:prstGeom prst="rect">
              <a:avLst/>
            </a:prstGeom>
            <a:noFill/>
          </p:spPr>
          <p:txBody>
            <a:bodyPr wrap="square" rtlCol="0">
              <a:spAutoFit/>
            </a:bodyPr>
            <a:lstStyle/>
            <a:p>
              <a:r>
                <a:rPr lang="en-US" sz="1400" dirty="0">
                  <a:solidFill>
                    <a:srgbClr val="FF0000"/>
                  </a:solidFill>
                  <a:latin typeface="Helvetica" panose="020B0604020202020204" pitchFamily="34" charset="0"/>
                  <a:cs typeface="Helvetica" panose="020B0604020202020204" pitchFamily="34" charset="0"/>
                </a:rPr>
                <a:t>Crystals</a:t>
              </a:r>
              <a:endParaRPr lang="fr-CH" sz="1400" dirty="0">
                <a:solidFill>
                  <a:srgbClr val="FF0000"/>
                </a:solidFill>
                <a:latin typeface="Helvetica" panose="020B0604020202020204" pitchFamily="34" charset="0"/>
                <a:cs typeface="Helvetica" panose="020B0604020202020204" pitchFamily="34" charset="0"/>
              </a:endParaRPr>
            </a:p>
          </p:txBody>
        </p:sp>
      </p:grpSp>
      <p:grpSp>
        <p:nvGrpSpPr>
          <p:cNvPr id="21" name="Group 20">
            <a:extLst>
              <a:ext uri="{FF2B5EF4-FFF2-40B4-BE49-F238E27FC236}">
                <a16:creationId xmlns:a16="http://schemas.microsoft.com/office/drawing/2014/main" id="{81BE9740-3872-7DC1-CC78-540A08F48422}"/>
              </a:ext>
            </a:extLst>
          </p:cNvPr>
          <p:cNvGrpSpPr/>
          <p:nvPr/>
        </p:nvGrpSpPr>
        <p:grpSpPr>
          <a:xfrm>
            <a:off x="1898374" y="2884026"/>
            <a:ext cx="6163393" cy="1375458"/>
            <a:chOff x="1898374" y="2884026"/>
            <a:chExt cx="6163393" cy="1375458"/>
          </a:xfrm>
        </p:grpSpPr>
        <p:sp>
          <p:nvSpPr>
            <p:cNvPr id="10" name="Rectangle 9">
              <a:extLst>
                <a:ext uri="{FF2B5EF4-FFF2-40B4-BE49-F238E27FC236}">
                  <a16:creationId xmlns:a16="http://schemas.microsoft.com/office/drawing/2014/main" id="{E88EF9A0-6AC5-E040-FF38-ABDB07CB8152}"/>
                </a:ext>
              </a:extLst>
            </p:cNvPr>
            <p:cNvSpPr/>
            <p:nvPr/>
          </p:nvSpPr>
          <p:spPr>
            <a:xfrm>
              <a:off x="3323864" y="3989407"/>
              <a:ext cx="590309" cy="2700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ectangle 10">
              <a:extLst>
                <a:ext uri="{FF2B5EF4-FFF2-40B4-BE49-F238E27FC236}">
                  <a16:creationId xmlns:a16="http://schemas.microsoft.com/office/drawing/2014/main" id="{6594ACC1-A8C4-7F7C-CD07-A9DE132E351D}"/>
                </a:ext>
              </a:extLst>
            </p:cNvPr>
            <p:cNvSpPr/>
            <p:nvPr/>
          </p:nvSpPr>
          <p:spPr>
            <a:xfrm>
              <a:off x="3950826" y="3134810"/>
              <a:ext cx="545939" cy="2700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TextBox 13">
              <a:extLst>
                <a:ext uri="{FF2B5EF4-FFF2-40B4-BE49-F238E27FC236}">
                  <a16:creationId xmlns:a16="http://schemas.microsoft.com/office/drawing/2014/main" id="{370B4E10-4008-D9C8-E212-35A78F27C71A}"/>
                </a:ext>
              </a:extLst>
            </p:cNvPr>
            <p:cNvSpPr txBox="1"/>
            <p:nvPr/>
          </p:nvSpPr>
          <p:spPr>
            <a:xfrm>
              <a:off x="1898374" y="2884026"/>
              <a:ext cx="1898122" cy="523220"/>
            </a:xfrm>
            <a:prstGeom prst="rect">
              <a:avLst/>
            </a:prstGeom>
            <a:noFill/>
          </p:spPr>
          <p:txBody>
            <a:bodyPr wrap="square" rtlCol="0">
              <a:spAutoFit/>
            </a:bodyPr>
            <a:lstStyle/>
            <a:p>
              <a:r>
                <a:rPr lang="en-US" sz="1400" dirty="0">
                  <a:solidFill>
                    <a:srgbClr val="FF0000"/>
                  </a:solidFill>
                  <a:latin typeface="Helvetica" panose="020B0604020202020204" pitchFamily="34" charset="0"/>
                  <a:cs typeface="Helvetica" panose="020B0604020202020204" pitchFamily="34" charset="0"/>
                </a:rPr>
                <a:t>Diode lasers (semi-conductors)</a:t>
              </a:r>
              <a:endParaRPr lang="fr-CH" sz="1400" dirty="0">
                <a:solidFill>
                  <a:srgbClr val="FF0000"/>
                </a:solidFill>
                <a:latin typeface="Helvetica" panose="020B0604020202020204" pitchFamily="34" charset="0"/>
                <a:cs typeface="Helvetica" panose="020B0604020202020204" pitchFamily="34" charset="0"/>
              </a:endParaRPr>
            </a:p>
          </p:txBody>
        </p:sp>
        <p:grpSp>
          <p:nvGrpSpPr>
            <p:cNvPr id="18" name="Group 17">
              <a:extLst>
                <a:ext uri="{FF2B5EF4-FFF2-40B4-BE49-F238E27FC236}">
                  <a16:creationId xmlns:a16="http://schemas.microsoft.com/office/drawing/2014/main" id="{C1C0464D-9485-9DC6-BA84-9B7CE279A03C}"/>
                </a:ext>
              </a:extLst>
            </p:cNvPr>
            <p:cNvGrpSpPr/>
            <p:nvPr/>
          </p:nvGrpSpPr>
          <p:grpSpPr>
            <a:xfrm>
              <a:off x="7442522" y="3483982"/>
              <a:ext cx="619245" cy="729202"/>
              <a:chOff x="7442522" y="3483982"/>
              <a:chExt cx="619245" cy="729202"/>
            </a:xfrm>
          </p:grpSpPr>
          <p:sp>
            <p:nvSpPr>
              <p:cNvPr id="3" name="Rectangle 2">
                <a:extLst>
                  <a:ext uri="{FF2B5EF4-FFF2-40B4-BE49-F238E27FC236}">
                    <a16:creationId xmlns:a16="http://schemas.microsoft.com/office/drawing/2014/main" id="{616FDF93-3DF1-6851-2118-B849641A2294}"/>
                  </a:ext>
                </a:extLst>
              </p:cNvPr>
              <p:cNvSpPr/>
              <p:nvPr/>
            </p:nvSpPr>
            <p:spPr>
              <a:xfrm>
                <a:off x="7442522" y="3790708"/>
                <a:ext cx="590309" cy="4224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TextBox 16">
                <a:extLst>
                  <a:ext uri="{FF2B5EF4-FFF2-40B4-BE49-F238E27FC236}">
                    <a16:creationId xmlns:a16="http://schemas.microsoft.com/office/drawing/2014/main" id="{0ADF40A6-099A-0A3C-005D-753A5ADED889}"/>
                  </a:ext>
                </a:extLst>
              </p:cNvPr>
              <p:cNvSpPr txBox="1"/>
              <p:nvPr/>
            </p:nvSpPr>
            <p:spPr>
              <a:xfrm>
                <a:off x="7448308" y="3483982"/>
                <a:ext cx="613459" cy="307777"/>
              </a:xfrm>
              <a:prstGeom prst="rect">
                <a:avLst/>
              </a:prstGeom>
              <a:noFill/>
            </p:spPr>
            <p:txBody>
              <a:bodyPr wrap="square" rtlCol="0">
                <a:spAutoFit/>
              </a:bodyPr>
              <a:lstStyle/>
              <a:p>
                <a:r>
                  <a:rPr lang="en-US" sz="1400" dirty="0">
                    <a:solidFill>
                      <a:srgbClr val="FF0000"/>
                    </a:solidFill>
                    <a:latin typeface="Helvetica" panose="020B0604020202020204" pitchFamily="34" charset="0"/>
                    <a:cs typeface="Helvetica" panose="020B0604020202020204" pitchFamily="34" charset="0"/>
                  </a:rPr>
                  <a:t>Gas</a:t>
                </a:r>
                <a:endParaRPr lang="fr-CH" sz="1400" dirty="0">
                  <a:solidFill>
                    <a:srgbClr val="FF0000"/>
                  </a:solidFill>
                  <a:latin typeface="Helvetica" panose="020B0604020202020204" pitchFamily="34" charset="0"/>
                  <a:cs typeface="Helvetica" panose="020B0604020202020204" pitchFamily="34" charset="0"/>
                </a:endParaRPr>
              </a:p>
            </p:txBody>
          </p:sp>
        </p:grpSp>
      </p:grpSp>
      <p:sp>
        <p:nvSpPr>
          <p:cNvPr id="23" name="Title 22">
            <a:extLst>
              <a:ext uri="{FF2B5EF4-FFF2-40B4-BE49-F238E27FC236}">
                <a16:creationId xmlns:a16="http://schemas.microsoft.com/office/drawing/2014/main" id="{DA37E8F1-9FB0-E9F6-9678-4DB37FC7B562}"/>
              </a:ext>
            </a:extLst>
          </p:cNvPr>
          <p:cNvSpPr>
            <a:spLocks noGrp="1"/>
          </p:cNvSpPr>
          <p:nvPr>
            <p:ph type="title"/>
          </p:nvPr>
        </p:nvSpPr>
        <p:spPr>
          <a:xfrm>
            <a:off x="10276402" y="631572"/>
            <a:ext cx="1767739" cy="1325563"/>
          </a:xfrm>
        </p:spPr>
        <p:txBody>
          <a:bodyPr>
            <a:noAutofit/>
          </a:bodyPr>
          <a:lstStyle/>
          <a:p>
            <a:r>
              <a:rPr lang="en-US" sz="3200" dirty="0"/>
              <a:t>The laser fauna</a:t>
            </a:r>
            <a:endParaRPr lang="fr-FR" sz="3200" dirty="0"/>
          </a:p>
        </p:txBody>
      </p:sp>
    </p:spTree>
    <p:extLst>
      <p:ext uri="{BB962C8B-B14F-4D97-AF65-F5344CB8AC3E}">
        <p14:creationId xmlns:p14="http://schemas.microsoft.com/office/powerpoint/2010/main" val="94844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477D4-CA8D-F944-4FEB-9E49C8D17DC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DDA0EFC-F9E0-D1E6-8D07-3CAECF830726}"/>
              </a:ext>
            </a:extLst>
          </p:cNvPr>
          <p:cNvSpPr>
            <a:spLocks noGrp="1"/>
          </p:cNvSpPr>
          <p:nvPr>
            <p:ph type="title"/>
          </p:nvPr>
        </p:nvSpPr>
        <p:spPr>
          <a:xfrm>
            <a:off x="288626" y="137403"/>
            <a:ext cx="10515600" cy="816754"/>
          </a:xfrm>
        </p:spPr>
        <p:txBody>
          <a:bodyPr/>
          <a:lstStyle/>
          <a:p>
            <a:r>
              <a:rPr lang="en-US" dirty="0"/>
              <a:t>The laser fauna…</a:t>
            </a:r>
            <a:endParaRPr lang="fr-FR" dirty="0"/>
          </a:p>
        </p:txBody>
      </p:sp>
      <p:pic>
        <p:nvPicPr>
          <p:cNvPr id="4" name="Content Placeholder 3">
            <a:extLst>
              <a:ext uri="{FF2B5EF4-FFF2-40B4-BE49-F238E27FC236}">
                <a16:creationId xmlns:a16="http://schemas.microsoft.com/office/drawing/2014/main" id="{9B5CA5B6-30D2-A6BC-520F-4C3A5BE1CA11}"/>
              </a:ext>
            </a:extLst>
          </p:cNvPr>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0" y="952500"/>
            <a:ext cx="12045950" cy="5905500"/>
          </a:xfrm>
        </p:spPr>
      </p:pic>
    </p:spTree>
    <p:extLst>
      <p:ext uri="{BB962C8B-B14F-4D97-AF65-F5344CB8AC3E}">
        <p14:creationId xmlns:p14="http://schemas.microsoft.com/office/powerpoint/2010/main" val="4064076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8213" y="404813"/>
            <a:ext cx="8280400" cy="685800"/>
          </a:xfrm>
        </p:spPr>
        <p:txBody>
          <a:bodyPr>
            <a:normAutofit fontScale="90000"/>
          </a:bodyPr>
          <a:lstStyle/>
          <a:p>
            <a:pPr eaLnBrk="1" hangingPunct="1"/>
            <a:r>
              <a:rPr lang="en-US" altLang="en-US" dirty="0"/>
              <a:t>Mean Photons flux density for various sources</a:t>
            </a:r>
          </a:p>
        </p:txBody>
      </p:sp>
      <p:sp>
        <p:nvSpPr>
          <p:cNvPr id="47107" name="Rectangle 3"/>
          <p:cNvSpPr>
            <a:spLocks noGrp="1" noChangeArrowheads="1"/>
          </p:cNvSpPr>
          <p:nvPr>
            <p:ph type="body" sz="half" idx="1"/>
          </p:nvPr>
        </p:nvSpPr>
        <p:spPr>
          <a:xfrm>
            <a:off x="1805647" y="1586573"/>
            <a:ext cx="8712200" cy="875275"/>
          </a:xfrm>
        </p:spPr>
        <p:txBody>
          <a:bodyPr>
            <a:normAutofit/>
          </a:bodyPr>
          <a:lstStyle/>
          <a:p>
            <a:pPr eaLnBrk="1" hangingPunct="1">
              <a:lnSpc>
                <a:spcPct val="80000"/>
              </a:lnSpc>
              <a:buClr>
                <a:schemeClr val="tx1"/>
              </a:buClr>
              <a:buFont typeface="Wingdings 2" pitchFamily="18" charset="2"/>
              <a:buNone/>
            </a:pPr>
            <a:r>
              <a:rPr lang="en-US" altLang="en-US" sz="2400" dirty="0"/>
              <a:t>One photon of visible light = 10</a:t>
            </a:r>
            <a:r>
              <a:rPr lang="en-US" altLang="en-US" sz="2400" baseline="30000" dirty="0"/>
              <a:t>-19</a:t>
            </a:r>
            <a:r>
              <a:rPr lang="en-US" altLang="en-US" sz="2400" dirty="0"/>
              <a:t> Joules  </a:t>
            </a:r>
          </a:p>
          <a:p>
            <a:pPr eaLnBrk="1" hangingPunct="1">
              <a:lnSpc>
                <a:spcPct val="80000"/>
              </a:lnSpc>
              <a:buClr>
                <a:schemeClr val="tx1"/>
              </a:buClr>
              <a:buFont typeface="Wingdings 2" pitchFamily="18" charset="2"/>
              <a:buNone/>
            </a:pPr>
            <a:r>
              <a:rPr lang="en-US" altLang="en-US" sz="2400" dirty="0"/>
              <a:t>F is the </a:t>
            </a:r>
            <a:r>
              <a:rPr lang="en-US" altLang="en-US" sz="2400" b="1" dirty="0"/>
              <a:t>photon flux</a:t>
            </a:r>
            <a:r>
              <a:rPr lang="en-US" altLang="en-US" sz="2400" dirty="0"/>
              <a:t>, or the number of photons/sec in a beam. </a:t>
            </a:r>
            <a:endParaRPr lang="en-US" altLang="en-US" sz="2400" i="1" dirty="0"/>
          </a:p>
          <a:p>
            <a:pPr eaLnBrk="1" hangingPunct="1">
              <a:lnSpc>
                <a:spcPct val="80000"/>
              </a:lnSpc>
              <a:buClr>
                <a:schemeClr val="tx1"/>
              </a:buClr>
              <a:buFont typeface="Wingdings 2" pitchFamily="18" charset="2"/>
              <a:buNone/>
            </a:pPr>
            <a:endParaRPr lang="en-US" altLang="en-US" sz="3600" dirty="0"/>
          </a:p>
        </p:txBody>
      </p:sp>
      <p:pic>
        <p:nvPicPr>
          <p:cNvPr id="47108" name="Picture 4" descr="~AUT002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92313" y="2708276"/>
            <a:ext cx="7713662"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8183563" y="6491288"/>
            <a:ext cx="1403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1800" b="0">
                <a:solidFill>
                  <a:srgbClr val="FFFFCC"/>
                </a:solidFill>
              </a:rPr>
              <a:t>(R. Trebino)</a:t>
            </a:r>
            <a:endParaRPr lang="nl-NL" altLang="en-US" sz="1800" b="0">
              <a:solidFill>
                <a:srgbClr val="FFFFCC"/>
              </a:solidFill>
            </a:endParaRPr>
          </a:p>
        </p:txBody>
      </p:sp>
      <p:sp>
        <p:nvSpPr>
          <p:cNvPr id="8" name="Rectangle 7"/>
          <p:cNvSpPr/>
          <p:nvPr/>
        </p:nvSpPr>
        <p:spPr bwMode="auto">
          <a:xfrm>
            <a:off x="1774826" y="3716338"/>
            <a:ext cx="8137525" cy="369332"/>
          </a:xfrm>
          <a:prstGeom prst="rect">
            <a:avLst/>
          </a:prstGeom>
          <a:noFill/>
          <a:ln w="9525" cap="flat" cmpd="sng" algn="ctr">
            <a:noFill/>
            <a:prstDash val="solid"/>
            <a:round/>
            <a:headEnd type="none" w="med" len="med"/>
            <a:tailEnd type="none" w="med" len="me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9" name="Rounded Rectangle 8"/>
          <p:cNvSpPr/>
          <p:nvPr/>
        </p:nvSpPr>
        <p:spPr bwMode="auto">
          <a:xfrm>
            <a:off x="2063751" y="3644901"/>
            <a:ext cx="6264275" cy="1008063"/>
          </a:xfrm>
          <a:prstGeom prst="roundRect">
            <a:avLst/>
          </a:prstGeom>
          <a:noFill/>
          <a:ln w="31750" cap="flat" cmpd="sng" algn="ctr">
            <a:solidFill>
              <a:srgbClr val="FFC000"/>
            </a:solidFill>
            <a:prstDash val="solid"/>
            <a:round/>
            <a:headEnd type="none" w="med" len="med"/>
            <a:tailEnd type="none" w="med" len="med"/>
          </a:ln>
          <a:effectLst/>
        </p:spPr>
        <p:txBody>
          <a:bodyPr/>
          <a:lstStyle/>
          <a:p>
            <a:pPr>
              <a:defRPr/>
            </a:pPr>
            <a:endParaRPr lang="en-US">
              <a:no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4127533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602343" y="476250"/>
            <a:ext cx="7077983" cy="820738"/>
          </a:xfrm>
        </p:spPr>
        <p:txBody>
          <a:bodyPr>
            <a:normAutofit fontScale="90000"/>
          </a:bodyPr>
          <a:lstStyle/>
          <a:p>
            <a:pPr eaLnBrk="1" hangingPunct="1"/>
            <a:r>
              <a:rPr lang="en-US" altLang="en-US" dirty="0">
                <a:solidFill>
                  <a:schemeClr val="tx1"/>
                </a:solidFill>
                <a:cs typeface="Arial" pitchFamily="34" charset="0"/>
              </a:rPr>
              <a:t>Beams (</a:t>
            </a:r>
            <a:r>
              <a:rPr lang="en-US" altLang="en-US" i="1" dirty="0">
                <a:solidFill>
                  <a:schemeClr val="tx1"/>
                </a:solidFill>
                <a:cs typeface="Arial" pitchFamily="34" charset="0"/>
              </a:rPr>
              <a:t>localized</a:t>
            </a:r>
            <a:r>
              <a:rPr lang="en-US" altLang="en-US" dirty="0">
                <a:solidFill>
                  <a:schemeClr val="tx1"/>
                </a:solidFill>
                <a:cs typeface="Arial" pitchFamily="34" charset="0"/>
              </a:rPr>
              <a:t> plane waves in space)</a:t>
            </a:r>
          </a:p>
        </p:txBody>
      </p:sp>
      <p:sp>
        <p:nvSpPr>
          <p:cNvPr id="15364" name="Text Box 3"/>
          <p:cNvSpPr txBox="1">
            <a:spLocks noChangeArrowheads="1"/>
          </p:cNvSpPr>
          <p:nvPr/>
        </p:nvSpPr>
        <p:spPr bwMode="auto">
          <a:xfrm>
            <a:off x="1774826" y="1773239"/>
            <a:ext cx="5414963" cy="1006475"/>
          </a:xfrm>
          <a:prstGeom prst="rect">
            <a:avLst/>
          </a:prstGeom>
          <a:noFill/>
          <a:ln w="9525">
            <a:noFill/>
            <a:miter lim="800000"/>
            <a:headEnd/>
            <a:tailEnd/>
          </a:ln>
        </p:spPr>
        <p:txBody>
          <a:bodyPr>
            <a:spAutoFit/>
          </a:bodyPr>
          <a:lstStyle/>
          <a:p>
            <a:pPr>
              <a:defRPr/>
            </a:pPr>
            <a:r>
              <a:rPr lang="en-US" sz="2000" dirty="0">
                <a:latin typeface="Arial" charset="0"/>
                <a:cs typeface="Arial" charset="0"/>
              </a:rPr>
              <a:t>A plane wave has flat wave-fronts throughout </a:t>
            </a:r>
            <a:br>
              <a:rPr lang="en-US" sz="2000" dirty="0">
                <a:latin typeface="Arial" charset="0"/>
                <a:cs typeface="Arial" charset="0"/>
              </a:rPr>
            </a:br>
            <a:r>
              <a:rPr lang="en-US" sz="2000" dirty="0">
                <a:latin typeface="Arial" charset="0"/>
                <a:cs typeface="Arial" charset="0"/>
              </a:rPr>
              <a:t>all space.  It also has infinite energy… Does not exist!</a:t>
            </a:r>
          </a:p>
        </p:txBody>
      </p:sp>
      <p:sp>
        <p:nvSpPr>
          <p:cNvPr id="15365" name="Text Box 4"/>
          <p:cNvSpPr txBox="1">
            <a:spLocks noChangeArrowheads="1"/>
          </p:cNvSpPr>
          <p:nvPr/>
        </p:nvSpPr>
        <p:spPr bwMode="auto">
          <a:xfrm>
            <a:off x="2208213" y="2924176"/>
            <a:ext cx="5200650" cy="461665"/>
          </a:xfrm>
          <a:prstGeom prst="rect">
            <a:avLst/>
          </a:prstGeom>
          <a:noFill/>
          <a:ln w="38100">
            <a:solidFill>
              <a:srgbClr val="3399FF"/>
            </a:solidFill>
            <a:miter lim="800000"/>
            <a:headEnd/>
            <a:tailEnd/>
          </a:ln>
        </p:spPr>
        <p:txBody>
          <a:bodyPr>
            <a:spAutoFit/>
          </a:bodyPr>
          <a:lstStyle/>
          <a:p>
            <a:pPr algn="ctr">
              <a:defRPr/>
            </a:pPr>
            <a:r>
              <a:rPr lang="en-US" sz="2400">
                <a:solidFill>
                  <a:schemeClr val="accent2"/>
                </a:solidFill>
                <a:latin typeface="Arial" charset="0"/>
                <a:cs typeface="Arial" charset="0"/>
              </a:rPr>
              <a:t>Real waves are </a:t>
            </a:r>
            <a:r>
              <a:rPr lang="en-US" sz="2400" i="1">
                <a:solidFill>
                  <a:schemeClr val="accent2"/>
                </a:solidFill>
                <a:latin typeface="Arial" charset="0"/>
                <a:cs typeface="Arial" charset="0"/>
              </a:rPr>
              <a:t>localized spatially</a:t>
            </a:r>
            <a:r>
              <a:rPr lang="en-US" sz="2400">
                <a:solidFill>
                  <a:schemeClr val="accent2"/>
                </a:solidFill>
                <a:latin typeface="Arial" charset="0"/>
                <a:cs typeface="Arial" charset="0"/>
              </a:rPr>
              <a:t>.  </a:t>
            </a:r>
          </a:p>
        </p:txBody>
      </p:sp>
      <p:graphicFrame>
        <p:nvGraphicFramePr>
          <p:cNvPr id="17410" name="Object 5"/>
          <p:cNvGraphicFramePr>
            <a:graphicFrameLocks noChangeAspect="1"/>
          </p:cNvGraphicFramePr>
          <p:nvPr/>
        </p:nvGraphicFramePr>
        <p:xfrm>
          <a:off x="4583114" y="3716338"/>
          <a:ext cx="5830887" cy="976312"/>
        </p:xfrm>
        <a:graphic>
          <a:graphicData uri="http://schemas.openxmlformats.org/presentationml/2006/ole">
            <mc:AlternateContent xmlns:mc="http://schemas.openxmlformats.org/markup-compatibility/2006">
              <mc:Choice xmlns:v="urn:schemas-microsoft-com:vml" Requires="v">
                <p:oleObj name="Equation" r:id="rId3" imgW="2882880" imgH="482400" progId="Equation.DSMT4">
                  <p:embed/>
                </p:oleObj>
              </mc:Choice>
              <mc:Fallback>
                <p:oleObj name="Equation" r:id="rId3" imgW="2882880" imgH="482400" progId="Equation.DSMT4">
                  <p:embed/>
                  <p:pic>
                    <p:nvPicPr>
                      <p:cNvPr id="1741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4" y="3716338"/>
                        <a:ext cx="5830887" cy="976312"/>
                      </a:xfrm>
                      <a:prstGeom prst="rect">
                        <a:avLst/>
                      </a:prstGeom>
                      <a:solidFill>
                        <a:srgbClr val="FFFFCC"/>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7414" name="Group 6"/>
          <p:cNvGrpSpPr>
            <a:grpSpLocks/>
          </p:cNvGrpSpPr>
          <p:nvPr/>
        </p:nvGrpSpPr>
        <p:grpSpPr bwMode="auto">
          <a:xfrm>
            <a:off x="8034338" y="457200"/>
            <a:ext cx="2197100" cy="2281238"/>
            <a:chOff x="4101" y="180"/>
            <a:chExt cx="1494" cy="1555"/>
          </a:xfrm>
        </p:grpSpPr>
        <p:grpSp>
          <p:nvGrpSpPr>
            <p:cNvPr id="17452" name="Group 7"/>
            <p:cNvGrpSpPr>
              <a:grpSpLocks/>
            </p:cNvGrpSpPr>
            <p:nvPr/>
          </p:nvGrpSpPr>
          <p:grpSpPr bwMode="auto">
            <a:xfrm>
              <a:off x="4101" y="180"/>
              <a:ext cx="1225" cy="1555"/>
              <a:chOff x="4110" y="180"/>
              <a:chExt cx="1225" cy="1308"/>
            </a:xfrm>
          </p:grpSpPr>
          <p:sp>
            <p:nvSpPr>
              <p:cNvPr id="225288" name="AutoShape 8"/>
              <p:cNvSpPr>
                <a:spLocks noChangeArrowheads="1"/>
              </p:cNvSpPr>
              <p:nvPr/>
            </p:nvSpPr>
            <p:spPr bwMode="auto">
              <a:xfrm rot="5400000" flipH="1">
                <a:off x="3589" y="701"/>
                <a:ext cx="1308" cy="266"/>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25289" name="AutoShape 9"/>
              <p:cNvSpPr>
                <a:spLocks noChangeArrowheads="1"/>
              </p:cNvSpPr>
              <p:nvPr/>
            </p:nvSpPr>
            <p:spPr bwMode="auto">
              <a:xfrm rot="5400000" flipH="1">
                <a:off x="3684" y="702"/>
                <a:ext cx="1308" cy="264"/>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25290" name="AutoShape 10"/>
              <p:cNvSpPr>
                <a:spLocks noChangeArrowheads="1"/>
              </p:cNvSpPr>
              <p:nvPr/>
            </p:nvSpPr>
            <p:spPr bwMode="auto">
              <a:xfrm rot="5400000" flipH="1">
                <a:off x="3780" y="702"/>
                <a:ext cx="1308" cy="263"/>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25291" name="AutoShape 11"/>
              <p:cNvSpPr>
                <a:spLocks noChangeArrowheads="1"/>
              </p:cNvSpPr>
              <p:nvPr/>
            </p:nvSpPr>
            <p:spPr bwMode="auto">
              <a:xfrm rot="5400000" flipH="1">
                <a:off x="3876" y="702"/>
                <a:ext cx="1308" cy="263"/>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25292" name="AutoShape 12"/>
              <p:cNvSpPr>
                <a:spLocks noChangeArrowheads="1"/>
              </p:cNvSpPr>
              <p:nvPr/>
            </p:nvSpPr>
            <p:spPr bwMode="auto">
              <a:xfrm rot="5400000" flipH="1">
                <a:off x="3973" y="702"/>
                <a:ext cx="1308" cy="263"/>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25293" name="AutoShape 13"/>
              <p:cNvSpPr>
                <a:spLocks noChangeArrowheads="1"/>
              </p:cNvSpPr>
              <p:nvPr/>
            </p:nvSpPr>
            <p:spPr bwMode="auto">
              <a:xfrm rot="5400000" flipH="1">
                <a:off x="4069" y="702"/>
                <a:ext cx="1308" cy="263"/>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25294" name="AutoShape 14"/>
              <p:cNvSpPr>
                <a:spLocks noChangeArrowheads="1"/>
              </p:cNvSpPr>
              <p:nvPr/>
            </p:nvSpPr>
            <p:spPr bwMode="auto">
              <a:xfrm rot="5400000" flipH="1">
                <a:off x="4165" y="702"/>
                <a:ext cx="1308" cy="263"/>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25295" name="AutoShape 15"/>
              <p:cNvSpPr>
                <a:spLocks noChangeArrowheads="1"/>
              </p:cNvSpPr>
              <p:nvPr/>
            </p:nvSpPr>
            <p:spPr bwMode="auto">
              <a:xfrm rot="5400000" flipH="1">
                <a:off x="4261" y="702"/>
                <a:ext cx="1308" cy="263"/>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25296" name="AutoShape 16"/>
              <p:cNvSpPr>
                <a:spLocks noChangeArrowheads="1"/>
              </p:cNvSpPr>
              <p:nvPr/>
            </p:nvSpPr>
            <p:spPr bwMode="auto">
              <a:xfrm rot="5400000" flipH="1">
                <a:off x="4357" y="702"/>
                <a:ext cx="1308" cy="263"/>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25297" name="AutoShape 17"/>
              <p:cNvSpPr>
                <a:spLocks noChangeArrowheads="1"/>
              </p:cNvSpPr>
              <p:nvPr/>
            </p:nvSpPr>
            <p:spPr bwMode="auto">
              <a:xfrm rot="5400000" flipH="1">
                <a:off x="4453" y="702"/>
                <a:ext cx="1308" cy="264"/>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25298" name="AutoShape 18"/>
              <p:cNvSpPr>
                <a:spLocks noChangeArrowheads="1"/>
              </p:cNvSpPr>
              <p:nvPr/>
            </p:nvSpPr>
            <p:spPr bwMode="auto">
              <a:xfrm rot="5400000" flipH="1">
                <a:off x="4548" y="701"/>
                <a:ext cx="1308" cy="266"/>
              </a:xfrm>
              <a:prstGeom prst="parallelogram">
                <a:avLst>
                  <a:gd name="adj" fmla="val 123396"/>
                </a:avLst>
              </a:prstGeom>
              <a:gradFill rotWithShape="1">
                <a:gsLst>
                  <a:gs pos="0">
                    <a:srgbClr val="800080">
                      <a:alpha val="99001"/>
                    </a:srgbClr>
                  </a:gs>
                  <a:gs pos="100000">
                    <a:schemeClr val="bg1"/>
                  </a:gs>
                </a:gsLst>
                <a:lin ang="5400000" scaled="1"/>
              </a:gra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sp>
          <p:nvSpPr>
            <p:cNvPr id="225299" name="AutoShape 19"/>
            <p:cNvSpPr>
              <a:spLocks noChangeArrowheads="1"/>
            </p:cNvSpPr>
            <p:nvPr/>
          </p:nvSpPr>
          <p:spPr bwMode="auto">
            <a:xfrm>
              <a:off x="5421" y="767"/>
              <a:ext cx="174" cy="276"/>
            </a:xfrm>
            <a:prstGeom prst="rightArrow">
              <a:avLst>
                <a:gd name="adj1" fmla="val 50000"/>
                <a:gd name="adj2" fmla="val 25000"/>
              </a:avLst>
            </a:prstGeom>
            <a:solidFill>
              <a:srgbClr val="800080"/>
            </a:solidFill>
            <a:ln w="2857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grpSp>
        <p:nvGrpSpPr>
          <p:cNvPr id="17415" name="Group 22"/>
          <p:cNvGrpSpPr>
            <a:grpSpLocks/>
          </p:cNvGrpSpPr>
          <p:nvPr/>
        </p:nvGrpSpPr>
        <p:grpSpPr bwMode="auto">
          <a:xfrm>
            <a:off x="7391401" y="5013325"/>
            <a:ext cx="3071813" cy="1633538"/>
            <a:chOff x="3752" y="2998"/>
            <a:chExt cx="1935" cy="1029"/>
          </a:xfrm>
        </p:grpSpPr>
        <p:sp>
          <p:nvSpPr>
            <p:cNvPr id="225303" name="Rectangle 23"/>
            <p:cNvSpPr>
              <a:spLocks noChangeArrowheads="1"/>
            </p:cNvSpPr>
            <p:nvPr/>
          </p:nvSpPr>
          <p:spPr bwMode="auto">
            <a:xfrm>
              <a:off x="3920" y="2998"/>
              <a:ext cx="786" cy="823"/>
            </a:xfrm>
            <a:prstGeom prst="rect">
              <a:avLst/>
            </a:prstGeom>
            <a:solidFill>
              <a:schemeClr val="bg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25304" name="Oval 24"/>
            <p:cNvSpPr>
              <a:spLocks noChangeArrowheads="1"/>
            </p:cNvSpPr>
            <p:nvPr/>
          </p:nvSpPr>
          <p:spPr bwMode="auto">
            <a:xfrm>
              <a:off x="3948" y="3053"/>
              <a:ext cx="723" cy="723"/>
            </a:xfrm>
            <a:prstGeom prst="ellipse">
              <a:avLst/>
            </a:prstGeom>
            <a:gradFill rotWithShape="1">
              <a:gsLst>
                <a:gs pos="0">
                  <a:srgbClr val="FF0000"/>
                </a:gs>
                <a:gs pos="100000">
                  <a:schemeClr val="bg1"/>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5397" name="Text Box 25"/>
            <p:cNvSpPr txBox="1">
              <a:spLocks noChangeArrowheads="1"/>
            </p:cNvSpPr>
            <p:nvPr/>
          </p:nvSpPr>
          <p:spPr bwMode="auto">
            <a:xfrm>
              <a:off x="4695" y="3661"/>
              <a:ext cx="992" cy="366"/>
            </a:xfrm>
            <a:prstGeom prst="rect">
              <a:avLst/>
            </a:prstGeom>
            <a:noFill/>
            <a:ln w="9525">
              <a:noFill/>
              <a:miter lim="800000"/>
              <a:headEnd/>
              <a:tailEnd/>
            </a:ln>
          </p:spPr>
          <p:txBody>
            <a:bodyPr>
              <a:spAutoFit/>
            </a:bodyPr>
            <a:lstStyle/>
            <a:p>
              <a:pPr>
                <a:spcBef>
                  <a:spcPct val="0"/>
                </a:spcBef>
                <a:defRPr/>
              </a:pPr>
              <a:r>
                <a:rPr lang="en-US" sz="1600" dirty="0">
                  <a:solidFill>
                    <a:sysClr val="windowText" lastClr="000000"/>
                  </a:solidFill>
                  <a:effectLst>
                    <a:outerShdw blurRad="38100" dist="38100" dir="2700000" algn="tl">
                      <a:srgbClr val="000000">
                        <a:alpha val="43137"/>
                      </a:srgbClr>
                    </a:outerShdw>
                  </a:effectLst>
                  <a:latin typeface="Arial" charset="0"/>
                  <a:cs typeface="Arial" charset="0"/>
                </a:rPr>
                <a:t>Laser beam spot on wall</a:t>
              </a:r>
            </a:p>
          </p:txBody>
        </p:sp>
        <p:sp>
          <p:nvSpPr>
            <p:cNvPr id="225306" name="Line 26"/>
            <p:cNvSpPr>
              <a:spLocks noChangeShapeType="1"/>
            </p:cNvSpPr>
            <p:nvPr/>
          </p:nvSpPr>
          <p:spPr bwMode="auto">
            <a:xfrm>
              <a:off x="4786" y="3301"/>
              <a:ext cx="0" cy="228"/>
            </a:xfrm>
            <a:prstGeom prst="line">
              <a:avLst/>
            </a:prstGeom>
            <a:noFill/>
            <a:ln w="9525">
              <a:solidFill>
                <a:schemeClr val="tx1"/>
              </a:solidFill>
              <a:round/>
              <a:headEnd type="triangle" w="med" len="me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5399" name="Text Box 27"/>
            <p:cNvSpPr txBox="1">
              <a:spLocks noChangeArrowheads="1"/>
            </p:cNvSpPr>
            <p:nvPr/>
          </p:nvSpPr>
          <p:spPr bwMode="auto">
            <a:xfrm>
              <a:off x="4819" y="3263"/>
              <a:ext cx="223" cy="250"/>
            </a:xfrm>
            <a:prstGeom prst="rect">
              <a:avLst/>
            </a:prstGeom>
            <a:noFill/>
            <a:ln w="9525">
              <a:noFill/>
              <a:miter lim="800000"/>
              <a:headEnd/>
              <a:tailEnd/>
            </a:ln>
          </p:spPr>
          <p:txBody>
            <a:bodyPr wrap="none">
              <a:spAutoFit/>
            </a:bodyPr>
            <a:lstStyle/>
            <a:p>
              <a:pPr>
                <a:spcBef>
                  <a:spcPct val="0"/>
                </a:spcBef>
                <a:defRPr/>
              </a:pPr>
              <a:r>
                <a:rPr lang="en-US" sz="2000" i="1" dirty="0">
                  <a:effectLst>
                    <a:outerShdw blurRad="38100" dist="38100" dir="2700000" algn="tl">
                      <a:srgbClr val="000000">
                        <a:alpha val="43137"/>
                      </a:srgbClr>
                    </a:outerShdw>
                  </a:effectLst>
                  <a:latin typeface="Times New Roman" pitchFamily="18" charset="0"/>
                  <a:cs typeface="Arial" charset="0"/>
                </a:rPr>
                <a:t>w</a:t>
              </a:r>
            </a:p>
          </p:txBody>
        </p:sp>
        <p:sp>
          <p:nvSpPr>
            <p:cNvPr id="225308" name="Line 28"/>
            <p:cNvSpPr>
              <a:spLocks noChangeShapeType="1"/>
            </p:cNvSpPr>
            <p:nvPr/>
          </p:nvSpPr>
          <p:spPr bwMode="auto">
            <a:xfrm>
              <a:off x="3869" y="3862"/>
              <a:ext cx="274" cy="0"/>
            </a:xfrm>
            <a:prstGeom prst="line">
              <a:avLst/>
            </a:prstGeom>
            <a:noFill/>
            <a:ln w="952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5309" name="Line 29"/>
            <p:cNvSpPr>
              <a:spLocks noChangeShapeType="1"/>
            </p:cNvSpPr>
            <p:nvPr/>
          </p:nvSpPr>
          <p:spPr bwMode="auto">
            <a:xfrm rot="16200000" flipV="1">
              <a:off x="3740" y="3724"/>
              <a:ext cx="274" cy="0"/>
            </a:xfrm>
            <a:prstGeom prst="line">
              <a:avLst/>
            </a:prstGeom>
            <a:noFill/>
            <a:ln w="952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5402" name="Text Box 30"/>
            <p:cNvSpPr txBox="1">
              <a:spLocks noChangeArrowheads="1"/>
            </p:cNvSpPr>
            <p:nvPr/>
          </p:nvSpPr>
          <p:spPr bwMode="auto">
            <a:xfrm>
              <a:off x="4113" y="3748"/>
              <a:ext cx="180" cy="231"/>
            </a:xfrm>
            <a:prstGeom prst="rect">
              <a:avLst/>
            </a:prstGeom>
            <a:noFill/>
            <a:ln w="9525">
              <a:noFill/>
              <a:miter lim="800000"/>
              <a:headEnd/>
              <a:tailEnd/>
            </a:ln>
          </p:spPr>
          <p:txBody>
            <a:bodyPr wrap="none">
              <a:spAutoFit/>
            </a:bodyPr>
            <a:lstStyle/>
            <a:p>
              <a:pPr>
                <a:spcBef>
                  <a:spcPct val="0"/>
                </a:spcBef>
                <a:defRPr/>
              </a:pPr>
              <a:r>
                <a:rPr lang="en-US" i="1">
                  <a:solidFill>
                    <a:srgbClr val="000000"/>
                  </a:solidFill>
                  <a:effectLst>
                    <a:outerShdw blurRad="38100" dist="38100" dir="2700000" algn="tl">
                      <a:srgbClr val="000000">
                        <a:alpha val="43137"/>
                      </a:srgbClr>
                    </a:outerShdw>
                  </a:effectLst>
                  <a:latin typeface="Times New Roman" pitchFamily="18" charset="0"/>
                </a:rPr>
                <a:t>x</a:t>
              </a:r>
            </a:p>
          </p:txBody>
        </p:sp>
        <p:sp>
          <p:nvSpPr>
            <p:cNvPr id="15403" name="Text Box 31"/>
            <p:cNvSpPr txBox="1">
              <a:spLocks noChangeArrowheads="1"/>
            </p:cNvSpPr>
            <p:nvPr/>
          </p:nvSpPr>
          <p:spPr bwMode="auto">
            <a:xfrm>
              <a:off x="3752" y="3381"/>
              <a:ext cx="180" cy="231"/>
            </a:xfrm>
            <a:prstGeom prst="rect">
              <a:avLst/>
            </a:prstGeom>
            <a:noFill/>
            <a:ln w="9525">
              <a:noFill/>
              <a:miter lim="800000"/>
              <a:headEnd/>
              <a:tailEnd/>
            </a:ln>
          </p:spPr>
          <p:txBody>
            <a:bodyPr wrap="none">
              <a:spAutoFit/>
            </a:bodyPr>
            <a:lstStyle/>
            <a:p>
              <a:pPr>
                <a:spcBef>
                  <a:spcPct val="0"/>
                </a:spcBef>
                <a:defRPr/>
              </a:pPr>
              <a:r>
                <a:rPr lang="en-US" i="1" dirty="0">
                  <a:effectLst>
                    <a:outerShdw blurRad="38100" dist="38100" dir="2700000" algn="tl">
                      <a:srgbClr val="000000">
                        <a:alpha val="43137"/>
                      </a:srgbClr>
                    </a:outerShdw>
                  </a:effectLst>
                  <a:latin typeface="Times New Roman" pitchFamily="18" charset="0"/>
                </a:rPr>
                <a:t>y</a:t>
              </a:r>
            </a:p>
          </p:txBody>
        </p:sp>
      </p:grpSp>
      <p:grpSp>
        <p:nvGrpSpPr>
          <p:cNvPr id="17416" name="Group 32"/>
          <p:cNvGrpSpPr>
            <a:grpSpLocks/>
          </p:cNvGrpSpPr>
          <p:nvPr/>
        </p:nvGrpSpPr>
        <p:grpSpPr bwMode="auto">
          <a:xfrm>
            <a:off x="3986214" y="4881564"/>
            <a:ext cx="3087687" cy="1444625"/>
            <a:chOff x="1011" y="3030"/>
            <a:chExt cx="1945" cy="910"/>
          </a:xfrm>
        </p:grpSpPr>
        <p:grpSp>
          <p:nvGrpSpPr>
            <p:cNvPr id="17425" name="Group 33"/>
            <p:cNvGrpSpPr>
              <a:grpSpLocks/>
            </p:cNvGrpSpPr>
            <p:nvPr/>
          </p:nvGrpSpPr>
          <p:grpSpPr bwMode="auto">
            <a:xfrm>
              <a:off x="1895" y="3326"/>
              <a:ext cx="1061" cy="179"/>
              <a:chOff x="4557" y="1499"/>
              <a:chExt cx="1061" cy="179"/>
            </a:xfrm>
          </p:grpSpPr>
          <p:sp>
            <p:nvSpPr>
              <p:cNvPr id="225314" name="Line 34"/>
              <p:cNvSpPr>
                <a:spLocks noChangeShapeType="1"/>
              </p:cNvSpPr>
              <p:nvPr/>
            </p:nvSpPr>
            <p:spPr bwMode="auto">
              <a:xfrm>
                <a:off x="5135" y="1499"/>
                <a:ext cx="0" cy="174"/>
              </a:xfrm>
              <a:prstGeom prst="line">
                <a:avLst/>
              </a:prstGeom>
              <a:noFill/>
              <a:ln w="38100">
                <a:solidFill>
                  <a:srgbClr val="FF0000"/>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5315" name="Line 35"/>
              <p:cNvSpPr>
                <a:spLocks noChangeShapeType="1"/>
              </p:cNvSpPr>
              <p:nvPr/>
            </p:nvSpPr>
            <p:spPr bwMode="auto">
              <a:xfrm>
                <a:off x="5232" y="1499"/>
                <a:ext cx="0" cy="174"/>
              </a:xfrm>
              <a:prstGeom prst="line">
                <a:avLst/>
              </a:prstGeom>
              <a:noFill/>
              <a:ln w="38100">
                <a:solidFill>
                  <a:srgbClr val="FF0000"/>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5316" name="Line 36"/>
              <p:cNvSpPr>
                <a:spLocks noChangeShapeType="1"/>
              </p:cNvSpPr>
              <p:nvPr/>
            </p:nvSpPr>
            <p:spPr bwMode="auto">
              <a:xfrm>
                <a:off x="5328" y="1499"/>
                <a:ext cx="0" cy="174"/>
              </a:xfrm>
              <a:prstGeom prst="line">
                <a:avLst/>
              </a:prstGeom>
              <a:noFill/>
              <a:ln w="38100">
                <a:solidFill>
                  <a:srgbClr val="FF0000"/>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5317" name="Line 37"/>
              <p:cNvSpPr>
                <a:spLocks noChangeShapeType="1"/>
              </p:cNvSpPr>
              <p:nvPr/>
            </p:nvSpPr>
            <p:spPr bwMode="auto">
              <a:xfrm>
                <a:off x="5425" y="1499"/>
                <a:ext cx="0" cy="174"/>
              </a:xfrm>
              <a:prstGeom prst="line">
                <a:avLst/>
              </a:prstGeom>
              <a:noFill/>
              <a:ln w="38100">
                <a:solidFill>
                  <a:srgbClr val="FF0000"/>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5318" name="Line 38"/>
              <p:cNvSpPr>
                <a:spLocks noChangeShapeType="1"/>
              </p:cNvSpPr>
              <p:nvPr/>
            </p:nvSpPr>
            <p:spPr bwMode="auto">
              <a:xfrm>
                <a:off x="5521" y="1499"/>
                <a:ext cx="0" cy="174"/>
              </a:xfrm>
              <a:prstGeom prst="line">
                <a:avLst/>
              </a:prstGeom>
              <a:noFill/>
              <a:ln w="38100">
                <a:solidFill>
                  <a:srgbClr val="FF0000"/>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5319" name="Line 39"/>
              <p:cNvSpPr>
                <a:spLocks noChangeShapeType="1"/>
              </p:cNvSpPr>
              <p:nvPr/>
            </p:nvSpPr>
            <p:spPr bwMode="auto">
              <a:xfrm>
                <a:off x="5618" y="1499"/>
                <a:ext cx="0" cy="174"/>
              </a:xfrm>
              <a:prstGeom prst="line">
                <a:avLst/>
              </a:prstGeom>
              <a:noFill/>
              <a:ln w="38100">
                <a:solidFill>
                  <a:srgbClr val="FF0000"/>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5320" name="Line 40"/>
              <p:cNvSpPr>
                <a:spLocks noChangeShapeType="1"/>
              </p:cNvSpPr>
              <p:nvPr/>
            </p:nvSpPr>
            <p:spPr bwMode="auto">
              <a:xfrm>
                <a:off x="4557" y="1504"/>
                <a:ext cx="0" cy="174"/>
              </a:xfrm>
              <a:prstGeom prst="line">
                <a:avLst/>
              </a:prstGeom>
              <a:noFill/>
              <a:ln w="38100">
                <a:solidFill>
                  <a:srgbClr val="FF0000"/>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5321" name="Line 41"/>
              <p:cNvSpPr>
                <a:spLocks noChangeShapeType="1"/>
              </p:cNvSpPr>
              <p:nvPr/>
            </p:nvSpPr>
            <p:spPr bwMode="auto">
              <a:xfrm>
                <a:off x="4653" y="1504"/>
                <a:ext cx="0" cy="174"/>
              </a:xfrm>
              <a:prstGeom prst="line">
                <a:avLst/>
              </a:prstGeom>
              <a:noFill/>
              <a:ln w="38100">
                <a:solidFill>
                  <a:srgbClr val="FF0000"/>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5322" name="Line 42"/>
              <p:cNvSpPr>
                <a:spLocks noChangeShapeType="1"/>
              </p:cNvSpPr>
              <p:nvPr/>
            </p:nvSpPr>
            <p:spPr bwMode="auto">
              <a:xfrm>
                <a:off x="4749" y="1504"/>
                <a:ext cx="0" cy="174"/>
              </a:xfrm>
              <a:prstGeom prst="line">
                <a:avLst/>
              </a:prstGeom>
              <a:noFill/>
              <a:ln w="38100">
                <a:solidFill>
                  <a:srgbClr val="FF0000"/>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5323" name="Line 43"/>
              <p:cNvSpPr>
                <a:spLocks noChangeShapeType="1"/>
              </p:cNvSpPr>
              <p:nvPr/>
            </p:nvSpPr>
            <p:spPr bwMode="auto">
              <a:xfrm>
                <a:off x="4846" y="1504"/>
                <a:ext cx="0" cy="174"/>
              </a:xfrm>
              <a:prstGeom prst="line">
                <a:avLst/>
              </a:prstGeom>
              <a:noFill/>
              <a:ln w="38100">
                <a:solidFill>
                  <a:srgbClr val="FF0000"/>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5324" name="Line 44"/>
              <p:cNvSpPr>
                <a:spLocks noChangeShapeType="1"/>
              </p:cNvSpPr>
              <p:nvPr/>
            </p:nvSpPr>
            <p:spPr bwMode="auto">
              <a:xfrm>
                <a:off x="4942" y="1504"/>
                <a:ext cx="0" cy="174"/>
              </a:xfrm>
              <a:prstGeom prst="line">
                <a:avLst/>
              </a:prstGeom>
              <a:noFill/>
              <a:ln w="38100">
                <a:solidFill>
                  <a:srgbClr val="FF0000"/>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5325" name="Line 45"/>
              <p:cNvSpPr>
                <a:spLocks noChangeShapeType="1"/>
              </p:cNvSpPr>
              <p:nvPr/>
            </p:nvSpPr>
            <p:spPr bwMode="auto">
              <a:xfrm>
                <a:off x="5039" y="1504"/>
                <a:ext cx="0" cy="174"/>
              </a:xfrm>
              <a:prstGeom prst="line">
                <a:avLst/>
              </a:prstGeom>
              <a:noFill/>
              <a:ln w="38100">
                <a:solidFill>
                  <a:srgbClr val="FF0000"/>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grpSp>
        <p:sp>
          <p:nvSpPr>
            <p:cNvPr id="225326" name="AutoShape 46"/>
            <p:cNvSpPr>
              <a:spLocks noChangeArrowheads="1"/>
            </p:cNvSpPr>
            <p:nvPr/>
          </p:nvSpPr>
          <p:spPr bwMode="auto">
            <a:xfrm>
              <a:off x="1307" y="3292"/>
              <a:ext cx="238" cy="238"/>
            </a:xfrm>
            <a:prstGeom prst="right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5379" name="Text Box 47"/>
            <p:cNvSpPr txBox="1">
              <a:spLocks noChangeArrowheads="1"/>
            </p:cNvSpPr>
            <p:nvPr/>
          </p:nvSpPr>
          <p:spPr bwMode="auto">
            <a:xfrm>
              <a:off x="1011" y="3709"/>
              <a:ext cx="1508" cy="231"/>
            </a:xfrm>
            <a:prstGeom prst="rect">
              <a:avLst/>
            </a:prstGeom>
            <a:noFill/>
            <a:ln w="9525">
              <a:noFill/>
              <a:miter lim="800000"/>
              <a:headEnd/>
              <a:tailEnd/>
            </a:ln>
          </p:spPr>
          <p:txBody>
            <a:bodyPr wrap="none">
              <a:spAutoFit/>
            </a:bodyPr>
            <a:lstStyle/>
            <a:p>
              <a:pPr>
                <a:spcBef>
                  <a:spcPct val="0"/>
                </a:spcBef>
                <a:defRPr/>
              </a:pPr>
              <a:r>
                <a:rPr lang="en-US" dirty="0">
                  <a:latin typeface="Arial" charset="0"/>
                  <a:cs typeface="Arial" charset="0"/>
                </a:rPr>
                <a:t>Localized wave-fronts</a:t>
              </a:r>
            </a:p>
          </p:txBody>
        </p:sp>
        <p:sp>
          <p:nvSpPr>
            <p:cNvPr id="225328" name="Line 48"/>
            <p:cNvSpPr>
              <a:spLocks noChangeShapeType="1"/>
            </p:cNvSpPr>
            <p:nvPr/>
          </p:nvSpPr>
          <p:spPr bwMode="auto">
            <a:xfrm flipV="1">
              <a:off x="2011" y="3566"/>
              <a:ext cx="146" cy="174"/>
            </a:xfrm>
            <a:prstGeom prst="line">
              <a:avLst/>
            </a:prstGeom>
            <a:noFill/>
            <a:ln w="28575">
              <a:solidFill>
                <a:srgbClr val="3399FF"/>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5329" name="Line 49"/>
            <p:cNvSpPr>
              <a:spLocks noChangeShapeType="1"/>
            </p:cNvSpPr>
            <p:nvPr/>
          </p:nvSpPr>
          <p:spPr bwMode="auto">
            <a:xfrm>
              <a:off x="2105" y="3246"/>
              <a:ext cx="256" cy="0"/>
            </a:xfrm>
            <a:prstGeom prst="line">
              <a:avLst/>
            </a:prstGeom>
            <a:noFill/>
            <a:ln w="952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5382" name="Text Box 50"/>
            <p:cNvSpPr txBox="1">
              <a:spLocks noChangeArrowheads="1"/>
            </p:cNvSpPr>
            <p:nvPr/>
          </p:nvSpPr>
          <p:spPr bwMode="auto">
            <a:xfrm>
              <a:off x="2135" y="3030"/>
              <a:ext cx="172" cy="231"/>
            </a:xfrm>
            <a:prstGeom prst="rect">
              <a:avLst/>
            </a:prstGeom>
            <a:noFill/>
            <a:ln w="9525">
              <a:noFill/>
              <a:miter lim="800000"/>
              <a:headEnd/>
              <a:tailEnd/>
            </a:ln>
          </p:spPr>
          <p:txBody>
            <a:bodyPr wrap="none">
              <a:spAutoFit/>
            </a:bodyPr>
            <a:lstStyle/>
            <a:p>
              <a:pPr>
                <a:spcBef>
                  <a:spcPct val="0"/>
                </a:spcBef>
                <a:defRPr/>
              </a:pPr>
              <a:r>
                <a:rPr lang="en-US" i="1">
                  <a:effectLst>
                    <a:outerShdw blurRad="38100" dist="38100" dir="2700000" algn="tl">
                      <a:srgbClr val="000000">
                        <a:alpha val="43137"/>
                      </a:srgbClr>
                    </a:outerShdw>
                  </a:effectLst>
                  <a:latin typeface="Times New Roman" pitchFamily="18" charset="0"/>
                </a:rPr>
                <a:t>z</a:t>
              </a:r>
            </a:p>
          </p:txBody>
        </p:sp>
      </p:grpSp>
      <p:grpSp>
        <p:nvGrpSpPr>
          <p:cNvPr id="17417" name="Group 52"/>
          <p:cNvGrpSpPr>
            <a:grpSpLocks/>
          </p:cNvGrpSpPr>
          <p:nvPr/>
        </p:nvGrpSpPr>
        <p:grpSpPr bwMode="auto">
          <a:xfrm>
            <a:off x="2135188" y="5661026"/>
            <a:ext cx="817562" cy="530225"/>
            <a:chOff x="875" y="385"/>
            <a:chExt cx="2570" cy="3398"/>
          </a:xfrm>
        </p:grpSpPr>
        <p:sp>
          <p:nvSpPr>
            <p:cNvPr id="225333" name="Freeform 53"/>
            <p:cNvSpPr>
              <a:spLocks/>
            </p:cNvSpPr>
            <p:nvPr/>
          </p:nvSpPr>
          <p:spPr bwMode="auto">
            <a:xfrm>
              <a:off x="875" y="385"/>
              <a:ext cx="1287" cy="3398"/>
            </a:xfrm>
            <a:custGeom>
              <a:avLst/>
              <a:gdLst/>
              <a:ahLst/>
              <a:cxnLst>
                <a:cxn ang="0">
                  <a:pos x="0" y="3398"/>
                </a:cxn>
                <a:cxn ang="0">
                  <a:pos x="305" y="3315"/>
                </a:cxn>
                <a:cxn ang="0">
                  <a:pos x="528" y="3085"/>
                </a:cxn>
                <a:cxn ang="0">
                  <a:pos x="759" y="2606"/>
                </a:cxn>
                <a:cxn ang="0">
                  <a:pos x="891" y="2161"/>
                </a:cxn>
                <a:cxn ang="0">
                  <a:pos x="973" y="1666"/>
                </a:cxn>
                <a:cxn ang="0">
                  <a:pos x="1056" y="1154"/>
                </a:cxn>
                <a:cxn ang="0">
                  <a:pos x="1105" y="717"/>
                </a:cxn>
                <a:cxn ang="0">
                  <a:pos x="1138" y="462"/>
                </a:cxn>
                <a:cxn ang="0">
                  <a:pos x="1171" y="206"/>
                </a:cxn>
                <a:cxn ang="0">
                  <a:pos x="1220" y="49"/>
                </a:cxn>
                <a:cxn ang="0">
                  <a:pos x="1286" y="0"/>
                </a:cxn>
              </a:cxnLst>
              <a:rect l="0" t="0" r="r" b="b"/>
              <a:pathLst>
                <a:path w="1286" h="3398">
                  <a:moveTo>
                    <a:pt x="0" y="3398"/>
                  </a:moveTo>
                  <a:cubicBezTo>
                    <a:pt x="108" y="3382"/>
                    <a:pt x="217" y="3367"/>
                    <a:pt x="305" y="3315"/>
                  </a:cubicBezTo>
                  <a:cubicBezTo>
                    <a:pt x="393" y="3263"/>
                    <a:pt x="452" y="3203"/>
                    <a:pt x="528" y="3085"/>
                  </a:cubicBezTo>
                  <a:cubicBezTo>
                    <a:pt x="604" y="2967"/>
                    <a:pt x="699" y="2760"/>
                    <a:pt x="759" y="2606"/>
                  </a:cubicBezTo>
                  <a:cubicBezTo>
                    <a:pt x="819" y="2452"/>
                    <a:pt x="855" y="2318"/>
                    <a:pt x="891" y="2161"/>
                  </a:cubicBezTo>
                  <a:cubicBezTo>
                    <a:pt x="927" y="2004"/>
                    <a:pt x="946" y="1834"/>
                    <a:pt x="973" y="1666"/>
                  </a:cubicBezTo>
                  <a:cubicBezTo>
                    <a:pt x="1000" y="1498"/>
                    <a:pt x="1034" y="1312"/>
                    <a:pt x="1056" y="1154"/>
                  </a:cubicBezTo>
                  <a:cubicBezTo>
                    <a:pt x="1078" y="996"/>
                    <a:pt x="1091" y="832"/>
                    <a:pt x="1105" y="717"/>
                  </a:cubicBezTo>
                  <a:cubicBezTo>
                    <a:pt x="1119" y="602"/>
                    <a:pt x="1127" y="547"/>
                    <a:pt x="1138" y="462"/>
                  </a:cubicBezTo>
                  <a:cubicBezTo>
                    <a:pt x="1149" y="377"/>
                    <a:pt x="1157" y="275"/>
                    <a:pt x="1171" y="206"/>
                  </a:cubicBezTo>
                  <a:cubicBezTo>
                    <a:pt x="1185" y="137"/>
                    <a:pt x="1201" y="83"/>
                    <a:pt x="1220" y="49"/>
                  </a:cubicBezTo>
                  <a:cubicBezTo>
                    <a:pt x="1239" y="15"/>
                    <a:pt x="1262" y="7"/>
                    <a:pt x="1286" y="0"/>
                  </a:cubicBezTo>
                </a:path>
              </a:pathLst>
            </a:custGeom>
            <a:noFill/>
            <a:ln w="38100" cmpd="sng">
              <a:solidFill>
                <a:srgbClr val="FF0000"/>
              </a:solidFill>
              <a:round/>
              <a:headEnd/>
              <a:tailEnd/>
            </a:ln>
            <a:effectLst/>
          </p:spPr>
          <p:txBody>
            <a:bodyPr wrap="none" anchor="ctr"/>
            <a:lstStyle/>
            <a:p>
              <a:pPr>
                <a:defRPr/>
              </a:pPr>
              <a:endParaRPr lang="en-US">
                <a:latin typeface="Arial" charset="0"/>
              </a:endParaRPr>
            </a:p>
          </p:txBody>
        </p:sp>
        <p:sp>
          <p:nvSpPr>
            <p:cNvPr id="225334" name="Freeform 54"/>
            <p:cNvSpPr>
              <a:spLocks/>
            </p:cNvSpPr>
            <p:nvPr/>
          </p:nvSpPr>
          <p:spPr bwMode="auto">
            <a:xfrm flipH="1">
              <a:off x="2158" y="385"/>
              <a:ext cx="1287" cy="3398"/>
            </a:xfrm>
            <a:custGeom>
              <a:avLst/>
              <a:gdLst/>
              <a:ahLst/>
              <a:cxnLst>
                <a:cxn ang="0">
                  <a:pos x="0" y="3398"/>
                </a:cxn>
                <a:cxn ang="0">
                  <a:pos x="305" y="3315"/>
                </a:cxn>
                <a:cxn ang="0">
                  <a:pos x="528" y="3085"/>
                </a:cxn>
                <a:cxn ang="0">
                  <a:pos x="759" y="2606"/>
                </a:cxn>
                <a:cxn ang="0">
                  <a:pos x="891" y="2161"/>
                </a:cxn>
                <a:cxn ang="0">
                  <a:pos x="973" y="1666"/>
                </a:cxn>
                <a:cxn ang="0">
                  <a:pos x="1056" y="1154"/>
                </a:cxn>
                <a:cxn ang="0">
                  <a:pos x="1105" y="717"/>
                </a:cxn>
                <a:cxn ang="0">
                  <a:pos x="1138" y="462"/>
                </a:cxn>
                <a:cxn ang="0">
                  <a:pos x="1171" y="206"/>
                </a:cxn>
                <a:cxn ang="0">
                  <a:pos x="1220" y="49"/>
                </a:cxn>
                <a:cxn ang="0">
                  <a:pos x="1286" y="0"/>
                </a:cxn>
              </a:cxnLst>
              <a:rect l="0" t="0" r="r" b="b"/>
              <a:pathLst>
                <a:path w="1286" h="3398">
                  <a:moveTo>
                    <a:pt x="0" y="3398"/>
                  </a:moveTo>
                  <a:cubicBezTo>
                    <a:pt x="108" y="3382"/>
                    <a:pt x="217" y="3367"/>
                    <a:pt x="305" y="3315"/>
                  </a:cubicBezTo>
                  <a:cubicBezTo>
                    <a:pt x="393" y="3263"/>
                    <a:pt x="452" y="3203"/>
                    <a:pt x="528" y="3085"/>
                  </a:cubicBezTo>
                  <a:cubicBezTo>
                    <a:pt x="604" y="2967"/>
                    <a:pt x="699" y="2760"/>
                    <a:pt x="759" y="2606"/>
                  </a:cubicBezTo>
                  <a:cubicBezTo>
                    <a:pt x="819" y="2452"/>
                    <a:pt x="855" y="2318"/>
                    <a:pt x="891" y="2161"/>
                  </a:cubicBezTo>
                  <a:cubicBezTo>
                    <a:pt x="927" y="2004"/>
                    <a:pt x="946" y="1834"/>
                    <a:pt x="973" y="1666"/>
                  </a:cubicBezTo>
                  <a:cubicBezTo>
                    <a:pt x="1000" y="1498"/>
                    <a:pt x="1034" y="1312"/>
                    <a:pt x="1056" y="1154"/>
                  </a:cubicBezTo>
                  <a:cubicBezTo>
                    <a:pt x="1078" y="996"/>
                    <a:pt x="1091" y="832"/>
                    <a:pt x="1105" y="717"/>
                  </a:cubicBezTo>
                  <a:cubicBezTo>
                    <a:pt x="1119" y="602"/>
                    <a:pt x="1127" y="547"/>
                    <a:pt x="1138" y="462"/>
                  </a:cubicBezTo>
                  <a:cubicBezTo>
                    <a:pt x="1149" y="377"/>
                    <a:pt x="1157" y="275"/>
                    <a:pt x="1171" y="206"/>
                  </a:cubicBezTo>
                  <a:cubicBezTo>
                    <a:pt x="1185" y="137"/>
                    <a:pt x="1201" y="83"/>
                    <a:pt x="1220" y="49"/>
                  </a:cubicBezTo>
                  <a:cubicBezTo>
                    <a:pt x="1239" y="15"/>
                    <a:pt x="1262" y="7"/>
                    <a:pt x="1286" y="0"/>
                  </a:cubicBezTo>
                </a:path>
              </a:pathLst>
            </a:custGeom>
            <a:noFill/>
            <a:ln w="38100" cmpd="sng">
              <a:solidFill>
                <a:srgbClr val="FF0000"/>
              </a:solidFill>
              <a:round/>
              <a:headEnd/>
              <a:tailEnd/>
            </a:ln>
            <a:effectLst/>
          </p:spPr>
          <p:txBody>
            <a:bodyPr wrap="none" anchor="ctr"/>
            <a:lstStyle/>
            <a:p>
              <a:pPr>
                <a:defRPr/>
              </a:pPr>
              <a:endParaRPr lang="en-US">
                <a:latin typeface="Arial" charset="0"/>
              </a:endParaRPr>
            </a:p>
          </p:txBody>
        </p:sp>
      </p:grpSp>
      <p:sp>
        <p:nvSpPr>
          <p:cNvPr id="225335" name="Line 55"/>
          <p:cNvSpPr>
            <a:spLocks noChangeShapeType="1"/>
          </p:cNvSpPr>
          <p:nvPr/>
        </p:nvSpPr>
        <p:spPr bwMode="auto">
          <a:xfrm>
            <a:off x="1868488" y="6286500"/>
            <a:ext cx="1320800" cy="0"/>
          </a:xfrm>
          <a:prstGeom prst="line">
            <a:avLst/>
          </a:prstGeom>
          <a:noFill/>
          <a:ln w="28575">
            <a:solidFill>
              <a:schemeClr val="tx1"/>
            </a:solidFill>
            <a:round/>
            <a:headEnd/>
            <a:tailEnd type="triangle" w="med" len="med"/>
          </a:ln>
          <a:effectLst/>
        </p:spPr>
        <p:txBody>
          <a:bodyPr/>
          <a:lstStyle/>
          <a:p>
            <a:pPr>
              <a:defRPr/>
            </a:pPr>
            <a:endParaRPr lang="en-US">
              <a:latin typeface="Arial" charset="0"/>
            </a:endParaRPr>
          </a:p>
        </p:txBody>
      </p:sp>
      <p:sp>
        <p:nvSpPr>
          <p:cNvPr id="225336" name="Line 56"/>
          <p:cNvSpPr>
            <a:spLocks noChangeShapeType="1"/>
          </p:cNvSpPr>
          <p:nvPr/>
        </p:nvSpPr>
        <p:spPr bwMode="auto">
          <a:xfrm rot="16200000">
            <a:off x="1957388" y="5911850"/>
            <a:ext cx="1174750" cy="0"/>
          </a:xfrm>
          <a:prstGeom prst="line">
            <a:avLst/>
          </a:prstGeom>
          <a:noFill/>
          <a:ln w="28575">
            <a:solidFill>
              <a:schemeClr val="tx1"/>
            </a:solidFill>
            <a:round/>
            <a:headEnd/>
            <a:tailEnd type="triangle" w="med" len="med"/>
          </a:ln>
          <a:effectLst/>
        </p:spPr>
        <p:txBody>
          <a:bodyPr/>
          <a:lstStyle/>
          <a:p>
            <a:pPr>
              <a:defRPr/>
            </a:pPr>
            <a:endParaRPr lang="en-US">
              <a:latin typeface="Arial" charset="0"/>
            </a:endParaRPr>
          </a:p>
        </p:txBody>
      </p:sp>
      <p:sp>
        <p:nvSpPr>
          <p:cNvPr id="15372" name="Text Box 57"/>
          <p:cNvSpPr txBox="1">
            <a:spLocks noChangeArrowheads="1"/>
          </p:cNvSpPr>
          <p:nvPr/>
        </p:nvSpPr>
        <p:spPr bwMode="auto">
          <a:xfrm>
            <a:off x="3216275" y="6021389"/>
            <a:ext cx="349250" cy="396875"/>
          </a:xfrm>
          <a:prstGeom prst="rect">
            <a:avLst/>
          </a:prstGeom>
          <a:noFill/>
          <a:ln w="9525">
            <a:noFill/>
            <a:miter lim="800000"/>
            <a:headEnd/>
            <a:tailEnd/>
          </a:ln>
        </p:spPr>
        <p:txBody>
          <a:bodyPr>
            <a:spAutoFit/>
          </a:bodyPr>
          <a:lstStyle/>
          <a:p>
            <a:pPr>
              <a:defRPr/>
            </a:pPr>
            <a:r>
              <a:rPr lang="en-US" sz="2000" i="1">
                <a:latin typeface="Times New Roman" pitchFamily="18" charset="0"/>
              </a:rPr>
              <a:t>x</a:t>
            </a:r>
          </a:p>
        </p:txBody>
      </p:sp>
      <p:sp>
        <p:nvSpPr>
          <p:cNvPr id="15373" name="Text Box 58"/>
          <p:cNvSpPr txBox="1">
            <a:spLocks noChangeArrowheads="1"/>
          </p:cNvSpPr>
          <p:nvPr/>
        </p:nvSpPr>
        <p:spPr bwMode="auto">
          <a:xfrm>
            <a:off x="2135188" y="4941889"/>
            <a:ext cx="1204912" cy="396875"/>
          </a:xfrm>
          <a:prstGeom prst="rect">
            <a:avLst/>
          </a:prstGeom>
          <a:noFill/>
          <a:ln w="9525">
            <a:noFill/>
            <a:miter lim="800000"/>
            <a:headEnd/>
            <a:tailEnd/>
          </a:ln>
        </p:spPr>
        <p:txBody>
          <a:bodyPr>
            <a:spAutoFit/>
          </a:bodyPr>
          <a:lstStyle/>
          <a:p>
            <a:pPr>
              <a:defRPr/>
            </a:pPr>
            <a:r>
              <a:rPr lang="en-US" sz="2000">
                <a:latin typeface="Times New Roman" pitchFamily="18" charset="0"/>
              </a:rPr>
              <a:t>exp(</a:t>
            </a:r>
            <a:r>
              <a:rPr lang="en-US" sz="2000" i="1">
                <a:latin typeface="Times New Roman" pitchFamily="18" charset="0"/>
              </a:rPr>
              <a:t>-x</a:t>
            </a:r>
            <a:r>
              <a:rPr lang="en-US" sz="2000" baseline="30000">
                <a:latin typeface="Times New Roman" pitchFamily="18" charset="0"/>
              </a:rPr>
              <a:t>2</a:t>
            </a:r>
            <a:r>
              <a:rPr lang="en-US" sz="2000">
                <a:latin typeface="Times New Roman" pitchFamily="18" charset="0"/>
              </a:rPr>
              <a:t>)</a:t>
            </a:r>
          </a:p>
        </p:txBody>
      </p:sp>
      <p:sp>
        <p:nvSpPr>
          <p:cNvPr id="15374" name="Text Box 59"/>
          <p:cNvSpPr txBox="1">
            <a:spLocks noChangeArrowheads="1"/>
          </p:cNvSpPr>
          <p:nvPr/>
        </p:nvSpPr>
        <p:spPr bwMode="auto">
          <a:xfrm>
            <a:off x="1827213" y="3711576"/>
            <a:ext cx="2684462" cy="1006475"/>
          </a:xfrm>
          <a:prstGeom prst="rect">
            <a:avLst/>
          </a:prstGeom>
          <a:noFill/>
          <a:ln w="9525" algn="ctr">
            <a:noFill/>
            <a:miter lim="800000"/>
            <a:headEnd/>
            <a:tailEnd/>
          </a:ln>
        </p:spPr>
        <p:txBody>
          <a:bodyPr>
            <a:spAutoFit/>
          </a:bodyPr>
          <a:lstStyle/>
          <a:p>
            <a:pPr>
              <a:defRPr/>
            </a:pPr>
            <a:r>
              <a:rPr lang="nl-NL" sz="2000" dirty="0">
                <a:latin typeface="Arial" charset="0"/>
              </a:rPr>
              <a:t>Example of a localized wave: A Gaussian beam</a:t>
            </a:r>
          </a:p>
        </p:txBody>
      </p:sp>
    </p:spTree>
    <p:extLst>
      <p:ext uri="{BB962C8B-B14F-4D97-AF65-F5344CB8AC3E}">
        <p14:creationId xmlns:p14="http://schemas.microsoft.com/office/powerpoint/2010/main" val="2065144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740229" y="389618"/>
            <a:ext cx="7119712" cy="871538"/>
          </a:xfrm>
        </p:spPr>
        <p:txBody>
          <a:bodyPr>
            <a:normAutofit fontScale="90000"/>
          </a:bodyPr>
          <a:lstStyle/>
          <a:p>
            <a:pPr eaLnBrk="1" hangingPunct="1"/>
            <a:r>
              <a:rPr lang="en-US" altLang="en-US" dirty="0">
                <a:solidFill>
                  <a:schemeClr val="tx1"/>
                </a:solidFill>
                <a:cs typeface="Arial" pitchFamily="34" charset="0"/>
              </a:rPr>
              <a:t>Laser pulses (localized waves in time)</a:t>
            </a:r>
          </a:p>
        </p:txBody>
      </p:sp>
      <p:graphicFrame>
        <p:nvGraphicFramePr>
          <p:cNvPr id="18434" name="Object 4"/>
          <p:cNvGraphicFramePr>
            <a:graphicFrameLocks noChangeAspect="1"/>
          </p:cNvGraphicFramePr>
          <p:nvPr>
            <p:extLst>
              <p:ext uri="{D42A27DB-BD31-4B8C-83A1-F6EECF244321}">
                <p14:modId xmlns:p14="http://schemas.microsoft.com/office/powerpoint/2010/main" val="747436099"/>
              </p:ext>
            </p:extLst>
          </p:nvPr>
        </p:nvGraphicFramePr>
        <p:xfrm>
          <a:off x="2228851" y="5023077"/>
          <a:ext cx="7165975" cy="976312"/>
        </p:xfrm>
        <a:graphic>
          <a:graphicData uri="http://schemas.openxmlformats.org/presentationml/2006/ole">
            <mc:AlternateContent xmlns:mc="http://schemas.openxmlformats.org/markup-compatibility/2006">
              <mc:Choice xmlns:v="urn:schemas-microsoft-com:vml" Requires="v">
                <p:oleObj name="Equation" r:id="rId3" imgW="3543120" imgH="482400" progId="Equation.DSMT4">
                  <p:embed/>
                </p:oleObj>
              </mc:Choice>
              <mc:Fallback>
                <p:oleObj name="Equation" r:id="rId3" imgW="3543120" imgH="482400" progId="Equation.DSMT4">
                  <p:embed/>
                  <p:pic>
                    <p:nvPicPr>
                      <p:cNvPr id="1843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1" y="5023077"/>
                        <a:ext cx="7165975" cy="976312"/>
                      </a:xfrm>
                      <a:prstGeom prst="rect">
                        <a:avLst/>
                      </a:prstGeom>
                      <a:solidFill>
                        <a:srgbClr val="FFFFCC"/>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7333" name="Line 5"/>
          <p:cNvSpPr>
            <a:spLocks noChangeShapeType="1"/>
          </p:cNvSpPr>
          <p:nvPr/>
        </p:nvSpPr>
        <p:spPr bwMode="auto">
          <a:xfrm>
            <a:off x="5229225" y="4724627"/>
            <a:ext cx="0" cy="246062"/>
          </a:xfrm>
          <a:prstGeom prst="line">
            <a:avLst/>
          </a:prstGeom>
          <a:noFill/>
          <a:ln w="28575">
            <a:solidFill>
              <a:srgbClr val="FF000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7335" name="Freeform 7"/>
          <p:cNvSpPr>
            <a:spLocks/>
          </p:cNvSpPr>
          <p:nvPr/>
        </p:nvSpPr>
        <p:spPr bwMode="auto">
          <a:xfrm>
            <a:off x="3109913" y="1989138"/>
            <a:ext cx="3078162" cy="1878012"/>
          </a:xfrm>
          <a:custGeom>
            <a:avLst/>
            <a:gdLst/>
            <a:ahLst/>
            <a:cxnLst>
              <a:cxn ang="0">
                <a:pos x="36" y="684"/>
              </a:cxn>
              <a:cxn ang="0">
                <a:pos x="84" y="684"/>
              </a:cxn>
              <a:cxn ang="0">
                <a:pos x="132" y="684"/>
              </a:cxn>
              <a:cxn ang="0">
                <a:pos x="180" y="678"/>
              </a:cxn>
              <a:cxn ang="0">
                <a:pos x="228" y="684"/>
              </a:cxn>
              <a:cxn ang="0">
                <a:pos x="276" y="684"/>
              </a:cxn>
              <a:cxn ang="0">
                <a:pos x="324" y="678"/>
              </a:cxn>
              <a:cxn ang="0">
                <a:pos x="372" y="684"/>
              </a:cxn>
              <a:cxn ang="0">
                <a:pos x="420" y="690"/>
              </a:cxn>
              <a:cxn ang="0">
                <a:pos x="468" y="660"/>
              </a:cxn>
              <a:cxn ang="0">
                <a:pos x="516" y="696"/>
              </a:cxn>
              <a:cxn ang="0">
                <a:pos x="558" y="708"/>
              </a:cxn>
              <a:cxn ang="0">
                <a:pos x="600" y="630"/>
              </a:cxn>
              <a:cxn ang="0">
                <a:pos x="642" y="696"/>
              </a:cxn>
              <a:cxn ang="0">
                <a:pos x="690" y="756"/>
              </a:cxn>
              <a:cxn ang="0">
                <a:pos x="732" y="570"/>
              </a:cxn>
              <a:cxn ang="0">
                <a:pos x="774" y="648"/>
              </a:cxn>
              <a:cxn ang="0">
                <a:pos x="816" y="888"/>
              </a:cxn>
              <a:cxn ang="0">
                <a:pos x="858" y="582"/>
              </a:cxn>
              <a:cxn ang="0">
                <a:pos x="900" y="456"/>
              </a:cxn>
              <a:cxn ang="0">
                <a:pos x="942" y="984"/>
              </a:cxn>
              <a:cxn ang="0">
                <a:pos x="984" y="774"/>
              </a:cxn>
              <a:cxn ang="0">
                <a:pos x="1026" y="222"/>
              </a:cxn>
              <a:cxn ang="0">
                <a:pos x="1068" y="882"/>
              </a:cxn>
              <a:cxn ang="0">
                <a:pos x="1104" y="1110"/>
              </a:cxn>
              <a:cxn ang="0">
                <a:pos x="1146" y="162"/>
              </a:cxn>
              <a:cxn ang="0">
                <a:pos x="1188" y="534"/>
              </a:cxn>
              <a:cxn ang="0">
                <a:pos x="1230" y="1344"/>
              </a:cxn>
              <a:cxn ang="0">
                <a:pos x="1272" y="420"/>
              </a:cxn>
              <a:cxn ang="0">
                <a:pos x="1314" y="162"/>
              </a:cxn>
              <a:cxn ang="0">
                <a:pos x="1356" y="1254"/>
              </a:cxn>
              <a:cxn ang="0">
                <a:pos x="1398" y="834"/>
              </a:cxn>
              <a:cxn ang="0">
                <a:pos x="1440" y="66"/>
              </a:cxn>
              <a:cxn ang="0">
                <a:pos x="1482" y="900"/>
              </a:cxn>
              <a:cxn ang="0">
                <a:pos x="1524" y="1086"/>
              </a:cxn>
              <a:cxn ang="0">
                <a:pos x="1566" y="276"/>
              </a:cxn>
              <a:cxn ang="0">
                <a:pos x="1608" y="582"/>
              </a:cxn>
              <a:cxn ang="0">
                <a:pos x="1650" y="1044"/>
              </a:cxn>
              <a:cxn ang="0">
                <a:pos x="1686" y="564"/>
              </a:cxn>
              <a:cxn ang="0">
                <a:pos x="1728" y="480"/>
              </a:cxn>
              <a:cxn ang="0">
                <a:pos x="1770" y="864"/>
              </a:cxn>
              <a:cxn ang="0">
                <a:pos x="1812" y="726"/>
              </a:cxn>
              <a:cxn ang="0">
                <a:pos x="1854" y="546"/>
              </a:cxn>
              <a:cxn ang="0">
                <a:pos x="1896" y="720"/>
              </a:cxn>
              <a:cxn ang="0">
                <a:pos x="1944" y="732"/>
              </a:cxn>
              <a:cxn ang="0">
                <a:pos x="1986" y="624"/>
              </a:cxn>
              <a:cxn ang="0">
                <a:pos x="2034" y="690"/>
              </a:cxn>
              <a:cxn ang="0">
                <a:pos x="2076" y="708"/>
              </a:cxn>
              <a:cxn ang="0">
                <a:pos x="2118" y="666"/>
              </a:cxn>
              <a:cxn ang="0">
                <a:pos x="2166" y="684"/>
              </a:cxn>
              <a:cxn ang="0">
                <a:pos x="2214" y="690"/>
              </a:cxn>
              <a:cxn ang="0">
                <a:pos x="2262" y="678"/>
              </a:cxn>
              <a:cxn ang="0">
                <a:pos x="2310" y="684"/>
              </a:cxn>
              <a:cxn ang="0">
                <a:pos x="2358" y="684"/>
              </a:cxn>
              <a:cxn ang="0">
                <a:pos x="2406" y="678"/>
              </a:cxn>
              <a:cxn ang="0">
                <a:pos x="2454" y="684"/>
              </a:cxn>
              <a:cxn ang="0">
                <a:pos x="2502" y="684"/>
              </a:cxn>
              <a:cxn ang="0">
                <a:pos x="2550" y="684"/>
              </a:cxn>
              <a:cxn ang="0">
                <a:pos x="2598" y="684"/>
              </a:cxn>
            </a:cxnLst>
            <a:rect l="0" t="0" r="r" b="b"/>
            <a:pathLst>
              <a:path w="2598" h="1344">
                <a:moveTo>
                  <a:pt x="0" y="684"/>
                </a:moveTo>
                <a:lnTo>
                  <a:pt x="0" y="684"/>
                </a:lnTo>
                <a:lnTo>
                  <a:pt x="6" y="684"/>
                </a:lnTo>
                <a:lnTo>
                  <a:pt x="12" y="684"/>
                </a:lnTo>
                <a:lnTo>
                  <a:pt x="18" y="684"/>
                </a:lnTo>
                <a:lnTo>
                  <a:pt x="24" y="684"/>
                </a:lnTo>
                <a:lnTo>
                  <a:pt x="30" y="684"/>
                </a:lnTo>
                <a:lnTo>
                  <a:pt x="36" y="684"/>
                </a:lnTo>
                <a:lnTo>
                  <a:pt x="42" y="684"/>
                </a:lnTo>
                <a:lnTo>
                  <a:pt x="48" y="684"/>
                </a:lnTo>
                <a:lnTo>
                  <a:pt x="54" y="684"/>
                </a:lnTo>
                <a:lnTo>
                  <a:pt x="60" y="684"/>
                </a:lnTo>
                <a:lnTo>
                  <a:pt x="66" y="684"/>
                </a:lnTo>
                <a:lnTo>
                  <a:pt x="72" y="684"/>
                </a:lnTo>
                <a:lnTo>
                  <a:pt x="78" y="684"/>
                </a:lnTo>
                <a:lnTo>
                  <a:pt x="84" y="684"/>
                </a:lnTo>
                <a:lnTo>
                  <a:pt x="90" y="684"/>
                </a:lnTo>
                <a:lnTo>
                  <a:pt x="96" y="684"/>
                </a:lnTo>
                <a:lnTo>
                  <a:pt x="102" y="684"/>
                </a:lnTo>
                <a:lnTo>
                  <a:pt x="108" y="684"/>
                </a:lnTo>
                <a:lnTo>
                  <a:pt x="114" y="684"/>
                </a:lnTo>
                <a:lnTo>
                  <a:pt x="120" y="684"/>
                </a:lnTo>
                <a:lnTo>
                  <a:pt x="126" y="684"/>
                </a:lnTo>
                <a:lnTo>
                  <a:pt x="132" y="684"/>
                </a:lnTo>
                <a:lnTo>
                  <a:pt x="138" y="684"/>
                </a:lnTo>
                <a:lnTo>
                  <a:pt x="144" y="684"/>
                </a:lnTo>
                <a:lnTo>
                  <a:pt x="150" y="684"/>
                </a:lnTo>
                <a:lnTo>
                  <a:pt x="156" y="684"/>
                </a:lnTo>
                <a:lnTo>
                  <a:pt x="162" y="684"/>
                </a:lnTo>
                <a:lnTo>
                  <a:pt x="168" y="684"/>
                </a:lnTo>
                <a:lnTo>
                  <a:pt x="174" y="684"/>
                </a:lnTo>
                <a:lnTo>
                  <a:pt x="180" y="678"/>
                </a:lnTo>
                <a:lnTo>
                  <a:pt x="186" y="678"/>
                </a:lnTo>
                <a:lnTo>
                  <a:pt x="192" y="678"/>
                </a:lnTo>
                <a:lnTo>
                  <a:pt x="198" y="678"/>
                </a:lnTo>
                <a:lnTo>
                  <a:pt x="204" y="678"/>
                </a:lnTo>
                <a:lnTo>
                  <a:pt x="210" y="678"/>
                </a:lnTo>
                <a:lnTo>
                  <a:pt x="216" y="684"/>
                </a:lnTo>
                <a:lnTo>
                  <a:pt x="222" y="684"/>
                </a:lnTo>
                <a:lnTo>
                  <a:pt x="228" y="684"/>
                </a:lnTo>
                <a:lnTo>
                  <a:pt x="234" y="684"/>
                </a:lnTo>
                <a:lnTo>
                  <a:pt x="240" y="684"/>
                </a:lnTo>
                <a:lnTo>
                  <a:pt x="246" y="684"/>
                </a:lnTo>
                <a:lnTo>
                  <a:pt x="252" y="684"/>
                </a:lnTo>
                <a:lnTo>
                  <a:pt x="258" y="684"/>
                </a:lnTo>
                <a:lnTo>
                  <a:pt x="264" y="684"/>
                </a:lnTo>
                <a:lnTo>
                  <a:pt x="270" y="684"/>
                </a:lnTo>
                <a:lnTo>
                  <a:pt x="276" y="684"/>
                </a:lnTo>
                <a:lnTo>
                  <a:pt x="282" y="684"/>
                </a:lnTo>
                <a:lnTo>
                  <a:pt x="288" y="684"/>
                </a:lnTo>
                <a:lnTo>
                  <a:pt x="294" y="684"/>
                </a:lnTo>
                <a:lnTo>
                  <a:pt x="300" y="678"/>
                </a:lnTo>
                <a:lnTo>
                  <a:pt x="306" y="678"/>
                </a:lnTo>
                <a:lnTo>
                  <a:pt x="312" y="678"/>
                </a:lnTo>
                <a:lnTo>
                  <a:pt x="318" y="678"/>
                </a:lnTo>
                <a:lnTo>
                  <a:pt x="324" y="678"/>
                </a:lnTo>
                <a:lnTo>
                  <a:pt x="330" y="678"/>
                </a:lnTo>
                <a:lnTo>
                  <a:pt x="336" y="678"/>
                </a:lnTo>
                <a:lnTo>
                  <a:pt x="342" y="678"/>
                </a:lnTo>
                <a:lnTo>
                  <a:pt x="348" y="678"/>
                </a:lnTo>
                <a:lnTo>
                  <a:pt x="354" y="678"/>
                </a:lnTo>
                <a:lnTo>
                  <a:pt x="360" y="678"/>
                </a:lnTo>
                <a:lnTo>
                  <a:pt x="366" y="684"/>
                </a:lnTo>
                <a:lnTo>
                  <a:pt x="372" y="684"/>
                </a:lnTo>
                <a:lnTo>
                  <a:pt x="378" y="690"/>
                </a:lnTo>
                <a:lnTo>
                  <a:pt x="384" y="690"/>
                </a:lnTo>
                <a:lnTo>
                  <a:pt x="390" y="690"/>
                </a:lnTo>
                <a:lnTo>
                  <a:pt x="396" y="690"/>
                </a:lnTo>
                <a:lnTo>
                  <a:pt x="402" y="690"/>
                </a:lnTo>
                <a:lnTo>
                  <a:pt x="408" y="690"/>
                </a:lnTo>
                <a:lnTo>
                  <a:pt x="414" y="690"/>
                </a:lnTo>
                <a:lnTo>
                  <a:pt x="420" y="690"/>
                </a:lnTo>
                <a:lnTo>
                  <a:pt x="426" y="684"/>
                </a:lnTo>
                <a:lnTo>
                  <a:pt x="432" y="684"/>
                </a:lnTo>
                <a:lnTo>
                  <a:pt x="438" y="678"/>
                </a:lnTo>
                <a:lnTo>
                  <a:pt x="444" y="672"/>
                </a:lnTo>
                <a:lnTo>
                  <a:pt x="450" y="666"/>
                </a:lnTo>
                <a:lnTo>
                  <a:pt x="456" y="666"/>
                </a:lnTo>
                <a:lnTo>
                  <a:pt x="462" y="666"/>
                </a:lnTo>
                <a:lnTo>
                  <a:pt x="468" y="660"/>
                </a:lnTo>
                <a:lnTo>
                  <a:pt x="474" y="660"/>
                </a:lnTo>
                <a:lnTo>
                  <a:pt x="480" y="666"/>
                </a:lnTo>
                <a:lnTo>
                  <a:pt x="486" y="666"/>
                </a:lnTo>
                <a:lnTo>
                  <a:pt x="492" y="672"/>
                </a:lnTo>
                <a:lnTo>
                  <a:pt x="498" y="678"/>
                </a:lnTo>
                <a:lnTo>
                  <a:pt x="504" y="684"/>
                </a:lnTo>
                <a:lnTo>
                  <a:pt x="510" y="690"/>
                </a:lnTo>
                <a:lnTo>
                  <a:pt x="516" y="696"/>
                </a:lnTo>
                <a:lnTo>
                  <a:pt x="522" y="702"/>
                </a:lnTo>
                <a:lnTo>
                  <a:pt x="522" y="708"/>
                </a:lnTo>
                <a:lnTo>
                  <a:pt x="528" y="714"/>
                </a:lnTo>
                <a:lnTo>
                  <a:pt x="534" y="714"/>
                </a:lnTo>
                <a:lnTo>
                  <a:pt x="540" y="714"/>
                </a:lnTo>
                <a:lnTo>
                  <a:pt x="546" y="714"/>
                </a:lnTo>
                <a:lnTo>
                  <a:pt x="552" y="714"/>
                </a:lnTo>
                <a:lnTo>
                  <a:pt x="558" y="708"/>
                </a:lnTo>
                <a:lnTo>
                  <a:pt x="564" y="702"/>
                </a:lnTo>
                <a:lnTo>
                  <a:pt x="564" y="690"/>
                </a:lnTo>
                <a:lnTo>
                  <a:pt x="570" y="678"/>
                </a:lnTo>
                <a:lnTo>
                  <a:pt x="576" y="672"/>
                </a:lnTo>
                <a:lnTo>
                  <a:pt x="582" y="660"/>
                </a:lnTo>
                <a:lnTo>
                  <a:pt x="588" y="648"/>
                </a:lnTo>
                <a:lnTo>
                  <a:pt x="594" y="642"/>
                </a:lnTo>
                <a:lnTo>
                  <a:pt x="600" y="630"/>
                </a:lnTo>
                <a:lnTo>
                  <a:pt x="606" y="624"/>
                </a:lnTo>
                <a:lnTo>
                  <a:pt x="612" y="624"/>
                </a:lnTo>
                <a:lnTo>
                  <a:pt x="618" y="630"/>
                </a:lnTo>
                <a:lnTo>
                  <a:pt x="624" y="636"/>
                </a:lnTo>
                <a:lnTo>
                  <a:pt x="630" y="648"/>
                </a:lnTo>
                <a:lnTo>
                  <a:pt x="636" y="660"/>
                </a:lnTo>
                <a:lnTo>
                  <a:pt x="642" y="678"/>
                </a:lnTo>
                <a:lnTo>
                  <a:pt x="642" y="696"/>
                </a:lnTo>
                <a:lnTo>
                  <a:pt x="648" y="714"/>
                </a:lnTo>
                <a:lnTo>
                  <a:pt x="654" y="732"/>
                </a:lnTo>
                <a:lnTo>
                  <a:pt x="660" y="744"/>
                </a:lnTo>
                <a:lnTo>
                  <a:pt x="666" y="762"/>
                </a:lnTo>
                <a:lnTo>
                  <a:pt x="672" y="768"/>
                </a:lnTo>
                <a:lnTo>
                  <a:pt x="678" y="774"/>
                </a:lnTo>
                <a:lnTo>
                  <a:pt x="684" y="768"/>
                </a:lnTo>
                <a:lnTo>
                  <a:pt x="690" y="756"/>
                </a:lnTo>
                <a:lnTo>
                  <a:pt x="696" y="744"/>
                </a:lnTo>
                <a:lnTo>
                  <a:pt x="702" y="720"/>
                </a:lnTo>
                <a:lnTo>
                  <a:pt x="708" y="696"/>
                </a:lnTo>
                <a:lnTo>
                  <a:pt x="714" y="672"/>
                </a:lnTo>
                <a:lnTo>
                  <a:pt x="720" y="642"/>
                </a:lnTo>
                <a:lnTo>
                  <a:pt x="720" y="618"/>
                </a:lnTo>
                <a:lnTo>
                  <a:pt x="726" y="588"/>
                </a:lnTo>
                <a:lnTo>
                  <a:pt x="732" y="570"/>
                </a:lnTo>
                <a:lnTo>
                  <a:pt x="738" y="552"/>
                </a:lnTo>
                <a:lnTo>
                  <a:pt x="744" y="546"/>
                </a:lnTo>
                <a:lnTo>
                  <a:pt x="750" y="540"/>
                </a:lnTo>
                <a:lnTo>
                  <a:pt x="756" y="546"/>
                </a:lnTo>
                <a:lnTo>
                  <a:pt x="756" y="558"/>
                </a:lnTo>
                <a:lnTo>
                  <a:pt x="762" y="582"/>
                </a:lnTo>
                <a:lnTo>
                  <a:pt x="768" y="612"/>
                </a:lnTo>
                <a:lnTo>
                  <a:pt x="774" y="648"/>
                </a:lnTo>
                <a:lnTo>
                  <a:pt x="780" y="684"/>
                </a:lnTo>
                <a:lnTo>
                  <a:pt x="786" y="726"/>
                </a:lnTo>
                <a:lnTo>
                  <a:pt x="792" y="768"/>
                </a:lnTo>
                <a:lnTo>
                  <a:pt x="792" y="804"/>
                </a:lnTo>
                <a:lnTo>
                  <a:pt x="798" y="840"/>
                </a:lnTo>
                <a:lnTo>
                  <a:pt x="804" y="864"/>
                </a:lnTo>
                <a:lnTo>
                  <a:pt x="810" y="882"/>
                </a:lnTo>
                <a:lnTo>
                  <a:pt x="816" y="888"/>
                </a:lnTo>
                <a:lnTo>
                  <a:pt x="822" y="882"/>
                </a:lnTo>
                <a:lnTo>
                  <a:pt x="828" y="864"/>
                </a:lnTo>
                <a:lnTo>
                  <a:pt x="834" y="834"/>
                </a:lnTo>
                <a:lnTo>
                  <a:pt x="834" y="798"/>
                </a:lnTo>
                <a:lnTo>
                  <a:pt x="840" y="750"/>
                </a:lnTo>
                <a:lnTo>
                  <a:pt x="846" y="696"/>
                </a:lnTo>
                <a:lnTo>
                  <a:pt x="852" y="642"/>
                </a:lnTo>
                <a:lnTo>
                  <a:pt x="858" y="582"/>
                </a:lnTo>
                <a:lnTo>
                  <a:pt x="864" y="528"/>
                </a:lnTo>
                <a:lnTo>
                  <a:pt x="870" y="480"/>
                </a:lnTo>
                <a:lnTo>
                  <a:pt x="870" y="444"/>
                </a:lnTo>
                <a:lnTo>
                  <a:pt x="876" y="414"/>
                </a:lnTo>
                <a:lnTo>
                  <a:pt x="882" y="402"/>
                </a:lnTo>
                <a:lnTo>
                  <a:pt x="888" y="402"/>
                </a:lnTo>
                <a:lnTo>
                  <a:pt x="894" y="420"/>
                </a:lnTo>
                <a:lnTo>
                  <a:pt x="900" y="456"/>
                </a:lnTo>
                <a:lnTo>
                  <a:pt x="906" y="504"/>
                </a:lnTo>
                <a:lnTo>
                  <a:pt x="912" y="564"/>
                </a:lnTo>
                <a:lnTo>
                  <a:pt x="912" y="636"/>
                </a:lnTo>
                <a:lnTo>
                  <a:pt x="918" y="714"/>
                </a:lnTo>
                <a:lnTo>
                  <a:pt x="924" y="786"/>
                </a:lnTo>
                <a:lnTo>
                  <a:pt x="930" y="864"/>
                </a:lnTo>
                <a:lnTo>
                  <a:pt x="936" y="930"/>
                </a:lnTo>
                <a:lnTo>
                  <a:pt x="942" y="984"/>
                </a:lnTo>
                <a:lnTo>
                  <a:pt x="948" y="1026"/>
                </a:lnTo>
                <a:lnTo>
                  <a:pt x="948" y="1044"/>
                </a:lnTo>
                <a:lnTo>
                  <a:pt x="954" y="1050"/>
                </a:lnTo>
                <a:lnTo>
                  <a:pt x="960" y="1032"/>
                </a:lnTo>
                <a:lnTo>
                  <a:pt x="966" y="990"/>
                </a:lnTo>
                <a:lnTo>
                  <a:pt x="972" y="936"/>
                </a:lnTo>
                <a:lnTo>
                  <a:pt x="978" y="858"/>
                </a:lnTo>
                <a:lnTo>
                  <a:pt x="984" y="774"/>
                </a:lnTo>
                <a:lnTo>
                  <a:pt x="990" y="678"/>
                </a:lnTo>
                <a:lnTo>
                  <a:pt x="990" y="582"/>
                </a:lnTo>
                <a:lnTo>
                  <a:pt x="996" y="486"/>
                </a:lnTo>
                <a:lnTo>
                  <a:pt x="1002" y="396"/>
                </a:lnTo>
                <a:lnTo>
                  <a:pt x="1008" y="324"/>
                </a:lnTo>
                <a:lnTo>
                  <a:pt x="1014" y="264"/>
                </a:lnTo>
                <a:lnTo>
                  <a:pt x="1020" y="234"/>
                </a:lnTo>
                <a:lnTo>
                  <a:pt x="1026" y="222"/>
                </a:lnTo>
                <a:lnTo>
                  <a:pt x="1026" y="240"/>
                </a:lnTo>
                <a:lnTo>
                  <a:pt x="1032" y="276"/>
                </a:lnTo>
                <a:lnTo>
                  <a:pt x="1038" y="342"/>
                </a:lnTo>
                <a:lnTo>
                  <a:pt x="1044" y="432"/>
                </a:lnTo>
                <a:lnTo>
                  <a:pt x="1050" y="534"/>
                </a:lnTo>
                <a:lnTo>
                  <a:pt x="1056" y="648"/>
                </a:lnTo>
                <a:lnTo>
                  <a:pt x="1062" y="768"/>
                </a:lnTo>
                <a:lnTo>
                  <a:pt x="1068" y="882"/>
                </a:lnTo>
                <a:lnTo>
                  <a:pt x="1068" y="990"/>
                </a:lnTo>
                <a:lnTo>
                  <a:pt x="1074" y="1086"/>
                </a:lnTo>
                <a:lnTo>
                  <a:pt x="1080" y="1158"/>
                </a:lnTo>
                <a:lnTo>
                  <a:pt x="1086" y="1206"/>
                </a:lnTo>
                <a:lnTo>
                  <a:pt x="1092" y="1230"/>
                </a:lnTo>
                <a:lnTo>
                  <a:pt x="1098" y="1218"/>
                </a:lnTo>
                <a:lnTo>
                  <a:pt x="1104" y="1176"/>
                </a:lnTo>
                <a:lnTo>
                  <a:pt x="1104" y="1110"/>
                </a:lnTo>
                <a:lnTo>
                  <a:pt x="1110" y="1014"/>
                </a:lnTo>
                <a:lnTo>
                  <a:pt x="1116" y="900"/>
                </a:lnTo>
                <a:lnTo>
                  <a:pt x="1122" y="768"/>
                </a:lnTo>
                <a:lnTo>
                  <a:pt x="1128" y="630"/>
                </a:lnTo>
                <a:lnTo>
                  <a:pt x="1134" y="498"/>
                </a:lnTo>
                <a:lnTo>
                  <a:pt x="1140" y="366"/>
                </a:lnTo>
                <a:lnTo>
                  <a:pt x="1146" y="252"/>
                </a:lnTo>
                <a:lnTo>
                  <a:pt x="1146" y="162"/>
                </a:lnTo>
                <a:lnTo>
                  <a:pt x="1152" y="102"/>
                </a:lnTo>
                <a:lnTo>
                  <a:pt x="1158" y="66"/>
                </a:lnTo>
                <a:lnTo>
                  <a:pt x="1164" y="72"/>
                </a:lnTo>
                <a:lnTo>
                  <a:pt x="1170" y="108"/>
                </a:lnTo>
                <a:lnTo>
                  <a:pt x="1176" y="174"/>
                </a:lnTo>
                <a:lnTo>
                  <a:pt x="1182" y="270"/>
                </a:lnTo>
                <a:lnTo>
                  <a:pt x="1182" y="396"/>
                </a:lnTo>
                <a:lnTo>
                  <a:pt x="1188" y="534"/>
                </a:lnTo>
                <a:lnTo>
                  <a:pt x="1194" y="684"/>
                </a:lnTo>
                <a:lnTo>
                  <a:pt x="1200" y="834"/>
                </a:lnTo>
                <a:lnTo>
                  <a:pt x="1206" y="978"/>
                </a:lnTo>
                <a:lnTo>
                  <a:pt x="1212" y="1110"/>
                </a:lnTo>
                <a:lnTo>
                  <a:pt x="1218" y="1218"/>
                </a:lnTo>
                <a:lnTo>
                  <a:pt x="1224" y="1296"/>
                </a:lnTo>
                <a:lnTo>
                  <a:pt x="1224" y="1338"/>
                </a:lnTo>
                <a:lnTo>
                  <a:pt x="1230" y="1344"/>
                </a:lnTo>
                <a:lnTo>
                  <a:pt x="1236" y="1320"/>
                </a:lnTo>
                <a:lnTo>
                  <a:pt x="1242" y="1254"/>
                </a:lnTo>
                <a:lnTo>
                  <a:pt x="1248" y="1158"/>
                </a:lnTo>
                <a:lnTo>
                  <a:pt x="1254" y="1032"/>
                </a:lnTo>
                <a:lnTo>
                  <a:pt x="1260" y="888"/>
                </a:lnTo>
                <a:lnTo>
                  <a:pt x="1260" y="732"/>
                </a:lnTo>
                <a:lnTo>
                  <a:pt x="1266" y="576"/>
                </a:lnTo>
                <a:lnTo>
                  <a:pt x="1272" y="420"/>
                </a:lnTo>
                <a:lnTo>
                  <a:pt x="1278" y="282"/>
                </a:lnTo>
                <a:lnTo>
                  <a:pt x="1284" y="162"/>
                </a:lnTo>
                <a:lnTo>
                  <a:pt x="1290" y="72"/>
                </a:lnTo>
                <a:lnTo>
                  <a:pt x="1296" y="18"/>
                </a:lnTo>
                <a:lnTo>
                  <a:pt x="1302" y="0"/>
                </a:lnTo>
                <a:lnTo>
                  <a:pt x="1302" y="18"/>
                </a:lnTo>
                <a:lnTo>
                  <a:pt x="1308" y="72"/>
                </a:lnTo>
                <a:lnTo>
                  <a:pt x="1314" y="162"/>
                </a:lnTo>
                <a:lnTo>
                  <a:pt x="1320" y="282"/>
                </a:lnTo>
                <a:lnTo>
                  <a:pt x="1326" y="420"/>
                </a:lnTo>
                <a:lnTo>
                  <a:pt x="1332" y="576"/>
                </a:lnTo>
                <a:lnTo>
                  <a:pt x="1338" y="732"/>
                </a:lnTo>
                <a:lnTo>
                  <a:pt x="1338" y="888"/>
                </a:lnTo>
                <a:lnTo>
                  <a:pt x="1344" y="1032"/>
                </a:lnTo>
                <a:lnTo>
                  <a:pt x="1350" y="1158"/>
                </a:lnTo>
                <a:lnTo>
                  <a:pt x="1356" y="1254"/>
                </a:lnTo>
                <a:lnTo>
                  <a:pt x="1362" y="1320"/>
                </a:lnTo>
                <a:lnTo>
                  <a:pt x="1368" y="1344"/>
                </a:lnTo>
                <a:lnTo>
                  <a:pt x="1374" y="1338"/>
                </a:lnTo>
                <a:lnTo>
                  <a:pt x="1374" y="1296"/>
                </a:lnTo>
                <a:lnTo>
                  <a:pt x="1380" y="1218"/>
                </a:lnTo>
                <a:lnTo>
                  <a:pt x="1386" y="1110"/>
                </a:lnTo>
                <a:lnTo>
                  <a:pt x="1392" y="978"/>
                </a:lnTo>
                <a:lnTo>
                  <a:pt x="1398" y="834"/>
                </a:lnTo>
                <a:lnTo>
                  <a:pt x="1404" y="684"/>
                </a:lnTo>
                <a:lnTo>
                  <a:pt x="1410" y="534"/>
                </a:lnTo>
                <a:lnTo>
                  <a:pt x="1416" y="396"/>
                </a:lnTo>
                <a:lnTo>
                  <a:pt x="1416" y="270"/>
                </a:lnTo>
                <a:lnTo>
                  <a:pt x="1422" y="174"/>
                </a:lnTo>
                <a:lnTo>
                  <a:pt x="1428" y="108"/>
                </a:lnTo>
                <a:lnTo>
                  <a:pt x="1434" y="72"/>
                </a:lnTo>
                <a:lnTo>
                  <a:pt x="1440" y="66"/>
                </a:lnTo>
                <a:lnTo>
                  <a:pt x="1446" y="102"/>
                </a:lnTo>
                <a:lnTo>
                  <a:pt x="1452" y="162"/>
                </a:lnTo>
                <a:lnTo>
                  <a:pt x="1452" y="252"/>
                </a:lnTo>
                <a:lnTo>
                  <a:pt x="1458" y="366"/>
                </a:lnTo>
                <a:lnTo>
                  <a:pt x="1464" y="498"/>
                </a:lnTo>
                <a:lnTo>
                  <a:pt x="1470" y="630"/>
                </a:lnTo>
                <a:lnTo>
                  <a:pt x="1476" y="768"/>
                </a:lnTo>
                <a:lnTo>
                  <a:pt x="1482" y="900"/>
                </a:lnTo>
                <a:lnTo>
                  <a:pt x="1488" y="1014"/>
                </a:lnTo>
                <a:lnTo>
                  <a:pt x="1494" y="1110"/>
                </a:lnTo>
                <a:lnTo>
                  <a:pt x="1494" y="1176"/>
                </a:lnTo>
                <a:lnTo>
                  <a:pt x="1500" y="1218"/>
                </a:lnTo>
                <a:lnTo>
                  <a:pt x="1506" y="1230"/>
                </a:lnTo>
                <a:lnTo>
                  <a:pt x="1512" y="1206"/>
                </a:lnTo>
                <a:lnTo>
                  <a:pt x="1518" y="1158"/>
                </a:lnTo>
                <a:lnTo>
                  <a:pt x="1524" y="1086"/>
                </a:lnTo>
                <a:lnTo>
                  <a:pt x="1530" y="990"/>
                </a:lnTo>
                <a:lnTo>
                  <a:pt x="1530" y="882"/>
                </a:lnTo>
                <a:lnTo>
                  <a:pt x="1536" y="768"/>
                </a:lnTo>
                <a:lnTo>
                  <a:pt x="1542" y="648"/>
                </a:lnTo>
                <a:lnTo>
                  <a:pt x="1548" y="534"/>
                </a:lnTo>
                <a:lnTo>
                  <a:pt x="1554" y="432"/>
                </a:lnTo>
                <a:lnTo>
                  <a:pt x="1560" y="342"/>
                </a:lnTo>
                <a:lnTo>
                  <a:pt x="1566" y="276"/>
                </a:lnTo>
                <a:lnTo>
                  <a:pt x="1572" y="240"/>
                </a:lnTo>
                <a:lnTo>
                  <a:pt x="1572" y="222"/>
                </a:lnTo>
                <a:lnTo>
                  <a:pt x="1578" y="234"/>
                </a:lnTo>
                <a:lnTo>
                  <a:pt x="1584" y="264"/>
                </a:lnTo>
                <a:lnTo>
                  <a:pt x="1590" y="324"/>
                </a:lnTo>
                <a:lnTo>
                  <a:pt x="1596" y="396"/>
                </a:lnTo>
                <a:lnTo>
                  <a:pt x="1602" y="486"/>
                </a:lnTo>
                <a:lnTo>
                  <a:pt x="1608" y="582"/>
                </a:lnTo>
                <a:lnTo>
                  <a:pt x="1608" y="678"/>
                </a:lnTo>
                <a:lnTo>
                  <a:pt x="1614" y="774"/>
                </a:lnTo>
                <a:lnTo>
                  <a:pt x="1620" y="858"/>
                </a:lnTo>
                <a:lnTo>
                  <a:pt x="1626" y="936"/>
                </a:lnTo>
                <a:lnTo>
                  <a:pt x="1632" y="990"/>
                </a:lnTo>
                <a:lnTo>
                  <a:pt x="1638" y="1032"/>
                </a:lnTo>
                <a:lnTo>
                  <a:pt x="1644" y="1050"/>
                </a:lnTo>
                <a:lnTo>
                  <a:pt x="1650" y="1044"/>
                </a:lnTo>
                <a:lnTo>
                  <a:pt x="1650" y="1026"/>
                </a:lnTo>
                <a:lnTo>
                  <a:pt x="1656" y="984"/>
                </a:lnTo>
                <a:lnTo>
                  <a:pt x="1662" y="930"/>
                </a:lnTo>
                <a:lnTo>
                  <a:pt x="1668" y="864"/>
                </a:lnTo>
                <a:lnTo>
                  <a:pt x="1674" y="786"/>
                </a:lnTo>
                <a:lnTo>
                  <a:pt x="1680" y="714"/>
                </a:lnTo>
                <a:lnTo>
                  <a:pt x="1686" y="636"/>
                </a:lnTo>
                <a:lnTo>
                  <a:pt x="1686" y="564"/>
                </a:lnTo>
                <a:lnTo>
                  <a:pt x="1692" y="504"/>
                </a:lnTo>
                <a:lnTo>
                  <a:pt x="1698" y="456"/>
                </a:lnTo>
                <a:lnTo>
                  <a:pt x="1704" y="420"/>
                </a:lnTo>
                <a:lnTo>
                  <a:pt x="1710" y="402"/>
                </a:lnTo>
                <a:lnTo>
                  <a:pt x="1716" y="402"/>
                </a:lnTo>
                <a:lnTo>
                  <a:pt x="1722" y="414"/>
                </a:lnTo>
                <a:lnTo>
                  <a:pt x="1728" y="444"/>
                </a:lnTo>
                <a:lnTo>
                  <a:pt x="1728" y="480"/>
                </a:lnTo>
                <a:lnTo>
                  <a:pt x="1734" y="528"/>
                </a:lnTo>
                <a:lnTo>
                  <a:pt x="1740" y="582"/>
                </a:lnTo>
                <a:lnTo>
                  <a:pt x="1746" y="642"/>
                </a:lnTo>
                <a:lnTo>
                  <a:pt x="1752" y="696"/>
                </a:lnTo>
                <a:lnTo>
                  <a:pt x="1758" y="750"/>
                </a:lnTo>
                <a:lnTo>
                  <a:pt x="1764" y="798"/>
                </a:lnTo>
                <a:lnTo>
                  <a:pt x="1764" y="834"/>
                </a:lnTo>
                <a:lnTo>
                  <a:pt x="1770" y="864"/>
                </a:lnTo>
                <a:lnTo>
                  <a:pt x="1776" y="882"/>
                </a:lnTo>
                <a:lnTo>
                  <a:pt x="1782" y="888"/>
                </a:lnTo>
                <a:lnTo>
                  <a:pt x="1788" y="882"/>
                </a:lnTo>
                <a:lnTo>
                  <a:pt x="1794" y="864"/>
                </a:lnTo>
                <a:lnTo>
                  <a:pt x="1800" y="840"/>
                </a:lnTo>
                <a:lnTo>
                  <a:pt x="1806" y="804"/>
                </a:lnTo>
                <a:lnTo>
                  <a:pt x="1806" y="768"/>
                </a:lnTo>
                <a:lnTo>
                  <a:pt x="1812" y="726"/>
                </a:lnTo>
                <a:lnTo>
                  <a:pt x="1818" y="684"/>
                </a:lnTo>
                <a:lnTo>
                  <a:pt x="1824" y="648"/>
                </a:lnTo>
                <a:lnTo>
                  <a:pt x="1830" y="612"/>
                </a:lnTo>
                <a:lnTo>
                  <a:pt x="1836" y="582"/>
                </a:lnTo>
                <a:lnTo>
                  <a:pt x="1842" y="558"/>
                </a:lnTo>
                <a:lnTo>
                  <a:pt x="1842" y="546"/>
                </a:lnTo>
                <a:lnTo>
                  <a:pt x="1848" y="540"/>
                </a:lnTo>
                <a:lnTo>
                  <a:pt x="1854" y="546"/>
                </a:lnTo>
                <a:lnTo>
                  <a:pt x="1860" y="552"/>
                </a:lnTo>
                <a:lnTo>
                  <a:pt x="1866" y="570"/>
                </a:lnTo>
                <a:lnTo>
                  <a:pt x="1872" y="588"/>
                </a:lnTo>
                <a:lnTo>
                  <a:pt x="1878" y="618"/>
                </a:lnTo>
                <a:lnTo>
                  <a:pt x="1878" y="642"/>
                </a:lnTo>
                <a:lnTo>
                  <a:pt x="1884" y="672"/>
                </a:lnTo>
                <a:lnTo>
                  <a:pt x="1890" y="696"/>
                </a:lnTo>
                <a:lnTo>
                  <a:pt x="1896" y="720"/>
                </a:lnTo>
                <a:lnTo>
                  <a:pt x="1902" y="744"/>
                </a:lnTo>
                <a:lnTo>
                  <a:pt x="1908" y="756"/>
                </a:lnTo>
                <a:lnTo>
                  <a:pt x="1914" y="768"/>
                </a:lnTo>
                <a:lnTo>
                  <a:pt x="1920" y="774"/>
                </a:lnTo>
                <a:lnTo>
                  <a:pt x="1926" y="768"/>
                </a:lnTo>
                <a:lnTo>
                  <a:pt x="1932" y="762"/>
                </a:lnTo>
                <a:lnTo>
                  <a:pt x="1938" y="744"/>
                </a:lnTo>
                <a:lnTo>
                  <a:pt x="1944" y="732"/>
                </a:lnTo>
                <a:lnTo>
                  <a:pt x="1950" y="714"/>
                </a:lnTo>
                <a:lnTo>
                  <a:pt x="1956" y="696"/>
                </a:lnTo>
                <a:lnTo>
                  <a:pt x="1956" y="678"/>
                </a:lnTo>
                <a:lnTo>
                  <a:pt x="1962" y="660"/>
                </a:lnTo>
                <a:lnTo>
                  <a:pt x="1968" y="648"/>
                </a:lnTo>
                <a:lnTo>
                  <a:pt x="1974" y="636"/>
                </a:lnTo>
                <a:lnTo>
                  <a:pt x="1980" y="630"/>
                </a:lnTo>
                <a:lnTo>
                  <a:pt x="1986" y="624"/>
                </a:lnTo>
                <a:lnTo>
                  <a:pt x="1992" y="624"/>
                </a:lnTo>
                <a:lnTo>
                  <a:pt x="1998" y="630"/>
                </a:lnTo>
                <a:lnTo>
                  <a:pt x="2004" y="642"/>
                </a:lnTo>
                <a:lnTo>
                  <a:pt x="2010" y="648"/>
                </a:lnTo>
                <a:lnTo>
                  <a:pt x="2016" y="660"/>
                </a:lnTo>
                <a:lnTo>
                  <a:pt x="2022" y="672"/>
                </a:lnTo>
                <a:lnTo>
                  <a:pt x="2028" y="678"/>
                </a:lnTo>
                <a:lnTo>
                  <a:pt x="2034" y="690"/>
                </a:lnTo>
                <a:lnTo>
                  <a:pt x="2034" y="702"/>
                </a:lnTo>
                <a:lnTo>
                  <a:pt x="2040" y="708"/>
                </a:lnTo>
                <a:lnTo>
                  <a:pt x="2046" y="714"/>
                </a:lnTo>
                <a:lnTo>
                  <a:pt x="2052" y="714"/>
                </a:lnTo>
                <a:lnTo>
                  <a:pt x="2058" y="714"/>
                </a:lnTo>
                <a:lnTo>
                  <a:pt x="2064" y="714"/>
                </a:lnTo>
                <a:lnTo>
                  <a:pt x="2070" y="714"/>
                </a:lnTo>
                <a:lnTo>
                  <a:pt x="2076" y="708"/>
                </a:lnTo>
                <a:lnTo>
                  <a:pt x="2076" y="702"/>
                </a:lnTo>
                <a:lnTo>
                  <a:pt x="2082" y="696"/>
                </a:lnTo>
                <a:lnTo>
                  <a:pt x="2088" y="690"/>
                </a:lnTo>
                <a:lnTo>
                  <a:pt x="2094" y="684"/>
                </a:lnTo>
                <a:lnTo>
                  <a:pt x="2100" y="678"/>
                </a:lnTo>
                <a:lnTo>
                  <a:pt x="2106" y="672"/>
                </a:lnTo>
                <a:lnTo>
                  <a:pt x="2112" y="666"/>
                </a:lnTo>
                <a:lnTo>
                  <a:pt x="2118" y="666"/>
                </a:lnTo>
                <a:lnTo>
                  <a:pt x="2124" y="660"/>
                </a:lnTo>
                <a:lnTo>
                  <a:pt x="2130" y="660"/>
                </a:lnTo>
                <a:lnTo>
                  <a:pt x="2136" y="666"/>
                </a:lnTo>
                <a:lnTo>
                  <a:pt x="2142" y="666"/>
                </a:lnTo>
                <a:lnTo>
                  <a:pt x="2148" y="666"/>
                </a:lnTo>
                <a:lnTo>
                  <a:pt x="2154" y="672"/>
                </a:lnTo>
                <a:lnTo>
                  <a:pt x="2160" y="678"/>
                </a:lnTo>
                <a:lnTo>
                  <a:pt x="2166" y="684"/>
                </a:lnTo>
                <a:lnTo>
                  <a:pt x="2172" y="684"/>
                </a:lnTo>
                <a:lnTo>
                  <a:pt x="2178" y="690"/>
                </a:lnTo>
                <a:lnTo>
                  <a:pt x="2184" y="690"/>
                </a:lnTo>
                <a:lnTo>
                  <a:pt x="2190" y="690"/>
                </a:lnTo>
                <a:lnTo>
                  <a:pt x="2196" y="690"/>
                </a:lnTo>
                <a:lnTo>
                  <a:pt x="2202" y="690"/>
                </a:lnTo>
                <a:lnTo>
                  <a:pt x="2208" y="690"/>
                </a:lnTo>
                <a:lnTo>
                  <a:pt x="2214" y="690"/>
                </a:lnTo>
                <a:lnTo>
                  <a:pt x="2220" y="690"/>
                </a:lnTo>
                <a:lnTo>
                  <a:pt x="2226" y="684"/>
                </a:lnTo>
                <a:lnTo>
                  <a:pt x="2232" y="684"/>
                </a:lnTo>
                <a:lnTo>
                  <a:pt x="2238" y="678"/>
                </a:lnTo>
                <a:lnTo>
                  <a:pt x="2244" y="678"/>
                </a:lnTo>
                <a:lnTo>
                  <a:pt x="2250" y="678"/>
                </a:lnTo>
                <a:lnTo>
                  <a:pt x="2256" y="678"/>
                </a:lnTo>
                <a:lnTo>
                  <a:pt x="2262" y="678"/>
                </a:lnTo>
                <a:lnTo>
                  <a:pt x="2268" y="678"/>
                </a:lnTo>
                <a:lnTo>
                  <a:pt x="2274" y="678"/>
                </a:lnTo>
                <a:lnTo>
                  <a:pt x="2280" y="678"/>
                </a:lnTo>
                <a:lnTo>
                  <a:pt x="2286" y="678"/>
                </a:lnTo>
                <a:lnTo>
                  <a:pt x="2292" y="678"/>
                </a:lnTo>
                <a:lnTo>
                  <a:pt x="2298" y="678"/>
                </a:lnTo>
                <a:lnTo>
                  <a:pt x="2304" y="684"/>
                </a:lnTo>
                <a:lnTo>
                  <a:pt x="2310" y="684"/>
                </a:lnTo>
                <a:lnTo>
                  <a:pt x="2316" y="684"/>
                </a:lnTo>
                <a:lnTo>
                  <a:pt x="2322" y="684"/>
                </a:lnTo>
                <a:lnTo>
                  <a:pt x="2328" y="684"/>
                </a:lnTo>
                <a:lnTo>
                  <a:pt x="2334" y="684"/>
                </a:lnTo>
                <a:lnTo>
                  <a:pt x="2340" y="684"/>
                </a:lnTo>
                <a:lnTo>
                  <a:pt x="2346" y="684"/>
                </a:lnTo>
                <a:lnTo>
                  <a:pt x="2352" y="684"/>
                </a:lnTo>
                <a:lnTo>
                  <a:pt x="2358" y="684"/>
                </a:lnTo>
                <a:lnTo>
                  <a:pt x="2364" y="684"/>
                </a:lnTo>
                <a:lnTo>
                  <a:pt x="2370" y="684"/>
                </a:lnTo>
                <a:lnTo>
                  <a:pt x="2376" y="684"/>
                </a:lnTo>
                <a:lnTo>
                  <a:pt x="2382" y="684"/>
                </a:lnTo>
                <a:lnTo>
                  <a:pt x="2388" y="678"/>
                </a:lnTo>
                <a:lnTo>
                  <a:pt x="2394" y="678"/>
                </a:lnTo>
                <a:lnTo>
                  <a:pt x="2400" y="678"/>
                </a:lnTo>
                <a:lnTo>
                  <a:pt x="2406" y="678"/>
                </a:lnTo>
                <a:lnTo>
                  <a:pt x="2412" y="678"/>
                </a:lnTo>
                <a:lnTo>
                  <a:pt x="2418" y="678"/>
                </a:lnTo>
                <a:lnTo>
                  <a:pt x="2424" y="684"/>
                </a:lnTo>
                <a:lnTo>
                  <a:pt x="2430" y="684"/>
                </a:lnTo>
                <a:lnTo>
                  <a:pt x="2436" y="684"/>
                </a:lnTo>
                <a:lnTo>
                  <a:pt x="2442" y="684"/>
                </a:lnTo>
                <a:lnTo>
                  <a:pt x="2448" y="684"/>
                </a:lnTo>
                <a:lnTo>
                  <a:pt x="2454" y="684"/>
                </a:lnTo>
                <a:lnTo>
                  <a:pt x="2460" y="684"/>
                </a:lnTo>
                <a:lnTo>
                  <a:pt x="2466" y="684"/>
                </a:lnTo>
                <a:lnTo>
                  <a:pt x="2472" y="684"/>
                </a:lnTo>
                <a:lnTo>
                  <a:pt x="2478" y="684"/>
                </a:lnTo>
                <a:lnTo>
                  <a:pt x="2484" y="684"/>
                </a:lnTo>
                <a:lnTo>
                  <a:pt x="2490" y="684"/>
                </a:lnTo>
                <a:lnTo>
                  <a:pt x="2496" y="684"/>
                </a:lnTo>
                <a:lnTo>
                  <a:pt x="2502" y="684"/>
                </a:lnTo>
                <a:lnTo>
                  <a:pt x="2508" y="684"/>
                </a:lnTo>
                <a:lnTo>
                  <a:pt x="2514" y="684"/>
                </a:lnTo>
                <a:lnTo>
                  <a:pt x="2520" y="684"/>
                </a:lnTo>
                <a:lnTo>
                  <a:pt x="2526" y="684"/>
                </a:lnTo>
                <a:lnTo>
                  <a:pt x="2532" y="684"/>
                </a:lnTo>
                <a:lnTo>
                  <a:pt x="2538" y="684"/>
                </a:lnTo>
                <a:lnTo>
                  <a:pt x="2544" y="684"/>
                </a:lnTo>
                <a:lnTo>
                  <a:pt x="2550" y="684"/>
                </a:lnTo>
                <a:lnTo>
                  <a:pt x="2556" y="684"/>
                </a:lnTo>
                <a:lnTo>
                  <a:pt x="2562" y="684"/>
                </a:lnTo>
                <a:lnTo>
                  <a:pt x="2568" y="684"/>
                </a:lnTo>
                <a:lnTo>
                  <a:pt x="2574" y="684"/>
                </a:lnTo>
                <a:lnTo>
                  <a:pt x="2580" y="684"/>
                </a:lnTo>
                <a:lnTo>
                  <a:pt x="2586" y="684"/>
                </a:lnTo>
                <a:lnTo>
                  <a:pt x="2592" y="684"/>
                </a:lnTo>
                <a:lnTo>
                  <a:pt x="2598" y="684"/>
                </a:lnTo>
                <a:lnTo>
                  <a:pt x="2598" y="684"/>
                </a:lnTo>
              </a:path>
            </a:pathLst>
          </a:custGeom>
          <a:noFill/>
          <a:ln w="25400">
            <a:solidFill>
              <a:srgbClr val="FF0000"/>
            </a:solidFill>
            <a:prstDash val="solid"/>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7336" name="Line 8"/>
          <p:cNvSpPr>
            <a:spLocks noChangeShapeType="1"/>
          </p:cNvSpPr>
          <p:nvPr/>
        </p:nvSpPr>
        <p:spPr bwMode="auto">
          <a:xfrm>
            <a:off x="5375275" y="3467100"/>
            <a:ext cx="755650" cy="0"/>
          </a:xfrm>
          <a:prstGeom prst="line">
            <a:avLst/>
          </a:prstGeom>
          <a:noFill/>
          <a:ln w="2857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7337" name="Line 9"/>
          <p:cNvSpPr>
            <a:spLocks noChangeShapeType="1"/>
          </p:cNvSpPr>
          <p:nvPr/>
        </p:nvSpPr>
        <p:spPr bwMode="auto">
          <a:xfrm rot="16200000">
            <a:off x="2755900" y="2386013"/>
            <a:ext cx="755650" cy="0"/>
          </a:xfrm>
          <a:prstGeom prst="line">
            <a:avLst/>
          </a:prstGeom>
          <a:noFill/>
          <a:ln w="2857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6392" name="Text Box 10"/>
          <p:cNvSpPr txBox="1">
            <a:spLocks noChangeArrowheads="1"/>
          </p:cNvSpPr>
          <p:nvPr/>
        </p:nvSpPr>
        <p:spPr bwMode="auto">
          <a:xfrm>
            <a:off x="5738813" y="3424238"/>
            <a:ext cx="290512" cy="457200"/>
          </a:xfrm>
          <a:prstGeom prst="rect">
            <a:avLst/>
          </a:prstGeom>
          <a:noFill/>
          <a:ln w="9525">
            <a:noFill/>
            <a:miter lim="800000"/>
            <a:headEnd/>
            <a:tailEnd/>
          </a:ln>
        </p:spPr>
        <p:txBody>
          <a:bodyPr>
            <a:spAutoFit/>
          </a:bodyPr>
          <a:lstStyle/>
          <a:p>
            <a:pPr>
              <a:defRPr/>
            </a:pPr>
            <a:r>
              <a:rPr lang="en-US" sz="2400" i="1">
                <a:effectLst>
                  <a:outerShdw blurRad="38100" dist="38100" dir="2700000" algn="tl">
                    <a:srgbClr val="000000">
                      <a:alpha val="43137"/>
                    </a:srgbClr>
                  </a:outerShdw>
                </a:effectLst>
                <a:latin typeface="Times New Roman" pitchFamily="18" charset="0"/>
              </a:rPr>
              <a:t>t</a:t>
            </a:r>
          </a:p>
        </p:txBody>
      </p:sp>
      <p:sp>
        <p:nvSpPr>
          <p:cNvPr id="16393" name="Text Box 11"/>
          <p:cNvSpPr txBox="1">
            <a:spLocks noChangeArrowheads="1"/>
          </p:cNvSpPr>
          <p:nvPr/>
        </p:nvSpPr>
        <p:spPr bwMode="auto">
          <a:xfrm>
            <a:off x="2711451" y="2022475"/>
            <a:ext cx="434975" cy="457200"/>
          </a:xfrm>
          <a:prstGeom prst="rect">
            <a:avLst/>
          </a:prstGeom>
          <a:noFill/>
          <a:ln w="9525">
            <a:noFill/>
            <a:miter lim="800000"/>
            <a:headEnd/>
            <a:tailEnd/>
          </a:ln>
        </p:spPr>
        <p:txBody>
          <a:bodyPr>
            <a:spAutoFit/>
          </a:bodyPr>
          <a:lstStyle/>
          <a:p>
            <a:pPr>
              <a:defRPr/>
            </a:pPr>
            <a:r>
              <a:rPr lang="en-US" sz="2400" i="1" dirty="0">
                <a:latin typeface="Times New Roman" pitchFamily="18" charset="0"/>
              </a:rPr>
              <a:t>E</a:t>
            </a:r>
          </a:p>
        </p:txBody>
      </p:sp>
      <p:grpSp>
        <p:nvGrpSpPr>
          <p:cNvPr id="18443" name="Group 14"/>
          <p:cNvGrpSpPr>
            <a:grpSpLocks/>
          </p:cNvGrpSpPr>
          <p:nvPr/>
        </p:nvGrpSpPr>
        <p:grpSpPr bwMode="auto">
          <a:xfrm>
            <a:off x="8639176" y="1749426"/>
            <a:ext cx="817563" cy="530225"/>
            <a:chOff x="875" y="385"/>
            <a:chExt cx="2570" cy="3398"/>
          </a:xfrm>
        </p:grpSpPr>
        <p:sp>
          <p:nvSpPr>
            <p:cNvPr id="227343" name="Freeform 15"/>
            <p:cNvSpPr>
              <a:spLocks/>
            </p:cNvSpPr>
            <p:nvPr/>
          </p:nvSpPr>
          <p:spPr bwMode="auto">
            <a:xfrm>
              <a:off x="875" y="385"/>
              <a:ext cx="1287" cy="3398"/>
            </a:xfrm>
            <a:custGeom>
              <a:avLst/>
              <a:gdLst/>
              <a:ahLst/>
              <a:cxnLst>
                <a:cxn ang="0">
                  <a:pos x="0" y="3398"/>
                </a:cxn>
                <a:cxn ang="0">
                  <a:pos x="305" y="3315"/>
                </a:cxn>
                <a:cxn ang="0">
                  <a:pos x="528" y="3085"/>
                </a:cxn>
                <a:cxn ang="0">
                  <a:pos x="759" y="2606"/>
                </a:cxn>
                <a:cxn ang="0">
                  <a:pos x="891" y="2161"/>
                </a:cxn>
                <a:cxn ang="0">
                  <a:pos x="973" y="1666"/>
                </a:cxn>
                <a:cxn ang="0">
                  <a:pos x="1056" y="1154"/>
                </a:cxn>
                <a:cxn ang="0">
                  <a:pos x="1105" y="717"/>
                </a:cxn>
                <a:cxn ang="0">
                  <a:pos x="1138" y="462"/>
                </a:cxn>
                <a:cxn ang="0">
                  <a:pos x="1171" y="206"/>
                </a:cxn>
                <a:cxn ang="0">
                  <a:pos x="1220" y="49"/>
                </a:cxn>
                <a:cxn ang="0">
                  <a:pos x="1286" y="0"/>
                </a:cxn>
              </a:cxnLst>
              <a:rect l="0" t="0" r="r" b="b"/>
              <a:pathLst>
                <a:path w="1286" h="3398">
                  <a:moveTo>
                    <a:pt x="0" y="3398"/>
                  </a:moveTo>
                  <a:cubicBezTo>
                    <a:pt x="108" y="3382"/>
                    <a:pt x="217" y="3367"/>
                    <a:pt x="305" y="3315"/>
                  </a:cubicBezTo>
                  <a:cubicBezTo>
                    <a:pt x="393" y="3263"/>
                    <a:pt x="452" y="3203"/>
                    <a:pt x="528" y="3085"/>
                  </a:cubicBezTo>
                  <a:cubicBezTo>
                    <a:pt x="604" y="2967"/>
                    <a:pt x="699" y="2760"/>
                    <a:pt x="759" y="2606"/>
                  </a:cubicBezTo>
                  <a:cubicBezTo>
                    <a:pt x="819" y="2452"/>
                    <a:pt x="855" y="2318"/>
                    <a:pt x="891" y="2161"/>
                  </a:cubicBezTo>
                  <a:cubicBezTo>
                    <a:pt x="927" y="2004"/>
                    <a:pt x="946" y="1834"/>
                    <a:pt x="973" y="1666"/>
                  </a:cubicBezTo>
                  <a:cubicBezTo>
                    <a:pt x="1000" y="1498"/>
                    <a:pt x="1034" y="1312"/>
                    <a:pt x="1056" y="1154"/>
                  </a:cubicBezTo>
                  <a:cubicBezTo>
                    <a:pt x="1078" y="996"/>
                    <a:pt x="1091" y="832"/>
                    <a:pt x="1105" y="717"/>
                  </a:cubicBezTo>
                  <a:cubicBezTo>
                    <a:pt x="1119" y="602"/>
                    <a:pt x="1127" y="547"/>
                    <a:pt x="1138" y="462"/>
                  </a:cubicBezTo>
                  <a:cubicBezTo>
                    <a:pt x="1149" y="377"/>
                    <a:pt x="1157" y="275"/>
                    <a:pt x="1171" y="206"/>
                  </a:cubicBezTo>
                  <a:cubicBezTo>
                    <a:pt x="1185" y="137"/>
                    <a:pt x="1201" y="83"/>
                    <a:pt x="1220" y="49"/>
                  </a:cubicBezTo>
                  <a:cubicBezTo>
                    <a:pt x="1239" y="15"/>
                    <a:pt x="1262" y="7"/>
                    <a:pt x="1286" y="0"/>
                  </a:cubicBezTo>
                </a:path>
              </a:pathLst>
            </a:custGeom>
            <a:noFill/>
            <a:ln w="28575" cmpd="sng">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27344" name="Freeform 16"/>
            <p:cNvSpPr>
              <a:spLocks/>
            </p:cNvSpPr>
            <p:nvPr/>
          </p:nvSpPr>
          <p:spPr bwMode="auto">
            <a:xfrm flipH="1">
              <a:off x="2158" y="385"/>
              <a:ext cx="1287" cy="3398"/>
            </a:xfrm>
            <a:custGeom>
              <a:avLst/>
              <a:gdLst/>
              <a:ahLst/>
              <a:cxnLst>
                <a:cxn ang="0">
                  <a:pos x="0" y="3398"/>
                </a:cxn>
                <a:cxn ang="0">
                  <a:pos x="305" y="3315"/>
                </a:cxn>
                <a:cxn ang="0">
                  <a:pos x="528" y="3085"/>
                </a:cxn>
                <a:cxn ang="0">
                  <a:pos x="759" y="2606"/>
                </a:cxn>
                <a:cxn ang="0">
                  <a:pos x="891" y="2161"/>
                </a:cxn>
                <a:cxn ang="0">
                  <a:pos x="973" y="1666"/>
                </a:cxn>
                <a:cxn ang="0">
                  <a:pos x="1056" y="1154"/>
                </a:cxn>
                <a:cxn ang="0">
                  <a:pos x="1105" y="717"/>
                </a:cxn>
                <a:cxn ang="0">
                  <a:pos x="1138" y="462"/>
                </a:cxn>
                <a:cxn ang="0">
                  <a:pos x="1171" y="206"/>
                </a:cxn>
                <a:cxn ang="0">
                  <a:pos x="1220" y="49"/>
                </a:cxn>
                <a:cxn ang="0">
                  <a:pos x="1286" y="0"/>
                </a:cxn>
              </a:cxnLst>
              <a:rect l="0" t="0" r="r" b="b"/>
              <a:pathLst>
                <a:path w="1286" h="3398">
                  <a:moveTo>
                    <a:pt x="0" y="3398"/>
                  </a:moveTo>
                  <a:cubicBezTo>
                    <a:pt x="108" y="3382"/>
                    <a:pt x="217" y="3367"/>
                    <a:pt x="305" y="3315"/>
                  </a:cubicBezTo>
                  <a:cubicBezTo>
                    <a:pt x="393" y="3263"/>
                    <a:pt x="452" y="3203"/>
                    <a:pt x="528" y="3085"/>
                  </a:cubicBezTo>
                  <a:cubicBezTo>
                    <a:pt x="604" y="2967"/>
                    <a:pt x="699" y="2760"/>
                    <a:pt x="759" y="2606"/>
                  </a:cubicBezTo>
                  <a:cubicBezTo>
                    <a:pt x="819" y="2452"/>
                    <a:pt x="855" y="2318"/>
                    <a:pt x="891" y="2161"/>
                  </a:cubicBezTo>
                  <a:cubicBezTo>
                    <a:pt x="927" y="2004"/>
                    <a:pt x="946" y="1834"/>
                    <a:pt x="973" y="1666"/>
                  </a:cubicBezTo>
                  <a:cubicBezTo>
                    <a:pt x="1000" y="1498"/>
                    <a:pt x="1034" y="1312"/>
                    <a:pt x="1056" y="1154"/>
                  </a:cubicBezTo>
                  <a:cubicBezTo>
                    <a:pt x="1078" y="996"/>
                    <a:pt x="1091" y="832"/>
                    <a:pt x="1105" y="717"/>
                  </a:cubicBezTo>
                  <a:cubicBezTo>
                    <a:pt x="1119" y="602"/>
                    <a:pt x="1127" y="547"/>
                    <a:pt x="1138" y="462"/>
                  </a:cubicBezTo>
                  <a:cubicBezTo>
                    <a:pt x="1149" y="377"/>
                    <a:pt x="1157" y="275"/>
                    <a:pt x="1171" y="206"/>
                  </a:cubicBezTo>
                  <a:cubicBezTo>
                    <a:pt x="1185" y="137"/>
                    <a:pt x="1201" y="83"/>
                    <a:pt x="1220" y="49"/>
                  </a:cubicBezTo>
                  <a:cubicBezTo>
                    <a:pt x="1239" y="15"/>
                    <a:pt x="1262" y="7"/>
                    <a:pt x="1286" y="0"/>
                  </a:cubicBezTo>
                </a:path>
              </a:pathLst>
            </a:custGeom>
            <a:noFill/>
            <a:ln w="28575" cmpd="sng">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sp>
        <p:nvSpPr>
          <p:cNvPr id="227345" name="Line 17"/>
          <p:cNvSpPr>
            <a:spLocks noChangeShapeType="1"/>
          </p:cNvSpPr>
          <p:nvPr/>
        </p:nvSpPr>
        <p:spPr bwMode="auto">
          <a:xfrm>
            <a:off x="8372475" y="2374900"/>
            <a:ext cx="1320800" cy="0"/>
          </a:xfrm>
          <a:prstGeom prst="line">
            <a:avLst/>
          </a:prstGeom>
          <a:noFill/>
          <a:ln w="2857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27346" name="Line 18"/>
          <p:cNvSpPr>
            <a:spLocks noChangeShapeType="1"/>
          </p:cNvSpPr>
          <p:nvPr/>
        </p:nvSpPr>
        <p:spPr bwMode="auto">
          <a:xfrm rot="16200000">
            <a:off x="8461375" y="2000250"/>
            <a:ext cx="1174750" cy="0"/>
          </a:xfrm>
          <a:prstGeom prst="line">
            <a:avLst/>
          </a:prstGeom>
          <a:noFill/>
          <a:ln w="2857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6398" name="Text Box 19"/>
          <p:cNvSpPr txBox="1">
            <a:spLocks noChangeArrowheads="1"/>
          </p:cNvSpPr>
          <p:nvPr/>
        </p:nvSpPr>
        <p:spPr bwMode="auto">
          <a:xfrm>
            <a:off x="9740900" y="2216151"/>
            <a:ext cx="349250" cy="396875"/>
          </a:xfrm>
          <a:prstGeom prst="rect">
            <a:avLst/>
          </a:prstGeom>
          <a:noFill/>
          <a:ln w="9525">
            <a:noFill/>
            <a:miter lim="800000"/>
            <a:headEnd/>
            <a:tailEnd/>
          </a:ln>
        </p:spPr>
        <p:txBody>
          <a:bodyPr>
            <a:spAutoFit/>
          </a:bodyPr>
          <a:lstStyle/>
          <a:p>
            <a:pPr>
              <a:defRPr/>
            </a:pPr>
            <a:r>
              <a:rPr lang="en-US" sz="2000" i="1">
                <a:solidFill>
                  <a:srgbClr val="000000"/>
                </a:solidFill>
                <a:effectLst>
                  <a:outerShdw blurRad="38100" dist="38100" dir="2700000" algn="tl">
                    <a:srgbClr val="000000">
                      <a:alpha val="43137"/>
                    </a:srgbClr>
                  </a:outerShdw>
                </a:effectLst>
                <a:latin typeface="Times New Roman" pitchFamily="18" charset="0"/>
              </a:rPr>
              <a:t>t</a:t>
            </a:r>
          </a:p>
        </p:txBody>
      </p:sp>
      <p:sp>
        <p:nvSpPr>
          <p:cNvPr id="16399" name="Text Box 20"/>
          <p:cNvSpPr txBox="1">
            <a:spLocks noChangeArrowheads="1"/>
          </p:cNvSpPr>
          <p:nvPr/>
        </p:nvSpPr>
        <p:spPr bwMode="auto">
          <a:xfrm>
            <a:off x="8588376" y="874714"/>
            <a:ext cx="1204913" cy="396875"/>
          </a:xfrm>
          <a:prstGeom prst="rect">
            <a:avLst/>
          </a:prstGeom>
          <a:noFill/>
          <a:ln w="9525">
            <a:noFill/>
            <a:miter lim="800000"/>
            <a:headEnd/>
            <a:tailEnd/>
          </a:ln>
        </p:spPr>
        <p:txBody>
          <a:bodyPr>
            <a:spAutoFit/>
          </a:bodyPr>
          <a:lstStyle/>
          <a:p>
            <a:pPr>
              <a:defRPr/>
            </a:pPr>
            <a:r>
              <a:rPr lang="en-US" sz="2000">
                <a:solidFill>
                  <a:srgbClr val="000000"/>
                </a:solidFill>
                <a:effectLst>
                  <a:outerShdw blurRad="38100" dist="38100" dir="2700000" algn="tl">
                    <a:srgbClr val="000000">
                      <a:alpha val="43137"/>
                    </a:srgbClr>
                  </a:outerShdw>
                </a:effectLst>
                <a:latin typeface="Times New Roman" pitchFamily="18" charset="0"/>
              </a:rPr>
              <a:t>exp(</a:t>
            </a:r>
            <a:r>
              <a:rPr lang="en-US" sz="2000" i="1">
                <a:solidFill>
                  <a:srgbClr val="000000"/>
                </a:solidFill>
                <a:effectLst>
                  <a:outerShdw blurRad="38100" dist="38100" dir="2700000" algn="tl">
                    <a:srgbClr val="000000">
                      <a:alpha val="43137"/>
                    </a:srgbClr>
                  </a:outerShdw>
                </a:effectLst>
                <a:latin typeface="Times New Roman" pitchFamily="18" charset="0"/>
              </a:rPr>
              <a:t>-t</a:t>
            </a:r>
            <a:r>
              <a:rPr lang="en-US" sz="2000" baseline="30000">
                <a:solidFill>
                  <a:srgbClr val="000000"/>
                </a:solidFill>
                <a:effectLst>
                  <a:outerShdw blurRad="38100" dist="38100" dir="2700000" algn="tl">
                    <a:srgbClr val="000000">
                      <a:alpha val="43137"/>
                    </a:srgbClr>
                  </a:outerShdw>
                </a:effectLst>
                <a:latin typeface="Times New Roman" pitchFamily="18" charset="0"/>
              </a:rPr>
              <a:t>2</a:t>
            </a:r>
            <a:r>
              <a:rPr lang="en-US" sz="2000">
                <a:solidFill>
                  <a:srgbClr val="000000"/>
                </a:solidFill>
                <a:effectLst>
                  <a:outerShdw blurRad="38100" dist="38100" dir="2700000" algn="tl">
                    <a:srgbClr val="000000">
                      <a:alpha val="43137"/>
                    </a:srgbClr>
                  </a:outerShdw>
                </a:effectLst>
                <a:latin typeface="Times New Roman" pitchFamily="18" charset="0"/>
              </a:rPr>
              <a:t>)</a:t>
            </a:r>
          </a:p>
        </p:txBody>
      </p:sp>
    </p:spTree>
    <p:extLst>
      <p:ext uri="{BB962C8B-B14F-4D97-AF65-F5344CB8AC3E}">
        <p14:creationId xmlns:p14="http://schemas.microsoft.com/office/powerpoint/2010/main" val="55892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42" y="134537"/>
            <a:ext cx="10515600" cy="1325563"/>
          </a:xfrm>
        </p:spPr>
        <p:txBody>
          <a:bodyPr>
            <a:normAutofit/>
          </a:bodyPr>
          <a:lstStyle/>
          <a:p>
            <a:r>
              <a:rPr lang="fr-CH" dirty="0" err="1"/>
              <a:t>Propagating</a:t>
            </a:r>
            <a:r>
              <a:rPr lang="fr-CH" dirty="0"/>
              <a:t> </a:t>
            </a:r>
            <a:r>
              <a:rPr lang="fr-CH" dirty="0" err="1"/>
              <a:t>Gaussian</a:t>
            </a:r>
            <a:r>
              <a:rPr lang="fr-CH" dirty="0"/>
              <a:t> </a:t>
            </a:r>
            <a:r>
              <a:rPr lang="fr-CH" dirty="0" err="1"/>
              <a:t>beam</a:t>
            </a:r>
            <a:br>
              <a:rPr lang="fr-CH" dirty="0"/>
            </a:br>
            <a:r>
              <a:rPr lang="fr-CH" sz="3600" dirty="0"/>
              <a:t>(</a:t>
            </a:r>
            <a:r>
              <a:rPr lang="fr-CH" sz="3600" dirty="0" err="1"/>
              <a:t>electrostatic</a:t>
            </a:r>
            <a:r>
              <a:rPr lang="fr-CH" sz="3600" dirty="0"/>
              <a:t> </a:t>
            </a:r>
            <a:r>
              <a:rPr lang="fr-CH" sz="3600" dirty="0" err="1"/>
              <a:t>field</a:t>
            </a:r>
            <a:r>
              <a:rPr lang="fr-CH" sz="3600" dirty="0"/>
              <a:t> distribution)</a:t>
            </a:r>
            <a:endParaRPr lang="en-US" dirty="0"/>
          </a:p>
        </p:txBody>
      </p:sp>
      <p:pic>
        <p:nvPicPr>
          <p:cNvPr id="69636" name="Picture 4" descr="Gaussian bea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04981" y="2538483"/>
            <a:ext cx="9144003" cy="36576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91786" y="6488668"/>
            <a:ext cx="2540119" cy="369332"/>
          </a:xfrm>
          <a:prstGeom prst="rect">
            <a:avLst/>
          </a:prstGeom>
          <a:noFill/>
        </p:spPr>
        <p:txBody>
          <a:bodyPr wrap="none" rtlCol="0">
            <a:spAutoFit/>
          </a:bodyPr>
          <a:lstStyle/>
          <a:p>
            <a:r>
              <a:rPr lang="fr-CH" dirty="0"/>
              <a:t>(adapté de RP </a:t>
            </a:r>
            <a:r>
              <a:rPr lang="fr-CH" dirty="0" err="1"/>
              <a:t>Photonics</a:t>
            </a:r>
            <a:r>
              <a:rPr lang="fr-CH" dirty="0"/>
              <a:t>)</a:t>
            </a:r>
            <a:endParaRPr lang="en-US" dirty="0"/>
          </a:p>
        </p:txBody>
      </p:sp>
      <p:cxnSp>
        <p:nvCxnSpPr>
          <p:cNvPr id="7" name="Straight Connector 6"/>
          <p:cNvCxnSpPr/>
          <p:nvPr/>
        </p:nvCxnSpPr>
        <p:spPr>
          <a:xfrm>
            <a:off x="6076982" y="2716546"/>
            <a:ext cx="40943" cy="31799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9636" idx="1"/>
            <a:endCxn id="69636" idx="3"/>
          </p:cNvCxnSpPr>
          <p:nvPr/>
        </p:nvCxnSpPr>
        <p:spPr>
          <a:xfrm>
            <a:off x="1523998" y="4367283"/>
            <a:ext cx="91440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8052817" y="2743159"/>
            <a:ext cx="364315" cy="3056699"/>
          </a:xfrm>
          <a:custGeom>
            <a:avLst/>
            <a:gdLst>
              <a:gd name="connsiteX0" fmla="*/ 0 w 259307"/>
              <a:gd name="connsiteY0" fmla="*/ 0 h 2729553"/>
              <a:gd name="connsiteX1" fmla="*/ 259307 w 259307"/>
              <a:gd name="connsiteY1" fmla="*/ 1364776 h 2729553"/>
              <a:gd name="connsiteX2" fmla="*/ 0 w 259307"/>
              <a:gd name="connsiteY2" fmla="*/ 2729553 h 2729553"/>
              <a:gd name="connsiteX0" fmla="*/ 54591 w 259978"/>
              <a:gd name="connsiteY0" fmla="*/ 0 h 2811440"/>
              <a:gd name="connsiteX1" fmla="*/ 259307 w 259978"/>
              <a:gd name="connsiteY1" fmla="*/ 1446663 h 2811440"/>
              <a:gd name="connsiteX2" fmla="*/ 0 w 259978"/>
              <a:gd name="connsiteY2" fmla="*/ 2811440 h 2811440"/>
              <a:gd name="connsiteX0" fmla="*/ 54591 w 261993"/>
              <a:gd name="connsiteY0" fmla="*/ 0 h 2811440"/>
              <a:gd name="connsiteX1" fmla="*/ 259307 w 261993"/>
              <a:gd name="connsiteY1" fmla="*/ 1446663 h 2811440"/>
              <a:gd name="connsiteX2" fmla="*/ 0 w 261993"/>
              <a:gd name="connsiteY2" fmla="*/ 2811440 h 2811440"/>
              <a:gd name="connsiteX0" fmla="*/ 54591 w 288029"/>
              <a:gd name="connsiteY0" fmla="*/ 0 h 2811440"/>
              <a:gd name="connsiteX1" fmla="*/ 286603 w 288029"/>
              <a:gd name="connsiteY1" fmla="*/ 1433016 h 2811440"/>
              <a:gd name="connsiteX2" fmla="*/ 0 w 288029"/>
              <a:gd name="connsiteY2" fmla="*/ 2811440 h 2811440"/>
              <a:gd name="connsiteX0" fmla="*/ 27295 w 259776"/>
              <a:gd name="connsiteY0" fmla="*/ 0 h 2797792"/>
              <a:gd name="connsiteX1" fmla="*/ 259307 w 259776"/>
              <a:gd name="connsiteY1" fmla="*/ 1433016 h 2797792"/>
              <a:gd name="connsiteX2" fmla="*/ 0 w 259776"/>
              <a:gd name="connsiteY2" fmla="*/ 2797792 h 2797792"/>
              <a:gd name="connsiteX0" fmla="*/ 0 w 300380"/>
              <a:gd name="connsiteY0" fmla="*/ 0 h 2825087"/>
              <a:gd name="connsiteX1" fmla="*/ 300251 w 300380"/>
              <a:gd name="connsiteY1" fmla="*/ 1460311 h 2825087"/>
              <a:gd name="connsiteX2" fmla="*/ 40944 w 300380"/>
              <a:gd name="connsiteY2" fmla="*/ 2825087 h 2825087"/>
              <a:gd name="connsiteX0" fmla="*/ 0 w 300380"/>
              <a:gd name="connsiteY0" fmla="*/ 0 h 2825087"/>
              <a:gd name="connsiteX1" fmla="*/ 300251 w 300380"/>
              <a:gd name="connsiteY1" fmla="*/ 1460311 h 2825087"/>
              <a:gd name="connsiteX2" fmla="*/ 40944 w 300380"/>
              <a:gd name="connsiteY2" fmla="*/ 2825087 h 2825087"/>
              <a:gd name="connsiteX0" fmla="*/ 0 w 300637"/>
              <a:gd name="connsiteY0" fmla="*/ 0 h 2811439"/>
              <a:gd name="connsiteX1" fmla="*/ 300251 w 300637"/>
              <a:gd name="connsiteY1" fmla="*/ 1460311 h 2811439"/>
              <a:gd name="connsiteX2" fmla="*/ 68239 w 300637"/>
              <a:gd name="connsiteY2" fmla="*/ 2811439 h 2811439"/>
              <a:gd name="connsiteX0" fmla="*/ 313898 w 626676"/>
              <a:gd name="connsiteY0" fmla="*/ 0 h 3166281"/>
              <a:gd name="connsiteX1" fmla="*/ 614149 w 626676"/>
              <a:gd name="connsiteY1" fmla="*/ 1460311 h 3166281"/>
              <a:gd name="connsiteX2" fmla="*/ 0 w 626676"/>
              <a:gd name="connsiteY2" fmla="*/ 3166281 h 3166281"/>
              <a:gd name="connsiteX0" fmla="*/ 0 w 300830"/>
              <a:gd name="connsiteY0" fmla="*/ 0 h 2756848"/>
              <a:gd name="connsiteX1" fmla="*/ 300251 w 300830"/>
              <a:gd name="connsiteY1" fmla="*/ 1460311 h 2756848"/>
              <a:gd name="connsiteX2" fmla="*/ 81888 w 300830"/>
              <a:gd name="connsiteY2" fmla="*/ 2756848 h 2756848"/>
              <a:gd name="connsiteX0" fmla="*/ 0 w 300830"/>
              <a:gd name="connsiteY0" fmla="*/ 0 h 2756848"/>
              <a:gd name="connsiteX1" fmla="*/ 300251 w 300830"/>
              <a:gd name="connsiteY1" fmla="*/ 1460311 h 2756848"/>
              <a:gd name="connsiteX2" fmla="*/ 81888 w 300830"/>
              <a:gd name="connsiteY2" fmla="*/ 2756848 h 2756848"/>
              <a:gd name="connsiteX0" fmla="*/ 0 w 300830"/>
              <a:gd name="connsiteY0" fmla="*/ 0 h 2756848"/>
              <a:gd name="connsiteX1" fmla="*/ 300251 w 300830"/>
              <a:gd name="connsiteY1" fmla="*/ 1460311 h 2756848"/>
              <a:gd name="connsiteX2" fmla="*/ 81888 w 300830"/>
              <a:gd name="connsiteY2" fmla="*/ 2756848 h 2756848"/>
              <a:gd name="connsiteX0" fmla="*/ 0 w 300830"/>
              <a:gd name="connsiteY0" fmla="*/ 0 h 2756848"/>
              <a:gd name="connsiteX1" fmla="*/ 300251 w 300830"/>
              <a:gd name="connsiteY1" fmla="*/ 1460311 h 2756848"/>
              <a:gd name="connsiteX2" fmla="*/ 81888 w 300830"/>
              <a:gd name="connsiteY2" fmla="*/ 2756848 h 2756848"/>
              <a:gd name="connsiteX0" fmla="*/ 0 w 302697"/>
              <a:gd name="connsiteY0" fmla="*/ 0 h 2388359"/>
              <a:gd name="connsiteX1" fmla="*/ 300251 w 302697"/>
              <a:gd name="connsiteY1" fmla="*/ 1460311 h 2388359"/>
              <a:gd name="connsiteX2" fmla="*/ 150126 w 302697"/>
              <a:gd name="connsiteY2" fmla="*/ 2388359 h 2388359"/>
              <a:gd name="connsiteX0" fmla="*/ 122829 w 426098"/>
              <a:gd name="connsiteY0" fmla="*/ 0 h 2920622"/>
              <a:gd name="connsiteX1" fmla="*/ 423080 w 426098"/>
              <a:gd name="connsiteY1" fmla="*/ 1460311 h 2920622"/>
              <a:gd name="connsiteX2" fmla="*/ 0 w 426098"/>
              <a:gd name="connsiteY2" fmla="*/ 2920622 h 2920622"/>
              <a:gd name="connsiteX0" fmla="*/ 0 w 300260"/>
              <a:gd name="connsiteY0" fmla="*/ 0 h 2817300"/>
              <a:gd name="connsiteX1" fmla="*/ 300251 w 300260"/>
              <a:gd name="connsiteY1" fmla="*/ 1460311 h 2817300"/>
              <a:gd name="connsiteX2" fmla="*/ 11490 w 300260"/>
              <a:gd name="connsiteY2" fmla="*/ 2817300 h 2817300"/>
              <a:gd name="connsiteX0" fmla="*/ 0 w 300251"/>
              <a:gd name="connsiteY0" fmla="*/ 0 h 1460311"/>
              <a:gd name="connsiteX1" fmla="*/ 300251 w 300251"/>
              <a:gd name="connsiteY1" fmla="*/ 1460311 h 1460311"/>
              <a:gd name="connsiteX0" fmla="*/ 0 w 130417"/>
              <a:gd name="connsiteY0" fmla="*/ 0 h 2787999"/>
              <a:gd name="connsiteX1" fmla="*/ 78109 w 130417"/>
              <a:gd name="connsiteY1" fmla="*/ 2787999 h 2787999"/>
              <a:gd name="connsiteX0" fmla="*/ 0 w 183040"/>
              <a:gd name="connsiteY0" fmla="*/ 0 h 2787999"/>
              <a:gd name="connsiteX1" fmla="*/ 78109 w 183040"/>
              <a:gd name="connsiteY1" fmla="*/ 2787999 h 2787999"/>
              <a:gd name="connsiteX0" fmla="*/ 0 w 319902"/>
              <a:gd name="connsiteY0" fmla="*/ 0 h 2787999"/>
              <a:gd name="connsiteX1" fmla="*/ 78109 w 319902"/>
              <a:gd name="connsiteY1" fmla="*/ 2787999 h 2787999"/>
              <a:gd name="connsiteX0" fmla="*/ 0 w 340403"/>
              <a:gd name="connsiteY0" fmla="*/ 0 h 2787999"/>
              <a:gd name="connsiteX1" fmla="*/ 78109 w 340403"/>
              <a:gd name="connsiteY1" fmla="*/ 2787999 h 2787999"/>
              <a:gd name="connsiteX0" fmla="*/ 0 w 297165"/>
              <a:gd name="connsiteY0" fmla="*/ 0 h 2787999"/>
              <a:gd name="connsiteX1" fmla="*/ 78109 w 297165"/>
              <a:gd name="connsiteY1" fmla="*/ 2787999 h 2787999"/>
            </a:gdLst>
            <a:ahLst/>
            <a:cxnLst>
              <a:cxn ang="0">
                <a:pos x="connsiteX0" y="connsiteY0"/>
              </a:cxn>
              <a:cxn ang="0">
                <a:pos x="connsiteX1" y="connsiteY1"/>
              </a:cxn>
            </a:cxnLst>
            <a:rect l="l" t="t" r="r" b="b"/>
            <a:pathLst>
              <a:path w="297165" h="2787999">
                <a:moveTo>
                  <a:pt x="0" y="0"/>
                </a:moveTo>
                <a:cubicBezTo>
                  <a:pt x="311408" y="924364"/>
                  <a:pt x="439543" y="1672686"/>
                  <a:pt x="78109" y="2787999"/>
                </a:cubicBezTo>
              </a:path>
            </a:pathLst>
          </a:custGeom>
          <a:noFill/>
          <a:ln w="53975" cap="rnd">
            <a:solidFill>
              <a:schemeClr val="tx2">
                <a:lumMod val="50000"/>
                <a:alpha val="5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9479282" y="2538482"/>
            <a:ext cx="310895" cy="3586546"/>
          </a:xfrm>
          <a:custGeom>
            <a:avLst/>
            <a:gdLst>
              <a:gd name="connsiteX0" fmla="*/ 0 w 259307"/>
              <a:gd name="connsiteY0" fmla="*/ 0 h 2729553"/>
              <a:gd name="connsiteX1" fmla="*/ 259307 w 259307"/>
              <a:gd name="connsiteY1" fmla="*/ 1364776 h 2729553"/>
              <a:gd name="connsiteX2" fmla="*/ 0 w 259307"/>
              <a:gd name="connsiteY2" fmla="*/ 2729553 h 2729553"/>
              <a:gd name="connsiteX0" fmla="*/ 54591 w 259978"/>
              <a:gd name="connsiteY0" fmla="*/ 0 h 2811440"/>
              <a:gd name="connsiteX1" fmla="*/ 259307 w 259978"/>
              <a:gd name="connsiteY1" fmla="*/ 1446663 h 2811440"/>
              <a:gd name="connsiteX2" fmla="*/ 0 w 259978"/>
              <a:gd name="connsiteY2" fmla="*/ 2811440 h 2811440"/>
              <a:gd name="connsiteX0" fmla="*/ 54591 w 261993"/>
              <a:gd name="connsiteY0" fmla="*/ 0 h 2811440"/>
              <a:gd name="connsiteX1" fmla="*/ 259307 w 261993"/>
              <a:gd name="connsiteY1" fmla="*/ 1446663 h 2811440"/>
              <a:gd name="connsiteX2" fmla="*/ 0 w 261993"/>
              <a:gd name="connsiteY2" fmla="*/ 2811440 h 2811440"/>
              <a:gd name="connsiteX0" fmla="*/ 54591 w 288029"/>
              <a:gd name="connsiteY0" fmla="*/ 0 h 2811440"/>
              <a:gd name="connsiteX1" fmla="*/ 286603 w 288029"/>
              <a:gd name="connsiteY1" fmla="*/ 1433016 h 2811440"/>
              <a:gd name="connsiteX2" fmla="*/ 0 w 288029"/>
              <a:gd name="connsiteY2" fmla="*/ 2811440 h 2811440"/>
              <a:gd name="connsiteX0" fmla="*/ 27295 w 259776"/>
              <a:gd name="connsiteY0" fmla="*/ 0 h 2797792"/>
              <a:gd name="connsiteX1" fmla="*/ 259307 w 259776"/>
              <a:gd name="connsiteY1" fmla="*/ 1433016 h 2797792"/>
              <a:gd name="connsiteX2" fmla="*/ 0 w 259776"/>
              <a:gd name="connsiteY2" fmla="*/ 2797792 h 2797792"/>
              <a:gd name="connsiteX0" fmla="*/ 0 w 300380"/>
              <a:gd name="connsiteY0" fmla="*/ 0 h 2825087"/>
              <a:gd name="connsiteX1" fmla="*/ 300251 w 300380"/>
              <a:gd name="connsiteY1" fmla="*/ 1460311 h 2825087"/>
              <a:gd name="connsiteX2" fmla="*/ 40944 w 300380"/>
              <a:gd name="connsiteY2" fmla="*/ 2825087 h 2825087"/>
              <a:gd name="connsiteX0" fmla="*/ 0 w 300380"/>
              <a:gd name="connsiteY0" fmla="*/ 0 h 2825087"/>
              <a:gd name="connsiteX1" fmla="*/ 300251 w 300380"/>
              <a:gd name="connsiteY1" fmla="*/ 1460311 h 2825087"/>
              <a:gd name="connsiteX2" fmla="*/ 40944 w 300380"/>
              <a:gd name="connsiteY2" fmla="*/ 2825087 h 2825087"/>
              <a:gd name="connsiteX0" fmla="*/ 0 w 300637"/>
              <a:gd name="connsiteY0" fmla="*/ 0 h 2811439"/>
              <a:gd name="connsiteX1" fmla="*/ 300251 w 300637"/>
              <a:gd name="connsiteY1" fmla="*/ 1460311 h 2811439"/>
              <a:gd name="connsiteX2" fmla="*/ 68239 w 300637"/>
              <a:gd name="connsiteY2" fmla="*/ 2811439 h 2811439"/>
              <a:gd name="connsiteX0" fmla="*/ 313898 w 626676"/>
              <a:gd name="connsiteY0" fmla="*/ 0 h 3166281"/>
              <a:gd name="connsiteX1" fmla="*/ 614149 w 626676"/>
              <a:gd name="connsiteY1" fmla="*/ 1460311 h 3166281"/>
              <a:gd name="connsiteX2" fmla="*/ 0 w 626676"/>
              <a:gd name="connsiteY2" fmla="*/ 3166281 h 3166281"/>
              <a:gd name="connsiteX0" fmla="*/ 0 w 300830"/>
              <a:gd name="connsiteY0" fmla="*/ 0 h 2756848"/>
              <a:gd name="connsiteX1" fmla="*/ 300251 w 300830"/>
              <a:gd name="connsiteY1" fmla="*/ 1460311 h 2756848"/>
              <a:gd name="connsiteX2" fmla="*/ 81888 w 300830"/>
              <a:gd name="connsiteY2" fmla="*/ 2756848 h 2756848"/>
              <a:gd name="connsiteX0" fmla="*/ 0 w 300830"/>
              <a:gd name="connsiteY0" fmla="*/ 0 h 2756848"/>
              <a:gd name="connsiteX1" fmla="*/ 300251 w 300830"/>
              <a:gd name="connsiteY1" fmla="*/ 1460311 h 2756848"/>
              <a:gd name="connsiteX2" fmla="*/ 81888 w 300830"/>
              <a:gd name="connsiteY2" fmla="*/ 2756848 h 2756848"/>
              <a:gd name="connsiteX0" fmla="*/ 0 w 300830"/>
              <a:gd name="connsiteY0" fmla="*/ 0 h 2756848"/>
              <a:gd name="connsiteX1" fmla="*/ 300251 w 300830"/>
              <a:gd name="connsiteY1" fmla="*/ 1460311 h 2756848"/>
              <a:gd name="connsiteX2" fmla="*/ 81888 w 300830"/>
              <a:gd name="connsiteY2" fmla="*/ 2756848 h 2756848"/>
              <a:gd name="connsiteX0" fmla="*/ 0 w 300830"/>
              <a:gd name="connsiteY0" fmla="*/ 0 h 2756848"/>
              <a:gd name="connsiteX1" fmla="*/ 300251 w 300830"/>
              <a:gd name="connsiteY1" fmla="*/ 1460311 h 2756848"/>
              <a:gd name="connsiteX2" fmla="*/ 81888 w 300830"/>
              <a:gd name="connsiteY2" fmla="*/ 2756848 h 2756848"/>
              <a:gd name="connsiteX0" fmla="*/ 0 w 302697"/>
              <a:gd name="connsiteY0" fmla="*/ 0 h 2388359"/>
              <a:gd name="connsiteX1" fmla="*/ 300251 w 302697"/>
              <a:gd name="connsiteY1" fmla="*/ 1460311 h 2388359"/>
              <a:gd name="connsiteX2" fmla="*/ 150126 w 302697"/>
              <a:gd name="connsiteY2" fmla="*/ 2388359 h 2388359"/>
              <a:gd name="connsiteX0" fmla="*/ 122829 w 426098"/>
              <a:gd name="connsiteY0" fmla="*/ 0 h 2920622"/>
              <a:gd name="connsiteX1" fmla="*/ 423080 w 426098"/>
              <a:gd name="connsiteY1" fmla="*/ 1460311 h 2920622"/>
              <a:gd name="connsiteX2" fmla="*/ 0 w 426098"/>
              <a:gd name="connsiteY2" fmla="*/ 2920622 h 2920622"/>
              <a:gd name="connsiteX0" fmla="*/ 0 w 300260"/>
              <a:gd name="connsiteY0" fmla="*/ 0 h 2817300"/>
              <a:gd name="connsiteX1" fmla="*/ 300251 w 300260"/>
              <a:gd name="connsiteY1" fmla="*/ 1460311 h 2817300"/>
              <a:gd name="connsiteX2" fmla="*/ 11490 w 300260"/>
              <a:gd name="connsiteY2" fmla="*/ 2817300 h 2817300"/>
              <a:gd name="connsiteX0" fmla="*/ 0 w 300251"/>
              <a:gd name="connsiteY0" fmla="*/ 0 h 1460311"/>
              <a:gd name="connsiteX1" fmla="*/ 300251 w 300251"/>
              <a:gd name="connsiteY1" fmla="*/ 1460311 h 1460311"/>
              <a:gd name="connsiteX0" fmla="*/ 0 w 130417"/>
              <a:gd name="connsiteY0" fmla="*/ 0 h 2787999"/>
              <a:gd name="connsiteX1" fmla="*/ 78109 w 130417"/>
              <a:gd name="connsiteY1" fmla="*/ 2787999 h 2787999"/>
              <a:gd name="connsiteX0" fmla="*/ 0 w 183040"/>
              <a:gd name="connsiteY0" fmla="*/ 0 h 2787999"/>
              <a:gd name="connsiteX1" fmla="*/ 78109 w 183040"/>
              <a:gd name="connsiteY1" fmla="*/ 2787999 h 2787999"/>
              <a:gd name="connsiteX0" fmla="*/ 0 w 319902"/>
              <a:gd name="connsiteY0" fmla="*/ 0 h 2787999"/>
              <a:gd name="connsiteX1" fmla="*/ 78109 w 319902"/>
              <a:gd name="connsiteY1" fmla="*/ 2787999 h 2787999"/>
              <a:gd name="connsiteX0" fmla="*/ 0 w 340403"/>
              <a:gd name="connsiteY0" fmla="*/ 0 h 2787999"/>
              <a:gd name="connsiteX1" fmla="*/ 78109 w 340403"/>
              <a:gd name="connsiteY1" fmla="*/ 2787999 h 2787999"/>
              <a:gd name="connsiteX0" fmla="*/ 0 w 297165"/>
              <a:gd name="connsiteY0" fmla="*/ 0 h 2787999"/>
              <a:gd name="connsiteX1" fmla="*/ 78109 w 297165"/>
              <a:gd name="connsiteY1" fmla="*/ 2787999 h 2787999"/>
              <a:gd name="connsiteX0" fmla="*/ 0 w 255558"/>
              <a:gd name="connsiteY0" fmla="*/ 0 h 2912210"/>
              <a:gd name="connsiteX1" fmla="*/ 5454 w 255558"/>
              <a:gd name="connsiteY1" fmla="*/ 2912210 h 2912210"/>
              <a:gd name="connsiteX0" fmla="*/ 0 w 242798"/>
              <a:gd name="connsiteY0" fmla="*/ 0 h 2912210"/>
              <a:gd name="connsiteX1" fmla="*/ 5454 w 242798"/>
              <a:gd name="connsiteY1" fmla="*/ 2912210 h 2912210"/>
              <a:gd name="connsiteX0" fmla="*/ 3629 w 241421"/>
              <a:gd name="connsiteY0" fmla="*/ 0 h 3048843"/>
              <a:gd name="connsiteX1" fmla="*/ 0 w 241421"/>
              <a:gd name="connsiteY1" fmla="*/ 3048843 h 3048843"/>
              <a:gd name="connsiteX0" fmla="*/ 3629 w 220170"/>
              <a:gd name="connsiteY0" fmla="*/ 0 h 3048843"/>
              <a:gd name="connsiteX1" fmla="*/ 0 w 220170"/>
              <a:gd name="connsiteY1" fmla="*/ 3048843 h 3048843"/>
            </a:gdLst>
            <a:ahLst/>
            <a:cxnLst>
              <a:cxn ang="0">
                <a:pos x="connsiteX0" y="connsiteY0"/>
              </a:cxn>
              <a:cxn ang="0">
                <a:pos x="connsiteX1" y="connsiteY1"/>
              </a:cxn>
            </a:cxnLst>
            <a:rect l="l" t="t" r="r" b="b"/>
            <a:pathLst>
              <a:path w="220170" h="3048843">
                <a:moveTo>
                  <a:pt x="3629" y="0"/>
                </a:moveTo>
                <a:cubicBezTo>
                  <a:pt x="278709" y="1060997"/>
                  <a:pt x="306942" y="1908687"/>
                  <a:pt x="0" y="3048843"/>
                </a:cubicBezTo>
              </a:path>
            </a:pathLst>
          </a:custGeom>
          <a:noFill/>
          <a:ln w="53975" cap="rnd">
            <a:solidFill>
              <a:schemeClr val="tx2">
                <a:lumMod val="50000"/>
                <a:alpha val="5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638298" y="2477911"/>
            <a:ext cx="8951976" cy="768326"/>
          </a:xfrm>
          <a:custGeom>
            <a:avLst/>
            <a:gdLst>
              <a:gd name="connsiteX0" fmla="*/ 708446 w 9675408"/>
              <a:gd name="connsiteY0" fmla="*/ 0 h 512064"/>
              <a:gd name="connsiteX1" fmla="*/ 827318 w 9675408"/>
              <a:gd name="connsiteY1" fmla="*/ 91440 h 512064"/>
              <a:gd name="connsiteX2" fmla="*/ 9011198 w 9675408"/>
              <a:gd name="connsiteY2" fmla="*/ 164592 h 512064"/>
              <a:gd name="connsiteX3" fmla="*/ 8599718 w 9675408"/>
              <a:gd name="connsiteY3" fmla="*/ 512064 h 512064"/>
              <a:gd name="connsiteX0" fmla="*/ 80230 w 8762424"/>
              <a:gd name="connsiteY0" fmla="*/ 0 h 1033953"/>
              <a:gd name="connsiteX1" fmla="*/ 4103590 w 8762424"/>
              <a:gd name="connsiteY1" fmla="*/ 1033272 h 1033953"/>
              <a:gd name="connsiteX2" fmla="*/ 8382982 w 8762424"/>
              <a:gd name="connsiteY2" fmla="*/ 164592 h 1033953"/>
              <a:gd name="connsiteX3" fmla="*/ 7971502 w 8762424"/>
              <a:gd name="connsiteY3" fmla="*/ 512064 h 1033953"/>
              <a:gd name="connsiteX0" fmla="*/ 0 w 8682194"/>
              <a:gd name="connsiteY0" fmla="*/ 0 h 1033953"/>
              <a:gd name="connsiteX1" fmla="*/ 4023360 w 8682194"/>
              <a:gd name="connsiteY1" fmla="*/ 1033272 h 1033953"/>
              <a:gd name="connsiteX2" fmla="*/ 8302752 w 8682194"/>
              <a:gd name="connsiteY2" fmla="*/ 164592 h 1033953"/>
              <a:gd name="connsiteX3" fmla="*/ 7891272 w 8682194"/>
              <a:gd name="connsiteY3" fmla="*/ 512064 h 1033953"/>
              <a:gd name="connsiteX0" fmla="*/ 0 w 9038810"/>
              <a:gd name="connsiteY0" fmla="*/ 0 h 1006317"/>
              <a:gd name="connsiteX1" fmla="*/ 4379976 w 9038810"/>
              <a:gd name="connsiteY1" fmla="*/ 1005840 h 1006317"/>
              <a:gd name="connsiteX2" fmla="*/ 8659368 w 9038810"/>
              <a:gd name="connsiteY2" fmla="*/ 137160 h 1006317"/>
              <a:gd name="connsiteX3" fmla="*/ 8247888 w 9038810"/>
              <a:gd name="connsiteY3" fmla="*/ 484632 h 1006317"/>
              <a:gd name="connsiteX0" fmla="*/ 0 w 9016251"/>
              <a:gd name="connsiteY0" fmla="*/ 0 h 1006315"/>
              <a:gd name="connsiteX1" fmla="*/ 4379976 w 9016251"/>
              <a:gd name="connsiteY1" fmla="*/ 1005840 h 1006315"/>
              <a:gd name="connsiteX2" fmla="*/ 8659368 w 9016251"/>
              <a:gd name="connsiteY2" fmla="*/ 137160 h 1006315"/>
              <a:gd name="connsiteX3" fmla="*/ 8193024 w 9016251"/>
              <a:gd name="connsiteY3" fmla="*/ 512064 h 1006315"/>
              <a:gd name="connsiteX0" fmla="*/ 0 w 8659368"/>
              <a:gd name="connsiteY0" fmla="*/ 0 h 1006315"/>
              <a:gd name="connsiteX1" fmla="*/ 4379976 w 8659368"/>
              <a:gd name="connsiteY1" fmla="*/ 1005840 h 1006315"/>
              <a:gd name="connsiteX2" fmla="*/ 8659368 w 8659368"/>
              <a:gd name="connsiteY2" fmla="*/ 137160 h 1006315"/>
              <a:gd name="connsiteX0" fmla="*/ 0 w 8915400"/>
              <a:gd name="connsiteY0" fmla="*/ 0 h 1006003"/>
              <a:gd name="connsiteX1" fmla="*/ 4379976 w 8915400"/>
              <a:gd name="connsiteY1" fmla="*/ 1005840 h 1006003"/>
              <a:gd name="connsiteX2" fmla="*/ 8915400 w 8915400"/>
              <a:gd name="connsiteY2" fmla="*/ 82296 h 1006003"/>
              <a:gd name="connsiteX0" fmla="*/ 0 w 8915400"/>
              <a:gd name="connsiteY0" fmla="*/ 0 h 1006024"/>
              <a:gd name="connsiteX1" fmla="*/ 4379976 w 8915400"/>
              <a:gd name="connsiteY1" fmla="*/ 1005840 h 1006024"/>
              <a:gd name="connsiteX2" fmla="*/ 8915400 w 8915400"/>
              <a:gd name="connsiteY2" fmla="*/ 82296 h 1006024"/>
              <a:gd name="connsiteX0" fmla="*/ 0 w 8915400"/>
              <a:gd name="connsiteY0" fmla="*/ 0 h 1006107"/>
              <a:gd name="connsiteX1" fmla="*/ 4379976 w 8915400"/>
              <a:gd name="connsiteY1" fmla="*/ 1005840 h 1006107"/>
              <a:gd name="connsiteX2" fmla="*/ 8915400 w 8915400"/>
              <a:gd name="connsiteY2" fmla="*/ 82296 h 1006107"/>
              <a:gd name="connsiteX0" fmla="*/ 0 w 8951976"/>
              <a:gd name="connsiteY0" fmla="*/ 0 h 1005843"/>
              <a:gd name="connsiteX1" fmla="*/ 4379976 w 8951976"/>
              <a:gd name="connsiteY1" fmla="*/ 1005840 h 1005843"/>
              <a:gd name="connsiteX2" fmla="*/ 8951976 w 8951976"/>
              <a:gd name="connsiteY2" fmla="*/ 10472 h 1005843"/>
            </a:gdLst>
            <a:ahLst/>
            <a:cxnLst>
              <a:cxn ang="0">
                <a:pos x="connsiteX0" y="connsiteY0"/>
              </a:cxn>
              <a:cxn ang="0">
                <a:pos x="connsiteX1" y="connsiteY1"/>
              </a:cxn>
              <a:cxn ang="0">
                <a:pos x="connsiteX2" y="connsiteY2"/>
              </a:cxn>
            </a:cxnLst>
            <a:rect l="l" t="t" r="r" b="b"/>
            <a:pathLst>
              <a:path w="8951976" h="1005843">
                <a:moveTo>
                  <a:pt x="0" y="0"/>
                </a:moveTo>
                <a:cubicBezTo>
                  <a:pt x="1452372" y="507492"/>
                  <a:pt x="2887980" y="1004095"/>
                  <a:pt x="4379976" y="1005840"/>
                </a:cubicBezTo>
                <a:cubicBezTo>
                  <a:pt x="5871972" y="1007585"/>
                  <a:pt x="7520940" y="431096"/>
                  <a:pt x="8951976" y="10472"/>
                </a:cubicBezTo>
              </a:path>
            </a:pathLst>
          </a:cu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flipV="1">
            <a:off x="1638298" y="5380124"/>
            <a:ext cx="8951976" cy="768326"/>
          </a:xfrm>
          <a:custGeom>
            <a:avLst/>
            <a:gdLst>
              <a:gd name="connsiteX0" fmla="*/ 708446 w 9675408"/>
              <a:gd name="connsiteY0" fmla="*/ 0 h 512064"/>
              <a:gd name="connsiteX1" fmla="*/ 827318 w 9675408"/>
              <a:gd name="connsiteY1" fmla="*/ 91440 h 512064"/>
              <a:gd name="connsiteX2" fmla="*/ 9011198 w 9675408"/>
              <a:gd name="connsiteY2" fmla="*/ 164592 h 512064"/>
              <a:gd name="connsiteX3" fmla="*/ 8599718 w 9675408"/>
              <a:gd name="connsiteY3" fmla="*/ 512064 h 512064"/>
              <a:gd name="connsiteX0" fmla="*/ 80230 w 8762424"/>
              <a:gd name="connsiteY0" fmla="*/ 0 h 1033953"/>
              <a:gd name="connsiteX1" fmla="*/ 4103590 w 8762424"/>
              <a:gd name="connsiteY1" fmla="*/ 1033272 h 1033953"/>
              <a:gd name="connsiteX2" fmla="*/ 8382982 w 8762424"/>
              <a:gd name="connsiteY2" fmla="*/ 164592 h 1033953"/>
              <a:gd name="connsiteX3" fmla="*/ 7971502 w 8762424"/>
              <a:gd name="connsiteY3" fmla="*/ 512064 h 1033953"/>
              <a:gd name="connsiteX0" fmla="*/ 0 w 8682194"/>
              <a:gd name="connsiteY0" fmla="*/ 0 h 1033953"/>
              <a:gd name="connsiteX1" fmla="*/ 4023360 w 8682194"/>
              <a:gd name="connsiteY1" fmla="*/ 1033272 h 1033953"/>
              <a:gd name="connsiteX2" fmla="*/ 8302752 w 8682194"/>
              <a:gd name="connsiteY2" fmla="*/ 164592 h 1033953"/>
              <a:gd name="connsiteX3" fmla="*/ 7891272 w 8682194"/>
              <a:gd name="connsiteY3" fmla="*/ 512064 h 1033953"/>
              <a:gd name="connsiteX0" fmla="*/ 0 w 9038810"/>
              <a:gd name="connsiteY0" fmla="*/ 0 h 1006317"/>
              <a:gd name="connsiteX1" fmla="*/ 4379976 w 9038810"/>
              <a:gd name="connsiteY1" fmla="*/ 1005840 h 1006317"/>
              <a:gd name="connsiteX2" fmla="*/ 8659368 w 9038810"/>
              <a:gd name="connsiteY2" fmla="*/ 137160 h 1006317"/>
              <a:gd name="connsiteX3" fmla="*/ 8247888 w 9038810"/>
              <a:gd name="connsiteY3" fmla="*/ 484632 h 1006317"/>
              <a:gd name="connsiteX0" fmla="*/ 0 w 9016251"/>
              <a:gd name="connsiteY0" fmla="*/ 0 h 1006315"/>
              <a:gd name="connsiteX1" fmla="*/ 4379976 w 9016251"/>
              <a:gd name="connsiteY1" fmla="*/ 1005840 h 1006315"/>
              <a:gd name="connsiteX2" fmla="*/ 8659368 w 9016251"/>
              <a:gd name="connsiteY2" fmla="*/ 137160 h 1006315"/>
              <a:gd name="connsiteX3" fmla="*/ 8193024 w 9016251"/>
              <a:gd name="connsiteY3" fmla="*/ 512064 h 1006315"/>
              <a:gd name="connsiteX0" fmla="*/ 0 w 8659368"/>
              <a:gd name="connsiteY0" fmla="*/ 0 h 1006315"/>
              <a:gd name="connsiteX1" fmla="*/ 4379976 w 8659368"/>
              <a:gd name="connsiteY1" fmla="*/ 1005840 h 1006315"/>
              <a:gd name="connsiteX2" fmla="*/ 8659368 w 8659368"/>
              <a:gd name="connsiteY2" fmla="*/ 137160 h 1006315"/>
              <a:gd name="connsiteX0" fmla="*/ 0 w 8915400"/>
              <a:gd name="connsiteY0" fmla="*/ 0 h 1006003"/>
              <a:gd name="connsiteX1" fmla="*/ 4379976 w 8915400"/>
              <a:gd name="connsiteY1" fmla="*/ 1005840 h 1006003"/>
              <a:gd name="connsiteX2" fmla="*/ 8915400 w 8915400"/>
              <a:gd name="connsiteY2" fmla="*/ 82296 h 1006003"/>
              <a:gd name="connsiteX0" fmla="*/ 0 w 8915400"/>
              <a:gd name="connsiteY0" fmla="*/ 0 h 1006024"/>
              <a:gd name="connsiteX1" fmla="*/ 4379976 w 8915400"/>
              <a:gd name="connsiteY1" fmla="*/ 1005840 h 1006024"/>
              <a:gd name="connsiteX2" fmla="*/ 8915400 w 8915400"/>
              <a:gd name="connsiteY2" fmla="*/ 82296 h 1006024"/>
              <a:gd name="connsiteX0" fmla="*/ 0 w 8915400"/>
              <a:gd name="connsiteY0" fmla="*/ 0 h 1006107"/>
              <a:gd name="connsiteX1" fmla="*/ 4379976 w 8915400"/>
              <a:gd name="connsiteY1" fmla="*/ 1005840 h 1006107"/>
              <a:gd name="connsiteX2" fmla="*/ 8915400 w 8915400"/>
              <a:gd name="connsiteY2" fmla="*/ 82296 h 1006107"/>
              <a:gd name="connsiteX0" fmla="*/ 0 w 8951976"/>
              <a:gd name="connsiteY0" fmla="*/ 0 h 1005843"/>
              <a:gd name="connsiteX1" fmla="*/ 4379976 w 8951976"/>
              <a:gd name="connsiteY1" fmla="*/ 1005840 h 1005843"/>
              <a:gd name="connsiteX2" fmla="*/ 8951976 w 8951976"/>
              <a:gd name="connsiteY2" fmla="*/ 10472 h 1005843"/>
            </a:gdLst>
            <a:ahLst/>
            <a:cxnLst>
              <a:cxn ang="0">
                <a:pos x="connsiteX0" y="connsiteY0"/>
              </a:cxn>
              <a:cxn ang="0">
                <a:pos x="connsiteX1" y="connsiteY1"/>
              </a:cxn>
              <a:cxn ang="0">
                <a:pos x="connsiteX2" y="connsiteY2"/>
              </a:cxn>
            </a:cxnLst>
            <a:rect l="l" t="t" r="r" b="b"/>
            <a:pathLst>
              <a:path w="8951976" h="1005843">
                <a:moveTo>
                  <a:pt x="0" y="0"/>
                </a:moveTo>
                <a:cubicBezTo>
                  <a:pt x="1452372" y="507492"/>
                  <a:pt x="2887980" y="1004095"/>
                  <a:pt x="4379976" y="1005840"/>
                </a:cubicBezTo>
                <a:cubicBezTo>
                  <a:pt x="5871972" y="1007585"/>
                  <a:pt x="7520940" y="431096"/>
                  <a:pt x="8951976" y="10472"/>
                </a:cubicBezTo>
              </a:path>
            </a:pathLst>
          </a:cu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48712" y="1907258"/>
            <a:ext cx="3183436" cy="523220"/>
          </a:xfrm>
          <a:prstGeom prst="rect">
            <a:avLst/>
          </a:prstGeom>
          <a:noFill/>
        </p:spPr>
        <p:txBody>
          <a:bodyPr wrap="none" rtlCol="0">
            <a:spAutoFit/>
          </a:bodyPr>
          <a:lstStyle/>
          <a:p>
            <a:r>
              <a:rPr lang="en-US" sz="2800" i="1" dirty="0">
                <a:solidFill>
                  <a:srgbClr val="00B050"/>
                </a:solidFill>
              </a:rPr>
              <a:t>Waist envelop – w(z)</a:t>
            </a:r>
          </a:p>
        </p:txBody>
      </p:sp>
      <p:sp>
        <p:nvSpPr>
          <p:cNvPr id="16" name="Freeform 15"/>
          <p:cNvSpPr/>
          <p:nvPr/>
        </p:nvSpPr>
        <p:spPr>
          <a:xfrm>
            <a:off x="6889207" y="3039694"/>
            <a:ext cx="128017" cy="2438766"/>
          </a:xfrm>
          <a:custGeom>
            <a:avLst/>
            <a:gdLst>
              <a:gd name="connsiteX0" fmla="*/ 0 w 259307"/>
              <a:gd name="connsiteY0" fmla="*/ 0 h 2729553"/>
              <a:gd name="connsiteX1" fmla="*/ 259307 w 259307"/>
              <a:gd name="connsiteY1" fmla="*/ 1364776 h 2729553"/>
              <a:gd name="connsiteX2" fmla="*/ 0 w 259307"/>
              <a:gd name="connsiteY2" fmla="*/ 2729553 h 2729553"/>
              <a:gd name="connsiteX0" fmla="*/ 54591 w 259978"/>
              <a:gd name="connsiteY0" fmla="*/ 0 h 2811440"/>
              <a:gd name="connsiteX1" fmla="*/ 259307 w 259978"/>
              <a:gd name="connsiteY1" fmla="*/ 1446663 h 2811440"/>
              <a:gd name="connsiteX2" fmla="*/ 0 w 259978"/>
              <a:gd name="connsiteY2" fmla="*/ 2811440 h 2811440"/>
              <a:gd name="connsiteX0" fmla="*/ 54591 w 261993"/>
              <a:gd name="connsiteY0" fmla="*/ 0 h 2811440"/>
              <a:gd name="connsiteX1" fmla="*/ 259307 w 261993"/>
              <a:gd name="connsiteY1" fmla="*/ 1446663 h 2811440"/>
              <a:gd name="connsiteX2" fmla="*/ 0 w 261993"/>
              <a:gd name="connsiteY2" fmla="*/ 2811440 h 2811440"/>
              <a:gd name="connsiteX0" fmla="*/ 54591 w 288029"/>
              <a:gd name="connsiteY0" fmla="*/ 0 h 2811440"/>
              <a:gd name="connsiteX1" fmla="*/ 286603 w 288029"/>
              <a:gd name="connsiteY1" fmla="*/ 1433016 h 2811440"/>
              <a:gd name="connsiteX2" fmla="*/ 0 w 288029"/>
              <a:gd name="connsiteY2" fmla="*/ 2811440 h 2811440"/>
              <a:gd name="connsiteX0" fmla="*/ 27295 w 259776"/>
              <a:gd name="connsiteY0" fmla="*/ 0 h 2797792"/>
              <a:gd name="connsiteX1" fmla="*/ 259307 w 259776"/>
              <a:gd name="connsiteY1" fmla="*/ 1433016 h 2797792"/>
              <a:gd name="connsiteX2" fmla="*/ 0 w 259776"/>
              <a:gd name="connsiteY2" fmla="*/ 2797792 h 2797792"/>
              <a:gd name="connsiteX0" fmla="*/ 0 w 300380"/>
              <a:gd name="connsiteY0" fmla="*/ 0 h 2825087"/>
              <a:gd name="connsiteX1" fmla="*/ 300251 w 300380"/>
              <a:gd name="connsiteY1" fmla="*/ 1460311 h 2825087"/>
              <a:gd name="connsiteX2" fmla="*/ 40944 w 300380"/>
              <a:gd name="connsiteY2" fmla="*/ 2825087 h 2825087"/>
              <a:gd name="connsiteX0" fmla="*/ 0 w 300380"/>
              <a:gd name="connsiteY0" fmla="*/ 0 h 2825087"/>
              <a:gd name="connsiteX1" fmla="*/ 300251 w 300380"/>
              <a:gd name="connsiteY1" fmla="*/ 1460311 h 2825087"/>
              <a:gd name="connsiteX2" fmla="*/ 40944 w 300380"/>
              <a:gd name="connsiteY2" fmla="*/ 2825087 h 2825087"/>
              <a:gd name="connsiteX0" fmla="*/ 0 w 300637"/>
              <a:gd name="connsiteY0" fmla="*/ 0 h 2811439"/>
              <a:gd name="connsiteX1" fmla="*/ 300251 w 300637"/>
              <a:gd name="connsiteY1" fmla="*/ 1460311 h 2811439"/>
              <a:gd name="connsiteX2" fmla="*/ 68239 w 300637"/>
              <a:gd name="connsiteY2" fmla="*/ 2811439 h 2811439"/>
              <a:gd name="connsiteX0" fmla="*/ 313898 w 626676"/>
              <a:gd name="connsiteY0" fmla="*/ 0 h 3166281"/>
              <a:gd name="connsiteX1" fmla="*/ 614149 w 626676"/>
              <a:gd name="connsiteY1" fmla="*/ 1460311 h 3166281"/>
              <a:gd name="connsiteX2" fmla="*/ 0 w 626676"/>
              <a:gd name="connsiteY2" fmla="*/ 3166281 h 3166281"/>
              <a:gd name="connsiteX0" fmla="*/ 0 w 300830"/>
              <a:gd name="connsiteY0" fmla="*/ 0 h 2756848"/>
              <a:gd name="connsiteX1" fmla="*/ 300251 w 300830"/>
              <a:gd name="connsiteY1" fmla="*/ 1460311 h 2756848"/>
              <a:gd name="connsiteX2" fmla="*/ 81888 w 300830"/>
              <a:gd name="connsiteY2" fmla="*/ 2756848 h 2756848"/>
              <a:gd name="connsiteX0" fmla="*/ 0 w 300830"/>
              <a:gd name="connsiteY0" fmla="*/ 0 h 2756848"/>
              <a:gd name="connsiteX1" fmla="*/ 300251 w 300830"/>
              <a:gd name="connsiteY1" fmla="*/ 1460311 h 2756848"/>
              <a:gd name="connsiteX2" fmla="*/ 81888 w 300830"/>
              <a:gd name="connsiteY2" fmla="*/ 2756848 h 2756848"/>
              <a:gd name="connsiteX0" fmla="*/ 0 w 300830"/>
              <a:gd name="connsiteY0" fmla="*/ 0 h 2756848"/>
              <a:gd name="connsiteX1" fmla="*/ 300251 w 300830"/>
              <a:gd name="connsiteY1" fmla="*/ 1460311 h 2756848"/>
              <a:gd name="connsiteX2" fmla="*/ 81888 w 300830"/>
              <a:gd name="connsiteY2" fmla="*/ 2756848 h 2756848"/>
              <a:gd name="connsiteX0" fmla="*/ 0 w 300830"/>
              <a:gd name="connsiteY0" fmla="*/ 0 h 2756848"/>
              <a:gd name="connsiteX1" fmla="*/ 300251 w 300830"/>
              <a:gd name="connsiteY1" fmla="*/ 1460311 h 2756848"/>
              <a:gd name="connsiteX2" fmla="*/ 81888 w 300830"/>
              <a:gd name="connsiteY2" fmla="*/ 2756848 h 2756848"/>
              <a:gd name="connsiteX0" fmla="*/ 0 w 302697"/>
              <a:gd name="connsiteY0" fmla="*/ 0 h 2388359"/>
              <a:gd name="connsiteX1" fmla="*/ 300251 w 302697"/>
              <a:gd name="connsiteY1" fmla="*/ 1460311 h 2388359"/>
              <a:gd name="connsiteX2" fmla="*/ 150126 w 302697"/>
              <a:gd name="connsiteY2" fmla="*/ 2388359 h 2388359"/>
              <a:gd name="connsiteX0" fmla="*/ 122829 w 426098"/>
              <a:gd name="connsiteY0" fmla="*/ 0 h 2920622"/>
              <a:gd name="connsiteX1" fmla="*/ 423080 w 426098"/>
              <a:gd name="connsiteY1" fmla="*/ 1460311 h 2920622"/>
              <a:gd name="connsiteX2" fmla="*/ 0 w 426098"/>
              <a:gd name="connsiteY2" fmla="*/ 2920622 h 2920622"/>
              <a:gd name="connsiteX0" fmla="*/ 0 w 300260"/>
              <a:gd name="connsiteY0" fmla="*/ 0 h 2817300"/>
              <a:gd name="connsiteX1" fmla="*/ 300251 w 300260"/>
              <a:gd name="connsiteY1" fmla="*/ 1460311 h 2817300"/>
              <a:gd name="connsiteX2" fmla="*/ 11490 w 300260"/>
              <a:gd name="connsiteY2" fmla="*/ 2817300 h 2817300"/>
              <a:gd name="connsiteX0" fmla="*/ 0 w 300251"/>
              <a:gd name="connsiteY0" fmla="*/ 0 h 1460311"/>
              <a:gd name="connsiteX1" fmla="*/ 300251 w 300251"/>
              <a:gd name="connsiteY1" fmla="*/ 1460311 h 1460311"/>
              <a:gd name="connsiteX0" fmla="*/ 0 w 130417"/>
              <a:gd name="connsiteY0" fmla="*/ 0 h 2787999"/>
              <a:gd name="connsiteX1" fmla="*/ 78109 w 130417"/>
              <a:gd name="connsiteY1" fmla="*/ 2787999 h 2787999"/>
              <a:gd name="connsiteX0" fmla="*/ 0 w 183040"/>
              <a:gd name="connsiteY0" fmla="*/ 0 h 2787999"/>
              <a:gd name="connsiteX1" fmla="*/ 78109 w 183040"/>
              <a:gd name="connsiteY1" fmla="*/ 2787999 h 2787999"/>
              <a:gd name="connsiteX0" fmla="*/ 0 w 319902"/>
              <a:gd name="connsiteY0" fmla="*/ 0 h 2787999"/>
              <a:gd name="connsiteX1" fmla="*/ 78109 w 319902"/>
              <a:gd name="connsiteY1" fmla="*/ 2787999 h 2787999"/>
              <a:gd name="connsiteX0" fmla="*/ 0 w 340403"/>
              <a:gd name="connsiteY0" fmla="*/ 0 h 2787999"/>
              <a:gd name="connsiteX1" fmla="*/ 78109 w 340403"/>
              <a:gd name="connsiteY1" fmla="*/ 2787999 h 2787999"/>
              <a:gd name="connsiteX0" fmla="*/ 0 w 297165"/>
              <a:gd name="connsiteY0" fmla="*/ 0 h 2787999"/>
              <a:gd name="connsiteX1" fmla="*/ 78109 w 297165"/>
              <a:gd name="connsiteY1" fmla="*/ 2787999 h 2787999"/>
            </a:gdLst>
            <a:ahLst/>
            <a:cxnLst>
              <a:cxn ang="0">
                <a:pos x="connsiteX0" y="connsiteY0"/>
              </a:cxn>
              <a:cxn ang="0">
                <a:pos x="connsiteX1" y="connsiteY1"/>
              </a:cxn>
            </a:cxnLst>
            <a:rect l="l" t="t" r="r" b="b"/>
            <a:pathLst>
              <a:path w="297165" h="2787999">
                <a:moveTo>
                  <a:pt x="0" y="0"/>
                </a:moveTo>
                <a:cubicBezTo>
                  <a:pt x="311408" y="924364"/>
                  <a:pt x="439543" y="1672686"/>
                  <a:pt x="78109" y="2787999"/>
                </a:cubicBezTo>
              </a:path>
            </a:pathLst>
          </a:custGeom>
          <a:noFill/>
          <a:ln w="53975" cap="rnd">
            <a:solidFill>
              <a:schemeClr val="tx2">
                <a:lumMod val="50000"/>
                <a:alpha val="5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257846" y="2423160"/>
            <a:ext cx="465997" cy="393192"/>
          </a:xfrm>
          <a:custGeom>
            <a:avLst/>
            <a:gdLst>
              <a:gd name="connsiteX0" fmla="*/ 182880 w 362092"/>
              <a:gd name="connsiteY0" fmla="*/ 0 h 420624"/>
              <a:gd name="connsiteX1" fmla="*/ 356616 w 362092"/>
              <a:gd name="connsiteY1" fmla="*/ 292608 h 420624"/>
              <a:gd name="connsiteX2" fmla="*/ 0 w 362092"/>
              <a:gd name="connsiteY2" fmla="*/ 420624 h 420624"/>
              <a:gd name="connsiteX0" fmla="*/ 440400 w 453879"/>
              <a:gd name="connsiteY0" fmla="*/ 0 h 420624"/>
              <a:gd name="connsiteX1" fmla="*/ 1488 w 453879"/>
              <a:gd name="connsiteY1" fmla="*/ 118872 h 420624"/>
              <a:gd name="connsiteX2" fmla="*/ 257520 w 453879"/>
              <a:gd name="connsiteY2" fmla="*/ 420624 h 420624"/>
              <a:gd name="connsiteX0" fmla="*/ 451570 w 465997"/>
              <a:gd name="connsiteY0" fmla="*/ 0 h 393192"/>
              <a:gd name="connsiteX1" fmla="*/ 12658 w 465997"/>
              <a:gd name="connsiteY1" fmla="*/ 118872 h 393192"/>
              <a:gd name="connsiteX2" fmla="*/ 30946 w 465997"/>
              <a:gd name="connsiteY2" fmla="*/ 393192 h 393192"/>
            </a:gdLst>
            <a:ahLst/>
            <a:cxnLst>
              <a:cxn ang="0">
                <a:pos x="connsiteX0" y="connsiteY0"/>
              </a:cxn>
              <a:cxn ang="0">
                <a:pos x="connsiteX1" y="connsiteY1"/>
              </a:cxn>
              <a:cxn ang="0">
                <a:pos x="connsiteX2" y="connsiteY2"/>
              </a:cxn>
            </a:cxnLst>
            <a:rect l="l" t="t" r="r" b="b"/>
            <a:pathLst>
              <a:path w="465997" h="393192">
                <a:moveTo>
                  <a:pt x="451570" y="0"/>
                </a:moveTo>
                <a:cubicBezTo>
                  <a:pt x="553678" y="111252"/>
                  <a:pt x="82762" y="53340"/>
                  <a:pt x="12658" y="118872"/>
                </a:cubicBezTo>
                <a:cubicBezTo>
                  <a:pt x="-57446" y="184404"/>
                  <a:pt x="194014" y="364236"/>
                  <a:pt x="30946" y="393192"/>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281513" y="1797284"/>
            <a:ext cx="1805238" cy="523220"/>
          </a:xfrm>
          <a:prstGeom prst="rect">
            <a:avLst/>
          </a:prstGeom>
          <a:noFill/>
        </p:spPr>
        <p:txBody>
          <a:bodyPr wrap="none" rtlCol="0">
            <a:spAutoFit/>
          </a:bodyPr>
          <a:lstStyle/>
          <a:p>
            <a:r>
              <a:rPr lang="en-US" sz="2800" i="1" dirty="0">
                <a:solidFill>
                  <a:schemeClr val="tx1">
                    <a:lumMod val="50000"/>
                    <a:lumOff val="50000"/>
                  </a:schemeClr>
                </a:solidFill>
              </a:rPr>
              <a:t>Wave front</a:t>
            </a:r>
          </a:p>
        </p:txBody>
      </p:sp>
      <p:sp>
        <p:nvSpPr>
          <p:cNvPr id="20" name="Freeform 19"/>
          <p:cNvSpPr/>
          <p:nvPr/>
        </p:nvSpPr>
        <p:spPr>
          <a:xfrm>
            <a:off x="7969784" y="2238185"/>
            <a:ext cx="166064" cy="393192"/>
          </a:xfrm>
          <a:custGeom>
            <a:avLst/>
            <a:gdLst>
              <a:gd name="connsiteX0" fmla="*/ 182880 w 362092"/>
              <a:gd name="connsiteY0" fmla="*/ 0 h 420624"/>
              <a:gd name="connsiteX1" fmla="*/ 356616 w 362092"/>
              <a:gd name="connsiteY1" fmla="*/ 292608 h 420624"/>
              <a:gd name="connsiteX2" fmla="*/ 0 w 362092"/>
              <a:gd name="connsiteY2" fmla="*/ 420624 h 420624"/>
              <a:gd name="connsiteX0" fmla="*/ 440400 w 453879"/>
              <a:gd name="connsiteY0" fmla="*/ 0 h 420624"/>
              <a:gd name="connsiteX1" fmla="*/ 1488 w 453879"/>
              <a:gd name="connsiteY1" fmla="*/ 118872 h 420624"/>
              <a:gd name="connsiteX2" fmla="*/ 257520 w 453879"/>
              <a:gd name="connsiteY2" fmla="*/ 420624 h 420624"/>
              <a:gd name="connsiteX0" fmla="*/ 451570 w 465997"/>
              <a:gd name="connsiteY0" fmla="*/ 0 h 393192"/>
              <a:gd name="connsiteX1" fmla="*/ 12658 w 465997"/>
              <a:gd name="connsiteY1" fmla="*/ 118872 h 393192"/>
              <a:gd name="connsiteX2" fmla="*/ 30946 w 465997"/>
              <a:gd name="connsiteY2" fmla="*/ 393192 h 393192"/>
            </a:gdLst>
            <a:ahLst/>
            <a:cxnLst>
              <a:cxn ang="0">
                <a:pos x="connsiteX0" y="connsiteY0"/>
              </a:cxn>
              <a:cxn ang="0">
                <a:pos x="connsiteX1" y="connsiteY1"/>
              </a:cxn>
              <a:cxn ang="0">
                <a:pos x="connsiteX2" y="connsiteY2"/>
              </a:cxn>
            </a:cxnLst>
            <a:rect l="l" t="t" r="r" b="b"/>
            <a:pathLst>
              <a:path w="465997" h="393192">
                <a:moveTo>
                  <a:pt x="451570" y="0"/>
                </a:moveTo>
                <a:cubicBezTo>
                  <a:pt x="553678" y="111252"/>
                  <a:pt x="82762" y="53340"/>
                  <a:pt x="12658" y="118872"/>
                </a:cubicBezTo>
                <a:cubicBezTo>
                  <a:pt x="-57446" y="184404"/>
                  <a:pt x="194014" y="364236"/>
                  <a:pt x="30946" y="393192"/>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9577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65AC9-528D-42DB-8A73-5464E3A9BC15}"/>
              </a:ext>
            </a:extLst>
          </p:cNvPr>
          <p:cNvSpPr>
            <a:spLocks noGrp="1"/>
          </p:cNvSpPr>
          <p:nvPr>
            <p:ph type="title"/>
          </p:nvPr>
        </p:nvSpPr>
        <p:spPr>
          <a:xfrm>
            <a:off x="8719956" y="542862"/>
            <a:ext cx="2728332" cy="1143000"/>
          </a:xfrm>
        </p:spPr>
        <p:txBody>
          <a:bodyPr>
            <a:normAutofit fontScale="90000"/>
          </a:bodyPr>
          <a:lstStyle/>
          <a:p>
            <a:r>
              <a:rPr lang="en-US" dirty="0"/>
              <a:t>Relative intensity in 3D</a:t>
            </a:r>
            <a:endParaRPr lang="en-001" dirty="0"/>
          </a:p>
        </p:txBody>
      </p:sp>
      <p:pic>
        <p:nvPicPr>
          <p:cNvPr id="4" name="Picture 3">
            <a:extLst>
              <a:ext uri="{FF2B5EF4-FFF2-40B4-BE49-F238E27FC236}">
                <a16:creationId xmlns:a16="http://schemas.microsoft.com/office/drawing/2014/main" id="{B8E1B6C2-4EE4-4D63-B887-47A047E3FA1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2282" y="327100"/>
            <a:ext cx="8318694" cy="6362502"/>
          </a:xfrm>
          <a:prstGeom prst="rect">
            <a:avLst/>
          </a:prstGeom>
        </p:spPr>
      </p:pic>
    </p:spTree>
    <p:extLst>
      <p:ext uri="{BB962C8B-B14F-4D97-AF65-F5344CB8AC3E}">
        <p14:creationId xmlns:p14="http://schemas.microsoft.com/office/powerpoint/2010/main" val="41158790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01470" y="6482687"/>
            <a:ext cx="2318455" cy="369332"/>
          </a:xfrm>
          <a:prstGeom prst="rect">
            <a:avLst/>
          </a:prstGeom>
          <a:noFill/>
        </p:spPr>
        <p:txBody>
          <a:bodyPr wrap="none" rtlCol="0">
            <a:spAutoFit/>
          </a:bodyPr>
          <a:lstStyle/>
          <a:p>
            <a:r>
              <a:rPr lang="fr-CH" dirty="0"/>
              <a:t>(illustration </a:t>
            </a:r>
            <a:r>
              <a:rPr lang="fr-CH" dirty="0" err="1"/>
              <a:t>Wikipedia</a:t>
            </a:r>
            <a:r>
              <a:rPr lang="fr-CH" dirty="0"/>
              <a:t>)</a:t>
            </a:r>
            <a:endParaRPr lang="en-US" dirty="0"/>
          </a:p>
        </p:txBody>
      </p:sp>
      <p:pic>
        <p:nvPicPr>
          <p:cNvPr id="5" name="Picture 2" descr="Gaussian beam - Wikipedi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3018" y="667657"/>
            <a:ext cx="10322182" cy="5595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786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dirty="0"/>
              <a:t>Lectures: Overall learning objectives</a:t>
            </a:r>
            <a:endParaRPr lang="nl-NL" altLang="en-US" dirty="0"/>
          </a:p>
        </p:txBody>
      </p:sp>
      <p:sp>
        <p:nvSpPr>
          <p:cNvPr id="25603" name="Rectangle 3"/>
          <p:cNvSpPr>
            <a:spLocks noGrp="1" noChangeArrowheads="1"/>
          </p:cNvSpPr>
          <p:nvPr>
            <p:ph type="body" idx="1"/>
          </p:nvPr>
        </p:nvSpPr>
        <p:spPr>
          <a:xfrm>
            <a:off x="984780" y="1804112"/>
            <a:ext cx="10357474" cy="4575423"/>
          </a:xfrm>
        </p:spPr>
        <p:txBody>
          <a:bodyPr>
            <a:noAutofit/>
          </a:bodyPr>
          <a:lstStyle/>
          <a:p>
            <a:pPr eaLnBrk="1" hangingPunct="1"/>
            <a:r>
              <a:rPr lang="en-US" altLang="en-US" sz="2800" dirty="0"/>
              <a:t>An introduction to some basic concepts in optics and light-matter interaction</a:t>
            </a:r>
          </a:p>
          <a:p>
            <a:pPr eaLnBrk="1" hangingPunct="1"/>
            <a:r>
              <a:rPr lang="en-US" altLang="en-US" sz="2800" dirty="0"/>
              <a:t>Key concepts</a:t>
            </a:r>
          </a:p>
          <a:p>
            <a:pPr lvl="1"/>
            <a:r>
              <a:rPr lang="fr-CH" altLang="en-US" sz="2400" dirty="0"/>
              <a:t>Absorption and </a:t>
            </a:r>
            <a:r>
              <a:rPr lang="fr-CH" altLang="en-US" sz="2400" dirty="0" err="1"/>
              <a:t>refractive</a:t>
            </a:r>
            <a:r>
              <a:rPr lang="fr-CH" altLang="en-US" sz="2400" dirty="0"/>
              <a:t> index</a:t>
            </a:r>
          </a:p>
          <a:p>
            <a:pPr lvl="1"/>
            <a:r>
              <a:rPr lang="fr-CH" altLang="en-US" sz="2400" dirty="0" err="1"/>
              <a:t>Transferring</a:t>
            </a:r>
            <a:r>
              <a:rPr lang="fr-CH" altLang="en-US" sz="2400" dirty="0"/>
              <a:t> </a:t>
            </a:r>
            <a:r>
              <a:rPr lang="fr-CH" altLang="en-US" sz="2400" dirty="0" err="1"/>
              <a:t>energy</a:t>
            </a:r>
            <a:r>
              <a:rPr lang="fr-CH" altLang="en-US" sz="2400" dirty="0"/>
              <a:t> to a </a:t>
            </a:r>
            <a:r>
              <a:rPr lang="fr-CH" altLang="en-US" sz="2400" dirty="0" err="1"/>
              <a:t>material</a:t>
            </a:r>
            <a:r>
              <a:rPr lang="fr-CH" altLang="en-US" sz="2400" dirty="0"/>
              <a:t> </a:t>
            </a:r>
            <a:r>
              <a:rPr lang="fr-CH" altLang="en-US" sz="2400" dirty="0" err="1"/>
              <a:t>with</a:t>
            </a:r>
            <a:r>
              <a:rPr lang="fr-CH" altLang="en-US" sz="2400" dirty="0"/>
              <a:t> a laser</a:t>
            </a:r>
          </a:p>
          <a:p>
            <a:pPr lvl="1"/>
            <a:r>
              <a:rPr lang="en-US" altLang="en-US" sz="2400" dirty="0"/>
              <a:t>How material responds</a:t>
            </a:r>
          </a:p>
          <a:p>
            <a:r>
              <a:rPr lang="en-US" altLang="en-US" sz="2800" dirty="0"/>
              <a:t>Linear versus non-linear absorption</a:t>
            </a:r>
          </a:p>
          <a:p>
            <a:r>
              <a:rPr lang="en-US" altLang="en-US" sz="2800" dirty="0"/>
              <a:t>How it is used in the context of micro/</a:t>
            </a:r>
            <a:r>
              <a:rPr lang="en-US" altLang="en-US" sz="2800" dirty="0" err="1"/>
              <a:t>nano</a:t>
            </a:r>
            <a:r>
              <a:rPr lang="en-US" altLang="en-US" sz="2800" dirty="0"/>
              <a:t>- technology</a:t>
            </a:r>
          </a:p>
          <a:p>
            <a:r>
              <a:rPr lang="en-US" altLang="en-US" sz="2800" dirty="0"/>
              <a:t>Future directions</a:t>
            </a:r>
          </a:p>
          <a:p>
            <a:pPr eaLnBrk="1" hangingPunct="1">
              <a:buFont typeface="Wingdings 2" pitchFamily="18" charset="2"/>
              <a:buNone/>
            </a:pPr>
            <a:endParaRPr lang="nl-NL" altLang="en-US" sz="2800" dirty="0"/>
          </a:p>
        </p:txBody>
      </p:sp>
    </p:spTree>
    <p:extLst>
      <p:ext uri="{BB962C8B-B14F-4D97-AF65-F5344CB8AC3E}">
        <p14:creationId xmlns:p14="http://schemas.microsoft.com/office/powerpoint/2010/main" val="20826730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002" y="102733"/>
            <a:ext cx="10515600" cy="859376"/>
          </a:xfrm>
        </p:spPr>
        <p:txBody>
          <a:bodyPr>
            <a:normAutofit/>
          </a:bodyPr>
          <a:lstStyle/>
          <a:p>
            <a:r>
              <a:rPr lang="fr-CH" sz="3200" dirty="0"/>
              <a:t>In reality…</a:t>
            </a:r>
            <a:endParaRPr lang="en-US" sz="3200" dirty="0"/>
          </a:p>
        </p:txBody>
      </p:sp>
      <p:sp>
        <p:nvSpPr>
          <p:cNvPr id="3" name="Content Placeholder 2"/>
          <p:cNvSpPr>
            <a:spLocks noGrp="1"/>
          </p:cNvSpPr>
          <p:nvPr>
            <p:ph idx="1"/>
          </p:nvPr>
        </p:nvSpPr>
        <p:spPr>
          <a:xfrm>
            <a:off x="1097435" y="1208366"/>
            <a:ext cx="9637370" cy="4525963"/>
          </a:xfrm>
        </p:spPr>
        <p:txBody>
          <a:bodyPr>
            <a:normAutofit/>
          </a:bodyPr>
          <a:lstStyle/>
          <a:p>
            <a:r>
              <a:rPr lang="fr-CH" sz="2400" dirty="0"/>
              <a:t>The </a:t>
            </a:r>
            <a:r>
              <a:rPr lang="fr-CH" sz="2400" dirty="0" err="1"/>
              <a:t>optical</a:t>
            </a:r>
            <a:r>
              <a:rPr lang="fr-CH" sz="2400" dirty="0"/>
              <a:t> </a:t>
            </a:r>
            <a:r>
              <a:rPr lang="fr-CH" sz="2400" dirty="0" err="1"/>
              <a:t>wave</a:t>
            </a:r>
            <a:r>
              <a:rPr lang="fr-CH" sz="2400" dirty="0"/>
              <a:t> </a:t>
            </a:r>
            <a:r>
              <a:rPr lang="fr-CH" sz="2400" dirty="0" err="1"/>
              <a:t>emitted</a:t>
            </a:r>
            <a:r>
              <a:rPr lang="fr-CH" sz="2400" dirty="0"/>
              <a:t> by the laser </a:t>
            </a:r>
            <a:r>
              <a:rPr lang="fr-CH" sz="2400" dirty="0" err="1"/>
              <a:t>is</a:t>
            </a:r>
            <a:r>
              <a:rPr lang="fr-CH" sz="2400" dirty="0"/>
              <a:t> not </a:t>
            </a:r>
            <a:r>
              <a:rPr lang="fr-CH" sz="2400" dirty="0" err="1"/>
              <a:t>perfectly</a:t>
            </a:r>
            <a:r>
              <a:rPr lang="fr-CH" sz="2400" dirty="0"/>
              <a:t> </a:t>
            </a:r>
            <a:r>
              <a:rPr lang="fr-CH" sz="2400" dirty="0" err="1"/>
              <a:t>Gaussian</a:t>
            </a:r>
            <a:r>
              <a:rPr lang="fr-CH" sz="2400" dirty="0"/>
              <a:t>…</a:t>
            </a:r>
          </a:p>
          <a:p>
            <a:r>
              <a:rPr lang="fr-CH" sz="2400" dirty="0"/>
              <a:t>It </a:t>
            </a:r>
            <a:r>
              <a:rPr lang="fr-CH" sz="2400" dirty="0" err="1"/>
              <a:t>is</a:t>
            </a:r>
            <a:r>
              <a:rPr lang="fr-CH" sz="2400" dirty="0"/>
              <a:t> </a:t>
            </a:r>
            <a:r>
              <a:rPr lang="fr-CH" sz="2400" dirty="0" err="1"/>
              <a:t>common</a:t>
            </a:r>
            <a:r>
              <a:rPr lang="fr-CH" sz="2400" dirty="0"/>
              <a:t> to </a:t>
            </a:r>
            <a:r>
              <a:rPr lang="fr-CH" sz="2400" dirty="0" err="1"/>
              <a:t>define</a:t>
            </a:r>
            <a:r>
              <a:rPr lang="fr-CH" sz="2400" dirty="0"/>
              <a:t> M</a:t>
            </a:r>
            <a:r>
              <a:rPr lang="fr-CH" sz="2400" baseline="30000" dirty="0"/>
              <a:t>2</a:t>
            </a:r>
            <a:r>
              <a:rPr lang="fr-CH" sz="2400" dirty="0"/>
              <a:t> as a </a:t>
            </a:r>
            <a:r>
              <a:rPr lang="fr-CH" sz="2400" dirty="0" err="1"/>
              <a:t>metric</a:t>
            </a:r>
            <a:r>
              <a:rPr lang="fr-CH" sz="2400" dirty="0"/>
              <a:t> on how </a:t>
            </a:r>
            <a:r>
              <a:rPr lang="fr-CH" sz="2400" dirty="0" err="1"/>
              <a:t>different</a:t>
            </a:r>
            <a:r>
              <a:rPr lang="fr-CH" sz="2400" dirty="0"/>
              <a:t> </a:t>
            </a:r>
            <a:r>
              <a:rPr lang="fr-CH" sz="2400" dirty="0" err="1"/>
              <a:t>it</a:t>
            </a:r>
            <a:r>
              <a:rPr lang="fr-CH" sz="2400" dirty="0"/>
              <a:t> </a:t>
            </a:r>
            <a:r>
              <a:rPr lang="fr-CH" sz="2400" dirty="0" err="1"/>
              <a:t>is</a:t>
            </a:r>
            <a:r>
              <a:rPr lang="fr-CH" sz="2400" dirty="0"/>
              <a:t> </a:t>
            </a:r>
            <a:r>
              <a:rPr lang="fr-CH" sz="2400" dirty="0" err="1"/>
              <a:t>from</a:t>
            </a:r>
            <a:r>
              <a:rPr lang="fr-CH" sz="2400" dirty="0"/>
              <a:t> a real </a:t>
            </a:r>
            <a:r>
              <a:rPr lang="fr-CH" sz="2400" dirty="0" err="1"/>
              <a:t>Gaussian</a:t>
            </a:r>
            <a:r>
              <a:rPr lang="fr-CH" sz="2400" dirty="0"/>
              <a:t>. M&gt;=1</a:t>
            </a:r>
            <a:endParaRPr lang="en-US" sz="2400" dirty="0"/>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7098" y="2544705"/>
            <a:ext cx="4782510" cy="277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686846" y="5445362"/>
            <a:ext cx="4035528" cy="369332"/>
          </a:xfrm>
          <a:prstGeom prst="rect">
            <a:avLst/>
          </a:prstGeom>
          <a:noFill/>
        </p:spPr>
        <p:txBody>
          <a:bodyPr wrap="none" rtlCol="0">
            <a:spAutoFit/>
          </a:bodyPr>
          <a:lstStyle/>
          <a:p>
            <a:r>
              <a:rPr lang="fr-CH" dirty="0"/>
              <a:t>M factor </a:t>
            </a:r>
            <a:r>
              <a:rPr lang="fr-CH" dirty="0" err="1"/>
              <a:t>measurement</a:t>
            </a:r>
            <a:r>
              <a:rPr lang="fr-CH" dirty="0"/>
              <a:t> (source: </a:t>
            </a:r>
            <a:r>
              <a:rPr lang="fr-CH" dirty="0" err="1"/>
              <a:t>Spiricon</a:t>
            </a:r>
            <a:r>
              <a:rPr lang="fr-CH" dirty="0"/>
              <a:t>)</a:t>
            </a:r>
            <a:endParaRPr lang="en-US" dirty="0"/>
          </a:p>
        </p:txBody>
      </p:sp>
      <p:graphicFrame>
        <p:nvGraphicFramePr>
          <p:cNvPr id="5" name="Object 4"/>
          <p:cNvGraphicFramePr>
            <a:graphicFrameLocks noChangeAspect="1"/>
          </p:cNvGraphicFramePr>
          <p:nvPr/>
        </p:nvGraphicFramePr>
        <p:xfrm>
          <a:off x="2000732" y="3347534"/>
          <a:ext cx="2270627" cy="1153658"/>
        </p:xfrm>
        <a:graphic>
          <a:graphicData uri="http://schemas.openxmlformats.org/presentationml/2006/ole">
            <mc:AlternateContent xmlns:mc="http://schemas.openxmlformats.org/markup-compatibility/2006">
              <mc:Choice xmlns:v="urn:schemas-microsoft-com:vml" Requires="v">
                <p:oleObj name="Equation" r:id="rId3" imgW="850680" imgH="431640" progId="Equation.DSMT4">
                  <p:embed/>
                </p:oleObj>
              </mc:Choice>
              <mc:Fallback>
                <p:oleObj name="Equation" r:id="rId3" imgW="850680" imgH="431640" progId="Equation.DSMT4">
                  <p:embed/>
                  <p:pic>
                    <p:nvPicPr>
                      <p:cNvPr id="5" name="Object 4"/>
                      <p:cNvPicPr>
                        <a:picLocks noChangeAspect="1" noChangeArrowheads="1"/>
                      </p:cNvPicPr>
                      <p:nvPr/>
                    </p:nvPicPr>
                    <p:blipFill>
                      <a:blip r:embed="rId4"/>
                      <a:srcRect/>
                      <a:stretch>
                        <a:fillRect/>
                      </a:stretch>
                    </p:blipFill>
                    <p:spPr bwMode="auto">
                      <a:xfrm>
                        <a:off x="2000732" y="3347534"/>
                        <a:ext cx="2270627" cy="1153658"/>
                      </a:xfrm>
                      <a:prstGeom prst="rect">
                        <a:avLst/>
                      </a:prstGeom>
                      <a:noFill/>
                      <a:ln w="38100">
                        <a:solidFill>
                          <a:srgbClr val="00B050"/>
                        </a:solidFill>
                        <a:miter lim="800000"/>
                        <a:headEnd/>
                        <a:tailEnd/>
                      </a:ln>
                    </p:spPr>
                  </p:pic>
                </p:oleObj>
              </mc:Fallback>
            </mc:AlternateContent>
          </a:graphicData>
        </a:graphic>
      </p:graphicFrame>
      <p:sp>
        <p:nvSpPr>
          <p:cNvPr id="7" name="Freeform 6"/>
          <p:cNvSpPr/>
          <p:nvPr/>
        </p:nvSpPr>
        <p:spPr>
          <a:xfrm>
            <a:off x="3431964" y="4414298"/>
            <a:ext cx="4187952" cy="1217275"/>
          </a:xfrm>
          <a:custGeom>
            <a:avLst/>
            <a:gdLst>
              <a:gd name="connsiteX0" fmla="*/ 4187952 w 4187952"/>
              <a:gd name="connsiteY0" fmla="*/ 0 h 1217275"/>
              <a:gd name="connsiteX1" fmla="*/ 1792224 w 4187952"/>
              <a:gd name="connsiteY1" fmla="*/ 1216152 h 1217275"/>
              <a:gd name="connsiteX2" fmla="*/ 0 w 4187952"/>
              <a:gd name="connsiteY2" fmla="*/ 173736 h 1217275"/>
            </a:gdLst>
            <a:ahLst/>
            <a:cxnLst>
              <a:cxn ang="0">
                <a:pos x="connsiteX0" y="connsiteY0"/>
              </a:cxn>
              <a:cxn ang="0">
                <a:pos x="connsiteX1" y="connsiteY1"/>
              </a:cxn>
              <a:cxn ang="0">
                <a:pos x="connsiteX2" y="connsiteY2"/>
              </a:cxn>
            </a:cxnLst>
            <a:rect l="l" t="t" r="r" b="b"/>
            <a:pathLst>
              <a:path w="4187952" h="1217275">
                <a:moveTo>
                  <a:pt x="4187952" y="0"/>
                </a:moveTo>
                <a:cubicBezTo>
                  <a:pt x="3339084" y="593598"/>
                  <a:pt x="2490216" y="1187196"/>
                  <a:pt x="1792224" y="1216152"/>
                </a:cubicBezTo>
                <a:cubicBezTo>
                  <a:pt x="1094232" y="1245108"/>
                  <a:pt x="547116" y="709422"/>
                  <a:pt x="0" y="173736"/>
                </a:cubicBezTo>
              </a:path>
            </a:pathLst>
          </a:custGeom>
          <a:noFill/>
          <a:ln>
            <a:solidFill>
              <a:srgbClr val="00B05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3522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9" name="Rectangle 2"/>
          <p:cNvSpPr>
            <a:spLocks noGrp="1" noChangeArrowheads="1"/>
          </p:cNvSpPr>
          <p:nvPr>
            <p:ph type="title"/>
          </p:nvPr>
        </p:nvSpPr>
        <p:spPr>
          <a:xfrm>
            <a:off x="408954" y="173541"/>
            <a:ext cx="10515600" cy="878066"/>
          </a:xfrm>
        </p:spPr>
        <p:txBody>
          <a:bodyPr>
            <a:noAutofit/>
          </a:bodyPr>
          <a:lstStyle/>
          <a:p>
            <a:pPr eaLnBrk="1" hangingPunct="1"/>
            <a:r>
              <a:rPr lang="en-US" altLang="en-US" sz="3200" b="1" dirty="0"/>
              <a:t>Useful formula: </a:t>
            </a:r>
            <a:r>
              <a:rPr lang="en-US" altLang="en-US" sz="3200" dirty="0"/>
              <a:t>Laser-light going through a lens…</a:t>
            </a:r>
            <a:endParaRPr lang="nl-NL" altLang="en-US" sz="3200" dirty="0"/>
          </a:p>
        </p:txBody>
      </p:sp>
      <p:graphicFrame>
        <p:nvGraphicFramePr>
          <p:cNvPr id="20482" name="Object 4"/>
          <p:cNvGraphicFramePr>
            <a:graphicFrameLocks noChangeAspect="1"/>
          </p:cNvGraphicFramePr>
          <p:nvPr/>
        </p:nvGraphicFramePr>
        <p:xfrm>
          <a:off x="905670" y="1444406"/>
          <a:ext cx="5472113" cy="1633537"/>
        </p:xfrm>
        <a:graphic>
          <a:graphicData uri="http://schemas.openxmlformats.org/presentationml/2006/ole">
            <mc:AlternateContent xmlns:mc="http://schemas.openxmlformats.org/markup-compatibility/2006">
              <mc:Choice xmlns:v="urn:schemas-microsoft-com:vml" Requires="v">
                <p:oleObj name="Equation" r:id="rId2" imgW="2425680" imgH="723600" progId="Equation.DSMT4">
                  <p:embed/>
                </p:oleObj>
              </mc:Choice>
              <mc:Fallback>
                <p:oleObj name="Equation" r:id="rId2" imgW="2425680" imgH="723600" progId="Equation.DSMT4">
                  <p:embed/>
                  <p:pic>
                    <p:nvPicPr>
                      <p:cNvPr id="20482" name="Object 4"/>
                      <p:cNvPicPr>
                        <a:picLocks noChangeAspect="1" noChangeArrowheads="1"/>
                      </p:cNvPicPr>
                      <p:nvPr/>
                    </p:nvPicPr>
                    <p:blipFill>
                      <a:blip r:embed="rId3"/>
                      <a:srcRect/>
                      <a:stretch>
                        <a:fillRect/>
                      </a:stretch>
                    </p:blipFill>
                    <p:spPr bwMode="auto">
                      <a:xfrm>
                        <a:off x="905670" y="1444406"/>
                        <a:ext cx="5472113" cy="1633537"/>
                      </a:xfrm>
                      <a:prstGeom prst="rect">
                        <a:avLst/>
                      </a:prstGeom>
                      <a:noFill/>
                      <a:ln w="28575">
                        <a:solidFill>
                          <a:srgbClr val="4329DD"/>
                        </a:solidFill>
                        <a:miter lim="800000"/>
                        <a:headEnd/>
                        <a:tailEnd/>
                      </a:ln>
                      <a:effectLst/>
                    </p:spPr>
                  </p:pic>
                </p:oleObj>
              </mc:Fallback>
            </mc:AlternateContent>
          </a:graphicData>
        </a:graphic>
      </p:graphicFrame>
      <p:sp>
        <p:nvSpPr>
          <p:cNvPr id="236550" name="Freeform 6"/>
          <p:cNvSpPr>
            <a:spLocks/>
          </p:cNvSpPr>
          <p:nvPr/>
        </p:nvSpPr>
        <p:spPr bwMode="auto">
          <a:xfrm flipH="1">
            <a:off x="1428277" y="4186593"/>
            <a:ext cx="3023593" cy="226710"/>
          </a:xfrm>
          <a:custGeom>
            <a:avLst/>
            <a:gdLst/>
            <a:ahLst/>
            <a:cxnLst>
              <a:cxn ang="0">
                <a:pos x="1906" y="408"/>
              </a:cxn>
              <a:cxn ang="0">
                <a:pos x="1134" y="363"/>
              </a:cxn>
              <a:cxn ang="0">
                <a:pos x="0" y="0"/>
              </a:cxn>
            </a:cxnLst>
            <a:rect l="0" t="0" r="r" b="b"/>
            <a:pathLst>
              <a:path w="1906" h="431">
                <a:moveTo>
                  <a:pt x="1906" y="408"/>
                </a:moveTo>
                <a:cubicBezTo>
                  <a:pt x="1679" y="419"/>
                  <a:pt x="1452" y="431"/>
                  <a:pt x="1134" y="363"/>
                </a:cubicBezTo>
                <a:cubicBezTo>
                  <a:pt x="816" y="295"/>
                  <a:pt x="408" y="147"/>
                  <a:pt x="0" y="0"/>
                </a:cubicBezTo>
              </a:path>
            </a:pathLst>
          </a:custGeom>
          <a:noFill/>
          <a:ln w="28575" cap="flat" cmpd="sng">
            <a:solidFill>
              <a:srgbClr val="4329DD"/>
            </a:solidFill>
            <a:prstDash val="solid"/>
            <a:round/>
            <a:headEnd/>
            <a:tailEnd/>
          </a:ln>
          <a:effectLst/>
        </p:spPr>
        <p:txBody>
          <a:bodyPr wrap="square">
            <a:spAutoFit/>
          </a:bodyPr>
          <a:lstStyle/>
          <a:p>
            <a:pPr>
              <a:defRPr/>
            </a:pPr>
            <a:endParaRPr lang="en-US">
              <a:effectLst>
                <a:outerShdw blurRad="38100" dist="38100" dir="2700000" algn="tl">
                  <a:srgbClr val="000000">
                    <a:alpha val="43137"/>
                  </a:srgbClr>
                </a:outerShdw>
              </a:effectLst>
              <a:latin typeface="Arial" charset="0"/>
            </a:endParaRPr>
          </a:p>
        </p:txBody>
      </p:sp>
      <p:sp>
        <p:nvSpPr>
          <p:cNvPr id="236552" name="Freeform 8"/>
          <p:cNvSpPr>
            <a:spLocks/>
          </p:cNvSpPr>
          <p:nvPr/>
        </p:nvSpPr>
        <p:spPr bwMode="auto">
          <a:xfrm>
            <a:off x="4664597" y="4213186"/>
            <a:ext cx="2042932" cy="410900"/>
          </a:xfrm>
          <a:custGeom>
            <a:avLst/>
            <a:gdLst/>
            <a:ahLst/>
            <a:cxnLst>
              <a:cxn ang="0">
                <a:pos x="0" y="0"/>
              </a:cxn>
              <a:cxn ang="0">
                <a:pos x="317" y="363"/>
              </a:cxn>
              <a:cxn ang="0">
                <a:pos x="544" y="363"/>
              </a:cxn>
            </a:cxnLst>
            <a:rect l="0" t="0" r="r" b="b"/>
            <a:pathLst>
              <a:path w="544" h="423">
                <a:moveTo>
                  <a:pt x="0" y="0"/>
                </a:moveTo>
                <a:cubicBezTo>
                  <a:pt x="113" y="151"/>
                  <a:pt x="226" y="303"/>
                  <a:pt x="317" y="363"/>
                </a:cubicBezTo>
                <a:cubicBezTo>
                  <a:pt x="408" y="423"/>
                  <a:pt x="476" y="393"/>
                  <a:pt x="544" y="363"/>
                </a:cubicBezTo>
              </a:path>
            </a:pathLst>
          </a:custGeom>
          <a:noFill/>
          <a:ln w="28575" cap="flat" cmpd="sng">
            <a:solidFill>
              <a:srgbClr val="4329DD"/>
            </a:solidFill>
            <a:prstDash val="solid"/>
            <a:round/>
            <a:headEnd/>
            <a:tailEnd/>
          </a:ln>
          <a:effectLst/>
        </p:spPr>
        <p:txBody>
          <a:bodyPr wrap="square">
            <a:spAutoFit/>
          </a:bodyPr>
          <a:lstStyle/>
          <a:p>
            <a:pPr>
              <a:defRPr/>
            </a:pPr>
            <a:endParaRPr lang="en-US">
              <a:effectLst>
                <a:outerShdw blurRad="38100" dist="38100" dir="2700000" algn="tl">
                  <a:srgbClr val="000000">
                    <a:alpha val="43137"/>
                  </a:srgbClr>
                </a:outerShdw>
              </a:effectLst>
              <a:latin typeface="Arial" charset="0"/>
            </a:endParaRPr>
          </a:p>
        </p:txBody>
      </p:sp>
      <p:sp>
        <p:nvSpPr>
          <p:cNvPr id="236553" name="Freeform 9"/>
          <p:cNvSpPr>
            <a:spLocks/>
          </p:cNvSpPr>
          <p:nvPr/>
        </p:nvSpPr>
        <p:spPr bwMode="auto">
          <a:xfrm flipV="1">
            <a:off x="4681959" y="5248759"/>
            <a:ext cx="2106593" cy="422835"/>
          </a:xfrm>
          <a:custGeom>
            <a:avLst/>
            <a:gdLst/>
            <a:ahLst/>
            <a:cxnLst>
              <a:cxn ang="0">
                <a:pos x="0" y="0"/>
              </a:cxn>
              <a:cxn ang="0">
                <a:pos x="317" y="363"/>
              </a:cxn>
              <a:cxn ang="0">
                <a:pos x="544" y="363"/>
              </a:cxn>
            </a:cxnLst>
            <a:rect l="0" t="0" r="r" b="b"/>
            <a:pathLst>
              <a:path w="544" h="423">
                <a:moveTo>
                  <a:pt x="0" y="0"/>
                </a:moveTo>
                <a:cubicBezTo>
                  <a:pt x="113" y="151"/>
                  <a:pt x="226" y="303"/>
                  <a:pt x="317" y="363"/>
                </a:cubicBezTo>
                <a:cubicBezTo>
                  <a:pt x="408" y="423"/>
                  <a:pt x="476" y="393"/>
                  <a:pt x="544" y="363"/>
                </a:cubicBezTo>
              </a:path>
            </a:pathLst>
          </a:custGeom>
          <a:noFill/>
          <a:ln w="28575" cap="flat" cmpd="sng">
            <a:solidFill>
              <a:srgbClr val="4329DD"/>
            </a:solidFill>
            <a:prstDash val="solid"/>
            <a:round/>
            <a:headEnd/>
            <a:tailEnd/>
          </a:ln>
          <a:effectLst/>
        </p:spPr>
        <p:txBody>
          <a:bodyPr wrap="square">
            <a:spAutoFit/>
          </a:bodyPr>
          <a:lstStyle/>
          <a:p>
            <a:pPr>
              <a:defRPr/>
            </a:pPr>
            <a:endParaRPr lang="en-US">
              <a:effectLst>
                <a:outerShdw blurRad="38100" dist="38100" dir="2700000" algn="tl">
                  <a:srgbClr val="000000">
                    <a:alpha val="43137"/>
                  </a:srgbClr>
                </a:outerShdw>
              </a:effectLst>
              <a:latin typeface="Arial" charset="0"/>
            </a:endParaRPr>
          </a:p>
        </p:txBody>
      </p:sp>
      <p:sp>
        <p:nvSpPr>
          <p:cNvPr id="236555" name="Line 11"/>
          <p:cNvSpPr>
            <a:spLocks noChangeShapeType="1"/>
          </p:cNvSpPr>
          <p:nvPr/>
        </p:nvSpPr>
        <p:spPr bwMode="auto">
          <a:xfrm flipV="1">
            <a:off x="4548189" y="3348341"/>
            <a:ext cx="0" cy="720725"/>
          </a:xfrm>
          <a:prstGeom prst="line">
            <a:avLst/>
          </a:prstGeom>
          <a:noFill/>
          <a:ln w="9525">
            <a:solidFill>
              <a:srgbClr val="000000"/>
            </a:solidFill>
            <a:round/>
            <a:headEnd/>
            <a:tailEn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graphicFrame>
        <p:nvGraphicFramePr>
          <p:cNvPr id="20484" name="Object 15"/>
          <p:cNvGraphicFramePr>
            <a:graphicFrameLocks noChangeAspect="1"/>
          </p:cNvGraphicFramePr>
          <p:nvPr/>
        </p:nvGraphicFramePr>
        <p:xfrm>
          <a:off x="2689607" y="5778449"/>
          <a:ext cx="392113" cy="542925"/>
        </p:xfrm>
        <a:graphic>
          <a:graphicData uri="http://schemas.openxmlformats.org/presentationml/2006/ole">
            <mc:AlternateContent xmlns:mc="http://schemas.openxmlformats.org/markup-compatibility/2006">
              <mc:Choice xmlns:v="urn:schemas-microsoft-com:vml" Requires="v">
                <p:oleObj name="Equation" r:id="rId4" imgW="164880" imgH="228600" progId="Equation.DSMT4">
                  <p:embed/>
                </p:oleObj>
              </mc:Choice>
              <mc:Fallback>
                <p:oleObj name="Equation" r:id="rId4" imgW="164880" imgH="228600" progId="Equation.DSMT4">
                  <p:embed/>
                  <p:pic>
                    <p:nvPicPr>
                      <p:cNvPr id="20484" name="Object 15"/>
                      <p:cNvPicPr>
                        <a:picLocks noChangeAspect="1" noChangeArrowheads="1"/>
                      </p:cNvPicPr>
                      <p:nvPr/>
                    </p:nvPicPr>
                    <p:blipFill>
                      <a:blip r:embed="rId5"/>
                      <a:srcRect/>
                      <a:stretch>
                        <a:fillRect/>
                      </a:stretch>
                    </p:blipFill>
                    <p:spPr bwMode="auto">
                      <a:xfrm>
                        <a:off x="2689607" y="5778449"/>
                        <a:ext cx="392113" cy="542925"/>
                      </a:xfrm>
                      <a:prstGeom prst="rect">
                        <a:avLst/>
                      </a:prstGeom>
                      <a:noFill/>
                      <a:ln>
                        <a:noFill/>
                      </a:ln>
                      <a:effectLst/>
                    </p:spPr>
                  </p:pic>
                </p:oleObj>
              </mc:Fallback>
            </mc:AlternateContent>
          </a:graphicData>
        </a:graphic>
      </p:graphicFrame>
      <p:sp>
        <p:nvSpPr>
          <p:cNvPr id="236561" name="Line 17"/>
          <p:cNvSpPr>
            <a:spLocks noChangeShapeType="1"/>
          </p:cNvSpPr>
          <p:nvPr/>
        </p:nvSpPr>
        <p:spPr bwMode="auto">
          <a:xfrm flipH="1">
            <a:off x="1450949" y="4423013"/>
            <a:ext cx="4735" cy="942476"/>
          </a:xfrm>
          <a:prstGeom prst="line">
            <a:avLst/>
          </a:prstGeom>
          <a:noFill/>
          <a:ln w="28575">
            <a:solidFill>
              <a:srgbClr val="000000"/>
            </a:solidFill>
            <a:round/>
            <a:headEnd type="triangle" w="med" len="med"/>
            <a:tailEnd type="triangle" w="med" len="med"/>
          </a:ln>
          <a:effectLst/>
        </p:spPr>
        <p:txBody>
          <a:bodyPr wrap="square">
            <a:spAutoFit/>
          </a:bodyPr>
          <a:lstStyle/>
          <a:p>
            <a:pPr>
              <a:defRPr/>
            </a:pPr>
            <a:endParaRPr lang="en-US">
              <a:effectLst>
                <a:outerShdw blurRad="38100" dist="38100" dir="2700000" algn="tl">
                  <a:srgbClr val="000000">
                    <a:alpha val="43137"/>
                  </a:srgbClr>
                </a:outerShdw>
              </a:effectLst>
              <a:latin typeface="Arial" charset="0"/>
            </a:endParaRPr>
          </a:p>
        </p:txBody>
      </p:sp>
      <p:graphicFrame>
        <p:nvGraphicFramePr>
          <p:cNvPr id="20485" name="Object 18"/>
          <p:cNvGraphicFramePr>
            <a:graphicFrameLocks noChangeAspect="1"/>
          </p:cNvGraphicFramePr>
          <p:nvPr/>
        </p:nvGraphicFramePr>
        <p:xfrm>
          <a:off x="671881" y="4641196"/>
          <a:ext cx="482600" cy="542925"/>
        </p:xfrm>
        <a:graphic>
          <a:graphicData uri="http://schemas.openxmlformats.org/presentationml/2006/ole">
            <mc:AlternateContent xmlns:mc="http://schemas.openxmlformats.org/markup-compatibility/2006">
              <mc:Choice xmlns:v="urn:schemas-microsoft-com:vml" Requires="v">
                <p:oleObj name="Equation" r:id="rId6" imgW="203040" imgH="228600" progId="Equation.DSMT4">
                  <p:embed/>
                </p:oleObj>
              </mc:Choice>
              <mc:Fallback>
                <p:oleObj name="Equation" r:id="rId6" imgW="203040" imgH="228600" progId="Equation.DSMT4">
                  <p:embed/>
                  <p:pic>
                    <p:nvPicPr>
                      <p:cNvPr id="20485" name="Object 18"/>
                      <p:cNvPicPr>
                        <a:picLocks noChangeAspect="1" noChangeArrowheads="1"/>
                      </p:cNvPicPr>
                      <p:nvPr/>
                    </p:nvPicPr>
                    <p:blipFill>
                      <a:blip r:embed="rId7"/>
                      <a:srcRect/>
                      <a:stretch>
                        <a:fillRect/>
                      </a:stretch>
                    </p:blipFill>
                    <p:spPr bwMode="auto">
                      <a:xfrm>
                        <a:off x="671881" y="4641196"/>
                        <a:ext cx="482600" cy="542925"/>
                      </a:xfrm>
                      <a:prstGeom prst="rect">
                        <a:avLst/>
                      </a:prstGeom>
                      <a:noFill/>
                      <a:ln>
                        <a:noFill/>
                      </a:ln>
                      <a:effectLst/>
                    </p:spPr>
                  </p:pic>
                </p:oleObj>
              </mc:Fallback>
            </mc:AlternateContent>
          </a:graphicData>
        </a:graphic>
      </p:graphicFrame>
      <p:sp>
        <p:nvSpPr>
          <p:cNvPr id="236563" name="Line 19"/>
          <p:cNvSpPr>
            <a:spLocks noChangeShapeType="1"/>
          </p:cNvSpPr>
          <p:nvPr/>
        </p:nvSpPr>
        <p:spPr bwMode="auto">
          <a:xfrm flipV="1">
            <a:off x="6382073" y="3454503"/>
            <a:ext cx="0" cy="1512888"/>
          </a:xfrm>
          <a:prstGeom prst="line">
            <a:avLst/>
          </a:prstGeom>
          <a:noFill/>
          <a:ln w="9525">
            <a:solidFill>
              <a:srgbClr val="000000"/>
            </a:solidFill>
            <a:round/>
            <a:headEnd/>
            <a:tailEn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236564" name="Line 20"/>
          <p:cNvSpPr>
            <a:spLocks noChangeShapeType="1"/>
          </p:cNvSpPr>
          <p:nvPr/>
        </p:nvSpPr>
        <p:spPr bwMode="auto">
          <a:xfrm>
            <a:off x="4548189" y="3637265"/>
            <a:ext cx="1835249" cy="8759"/>
          </a:xfrm>
          <a:prstGeom prst="line">
            <a:avLst/>
          </a:prstGeom>
          <a:noFill/>
          <a:ln w="28575">
            <a:solidFill>
              <a:srgbClr val="000000"/>
            </a:solidFill>
            <a:round/>
            <a:headEnd type="triangle" w="med" len="med"/>
            <a:tailEnd type="triangle" w="med" len="med"/>
          </a:ln>
          <a:effectLst/>
        </p:spPr>
        <p:txBody>
          <a:bodyPr wrap="square">
            <a:spAutoFit/>
          </a:bodyPr>
          <a:lstStyle/>
          <a:p>
            <a:pPr>
              <a:defRPr/>
            </a:pPr>
            <a:endParaRPr lang="en-US">
              <a:effectLst>
                <a:outerShdw blurRad="38100" dist="38100" dir="2700000" algn="tl">
                  <a:srgbClr val="000000">
                    <a:alpha val="43137"/>
                  </a:srgbClr>
                </a:outerShdw>
              </a:effectLst>
              <a:latin typeface="Arial" charset="0"/>
            </a:endParaRPr>
          </a:p>
        </p:txBody>
      </p:sp>
      <p:graphicFrame>
        <p:nvGraphicFramePr>
          <p:cNvPr id="20486" name="Object 21"/>
          <p:cNvGraphicFramePr>
            <a:graphicFrameLocks noChangeAspect="1"/>
          </p:cNvGraphicFramePr>
          <p:nvPr/>
        </p:nvGraphicFramePr>
        <p:xfrm>
          <a:off x="4764089" y="3783316"/>
          <a:ext cx="392113" cy="392113"/>
        </p:xfrm>
        <a:graphic>
          <a:graphicData uri="http://schemas.openxmlformats.org/presentationml/2006/ole">
            <mc:AlternateContent xmlns:mc="http://schemas.openxmlformats.org/markup-compatibility/2006">
              <mc:Choice xmlns:v="urn:schemas-microsoft-com:vml" Requires="v">
                <p:oleObj name="Equation" r:id="rId8" imgW="164880" imgH="164880" progId="Equation.DSMT4">
                  <p:embed/>
                </p:oleObj>
              </mc:Choice>
              <mc:Fallback>
                <p:oleObj name="Equation" r:id="rId8" imgW="164880" imgH="164880" progId="Equation.DSMT4">
                  <p:embed/>
                  <p:pic>
                    <p:nvPicPr>
                      <p:cNvPr id="20486" name="Object 21"/>
                      <p:cNvPicPr>
                        <a:picLocks noChangeAspect="1" noChangeArrowheads="1"/>
                      </p:cNvPicPr>
                      <p:nvPr/>
                    </p:nvPicPr>
                    <p:blipFill>
                      <a:blip r:embed="rId9"/>
                      <a:srcRect/>
                      <a:stretch>
                        <a:fillRect/>
                      </a:stretch>
                    </p:blipFill>
                    <p:spPr bwMode="auto">
                      <a:xfrm>
                        <a:off x="4764089" y="3783316"/>
                        <a:ext cx="392113" cy="392113"/>
                      </a:xfrm>
                      <a:prstGeom prst="rect">
                        <a:avLst/>
                      </a:prstGeom>
                      <a:noFill/>
                      <a:ln>
                        <a:noFill/>
                      </a:ln>
                      <a:effectLst/>
                    </p:spPr>
                  </p:pic>
                </p:oleObj>
              </mc:Fallback>
            </mc:AlternateContent>
          </a:graphicData>
        </a:graphic>
      </p:graphicFrame>
      <p:sp>
        <p:nvSpPr>
          <p:cNvPr id="236566" name="Line 22"/>
          <p:cNvSpPr>
            <a:spLocks noChangeShapeType="1"/>
          </p:cNvSpPr>
          <p:nvPr/>
        </p:nvSpPr>
        <p:spPr bwMode="auto">
          <a:xfrm>
            <a:off x="6382073" y="4138474"/>
            <a:ext cx="0" cy="504825"/>
          </a:xfrm>
          <a:prstGeom prst="line">
            <a:avLst/>
          </a:prstGeom>
          <a:noFill/>
          <a:ln w="28575">
            <a:solidFill>
              <a:srgbClr val="000000"/>
            </a:solidFill>
            <a:round/>
            <a:headEnd/>
            <a:tailEnd type="triangle" w="med" len="me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236567" name="Line 23"/>
          <p:cNvSpPr>
            <a:spLocks noChangeShapeType="1"/>
          </p:cNvSpPr>
          <p:nvPr/>
        </p:nvSpPr>
        <p:spPr bwMode="auto">
          <a:xfrm>
            <a:off x="6382073" y="5275888"/>
            <a:ext cx="0" cy="504825"/>
          </a:xfrm>
          <a:prstGeom prst="line">
            <a:avLst/>
          </a:prstGeom>
          <a:noFill/>
          <a:ln w="28575">
            <a:solidFill>
              <a:srgbClr val="000000"/>
            </a:solidFill>
            <a:round/>
            <a:headEnd type="triangle" w="med" len="med"/>
            <a:tailEn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graphicFrame>
        <p:nvGraphicFramePr>
          <p:cNvPr id="20487" name="Object 24"/>
          <p:cNvGraphicFramePr>
            <a:graphicFrameLocks noChangeAspect="1"/>
          </p:cNvGraphicFramePr>
          <p:nvPr/>
        </p:nvGraphicFramePr>
        <p:xfrm>
          <a:off x="6641599" y="4111345"/>
          <a:ext cx="603250" cy="542925"/>
        </p:xfrm>
        <a:graphic>
          <a:graphicData uri="http://schemas.openxmlformats.org/presentationml/2006/ole">
            <mc:AlternateContent xmlns:mc="http://schemas.openxmlformats.org/markup-compatibility/2006">
              <mc:Choice xmlns:v="urn:schemas-microsoft-com:vml" Requires="v">
                <p:oleObj name="Equation" r:id="rId10" imgW="253800" imgH="228600" progId="Equation.DSMT4">
                  <p:embed/>
                </p:oleObj>
              </mc:Choice>
              <mc:Fallback>
                <p:oleObj name="Equation" r:id="rId10" imgW="253800" imgH="228600" progId="Equation.DSMT4">
                  <p:embed/>
                  <p:pic>
                    <p:nvPicPr>
                      <p:cNvPr id="20487" name="Object 24"/>
                      <p:cNvPicPr>
                        <a:picLocks noChangeAspect="1" noChangeArrowheads="1"/>
                      </p:cNvPicPr>
                      <p:nvPr/>
                    </p:nvPicPr>
                    <p:blipFill>
                      <a:blip r:embed="rId11"/>
                      <a:srcRect/>
                      <a:stretch>
                        <a:fillRect/>
                      </a:stretch>
                    </p:blipFill>
                    <p:spPr bwMode="auto">
                      <a:xfrm>
                        <a:off x="6641599" y="4111345"/>
                        <a:ext cx="603250" cy="542925"/>
                      </a:xfrm>
                      <a:prstGeom prst="rect">
                        <a:avLst/>
                      </a:prstGeom>
                      <a:noFill/>
                      <a:ln>
                        <a:noFill/>
                      </a:ln>
                      <a:effectLst/>
                    </p:spPr>
                  </p:pic>
                </p:oleObj>
              </mc:Fallback>
            </mc:AlternateContent>
          </a:graphicData>
        </a:graphic>
      </p:graphicFrame>
      <p:sp>
        <p:nvSpPr>
          <p:cNvPr id="236569" name="Line 25"/>
          <p:cNvSpPr>
            <a:spLocks noChangeShapeType="1"/>
          </p:cNvSpPr>
          <p:nvPr/>
        </p:nvSpPr>
        <p:spPr bwMode="auto">
          <a:xfrm flipV="1">
            <a:off x="4548189" y="5956604"/>
            <a:ext cx="0" cy="604838"/>
          </a:xfrm>
          <a:prstGeom prst="line">
            <a:avLst/>
          </a:prstGeom>
          <a:noFill/>
          <a:ln w="9525">
            <a:solidFill>
              <a:srgbClr val="000000"/>
            </a:solidFill>
            <a:round/>
            <a:headEnd/>
            <a:tailEn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236570" name="Line 26"/>
          <p:cNvSpPr>
            <a:spLocks noChangeShapeType="1"/>
          </p:cNvSpPr>
          <p:nvPr/>
        </p:nvSpPr>
        <p:spPr bwMode="auto">
          <a:xfrm>
            <a:off x="4548189" y="6301092"/>
            <a:ext cx="1944688" cy="0"/>
          </a:xfrm>
          <a:prstGeom prst="line">
            <a:avLst/>
          </a:prstGeom>
          <a:noFill/>
          <a:ln w="28575">
            <a:solidFill>
              <a:srgbClr val="000000"/>
            </a:solidFill>
            <a:round/>
            <a:headEnd type="triangle" w="med" len="med"/>
            <a:tailEnd type="triangle" w="med" len="me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graphicFrame>
        <p:nvGraphicFramePr>
          <p:cNvPr id="20488" name="Object 27"/>
          <p:cNvGraphicFramePr>
            <a:graphicFrameLocks noChangeAspect="1"/>
          </p:cNvGraphicFramePr>
          <p:nvPr/>
        </p:nvGraphicFramePr>
        <p:xfrm>
          <a:off x="5340351" y="5724829"/>
          <a:ext cx="361950" cy="482600"/>
        </p:xfrm>
        <a:graphic>
          <a:graphicData uri="http://schemas.openxmlformats.org/presentationml/2006/ole">
            <mc:AlternateContent xmlns:mc="http://schemas.openxmlformats.org/markup-compatibility/2006">
              <mc:Choice xmlns:v="urn:schemas-microsoft-com:vml" Requires="v">
                <p:oleObj name="Equation" r:id="rId12" imgW="152280" imgH="203040" progId="Equation.DSMT4">
                  <p:embed/>
                </p:oleObj>
              </mc:Choice>
              <mc:Fallback>
                <p:oleObj name="Equation" r:id="rId12" imgW="152280" imgH="203040" progId="Equation.DSMT4">
                  <p:embed/>
                  <p:pic>
                    <p:nvPicPr>
                      <p:cNvPr id="20488" name="Object 27"/>
                      <p:cNvPicPr>
                        <a:picLocks noChangeAspect="1" noChangeArrowheads="1"/>
                      </p:cNvPicPr>
                      <p:nvPr/>
                    </p:nvPicPr>
                    <p:blipFill>
                      <a:blip r:embed="rId13"/>
                      <a:srcRect/>
                      <a:stretch>
                        <a:fillRect/>
                      </a:stretch>
                    </p:blipFill>
                    <p:spPr bwMode="auto">
                      <a:xfrm>
                        <a:off x="5340351" y="5724829"/>
                        <a:ext cx="361950" cy="482600"/>
                      </a:xfrm>
                      <a:prstGeom prst="rect">
                        <a:avLst/>
                      </a:prstGeom>
                      <a:noFill/>
                      <a:ln>
                        <a:noFill/>
                      </a:ln>
                      <a:effectLst/>
                    </p:spPr>
                  </p:pic>
                </p:oleObj>
              </mc:Fallback>
            </mc:AlternateContent>
          </a:graphicData>
        </a:graphic>
      </p:graphicFrame>
      <p:sp>
        <p:nvSpPr>
          <p:cNvPr id="236572" name="Line 28"/>
          <p:cNvSpPr>
            <a:spLocks noChangeShapeType="1"/>
          </p:cNvSpPr>
          <p:nvPr/>
        </p:nvSpPr>
        <p:spPr bwMode="auto">
          <a:xfrm flipV="1">
            <a:off x="6492876" y="5869292"/>
            <a:ext cx="0" cy="604838"/>
          </a:xfrm>
          <a:prstGeom prst="line">
            <a:avLst/>
          </a:prstGeom>
          <a:noFill/>
          <a:ln w="9525">
            <a:solidFill>
              <a:srgbClr val="000000"/>
            </a:solidFill>
            <a:round/>
            <a:headEnd/>
            <a:tailEnd/>
          </a:ln>
          <a:effectLst/>
        </p:spPr>
        <p:txBody>
          <a:bodyPr>
            <a:spAutoFit/>
          </a:bodyPr>
          <a:lstStyle/>
          <a:p>
            <a:pPr>
              <a:defRPr/>
            </a:pPr>
            <a:endParaRPr lang="en-US">
              <a:effectLst>
                <a:outerShdw blurRad="38100" dist="38100" dir="2700000" algn="tl">
                  <a:srgbClr val="000000">
                    <a:alpha val="43137"/>
                  </a:srgbClr>
                </a:outerShdw>
              </a:effectLst>
              <a:latin typeface="Arial" charset="0"/>
            </a:endParaRPr>
          </a:p>
        </p:txBody>
      </p:sp>
      <p:sp>
        <p:nvSpPr>
          <p:cNvPr id="18443" name="Text Box 30"/>
          <p:cNvSpPr txBox="1">
            <a:spLocks noChangeArrowheads="1"/>
          </p:cNvSpPr>
          <p:nvPr/>
        </p:nvSpPr>
        <p:spPr bwMode="auto">
          <a:xfrm>
            <a:off x="7861955" y="4021922"/>
            <a:ext cx="3725700" cy="461665"/>
          </a:xfrm>
          <a:prstGeom prst="rect">
            <a:avLst/>
          </a:prstGeom>
          <a:noFill/>
          <a:ln w="9525" algn="ctr">
            <a:noFill/>
            <a:miter lim="800000"/>
            <a:headEnd/>
            <a:tailEnd/>
          </a:ln>
        </p:spPr>
        <p:txBody>
          <a:bodyPr wrap="none">
            <a:spAutoFit/>
          </a:bodyPr>
          <a:lstStyle/>
          <a:p>
            <a:pPr>
              <a:defRPr/>
            </a:pPr>
            <a:r>
              <a:rPr lang="en-US" sz="2400" dirty="0">
                <a:latin typeface="Helvetica" panose="020B0604020202020204" pitchFamily="34" charset="0"/>
                <a:cs typeface="Helvetica" panose="020B0604020202020204" pitchFamily="34" charset="0"/>
              </a:rPr>
              <a:t>Simplified case: (if z</a:t>
            </a:r>
            <a:r>
              <a:rPr lang="en-US" sz="2400" baseline="-25000" dirty="0">
                <a:latin typeface="Helvetica" panose="020B0604020202020204" pitchFamily="34" charset="0"/>
                <a:cs typeface="Helvetica" panose="020B0604020202020204" pitchFamily="34" charset="0"/>
              </a:rPr>
              <a:t>0 </a:t>
            </a:r>
            <a:r>
              <a:rPr lang="en-US" sz="2400" dirty="0">
                <a:latin typeface="Helvetica" panose="020B0604020202020204" pitchFamily="34" charset="0"/>
                <a:cs typeface="Helvetica" panose="020B0604020202020204" pitchFamily="34" charset="0"/>
              </a:rPr>
              <a:t>&gt;&gt; f)</a:t>
            </a:r>
            <a:endParaRPr lang="nl-NL" sz="2400" dirty="0">
              <a:latin typeface="Helvetica" panose="020B0604020202020204" pitchFamily="34" charset="0"/>
              <a:cs typeface="Helvetica" panose="020B0604020202020204" pitchFamily="34" charset="0"/>
            </a:endParaRPr>
          </a:p>
        </p:txBody>
      </p:sp>
      <p:graphicFrame>
        <p:nvGraphicFramePr>
          <p:cNvPr id="20483" name="Object 31"/>
          <p:cNvGraphicFramePr>
            <a:graphicFrameLocks noChangeAspect="1"/>
          </p:cNvGraphicFramePr>
          <p:nvPr/>
        </p:nvGraphicFramePr>
        <p:xfrm>
          <a:off x="9037314" y="4756209"/>
          <a:ext cx="1862137" cy="1490663"/>
        </p:xfrm>
        <a:graphic>
          <a:graphicData uri="http://schemas.openxmlformats.org/presentationml/2006/ole">
            <mc:AlternateContent xmlns:mc="http://schemas.openxmlformats.org/markup-compatibility/2006">
              <mc:Choice xmlns:v="urn:schemas-microsoft-com:vml" Requires="v">
                <p:oleObj name="Equation" r:id="rId14" imgW="825480" imgH="660240" progId="Equation.DSMT4">
                  <p:embed/>
                </p:oleObj>
              </mc:Choice>
              <mc:Fallback>
                <p:oleObj name="Equation" r:id="rId14" imgW="825480" imgH="660240" progId="Equation.DSMT4">
                  <p:embed/>
                  <p:pic>
                    <p:nvPicPr>
                      <p:cNvPr id="20483" name="Object 31"/>
                      <p:cNvPicPr>
                        <a:picLocks noChangeAspect="1" noChangeArrowheads="1"/>
                      </p:cNvPicPr>
                      <p:nvPr/>
                    </p:nvPicPr>
                    <p:blipFill>
                      <a:blip r:embed="rId15"/>
                      <a:srcRect/>
                      <a:stretch>
                        <a:fillRect/>
                      </a:stretch>
                    </p:blipFill>
                    <p:spPr bwMode="auto">
                      <a:xfrm>
                        <a:off x="9037314" y="4756209"/>
                        <a:ext cx="1862137" cy="149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Oval 2"/>
          <p:cNvSpPr/>
          <p:nvPr/>
        </p:nvSpPr>
        <p:spPr>
          <a:xfrm>
            <a:off x="4433105" y="3727049"/>
            <a:ext cx="254643" cy="2511706"/>
          </a:xfrm>
          <a:prstGeom prst="ellipse">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4" name="Picture 3">
            <a:extLst>
              <a:ext uri="{FF2B5EF4-FFF2-40B4-BE49-F238E27FC236}">
                <a16:creationId xmlns:a16="http://schemas.microsoft.com/office/drawing/2014/main" id="{5F91F8FA-8682-489C-9306-E578032F4A5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177894" y="1332309"/>
            <a:ext cx="4823214" cy="2213780"/>
          </a:xfrm>
          <a:prstGeom prst="rect">
            <a:avLst/>
          </a:prstGeom>
        </p:spPr>
      </p:pic>
      <p:sp>
        <p:nvSpPr>
          <p:cNvPr id="31" name="Freeform 6">
            <a:extLst>
              <a:ext uri="{FF2B5EF4-FFF2-40B4-BE49-F238E27FC236}">
                <a16:creationId xmlns:a16="http://schemas.microsoft.com/office/drawing/2014/main" id="{39EC0130-F278-4F57-A599-53141DFE7D66}"/>
              </a:ext>
            </a:extLst>
          </p:cNvPr>
          <p:cNvSpPr>
            <a:spLocks/>
          </p:cNvSpPr>
          <p:nvPr/>
        </p:nvSpPr>
        <p:spPr bwMode="auto">
          <a:xfrm flipH="1" flipV="1">
            <a:off x="1384195" y="5404594"/>
            <a:ext cx="3076506" cy="287106"/>
          </a:xfrm>
          <a:custGeom>
            <a:avLst/>
            <a:gdLst>
              <a:gd name="connsiteX0" fmla="*/ 10175 w 10175"/>
              <a:gd name="connsiteY0" fmla="*/ 12466 h 12664"/>
              <a:gd name="connsiteX1" fmla="*/ 6125 w 10175"/>
              <a:gd name="connsiteY1" fmla="*/ 11422 h 12664"/>
              <a:gd name="connsiteX2" fmla="*/ 0 w 10175"/>
              <a:gd name="connsiteY2" fmla="*/ 0 h 12664"/>
            </a:gdLst>
            <a:ahLst/>
            <a:cxnLst>
              <a:cxn ang="0">
                <a:pos x="connsiteX0" y="connsiteY0"/>
              </a:cxn>
              <a:cxn ang="0">
                <a:pos x="connsiteX1" y="connsiteY1"/>
              </a:cxn>
              <a:cxn ang="0">
                <a:pos x="connsiteX2" y="connsiteY2"/>
              </a:cxn>
            </a:cxnLst>
            <a:rect l="l" t="t" r="r" b="b"/>
            <a:pathLst>
              <a:path w="10175" h="12664">
                <a:moveTo>
                  <a:pt x="10175" y="12466"/>
                </a:moveTo>
                <a:cubicBezTo>
                  <a:pt x="8984" y="12722"/>
                  <a:pt x="7793" y="13000"/>
                  <a:pt x="6125" y="11422"/>
                </a:cubicBezTo>
                <a:cubicBezTo>
                  <a:pt x="4456" y="9845"/>
                  <a:pt x="2141" y="3411"/>
                  <a:pt x="0" y="0"/>
                </a:cubicBezTo>
              </a:path>
            </a:pathLst>
          </a:custGeom>
          <a:noFill/>
          <a:ln w="28575" cap="flat" cmpd="sng">
            <a:solidFill>
              <a:srgbClr val="4329DD"/>
            </a:solidFill>
            <a:prstDash val="solid"/>
            <a:round/>
            <a:headEnd/>
            <a:tailEnd/>
          </a:ln>
          <a:effectLst/>
        </p:spPr>
        <p:txBody>
          <a:bodyPr wrap="square">
            <a:spAutoFit/>
          </a:bodyPr>
          <a:lstStyle/>
          <a:p>
            <a:pPr>
              <a:defRPr/>
            </a:pPr>
            <a:endParaRPr lang="en-US">
              <a:effectLst>
                <a:outerShdw blurRad="38100" dist="38100" dir="2700000" algn="tl">
                  <a:srgbClr val="000000">
                    <a:alpha val="43137"/>
                  </a:srgbClr>
                </a:outerShdw>
              </a:effectLst>
              <a:latin typeface="Arial" charset="0"/>
            </a:endParaRPr>
          </a:p>
        </p:txBody>
      </p:sp>
      <p:sp>
        <p:nvSpPr>
          <p:cNvPr id="32" name="Line 20">
            <a:extLst>
              <a:ext uri="{FF2B5EF4-FFF2-40B4-BE49-F238E27FC236}">
                <a16:creationId xmlns:a16="http://schemas.microsoft.com/office/drawing/2014/main" id="{79B81F8A-B8BD-4D48-9FF8-E614C203CA86}"/>
              </a:ext>
            </a:extLst>
          </p:cNvPr>
          <p:cNvSpPr>
            <a:spLocks noChangeShapeType="1"/>
          </p:cNvSpPr>
          <p:nvPr/>
        </p:nvSpPr>
        <p:spPr bwMode="auto">
          <a:xfrm>
            <a:off x="1481296" y="5784720"/>
            <a:ext cx="2939564" cy="3961"/>
          </a:xfrm>
          <a:prstGeom prst="line">
            <a:avLst/>
          </a:prstGeom>
          <a:noFill/>
          <a:ln w="28575">
            <a:solidFill>
              <a:srgbClr val="000000"/>
            </a:solidFill>
            <a:round/>
            <a:headEnd type="triangle" w="med" len="med"/>
            <a:tailEnd type="triangle" w="med" len="med"/>
          </a:ln>
          <a:effectLst/>
        </p:spPr>
        <p:txBody>
          <a:bodyPr wrap="square">
            <a:spAutoFit/>
          </a:bodyPr>
          <a:lstStyle/>
          <a:p>
            <a:pPr>
              <a:defRPr/>
            </a:pPr>
            <a:endParaRPr lang="en-US"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126640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8111" y="209588"/>
            <a:ext cx="7979078" cy="767278"/>
          </a:xfrm>
        </p:spPr>
        <p:txBody>
          <a:bodyPr>
            <a:noAutofit/>
          </a:bodyPr>
          <a:lstStyle/>
          <a:p>
            <a:pPr algn="ctr"/>
            <a:r>
              <a:rPr lang="en-US" sz="3200" dirty="0"/>
              <a:t>Key process parameters definition in laser</a:t>
            </a:r>
            <a:endParaRPr lang="fr-CH" sz="3200" dirty="0"/>
          </a:p>
        </p:txBody>
      </p:sp>
      <p:sp>
        <p:nvSpPr>
          <p:cNvPr id="3" name="Content Placeholder 2"/>
          <p:cNvSpPr>
            <a:spLocks noGrp="1"/>
          </p:cNvSpPr>
          <p:nvPr>
            <p:ph idx="1"/>
          </p:nvPr>
        </p:nvSpPr>
        <p:spPr>
          <a:xfrm>
            <a:off x="1880878" y="1380070"/>
            <a:ext cx="9414933" cy="5240185"/>
          </a:xfrm>
        </p:spPr>
        <p:txBody>
          <a:bodyPr>
            <a:noAutofit/>
          </a:bodyPr>
          <a:lstStyle/>
          <a:p>
            <a:r>
              <a:rPr lang="en-US" sz="2800" b="1" dirty="0"/>
              <a:t>Net fluence</a:t>
            </a:r>
          </a:p>
          <a:p>
            <a:pPr lvl="1"/>
            <a:r>
              <a:rPr lang="en-US" sz="2400" dirty="0"/>
              <a:t>‘How much energy is sent per unit surface’  - ‘Exposure dose’</a:t>
            </a:r>
          </a:p>
          <a:p>
            <a:r>
              <a:rPr lang="en-US" sz="2800" b="1" dirty="0"/>
              <a:t>Average</a:t>
            </a:r>
            <a:r>
              <a:rPr lang="en-US" sz="2800" dirty="0"/>
              <a:t> power</a:t>
            </a:r>
          </a:p>
          <a:p>
            <a:pPr lvl="1"/>
            <a:r>
              <a:rPr lang="en-US" sz="2400" dirty="0"/>
              <a:t>‘Energy exposure per unit of time per surface unit’</a:t>
            </a:r>
          </a:p>
          <a:p>
            <a:r>
              <a:rPr lang="en-US" sz="2800" b="1" dirty="0"/>
              <a:t>Peak</a:t>
            </a:r>
            <a:r>
              <a:rPr lang="en-US" sz="2800" dirty="0"/>
              <a:t> power</a:t>
            </a:r>
          </a:p>
          <a:p>
            <a:pPr lvl="1"/>
            <a:r>
              <a:rPr lang="en-US" sz="2400" dirty="0"/>
              <a:t>‘How much temporal-density of energy is contained </a:t>
            </a:r>
            <a:r>
              <a:rPr lang="en-US" sz="2400" b="1" i="1" dirty="0"/>
              <a:t>in one pulse</a:t>
            </a:r>
            <a:r>
              <a:rPr lang="en-US" sz="2400" dirty="0"/>
              <a:t>’ </a:t>
            </a:r>
            <a:r>
              <a:rPr lang="en-US" sz="2400" b="1" dirty="0"/>
              <a:t>– How intense is the pulse</a:t>
            </a:r>
            <a:endParaRPr lang="en-US" sz="2400" dirty="0"/>
          </a:p>
          <a:p>
            <a:r>
              <a:rPr lang="en-US" sz="2800" b="1" dirty="0"/>
              <a:t>Energy per impulsion</a:t>
            </a:r>
          </a:p>
          <a:p>
            <a:pPr lvl="1"/>
            <a:r>
              <a:rPr lang="en-US" sz="2400" dirty="0"/>
              <a:t>‘Energy contained in on single pulse’</a:t>
            </a:r>
          </a:p>
          <a:p>
            <a:r>
              <a:rPr lang="en-US" sz="2800" b="1" dirty="0"/>
              <a:t>Pulse duration</a:t>
            </a:r>
          </a:p>
          <a:p>
            <a:r>
              <a:rPr lang="en-US" sz="2800" b="1" dirty="0"/>
              <a:t>Repetition rates</a:t>
            </a:r>
          </a:p>
          <a:p>
            <a:pPr lvl="1"/>
            <a:r>
              <a:rPr lang="en-US" sz="2400" dirty="0"/>
              <a:t>‘Frequency at which pulses are fired’ </a:t>
            </a:r>
          </a:p>
        </p:txBody>
      </p:sp>
      <p:sp>
        <p:nvSpPr>
          <p:cNvPr id="4" name="TextBox 3"/>
          <p:cNvSpPr txBox="1"/>
          <p:nvPr/>
        </p:nvSpPr>
        <p:spPr>
          <a:xfrm>
            <a:off x="4465592" y="1321443"/>
            <a:ext cx="1075936" cy="523220"/>
          </a:xfrm>
          <a:prstGeom prst="rect">
            <a:avLst/>
          </a:prstGeom>
          <a:noFill/>
        </p:spPr>
        <p:txBody>
          <a:bodyPr wrap="none" rtlCol="0">
            <a:spAutoFit/>
          </a:bodyPr>
          <a:lstStyle/>
          <a:p>
            <a:r>
              <a:rPr lang="en-US" sz="2800" dirty="0">
                <a:solidFill>
                  <a:srgbClr val="00B050"/>
                </a:solidFill>
                <a:latin typeface="Helvetica" panose="020B0604020202020204" pitchFamily="34" charset="0"/>
                <a:cs typeface="Helvetica" panose="020B0604020202020204" pitchFamily="34" charset="0"/>
              </a:rPr>
              <a:t>J/cm</a:t>
            </a:r>
            <a:r>
              <a:rPr lang="en-US" sz="2800" baseline="30000" dirty="0">
                <a:solidFill>
                  <a:srgbClr val="00B050"/>
                </a:solidFill>
                <a:latin typeface="Helvetica" panose="020B0604020202020204" pitchFamily="34" charset="0"/>
                <a:cs typeface="Helvetica" panose="020B0604020202020204" pitchFamily="34" charset="0"/>
              </a:rPr>
              <a:t>2</a:t>
            </a:r>
            <a:endParaRPr lang="fr-CH" sz="2800" dirty="0">
              <a:solidFill>
                <a:srgbClr val="00B050"/>
              </a:solidFill>
              <a:latin typeface="Helvetica" panose="020B0604020202020204" pitchFamily="34" charset="0"/>
              <a:cs typeface="Helvetica" panose="020B0604020202020204" pitchFamily="34" charset="0"/>
            </a:endParaRPr>
          </a:p>
        </p:txBody>
      </p:sp>
      <p:sp>
        <p:nvSpPr>
          <p:cNvPr id="5" name="TextBox 4"/>
          <p:cNvSpPr txBox="1"/>
          <p:nvPr/>
        </p:nvSpPr>
        <p:spPr>
          <a:xfrm>
            <a:off x="4466769" y="3082943"/>
            <a:ext cx="1614545" cy="523220"/>
          </a:xfrm>
          <a:prstGeom prst="rect">
            <a:avLst/>
          </a:prstGeom>
          <a:noFill/>
        </p:spPr>
        <p:txBody>
          <a:bodyPr wrap="none" rtlCol="0">
            <a:spAutoFit/>
          </a:bodyPr>
          <a:lstStyle/>
          <a:p>
            <a:r>
              <a:rPr lang="en-US" sz="2800" dirty="0">
                <a:solidFill>
                  <a:srgbClr val="00B050"/>
                </a:solidFill>
                <a:latin typeface="Helvetica" panose="020B0604020202020204" pitchFamily="34" charset="0"/>
                <a:cs typeface="Helvetica" panose="020B0604020202020204" pitchFamily="34" charset="0"/>
              </a:rPr>
              <a:t>in W/cm</a:t>
            </a:r>
            <a:r>
              <a:rPr lang="en-US" sz="2800" baseline="30000" dirty="0">
                <a:solidFill>
                  <a:srgbClr val="00B050"/>
                </a:solidFill>
                <a:latin typeface="Helvetica" panose="020B0604020202020204" pitchFamily="34" charset="0"/>
                <a:cs typeface="Helvetica" panose="020B0604020202020204" pitchFamily="34" charset="0"/>
              </a:rPr>
              <a:t>2</a:t>
            </a:r>
            <a:endParaRPr lang="fr-CH" sz="2800" dirty="0">
              <a:solidFill>
                <a:srgbClr val="00B050"/>
              </a:solidFill>
              <a:latin typeface="Helvetica" panose="020B0604020202020204" pitchFamily="34" charset="0"/>
              <a:cs typeface="Helvetica" panose="020B0604020202020204" pitchFamily="34" charset="0"/>
            </a:endParaRPr>
          </a:p>
        </p:txBody>
      </p:sp>
      <p:sp>
        <p:nvSpPr>
          <p:cNvPr id="6" name="TextBox 5"/>
          <p:cNvSpPr txBox="1"/>
          <p:nvPr/>
        </p:nvSpPr>
        <p:spPr>
          <a:xfrm>
            <a:off x="5079493" y="2238354"/>
            <a:ext cx="5147050" cy="523220"/>
          </a:xfrm>
          <a:prstGeom prst="rect">
            <a:avLst/>
          </a:prstGeom>
          <a:noFill/>
        </p:spPr>
        <p:txBody>
          <a:bodyPr wrap="none" rtlCol="0">
            <a:spAutoFit/>
          </a:bodyPr>
          <a:lstStyle/>
          <a:p>
            <a:r>
              <a:rPr lang="en-US" sz="2800" dirty="0">
                <a:solidFill>
                  <a:srgbClr val="00B050"/>
                </a:solidFill>
                <a:latin typeface="Helvetica" panose="020B0604020202020204" pitchFamily="34" charset="0"/>
                <a:cs typeface="Helvetica" panose="020B0604020202020204" pitchFamily="34" charset="0"/>
              </a:rPr>
              <a:t>in Watt (i.e. J/s) per cm</a:t>
            </a:r>
            <a:r>
              <a:rPr lang="en-US" sz="2800" baseline="30000" dirty="0">
                <a:solidFill>
                  <a:srgbClr val="00B050"/>
                </a:solidFill>
                <a:latin typeface="Helvetica" panose="020B0604020202020204" pitchFamily="34" charset="0"/>
                <a:cs typeface="Helvetica" panose="020B0604020202020204" pitchFamily="34" charset="0"/>
              </a:rPr>
              <a:t>2</a:t>
            </a:r>
            <a:r>
              <a:rPr lang="en-US" sz="2800" dirty="0">
                <a:solidFill>
                  <a:srgbClr val="00B050"/>
                </a:solidFill>
                <a:latin typeface="Helvetica" panose="020B0604020202020204" pitchFamily="34" charset="0"/>
                <a:cs typeface="Helvetica" panose="020B0604020202020204" pitchFamily="34" charset="0"/>
              </a:rPr>
              <a:t> W/cm</a:t>
            </a:r>
            <a:r>
              <a:rPr lang="en-US" sz="2800" baseline="30000" dirty="0">
                <a:solidFill>
                  <a:srgbClr val="00B050"/>
                </a:solidFill>
                <a:latin typeface="Helvetica" panose="020B0604020202020204" pitchFamily="34" charset="0"/>
                <a:cs typeface="Helvetica" panose="020B0604020202020204" pitchFamily="34" charset="0"/>
              </a:rPr>
              <a:t>2</a:t>
            </a:r>
            <a:endParaRPr lang="fr-CH" sz="2800" dirty="0">
              <a:solidFill>
                <a:srgbClr val="00B050"/>
              </a:solidFill>
              <a:latin typeface="Helvetica" panose="020B0604020202020204" pitchFamily="34" charset="0"/>
              <a:cs typeface="Helvetica" panose="020B0604020202020204" pitchFamily="34" charset="0"/>
            </a:endParaRPr>
          </a:p>
        </p:txBody>
      </p:sp>
      <p:sp>
        <p:nvSpPr>
          <p:cNvPr id="7" name="TextBox 6"/>
          <p:cNvSpPr txBox="1"/>
          <p:nvPr/>
        </p:nvSpPr>
        <p:spPr>
          <a:xfrm>
            <a:off x="6143139" y="4371218"/>
            <a:ext cx="744114" cy="523220"/>
          </a:xfrm>
          <a:prstGeom prst="rect">
            <a:avLst/>
          </a:prstGeom>
          <a:noFill/>
        </p:spPr>
        <p:txBody>
          <a:bodyPr wrap="none" rtlCol="0">
            <a:spAutoFit/>
          </a:bodyPr>
          <a:lstStyle/>
          <a:p>
            <a:r>
              <a:rPr lang="en-US" sz="2800" dirty="0">
                <a:solidFill>
                  <a:srgbClr val="00B050"/>
                </a:solidFill>
                <a:latin typeface="Helvetica" panose="020B0604020202020204" pitchFamily="34" charset="0"/>
                <a:cs typeface="Helvetica" panose="020B0604020202020204" pitchFamily="34" charset="0"/>
              </a:rPr>
              <a:t>in J</a:t>
            </a:r>
            <a:endParaRPr lang="fr-CH" sz="2800" dirty="0">
              <a:solidFill>
                <a:srgbClr val="00B050"/>
              </a:solidFill>
              <a:latin typeface="Helvetica" panose="020B0604020202020204" pitchFamily="34" charset="0"/>
              <a:cs typeface="Helvetica" panose="020B0604020202020204" pitchFamily="34" charset="0"/>
            </a:endParaRPr>
          </a:p>
        </p:txBody>
      </p:sp>
      <p:sp>
        <p:nvSpPr>
          <p:cNvPr id="8" name="TextBox 7"/>
          <p:cNvSpPr txBox="1"/>
          <p:nvPr/>
        </p:nvSpPr>
        <p:spPr>
          <a:xfrm>
            <a:off x="4981950" y="5312030"/>
            <a:ext cx="744114" cy="523220"/>
          </a:xfrm>
          <a:prstGeom prst="rect">
            <a:avLst/>
          </a:prstGeom>
          <a:noFill/>
        </p:spPr>
        <p:txBody>
          <a:bodyPr wrap="none" rtlCol="0">
            <a:spAutoFit/>
          </a:bodyPr>
          <a:lstStyle/>
          <a:p>
            <a:r>
              <a:rPr lang="en-US" sz="2800" dirty="0">
                <a:solidFill>
                  <a:srgbClr val="00B050"/>
                </a:solidFill>
                <a:latin typeface="Helvetica" panose="020B0604020202020204" pitchFamily="34" charset="0"/>
                <a:cs typeface="Helvetica" panose="020B0604020202020204" pitchFamily="34" charset="0"/>
              </a:rPr>
              <a:t>in s</a:t>
            </a:r>
            <a:endParaRPr lang="fr-CH" sz="2800" dirty="0">
              <a:solidFill>
                <a:srgbClr val="00B050"/>
              </a:solidFill>
              <a:latin typeface="Helvetica" panose="020B0604020202020204" pitchFamily="34" charset="0"/>
              <a:cs typeface="Helvetica" panose="020B0604020202020204" pitchFamily="34" charset="0"/>
            </a:endParaRPr>
          </a:p>
        </p:txBody>
      </p:sp>
      <p:sp>
        <p:nvSpPr>
          <p:cNvPr id="9" name="TextBox 8"/>
          <p:cNvSpPr txBox="1"/>
          <p:nvPr/>
        </p:nvSpPr>
        <p:spPr>
          <a:xfrm>
            <a:off x="5152563" y="5809519"/>
            <a:ext cx="1003801" cy="523220"/>
          </a:xfrm>
          <a:prstGeom prst="rect">
            <a:avLst/>
          </a:prstGeom>
          <a:noFill/>
        </p:spPr>
        <p:txBody>
          <a:bodyPr wrap="none" rtlCol="0">
            <a:spAutoFit/>
          </a:bodyPr>
          <a:lstStyle/>
          <a:p>
            <a:r>
              <a:rPr lang="en-US" sz="2800" dirty="0">
                <a:solidFill>
                  <a:srgbClr val="00B050"/>
                </a:solidFill>
                <a:latin typeface="Helvetica" panose="020B0604020202020204" pitchFamily="34" charset="0"/>
                <a:cs typeface="Helvetica" panose="020B0604020202020204" pitchFamily="34" charset="0"/>
              </a:rPr>
              <a:t>in Hz</a:t>
            </a:r>
            <a:endParaRPr lang="fr-CH" sz="2800" dirty="0">
              <a:solidFill>
                <a:srgbClr val="00B050"/>
              </a:solidFill>
              <a:latin typeface="Helvetica" panose="020B0604020202020204" pitchFamily="34" charset="0"/>
              <a:cs typeface="Helvetica" panose="020B0604020202020204" pitchFamily="34" charset="0"/>
            </a:endParaRPr>
          </a:p>
        </p:txBody>
      </p:sp>
      <p:grpSp>
        <p:nvGrpSpPr>
          <p:cNvPr id="14" name="Group 13"/>
          <p:cNvGrpSpPr/>
          <p:nvPr/>
        </p:nvGrpSpPr>
        <p:grpSpPr>
          <a:xfrm>
            <a:off x="146536" y="1145430"/>
            <a:ext cx="1802100" cy="2677656"/>
            <a:chOff x="146536" y="1145430"/>
            <a:chExt cx="1802100" cy="2677656"/>
          </a:xfrm>
        </p:grpSpPr>
        <p:sp>
          <p:nvSpPr>
            <p:cNvPr id="10" name="Left Brace 9"/>
            <p:cNvSpPr/>
            <p:nvPr/>
          </p:nvSpPr>
          <p:spPr>
            <a:xfrm>
              <a:off x="1659269" y="1442746"/>
              <a:ext cx="289367" cy="1441048"/>
            </a:xfrm>
            <a:prstGeom prst="leftBrace">
              <a:avLst/>
            </a:prstGeom>
            <a:ln>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sz="2400"/>
            </a:p>
          </p:txBody>
        </p:sp>
        <p:sp>
          <p:nvSpPr>
            <p:cNvPr id="11" name="TextBox 10"/>
            <p:cNvSpPr txBox="1"/>
            <p:nvPr/>
          </p:nvSpPr>
          <p:spPr>
            <a:xfrm>
              <a:off x="146536" y="1145430"/>
              <a:ext cx="1331089" cy="2677656"/>
            </a:xfrm>
            <a:prstGeom prst="rect">
              <a:avLst/>
            </a:prstGeom>
            <a:noFill/>
          </p:spPr>
          <p:txBody>
            <a:bodyPr wrap="square" rtlCol="0">
              <a:spAutoFit/>
            </a:bodyPr>
            <a:lstStyle/>
            <a:p>
              <a:pPr algn="ctr"/>
              <a:r>
                <a:rPr lang="en-US" sz="2400" dirty="0">
                  <a:solidFill>
                    <a:srgbClr val="3333FF"/>
                  </a:solidFill>
                  <a:latin typeface="Helvetica" panose="020B0604020202020204" pitchFamily="34" charset="0"/>
                  <a:cs typeface="Helvetica" panose="020B0604020202020204" pitchFamily="34" charset="0"/>
                </a:rPr>
                <a:t>Used for both pulsed and continuous lasers</a:t>
              </a:r>
              <a:endParaRPr lang="fr-CH" sz="2400" dirty="0">
                <a:solidFill>
                  <a:srgbClr val="3333FF"/>
                </a:solidFill>
                <a:latin typeface="Helvetica" panose="020B0604020202020204" pitchFamily="34" charset="0"/>
                <a:cs typeface="Helvetica" panose="020B0604020202020204" pitchFamily="34" charset="0"/>
              </a:endParaRPr>
            </a:p>
          </p:txBody>
        </p:sp>
      </p:grpSp>
      <p:grpSp>
        <p:nvGrpSpPr>
          <p:cNvPr id="15" name="Group 14"/>
          <p:cNvGrpSpPr/>
          <p:nvPr/>
        </p:nvGrpSpPr>
        <p:grpSpPr>
          <a:xfrm>
            <a:off x="488761" y="3266376"/>
            <a:ext cx="1449612" cy="3305112"/>
            <a:chOff x="488761" y="3266376"/>
            <a:chExt cx="1449612" cy="3305112"/>
          </a:xfrm>
        </p:grpSpPr>
        <p:sp>
          <p:nvSpPr>
            <p:cNvPr id="12" name="Left Brace 11"/>
            <p:cNvSpPr/>
            <p:nvPr/>
          </p:nvSpPr>
          <p:spPr>
            <a:xfrm>
              <a:off x="1719072" y="3266376"/>
              <a:ext cx="219301" cy="3305112"/>
            </a:xfrm>
            <a:prstGeom prst="leftBrace">
              <a:avLst/>
            </a:prstGeom>
            <a:ln>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sz="2400"/>
            </a:p>
          </p:txBody>
        </p:sp>
        <p:sp>
          <p:nvSpPr>
            <p:cNvPr id="13" name="TextBox 12"/>
            <p:cNvSpPr txBox="1"/>
            <p:nvPr/>
          </p:nvSpPr>
          <p:spPr>
            <a:xfrm>
              <a:off x="488761" y="4631031"/>
              <a:ext cx="1228846" cy="1569660"/>
            </a:xfrm>
            <a:prstGeom prst="rect">
              <a:avLst/>
            </a:prstGeom>
            <a:noFill/>
          </p:spPr>
          <p:txBody>
            <a:bodyPr wrap="square" rtlCol="0">
              <a:spAutoFit/>
            </a:bodyPr>
            <a:lstStyle/>
            <a:p>
              <a:pPr algn="ctr"/>
              <a:r>
                <a:rPr lang="en-US" sz="2400" i="1" dirty="0">
                  <a:solidFill>
                    <a:srgbClr val="3333FF"/>
                  </a:solidFill>
                  <a:latin typeface="Helvetica" panose="020B0604020202020204" pitchFamily="34" charset="0"/>
                  <a:cs typeface="Helvetica" panose="020B0604020202020204" pitchFamily="34" charset="0"/>
                </a:rPr>
                <a:t>Used for pulsed lasers</a:t>
              </a:r>
              <a:endParaRPr lang="fr-CH" sz="2400" i="1" dirty="0">
                <a:solidFill>
                  <a:srgbClr val="3333FF"/>
                </a:solidFill>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67120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83D08-5321-EDA4-34A8-BA4121EC5C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BA06DE-4373-7749-A2AA-9677C192474F}"/>
              </a:ext>
            </a:extLst>
          </p:cNvPr>
          <p:cNvSpPr>
            <a:spLocks noGrp="1"/>
          </p:cNvSpPr>
          <p:nvPr>
            <p:ph type="title"/>
          </p:nvPr>
        </p:nvSpPr>
        <p:spPr>
          <a:xfrm>
            <a:off x="3400816" y="2964675"/>
            <a:ext cx="7614515" cy="1143000"/>
          </a:xfrm>
        </p:spPr>
        <p:txBody>
          <a:bodyPr>
            <a:normAutofit fontScale="90000"/>
          </a:bodyPr>
          <a:lstStyle/>
          <a:p>
            <a:r>
              <a:rPr lang="en-US" dirty="0"/>
              <a:t>Part II – Laser-manufacturing modalities</a:t>
            </a:r>
            <a:endParaRPr lang="fr-FR" dirty="0"/>
          </a:p>
        </p:txBody>
      </p:sp>
    </p:spTree>
    <p:extLst>
      <p:ext uri="{BB962C8B-B14F-4D97-AF65-F5344CB8AC3E}">
        <p14:creationId xmlns:p14="http://schemas.microsoft.com/office/powerpoint/2010/main" val="31735894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60832" y="206154"/>
            <a:ext cx="8229600" cy="1143000"/>
          </a:xfrm>
        </p:spPr>
        <p:txBody>
          <a:bodyPr>
            <a:normAutofit/>
          </a:bodyPr>
          <a:lstStyle/>
          <a:p>
            <a:pPr eaLnBrk="1" hangingPunct="1"/>
            <a:r>
              <a:rPr lang="en-US" altLang="en-US" sz="3600" dirty="0"/>
              <a:t>Laser-matter interaction</a:t>
            </a:r>
            <a:endParaRPr lang="nl-NL" altLang="en-US" sz="3600" dirty="0"/>
          </a:p>
        </p:txBody>
      </p:sp>
      <p:sp>
        <p:nvSpPr>
          <p:cNvPr id="51203" name="Rectangle 3"/>
          <p:cNvSpPr>
            <a:spLocks noGrp="1" noChangeArrowheads="1"/>
          </p:cNvSpPr>
          <p:nvPr>
            <p:ph idx="1"/>
          </p:nvPr>
        </p:nvSpPr>
        <p:spPr>
          <a:xfrm>
            <a:off x="397565" y="1443441"/>
            <a:ext cx="9812850" cy="1012867"/>
          </a:xfrm>
        </p:spPr>
        <p:txBody>
          <a:bodyPr>
            <a:normAutofit/>
          </a:bodyPr>
          <a:lstStyle/>
          <a:p>
            <a:pPr eaLnBrk="1" hangingPunct="1"/>
            <a:r>
              <a:rPr lang="en-US" altLang="en-US" sz="2800" dirty="0"/>
              <a:t>A dynamical process: </a:t>
            </a:r>
            <a:r>
              <a:rPr lang="en-US" altLang="en-US" sz="2800" i="1" dirty="0"/>
              <a:t>“how the energy deposited by the laser is ‘digested’ by the material” </a:t>
            </a:r>
            <a:endParaRPr lang="nl-NL" altLang="en-US" sz="2800" i="1" dirty="0"/>
          </a:p>
        </p:txBody>
      </p:sp>
      <p:sp>
        <p:nvSpPr>
          <p:cNvPr id="205829" name="Text Box 5"/>
          <p:cNvSpPr txBox="1">
            <a:spLocks noChangeArrowheads="1"/>
          </p:cNvSpPr>
          <p:nvPr/>
        </p:nvSpPr>
        <p:spPr bwMode="auto">
          <a:xfrm>
            <a:off x="1868747" y="3453028"/>
            <a:ext cx="2447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US" altLang="en-US" sz="2400" b="0">
                <a:solidFill>
                  <a:srgbClr val="3399FF"/>
                </a:solidFill>
              </a:rPr>
              <a:t>Molecular bond breaking  (Ionization)</a:t>
            </a:r>
            <a:endParaRPr lang="nl-NL" altLang="en-US" sz="2400" b="0">
              <a:solidFill>
                <a:srgbClr val="3399FF"/>
              </a:solidFill>
            </a:endParaRPr>
          </a:p>
        </p:txBody>
      </p:sp>
      <p:sp>
        <p:nvSpPr>
          <p:cNvPr id="205830" name="Text Box 6"/>
          <p:cNvSpPr txBox="1">
            <a:spLocks noChangeArrowheads="1"/>
          </p:cNvSpPr>
          <p:nvPr/>
        </p:nvSpPr>
        <p:spPr bwMode="auto">
          <a:xfrm>
            <a:off x="4544928" y="2911818"/>
            <a:ext cx="32400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US" altLang="en-US" sz="2400" b="0">
                <a:solidFill>
                  <a:srgbClr val="FF5050"/>
                </a:solidFill>
              </a:rPr>
              <a:t>Heat transfer to the material (phonons for dielectrics, electrons for metals) </a:t>
            </a:r>
            <a:endParaRPr lang="nl-NL" altLang="en-US" sz="2400" b="0">
              <a:solidFill>
                <a:srgbClr val="FF5050"/>
              </a:solidFill>
            </a:endParaRPr>
          </a:p>
        </p:txBody>
      </p:sp>
      <p:sp>
        <p:nvSpPr>
          <p:cNvPr id="51206" name="Text Box 7"/>
          <p:cNvSpPr txBox="1">
            <a:spLocks noChangeArrowheads="1"/>
          </p:cNvSpPr>
          <p:nvPr/>
        </p:nvSpPr>
        <p:spPr bwMode="auto">
          <a:xfrm>
            <a:off x="3019683" y="475001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endParaRPr lang="en-US" altLang="en-US" sz="2400" b="0">
              <a:solidFill>
                <a:srgbClr val="3399FF"/>
              </a:solidFill>
            </a:endParaRPr>
          </a:p>
        </p:txBody>
      </p:sp>
      <p:grpSp>
        <p:nvGrpSpPr>
          <p:cNvPr id="2" name="Group 19"/>
          <p:cNvGrpSpPr>
            <a:grpSpLocks/>
          </p:cNvGrpSpPr>
          <p:nvPr/>
        </p:nvGrpSpPr>
        <p:grpSpPr bwMode="auto">
          <a:xfrm>
            <a:off x="2371983" y="4732236"/>
            <a:ext cx="1371600" cy="978217"/>
            <a:chOff x="971550" y="5140008"/>
            <a:chExt cx="1371600" cy="978217"/>
          </a:xfrm>
        </p:grpSpPr>
        <p:sp>
          <p:nvSpPr>
            <p:cNvPr id="51224" name="Text Box 15"/>
            <p:cNvSpPr txBox="1">
              <a:spLocks noChangeArrowheads="1"/>
            </p:cNvSpPr>
            <p:nvPr/>
          </p:nvSpPr>
          <p:spPr bwMode="auto">
            <a:xfrm>
              <a:off x="971550" y="566102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rgbClr val="3399FF"/>
                  </a:solidFill>
                </a:rPr>
                <a:t>Ablation </a:t>
              </a:r>
              <a:endParaRPr lang="nl-NL" altLang="en-US" sz="2400" b="0">
                <a:solidFill>
                  <a:srgbClr val="3399FF"/>
                </a:solidFill>
              </a:endParaRPr>
            </a:p>
          </p:txBody>
        </p:sp>
        <p:sp>
          <p:nvSpPr>
            <p:cNvPr id="205840" name="AutoShape 16"/>
            <p:cNvSpPr>
              <a:spLocks noChangeArrowheads="1"/>
            </p:cNvSpPr>
            <p:nvPr/>
          </p:nvSpPr>
          <p:spPr bwMode="auto">
            <a:xfrm>
              <a:off x="1403350" y="5140008"/>
              <a:ext cx="366960" cy="465773"/>
            </a:xfrm>
            <a:prstGeom prst="downArrow">
              <a:avLst>
                <a:gd name="adj1" fmla="val 50000"/>
                <a:gd name="adj2" fmla="val 53308"/>
              </a:avLst>
            </a:prstGeom>
            <a:solidFill>
              <a:srgbClr val="4F81BD"/>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3" name="Group 20"/>
          <p:cNvGrpSpPr>
            <a:grpSpLocks/>
          </p:cNvGrpSpPr>
          <p:nvPr/>
        </p:nvGrpSpPr>
        <p:grpSpPr bwMode="auto">
          <a:xfrm>
            <a:off x="5495026" y="4634069"/>
            <a:ext cx="1252537" cy="978217"/>
            <a:chOff x="3995738" y="4708208"/>
            <a:chExt cx="1252537" cy="978217"/>
          </a:xfrm>
        </p:grpSpPr>
        <p:sp>
          <p:nvSpPr>
            <p:cNvPr id="51222" name="Text Box 10"/>
            <p:cNvSpPr txBox="1">
              <a:spLocks noChangeArrowheads="1"/>
            </p:cNvSpPr>
            <p:nvPr/>
          </p:nvSpPr>
          <p:spPr bwMode="auto">
            <a:xfrm>
              <a:off x="3995738" y="5229225"/>
              <a:ext cx="1252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rgbClr val="FF5050"/>
                  </a:solidFill>
                </a:rPr>
                <a:t>Melting </a:t>
              </a:r>
              <a:endParaRPr lang="nl-NL" altLang="en-US" sz="2400" b="0">
                <a:solidFill>
                  <a:srgbClr val="FF5050"/>
                </a:solidFill>
              </a:endParaRPr>
            </a:p>
          </p:txBody>
        </p:sp>
        <p:sp>
          <p:nvSpPr>
            <p:cNvPr id="205841" name="AutoShape 17"/>
            <p:cNvSpPr>
              <a:spLocks noChangeArrowheads="1"/>
            </p:cNvSpPr>
            <p:nvPr/>
          </p:nvSpPr>
          <p:spPr bwMode="auto">
            <a:xfrm>
              <a:off x="4356100" y="4708208"/>
              <a:ext cx="366960" cy="465773"/>
            </a:xfrm>
            <a:prstGeom prst="downArrow">
              <a:avLst>
                <a:gd name="adj1" fmla="val 50000"/>
                <a:gd name="adj2" fmla="val 53308"/>
              </a:avLst>
            </a:prstGeom>
            <a:solidFill>
              <a:srgbClr val="FF0000"/>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4" name="Group 21"/>
          <p:cNvGrpSpPr>
            <a:grpSpLocks/>
          </p:cNvGrpSpPr>
          <p:nvPr/>
        </p:nvGrpSpPr>
        <p:grpSpPr bwMode="auto">
          <a:xfrm>
            <a:off x="5254294" y="5715156"/>
            <a:ext cx="1965325" cy="918841"/>
            <a:chOff x="3755006" y="5789295"/>
            <a:chExt cx="1965325" cy="918841"/>
          </a:xfrm>
        </p:grpSpPr>
        <p:sp>
          <p:nvSpPr>
            <p:cNvPr id="51220" name="Text Box 9"/>
            <p:cNvSpPr txBox="1">
              <a:spLocks noChangeArrowheads="1"/>
            </p:cNvSpPr>
            <p:nvPr/>
          </p:nvSpPr>
          <p:spPr bwMode="auto">
            <a:xfrm>
              <a:off x="3755006" y="6250936"/>
              <a:ext cx="1965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dirty="0">
                  <a:solidFill>
                    <a:srgbClr val="FF5050"/>
                  </a:solidFill>
                </a:rPr>
                <a:t>Vaporization </a:t>
              </a:r>
              <a:endParaRPr lang="nl-NL" altLang="en-US" sz="2400" b="0" dirty="0">
                <a:solidFill>
                  <a:srgbClr val="FF5050"/>
                </a:solidFill>
              </a:endParaRPr>
            </a:p>
          </p:txBody>
        </p:sp>
        <p:sp>
          <p:nvSpPr>
            <p:cNvPr id="205842" name="AutoShape 18"/>
            <p:cNvSpPr>
              <a:spLocks noChangeArrowheads="1"/>
            </p:cNvSpPr>
            <p:nvPr/>
          </p:nvSpPr>
          <p:spPr bwMode="auto">
            <a:xfrm>
              <a:off x="4356100" y="5789295"/>
              <a:ext cx="366960" cy="465773"/>
            </a:xfrm>
            <a:prstGeom prst="downArrow">
              <a:avLst>
                <a:gd name="adj1" fmla="val 50000"/>
                <a:gd name="adj2" fmla="val 53308"/>
              </a:avLst>
            </a:prstGeom>
            <a:solidFill>
              <a:srgbClr val="FF0000"/>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sp>
        <p:nvSpPr>
          <p:cNvPr id="205835" name="Text Box 11"/>
          <p:cNvSpPr txBox="1">
            <a:spLocks noChangeArrowheads="1"/>
          </p:cNvSpPr>
          <p:nvPr/>
        </p:nvSpPr>
        <p:spPr bwMode="auto">
          <a:xfrm>
            <a:off x="7898929" y="3103906"/>
            <a:ext cx="2592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US" altLang="en-US" sz="2400" b="0">
                <a:solidFill>
                  <a:schemeClr val="folHlink"/>
                </a:solidFill>
              </a:rPr>
              <a:t>Pressure wave </a:t>
            </a:r>
            <a:endParaRPr lang="nl-NL" altLang="en-US" sz="2400" b="0">
              <a:solidFill>
                <a:schemeClr val="folHlink"/>
              </a:solidFill>
            </a:endParaRPr>
          </a:p>
        </p:txBody>
      </p:sp>
      <p:grpSp>
        <p:nvGrpSpPr>
          <p:cNvPr id="5" name="Group 23"/>
          <p:cNvGrpSpPr>
            <a:grpSpLocks/>
          </p:cNvGrpSpPr>
          <p:nvPr/>
        </p:nvGrpSpPr>
        <p:grpSpPr bwMode="auto">
          <a:xfrm>
            <a:off x="8691090" y="3806852"/>
            <a:ext cx="1131888" cy="1049655"/>
            <a:chOff x="7092950" y="4276408"/>
            <a:chExt cx="1131888" cy="1049655"/>
          </a:xfrm>
        </p:grpSpPr>
        <p:sp>
          <p:nvSpPr>
            <p:cNvPr id="51218" name="Text Box 12"/>
            <p:cNvSpPr txBox="1">
              <a:spLocks noChangeArrowheads="1"/>
            </p:cNvSpPr>
            <p:nvPr/>
          </p:nvSpPr>
          <p:spPr bwMode="auto">
            <a:xfrm>
              <a:off x="7092950" y="4868863"/>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chemeClr val="folHlink"/>
                  </a:solidFill>
                </a:rPr>
                <a:t>Stress </a:t>
              </a:r>
              <a:endParaRPr lang="nl-NL" altLang="en-US" sz="2400" b="0">
                <a:solidFill>
                  <a:schemeClr val="folHlink"/>
                </a:solidFill>
              </a:endParaRPr>
            </a:p>
          </p:txBody>
        </p:sp>
        <p:sp>
          <p:nvSpPr>
            <p:cNvPr id="205843" name="AutoShape 19"/>
            <p:cNvSpPr>
              <a:spLocks noChangeArrowheads="1"/>
            </p:cNvSpPr>
            <p:nvPr/>
          </p:nvSpPr>
          <p:spPr bwMode="auto">
            <a:xfrm>
              <a:off x="7451725" y="4276408"/>
              <a:ext cx="366960" cy="465773"/>
            </a:xfrm>
            <a:prstGeom prst="downArrow">
              <a:avLst>
                <a:gd name="adj1" fmla="val 50000"/>
                <a:gd name="adj2" fmla="val 53308"/>
              </a:avLst>
            </a:prstGeom>
            <a:solidFill>
              <a:schemeClr val="accent4">
                <a:lumMod val="60000"/>
                <a:lumOff val="40000"/>
              </a:schemeClr>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6" name="Group 24"/>
          <p:cNvGrpSpPr>
            <a:grpSpLocks/>
          </p:cNvGrpSpPr>
          <p:nvPr/>
        </p:nvGrpSpPr>
        <p:grpSpPr bwMode="auto">
          <a:xfrm>
            <a:off x="7754466" y="4783760"/>
            <a:ext cx="2778125" cy="793472"/>
            <a:chOff x="6156325" y="5253641"/>
            <a:chExt cx="2778125" cy="793147"/>
          </a:xfrm>
        </p:grpSpPr>
        <p:sp>
          <p:nvSpPr>
            <p:cNvPr id="51216" name="Text Box 13"/>
            <p:cNvSpPr txBox="1">
              <a:spLocks noChangeArrowheads="1"/>
            </p:cNvSpPr>
            <p:nvPr/>
          </p:nvSpPr>
          <p:spPr bwMode="auto">
            <a:xfrm>
              <a:off x="6156325" y="5589588"/>
              <a:ext cx="2778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chemeClr val="folHlink"/>
                  </a:solidFill>
                </a:rPr>
                <a:t>Plastic deformation</a:t>
              </a:r>
              <a:endParaRPr lang="nl-NL" altLang="en-US" sz="2400" b="0">
                <a:solidFill>
                  <a:schemeClr val="folHlink"/>
                </a:solidFill>
              </a:endParaRPr>
            </a:p>
          </p:txBody>
        </p:sp>
        <p:sp>
          <p:nvSpPr>
            <p:cNvPr id="205844" name="AutoShape 20"/>
            <p:cNvSpPr>
              <a:spLocks noChangeArrowheads="1"/>
            </p:cNvSpPr>
            <p:nvPr/>
          </p:nvSpPr>
          <p:spPr bwMode="auto">
            <a:xfrm>
              <a:off x="7451725" y="5253641"/>
              <a:ext cx="431800" cy="454871"/>
            </a:xfrm>
            <a:prstGeom prst="downArrow">
              <a:avLst>
                <a:gd name="adj1" fmla="val 50000"/>
                <a:gd name="adj2" fmla="val 39944"/>
              </a:avLst>
            </a:prstGeom>
            <a:solidFill>
              <a:schemeClr val="accent4">
                <a:lumMod val="60000"/>
                <a:lumOff val="40000"/>
              </a:schemeClr>
            </a:soli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7" name="Group 25"/>
          <p:cNvGrpSpPr>
            <a:grpSpLocks/>
          </p:cNvGrpSpPr>
          <p:nvPr/>
        </p:nvGrpSpPr>
        <p:grpSpPr bwMode="auto">
          <a:xfrm>
            <a:off x="8546628" y="5468765"/>
            <a:ext cx="1319212" cy="756166"/>
            <a:chOff x="6948488" y="5938322"/>
            <a:chExt cx="1319212" cy="756166"/>
          </a:xfrm>
        </p:grpSpPr>
        <p:sp>
          <p:nvSpPr>
            <p:cNvPr id="51214" name="Text Box 14"/>
            <p:cNvSpPr txBox="1">
              <a:spLocks noChangeArrowheads="1"/>
            </p:cNvSpPr>
            <p:nvPr/>
          </p:nvSpPr>
          <p:spPr bwMode="auto">
            <a:xfrm>
              <a:off x="6948488" y="6237288"/>
              <a:ext cx="1319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dirty="0">
                  <a:solidFill>
                    <a:schemeClr val="folHlink"/>
                  </a:solidFill>
                </a:rPr>
                <a:t>Fracture</a:t>
              </a:r>
              <a:endParaRPr lang="nl-NL" altLang="en-US" sz="2400" b="0" dirty="0">
                <a:solidFill>
                  <a:schemeClr val="folHlink"/>
                </a:solidFill>
              </a:endParaRPr>
            </a:p>
          </p:txBody>
        </p:sp>
        <p:sp>
          <p:nvSpPr>
            <p:cNvPr id="205845" name="AutoShape 21"/>
            <p:cNvSpPr>
              <a:spLocks noChangeArrowheads="1"/>
            </p:cNvSpPr>
            <p:nvPr/>
          </p:nvSpPr>
          <p:spPr bwMode="auto">
            <a:xfrm>
              <a:off x="7451725" y="5938322"/>
              <a:ext cx="431800" cy="455057"/>
            </a:xfrm>
            <a:prstGeom prst="downArrow">
              <a:avLst>
                <a:gd name="adj1" fmla="val 50000"/>
                <a:gd name="adj2" fmla="val 39944"/>
              </a:avLst>
            </a:prstGeom>
            <a:solidFill>
              <a:schemeClr val="accent4">
                <a:lumMod val="60000"/>
                <a:lumOff val="40000"/>
              </a:schemeClr>
            </a:soli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latin typeface="Arial" charset="0"/>
              </a:endParaRPr>
            </a:p>
          </p:txBody>
        </p:sp>
      </p:grpSp>
      <p:sp>
        <p:nvSpPr>
          <p:cNvPr id="8" name="Rectangle 7"/>
          <p:cNvSpPr/>
          <p:nvPr/>
        </p:nvSpPr>
        <p:spPr>
          <a:xfrm>
            <a:off x="4591428" y="2723651"/>
            <a:ext cx="3111689" cy="3903260"/>
          </a:xfrm>
          <a:prstGeom prst="rect">
            <a:avLst/>
          </a:prstGeom>
          <a:solidFill>
            <a:srgbClr val="C00000">
              <a:alpha val="22000"/>
            </a:srgb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382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583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583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9" grpId="0"/>
      <p:bldP spid="205830" grpId="0"/>
      <p:bldP spid="205835" grpId="0"/>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dirty="0" err="1"/>
              <a:t>Interpretation</a:t>
            </a:r>
            <a:r>
              <a:rPr lang="fr-CH" dirty="0"/>
              <a:t> of </a:t>
            </a:r>
            <a:r>
              <a:rPr lang="fr-CH" dirty="0" err="1"/>
              <a:t>specific</a:t>
            </a:r>
            <a:r>
              <a:rPr lang="fr-CH" dirty="0"/>
              <a:t> </a:t>
            </a:r>
            <a:r>
              <a:rPr lang="fr-CH" dirty="0" err="1"/>
              <a:t>heat</a:t>
            </a:r>
            <a:r>
              <a:rPr lang="fr-CH" dirty="0"/>
              <a:t> </a:t>
            </a:r>
            <a:r>
              <a:rPr lang="fr-CH" dirty="0" err="1"/>
              <a:t>capacities</a:t>
            </a:r>
            <a:endParaRPr lang="en-US" dirty="0"/>
          </a:p>
        </p:txBody>
      </p:sp>
      <p:pic>
        <p:nvPicPr>
          <p:cNvPr id="63490" name="Picture 2" descr="https://upload.wikimedia.org/wikipedia/commons/2/23/Thermally_Agitated_Molecule.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983311" y="1561583"/>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33182" y="6237026"/>
            <a:ext cx="4782656" cy="369332"/>
          </a:xfrm>
          <a:prstGeom prst="rect">
            <a:avLst/>
          </a:prstGeom>
          <a:noFill/>
        </p:spPr>
        <p:txBody>
          <a:bodyPr wrap="none" rtlCol="0">
            <a:spAutoFit/>
          </a:bodyPr>
          <a:lstStyle/>
          <a:p>
            <a:r>
              <a:rPr lang="fr-CH" dirty="0"/>
              <a:t>Vibration of a </a:t>
            </a:r>
            <a:r>
              <a:rPr lang="fr-CH" dirty="0" err="1"/>
              <a:t>complex</a:t>
            </a:r>
            <a:r>
              <a:rPr lang="fr-CH" dirty="0"/>
              <a:t> </a:t>
            </a:r>
            <a:r>
              <a:rPr lang="fr-CH" dirty="0" err="1"/>
              <a:t>protein</a:t>
            </a:r>
            <a:r>
              <a:rPr lang="fr-CH" dirty="0"/>
              <a:t>, source: </a:t>
            </a:r>
            <a:r>
              <a:rPr lang="fr-CH" dirty="0" err="1"/>
              <a:t>wikipedia</a:t>
            </a:r>
            <a:endParaRPr lang="en-US" dirty="0"/>
          </a:p>
        </p:txBody>
      </p:sp>
      <p:sp>
        <p:nvSpPr>
          <p:cNvPr id="5" name="TextBox 4"/>
          <p:cNvSpPr txBox="1"/>
          <p:nvPr/>
        </p:nvSpPr>
        <p:spPr>
          <a:xfrm>
            <a:off x="5979942" y="2118894"/>
            <a:ext cx="4258101" cy="3416320"/>
          </a:xfrm>
          <a:prstGeom prst="rect">
            <a:avLst/>
          </a:prstGeom>
          <a:noFill/>
        </p:spPr>
        <p:txBody>
          <a:bodyPr wrap="square" rtlCol="0">
            <a:spAutoFit/>
          </a:bodyPr>
          <a:lstStyle/>
          <a:p>
            <a:pPr marL="457200" indent="-457200">
              <a:buClr>
                <a:srgbClr val="C00000"/>
              </a:buClr>
              <a:buFont typeface="Wingdings" panose="05000000000000000000" pitchFamily="2" charset="2"/>
              <a:buChar char="§"/>
            </a:pPr>
            <a:r>
              <a:rPr lang="fr-CH" sz="2400" dirty="0">
                <a:latin typeface="Helvetica" panose="020B0604020202020204" pitchFamily="34" charset="0"/>
                <a:cs typeface="Helvetica" panose="020B0604020202020204" pitchFamily="34" charset="0"/>
              </a:rPr>
              <a:t>A </a:t>
            </a:r>
            <a:r>
              <a:rPr lang="fr-CH" sz="2400" dirty="0" err="1">
                <a:latin typeface="Helvetica" panose="020B0604020202020204" pitchFamily="34" charset="0"/>
                <a:cs typeface="Helvetica" panose="020B0604020202020204" pitchFamily="34" charset="0"/>
              </a:rPr>
              <a:t>metric</a:t>
            </a:r>
            <a:r>
              <a:rPr lang="fr-CH" sz="2400" dirty="0">
                <a:latin typeface="Helvetica" panose="020B0604020202020204" pitchFamily="34" charset="0"/>
                <a:cs typeface="Helvetica" panose="020B0604020202020204" pitchFamily="34" charset="0"/>
              </a:rPr>
              <a:t> on how </a:t>
            </a:r>
            <a:r>
              <a:rPr lang="fr-CH" sz="2400" dirty="0" err="1">
                <a:latin typeface="Helvetica" panose="020B0604020202020204" pitchFamily="34" charset="0"/>
                <a:cs typeface="Helvetica" panose="020B0604020202020204" pitchFamily="34" charset="0"/>
              </a:rPr>
              <a:t>much</a:t>
            </a:r>
            <a:r>
              <a:rPr lang="fr-CH" sz="2400" dirty="0">
                <a:latin typeface="Helvetica" panose="020B0604020202020204" pitchFamily="34" charset="0"/>
                <a:cs typeface="Helvetica" panose="020B0604020202020204" pitchFamily="34" charset="0"/>
              </a:rPr>
              <a:t> </a:t>
            </a:r>
            <a:r>
              <a:rPr lang="fr-CH" sz="2400" dirty="0" err="1">
                <a:latin typeface="Helvetica" panose="020B0604020202020204" pitchFamily="34" charset="0"/>
                <a:cs typeface="Helvetica" panose="020B0604020202020204" pitchFamily="34" charset="0"/>
              </a:rPr>
              <a:t>energy</a:t>
            </a:r>
            <a:r>
              <a:rPr lang="fr-CH" sz="2400" dirty="0">
                <a:latin typeface="Helvetica" panose="020B0604020202020204" pitchFamily="34" charset="0"/>
                <a:cs typeface="Helvetica" panose="020B0604020202020204" pitchFamily="34" charset="0"/>
              </a:rPr>
              <a:t> </a:t>
            </a:r>
            <a:r>
              <a:rPr lang="fr-CH" sz="2400" dirty="0" err="1">
                <a:latin typeface="Helvetica" panose="020B0604020202020204" pitchFamily="34" charset="0"/>
                <a:cs typeface="Helvetica" panose="020B0604020202020204" pitchFamily="34" charset="0"/>
              </a:rPr>
              <a:t>is</a:t>
            </a:r>
            <a:r>
              <a:rPr lang="fr-CH" sz="2400" dirty="0">
                <a:latin typeface="Helvetica" panose="020B0604020202020204" pitchFamily="34" charset="0"/>
                <a:cs typeface="Helvetica" panose="020B0604020202020204" pitchFamily="34" charset="0"/>
              </a:rPr>
              <a:t> </a:t>
            </a:r>
            <a:r>
              <a:rPr lang="fr-CH" sz="2400" dirty="0" err="1">
                <a:latin typeface="Helvetica" panose="020B0604020202020204" pitchFamily="34" charset="0"/>
                <a:cs typeface="Helvetica" panose="020B0604020202020204" pitchFamily="34" charset="0"/>
              </a:rPr>
              <a:t>stored</a:t>
            </a:r>
            <a:r>
              <a:rPr lang="fr-CH" sz="2400" dirty="0">
                <a:latin typeface="Helvetica" panose="020B0604020202020204" pitchFamily="34" charset="0"/>
                <a:cs typeface="Helvetica" panose="020B0604020202020204" pitchFamily="34" charset="0"/>
              </a:rPr>
              <a:t> in </a:t>
            </a:r>
            <a:r>
              <a:rPr lang="fr-CH" sz="2400" dirty="0" err="1">
                <a:latin typeface="Helvetica" panose="020B0604020202020204" pitchFamily="34" charset="0"/>
                <a:cs typeface="Helvetica" panose="020B0604020202020204" pitchFamily="34" charset="0"/>
              </a:rPr>
              <a:t>vibrational</a:t>
            </a:r>
            <a:r>
              <a:rPr lang="fr-CH" sz="2400" dirty="0">
                <a:latin typeface="Helvetica" panose="020B0604020202020204" pitchFamily="34" charset="0"/>
                <a:cs typeface="Helvetica" panose="020B0604020202020204" pitchFamily="34" charset="0"/>
              </a:rPr>
              <a:t>/</a:t>
            </a:r>
            <a:r>
              <a:rPr lang="fr-CH" sz="2400" dirty="0" err="1">
                <a:latin typeface="Helvetica" panose="020B0604020202020204" pitchFamily="34" charset="0"/>
                <a:cs typeface="Helvetica" panose="020B0604020202020204" pitchFamily="34" charset="0"/>
              </a:rPr>
              <a:t>rotational</a:t>
            </a:r>
            <a:r>
              <a:rPr lang="fr-CH" sz="2400" dirty="0">
                <a:latin typeface="Helvetica" panose="020B0604020202020204" pitchFamily="34" charset="0"/>
                <a:cs typeface="Helvetica" panose="020B0604020202020204" pitchFamily="34" charset="0"/>
              </a:rPr>
              <a:t>  </a:t>
            </a:r>
            <a:r>
              <a:rPr lang="fr-CH" sz="2400" dirty="0" err="1">
                <a:latin typeface="Helvetica" panose="020B0604020202020204" pitchFamily="34" charset="0"/>
                <a:cs typeface="Helvetica" panose="020B0604020202020204" pitchFamily="34" charset="0"/>
              </a:rPr>
              <a:t>energy</a:t>
            </a:r>
            <a:endParaRPr lang="fr-CH" sz="2400" dirty="0">
              <a:latin typeface="Helvetica" panose="020B0604020202020204" pitchFamily="34" charset="0"/>
              <a:cs typeface="Helvetica" panose="020B0604020202020204" pitchFamily="34" charset="0"/>
            </a:endParaRPr>
          </a:p>
          <a:p>
            <a:pPr>
              <a:buClr>
                <a:srgbClr val="C00000"/>
              </a:buClr>
            </a:pPr>
            <a:endParaRPr lang="fr-CH" sz="2400" dirty="0">
              <a:latin typeface="Helvetica" panose="020B0604020202020204" pitchFamily="34" charset="0"/>
              <a:cs typeface="Helvetica" panose="020B0604020202020204" pitchFamily="34" charset="0"/>
            </a:endParaRPr>
          </a:p>
          <a:p>
            <a:pPr marL="457200" indent="-457200">
              <a:buClr>
                <a:srgbClr val="C00000"/>
              </a:buClr>
              <a:buFont typeface="Wingdings" panose="05000000000000000000" pitchFamily="2" charset="2"/>
              <a:buChar char="§"/>
            </a:pPr>
            <a:r>
              <a:rPr lang="fr-CH" sz="2400" dirty="0" err="1">
                <a:latin typeface="Helvetica" panose="020B0604020202020204" pitchFamily="34" charset="0"/>
                <a:cs typeface="Helvetica" panose="020B0604020202020204" pitchFamily="34" charset="0"/>
              </a:rPr>
              <a:t>Each</a:t>
            </a:r>
            <a:r>
              <a:rPr lang="fr-CH" sz="2400" dirty="0">
                <a:latin typeface="Helvetica" panose="020B0604020202020204" pitchFamily="34" charset="0"/>
                <a:cs typeface="Helvetica" panose="020B0604020202020204" pitchFamily="34" charset="0"/>
              </a:rPr>
              <a:t> </a:t>
            </a:r>
            <a:r>
              <a:rPr lang="fr-CH" sz="2400" dirty="0" err="1">
                <a:latin typeface="Helvetica" panose="020B0604020202020204" pitchFamily="34" charset="0"/>
                <a:cs typeface="Helvetica" panose="020B0604020202020204" pitchFamily="34" charset="0"/>
              </a:rPr>
              <a:t>degree</a:t>
            </a:r>
            <a:r>
              <a:rPr lang="fr-CH" sz="2400" dirty="0">
                <a:latin typeface="Helvetica" panose="020B0604020202020204" pitchFamily="34" charset="0"/>
                <a:cs typeface="Helvetica" panose="020B0604020202020204" pitchFamily="34" charset="0"/>
              </a:rPr>
              <a:t> of </a:t>
            </a:r>
            <a:r>
              <a:rPr lang="fr-CH" sz="2400" dirty="0" err="1">
                <a:latin typeface="Helvetica" panose="020B0604020202020204" pitchFamily="34" charset="0"/>
                <a:cs typeface="Helvetica" panose="020B0604020202020204" pitchFamily="34" charset="0"/>
              </a:rPr>
              <a:t>freedom</a:t>
            </a:r>
            <a:r>
              <a:rPr lang="fr-CH" sz="2400" dirty="0">
                <a:latin typeface="Helvetica" panose="020B0604020202020204" pitchFamily="34" charset="0"/>
                <a:cs typeface="Helvetica" panose="020B0604020202020204" pitchFamily="34" charset="0"/>
              </a:rPr>
              <a:t> ‘</a:t>
            </a:r>
            <a:r>
              <a:rPr lang="fr-CH" sz="2400" dirty="0" err="1">
                <a:latin typeface="Helvetica" panose="020B0604020202020204" pitchFamily="34" charset="0"/>
                <a:cs typeface="Helvetica" panose="020B0604020202020204" pitchFamily="34" charset="0"/>
              </a:rPr>
              <a:t>absorbs</a:t>
            </a:r>
            <a:r>
              <a:rPr lang="fr-CH" sz="2400" dirty="0">
                <a:latin typeface="Helvetica" panose="020B0604020202020204" pitchFamily="34" charset="0"/>
                <a:cs typeface="Helvetica" panose="020B0604020202020204" pitchFamily="34" charset="0"/>
              </a:rPr>
              <a:t>’ a certain </a:t>
            </a:r>
            <a:r>
              <a:rPr lang="fr-CH" sz="2400" dirty="0" err="1">
                <a:latin typeface="Helvetica" panose="020B0604020202020204" pitchFamily="34" charset="0"/>
                <a:cs typeface="Helvetica" panose="020B0604020202020204" pitchFamily="34" charset="0"/>
              </a:rPr>
              <a:t>quantity</a:t>
            </a:r>
            <a:r>
              <a:rPr lang="fr-CH" sz="2400" dirty="0">
                <a:latin typeface="Helvetica" panose="020B0604020202020204" pitchFamily="34" charset="0"/>
                <a:cs typeface="Helvetica" panose="020B0604020202020204" pitchFamily="34" charset="0"/>
              </a:rPr>
              <a:t> of </a:t>
            </a:r>
            <a:r>
              <a:rPr lang="fr-CH" sz="2400" dirty="0" err="1">
                <a:latin typeface="Helvetica" panose="020B0604020202020204" pitchFamily="34" charset="0"/>
                <a:cs typeface="Helvetica" panose="020B0604020202020204" pitchFamily="34" charset="0"/>
              </a:rPr>
              <a:t>energy</a:t>
            </a:r>
            <a:r>
              <a:rPr lang="fr-CH" sz="2400" dirty="0">
                <a:latin typeface="Helvetica" panose="020B0604020202020204" pitchFamily="34" charset="0"/>
                <a:cs typeface="Helvetica" panose="020B0604020202020204" pitchFamily="34" charset="0"/>
              </a:rPr>
              <a:t> (</a:t>
            </a:r>
            <a:r>
              <a:rPr lang="fr-CH" sz="2400" dirty="0" err="1">
                <a:latin typeface="Helvetica" panose="020B0604020202020204" pitchFamily="34" charset="0"/>
                <a:cs typeface="Helvetica" panose="020B0604020202020204" pitchFamily="34" charset="0"/>
              </a:rPr>
              <a:t>equipartition</a:t>
            </a:r>
            <a:r>
              <a:rPr lang="fr-CH" sz="2400" dirty="0">
                <a:latin typeface="Helvetica" panose="020B0604020202020204" pitchFamily="34" charset="0"/>
                <a:cs typeface="Helvetica" panose="020B0604020202020204" pitchFamily="34" charset="0"/>
              </a:rPr>
              <a:t> </a:t>
            </a:r>
            <a:r>
              <a:rPr lang="fr-CH" sz="2400" dirty="0" err="1">
                <a:latin typeface="Helvetica" panose="020B0604020202020204" pitchFamily="34" charset="0"/>
                <a:cs typeface="Helvetica" panose="020B0604020202020204" pitchFamily="34" charset="0"/>
              </a:rPr>
              <a:t>theorem</a:t>
            </a:r>
            <a:r>
              <a:rPr lang="fr-CH" sz="2400" dirty="0">
                <a:latin typeface="Helvetica" panose="020B0604020202020204" pitchFamily="34" charset="0"/>
                <a:cs typeface="Helvetica" panose="020B0604020202020204" pitchFamily="34" charset="0"/>
              </a:rPr>
              <a:t>)</a:t>
            </a:r>
            <a:endParaRPr lang="en-US" sz="2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8004748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sz="3600" dirty="0" err="1"/>
              <a:t>Different</a:t>
            </a:r>
            <a:r>
              <a:rPr lang="fr-CH" sz="3600" dirty="0"/>
              <a:t> </a:t>
            </a:r>
            <a:r>
              <a:rPr lang="fr-CH" sz="3600" dirty="0" err="1"/>
              <a:t>means</a:t>
            </a:r>
            <a:r>
              <a:rPr lang="fr-CH" sz="3600" dirty="0"/>
              <a:t> of </a:t>
            </a:r>
            <a:r>
              <a:rPr lang="fr-CH" sz="3600" dirty="0" err="1"/>
              <a:t>heat</a:t>
            </a:r>
            <a:r>
              <a:rPr lang="fr-CH" sz="3600" dirty="0"/>
              <a:t> conductions: Phonons vs </a:t>
            </a:r>
            <a:r>
              <a:rPr lang="fr-CH" sz="3600" dirty="0" err="1"/>
              <a:t>electrons</a:t>
            </a:r>
            <a:endParaRPr lang="en-US" sz="3600" dirty="0"/>
          </a:p>
        </p:txBody>
      </p:sp>
      <p:pic>
        <p:nvPicPr>
          <p:cNvPr id="62466" name="Picture 2" descr="https://upload.wikimedia.org/wikipedia/commons/9/9b/1D_normal_modes_%28280_kB%29.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090476" y="1851349"/>
            <a:ext cx="3938753" cy="39387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37898" y="6114198"/>
            <a:ext cx="2950808" cy="369332"/>
          </a:xfrm>
          <a:prstGeom prst="rect">
            <a:avLst/>
          </a:prstGeom>
          <a:noFill/>
        </p:spPr>
        <p:txBody>
          <a:bodyPr wrap="none" rtlCol="0">
            <a:spAutoFit/>
          </a:bodyPr>
          <a:lstStyle/>
          <a:p>
            <a:r>
              <a:rPr lang="fr-CH" i="1" dirty="0"/>
              <a:t>(source, R. </a:t>
            </a:r>
            <a:r>
              <a:rPr lang="fr-CH" i="1" dirty="0" err="1"/>
              <a:t>Lacheaume</a:t>
            </a:r>
            <a:r>
              <a:rPr lang="fr-CH" i="1" dirty="0"/>
              <a:t>, 2005)</a:t>
            </a:r>
            <a:endParaRPr lang="en-US" i="1" dirty="0"/>
          </a:p>
        </p:txBody>
      </p:sp>
      <p:sp>
        <p:nvSpPr>
          <p:cNvPr id="4" name="TextBox 3"/>
          <p:cNvSpPr txBox="1"/>
          <p:nvPr/>
        </p:nvSpPr>
        <p:spPr>
          <a:xfrm>
            <a:off x="5847907" y="2344884"/>
            <a:ext cx="4449170" cy="2677656"/>
          </a:xfrm>
          <a:prstGeom prst="rect">
            <a:avLst/>
          </a:prstGeom>
          <a:noFill/>
        </p:spPr>
        <p:txBody>
          <a:bodyPr wrap="square" rtlCol="0">
            <a:spAutoFit/>
          </a:bodyPr>
          <a:lstStyle/>
          <a:p>
            <a:pPr marL="285750" indent="-285750" algn="just">
              <a:buClr>
                <a:srgbClr val="C00000"/>
              </a:buClr>
              <a:buFont typeface="Arial" panose="020B0604020202020204" pitchFamily="34" charset="0"/>
              <a:buChar char="•"/>
            </a:pPr>
            <a:r>
              <a:rPr lang="fr-CH" sz="2400" dirty="0">
                <a:latin typeface="Helvetica" panose="020B0604020202020204" pitchFamily="34" charset="0"/>
                <a:cs typeface="Helvetica" panose="020B0604020202020204" pitchFamily="34" charset="0"/>
              </a:rPr>
              <a:t>Phonon = Quanta of </a:t>
            </a:r>
            <a:r>
              <a:rPr lang="fr-CH" sz="2400" dirty="0" err="1">
                <a:latin typeface="Helvetica" panose="020B0604020202020204" pitchFamily="34" charset="0"/>
                <a:cs typeface="Helvetica" panose="020B0604020202020204" pitchFamily="34" charset="0"/>
              </a:rPr>
              <a:t>atomic</a:t>
            </a:r>
            <a:r>
              <a:rPr lang="fr-CH" sz="2400" dirty="0">
                <a:latin typeface="Helvetica" panose="020B0604020202020204" pitchFamily="34" charset="0"/>
                <a:cs typeface="Helvetica" panose="020B0604020202020204" pitchFamily="34" charset="0"/>
              </a:rPr>
              <a:t> vibrations</a:t>
            </a:r>
          </a:p>
          <a:p>
            <a:pPr marL="285750" indent="-285750">
              <a:buClr>
                <a:srgbClr val="C00000"/>
              </a:buClr>
              <a:buFont typeface="Arial" panose="020B0604020202020204" pitchFamily="34" charset="0"/>
              <a:buChar char="•"/>
            </a:pPr>
            <a:r>
              <a:rPr lang="fr-CH" sz="2400" dirty="0">
                <a:latin typeface="Helvetica" panose="020B0604020202020204" pitchFamily="34" charset="0"/>
                <a:cs typeface="Helvetica" panose="020B0604020202020204" pitchFamily="34" charset="0"/>
              </a:rPr>
              <a:t>Non-</a:t>
            </a:r>
            <a:r>
              <a:rPr lang="fr-CH" sz="2400" dirty="0" err="1">
                <a:latin typeface="Helvetica" panose="020B0604020202020204" pitchFamily="34" charset="0"/>
                <a:cs typeface="Helvetica" panose="020B0604020202020204" pitchFamily="34" charset="0"/>
              </a:rPr>
              <a:t>conductive</a:t>
            </a:r>
            <a:r>
              <a:rPr lang="fr-CH" sz="2400" dirty="0">
                <a:latin typeface="Helvetica" panose="020B0604020202020204" pitchFamily="34" charset="0"/>
                <a:cs typeface="Helvetica" panose="020B0604020202020204" pitchFamily="34" charset="0"/>
              </a:rPr>
              <a:t> </a:t>
            </a:r>
            <a:r>
              <a:rPr lang="fr-CH" sz="2400" dirty="0" err="1">
                <a:latin typeface="Helvetica" panose="020B0604020202020204" pitchFamily="34" charset="0"/>
                <a:cs typeface="Helvetica" panose="020B0604020202020204" pitchFamily="34" charset="0"/>
              </a:rPr>
              <a:t>materials</a:t>
            </a:r>
            <a:endParaRPr lang="fr-CH" sz="2400" dirty="0">
              <a:latin typeface="Helvetica" panose="020B0604020202020204" pitchFamily="34" charset="0"/>
              <a:cs typeface="Helvetica" panose="020B0604020202020204" pitchFamily="34" charset="0"/>
            </a:endParaRPr>
          </a:p>
          <a:p>
            <a:pPr marL="285750" indent="-285750">
              <a:buClr>
                <a:srgbClr val="C00000"/>
              </a:buClr>
              <a:buFont typeface="Arial" panose="020B0604020202020204" pitchFamily="34" charset="0"/>
              <a:buChar char="•"/>
            </a:pPr>
            <a:r>
              <a:rPr lang="fr-CH" sz="2400" dirty="0" err="1">
                <a:latin typeface="Helvetica" panose="020B0604020202020204" pitchFamily="34" charset="0"/>
                <a:cs typeface="Helvetica" panose="020B0604020202020204" pitchFamily="34" charset="0"/>
              </a:rPr>
              <a:t>Usually</a:t>
            </a:r>
            <a:r>
              <a:rPr lang="fr-CH" sz="2400" dirty="0">
                <a:latin typeface="Helvetica" panose="020B0604020202020204" pitchFamily="34" charset="0"/>
                <a:cs typeface="Helvetica" panose="020B0604020202020204" pitchFamily="34" charset="0"/>
              </a:rPr>
              <a:t> a not </a:t>
            </a:r>
            <a:r>
              <a:rPr lang="fr-CH" sz="2400" dirty="0" err="1">
                <a:latin typeface="Helvetica" panose="020B0604020202020204" pitchFamily="34" charset="0"/>
                <a:cs typeface="Helvetica" panose="020B0604020202020204" pitchFamily="34" charset="0"/>
              </a:rPr>
              <a:t>so</a:t>
            </a:r>
            <a:r>
              <a:rPr lang="fr-CH" sz="2400" dirty="0">
                <a:latin typeface="Helvetica" panose="020B0604020202020204" pitchFamily="34" charset="0"/>
                <a:cs typeface="Helvetica" panose="020B0604020202020204" pitchFamily="34" charset="0"/>
              </a:rPr>
              <a:t> efficient </a:t>
            </a:r>
            <a:r>
              <a:rPr lang="fr-CH" sz="2400" dirty="0" err="1">
                <a:latin typeface="Helvetica" panose="020B0604020202020204" pitchFamily="34" charset="0"/>
                <a:cs typeface="Helvetica" panose="020B0604020202020204" pitchFamily="34" charset="0"/>
              </a:rPr>
              <a:t>heat</a:t>
            </a:r>
            <a:r>
              <a:rPr lang="fr-CH" sz="2400" dirty="0">
                <a:latin typeface="Helvetica" panose="020B0604020202020204" pitchFamily="34" charset="0"/>
                <a:cs typeface="Helvetica" panose="020B0604020202020204" pitchFamily="34" charset="0"/>
              </a:rPr>
              <a:t> conduction </a:t>
            </a:r>
            <a:r>
              <a:rPr lang="fr-CH" sz="2400" dirty="0" err="1">
                <a:latin typeface="Helvetica" panose="020B0604020202020204" pitchFamily="34" charset="0"/>
                <a:cs typeface="Helvetica" panose="020B0604020202020204" pitchFamily="34" charset="0"/>
              </a:rPr>
              <a:t>mechanism</a:t>
            </a:r>
            <a:endParaRPr lang="fr-CH" sz="2400" dirty="0">
              <a:latin typeface="Helvetica" panose="020B0604020202020204" pitchFamily="34" charset="0"/>
              <a:cs typeface="Helvetica" panose="020B0604020202020204" pitchFamily="34" charset="0"/>
            </a:endParaRPr>
          </a:p>
          <a:p>
            <a:pPr marL="285750" indent="-285750">
              <a:buClr>
                <a:srgbClr val="C00000"/>
              </a:buClr>
              <a:buFont typeface="Arial" panose="020B0604020202020204" pitchFamily="34" charset="0"/>
              <a:buChar char="•"/>
            </a:pPr>
            <a:r>
              <a:rPr lang="fr-CH" sz="2400" dirty="0">
                <a:latin typeface="Helvetica" panose="020B0604020202020204" pitchFamily="34" charset="0"/>
                <a:cs typeface="Helvetica" panose="020B0604020202020204" pitchFamily="34" charset="0"/>
              </a:rPr>
              <a:t>Laser excites </a:t>
            </a:r>
            <a:r>
              <a:rPr lang="fr-CH" sz="2400" dirty="0" err="1">
                <a:latin typeface="Helvetica" panose="020B0604020202020204" pitchFamily="34" charset="0"/>
                <a:cs typeface="Helvetica" panose="020B0604020202020204" pitchFamily="34" charset="0"/>
              </a:rPr>
              <a:t>molecule</a:t>
            </a:r>
            <a:r>
              <a:rPr lang="fr-CH" sz="2400" dirty="0">
                <a:latin typeface="Helvetica" panose="020B0604020202020204" pitchFamily="34" charset="0"/>
                <a:cs typeface="Helvetica" panose="020B0604020202020204" pitchFamily="34" charset="0"/>
              </a:rPr>
              <a:t> vibrations / </a:t>
            </a:r>
            <a:r>
              <a:rPr lang="fr-CH" sz="2400" dirty="0" err="1">
                <a:latin typeface="Helvetica" panose="020B0604020202020204" pitchFamily="34" charset="0"/>
                <a:cs typeface="Helvetica" panose="020B0604020202020204" pitchFamily="34" charset="0"/>
              </a:rPr>
              <a:t>ionization</a:t>
            </a:r>
            <a:endParaRPr lang="en-US" sz="2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417972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257471" y="2708730"/>
            <a:ext cx="3614058" cy="330925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2" name="Title 1"/>
          <p:cNvSpPr>
            <a:spLocks noGrp="1"/>
          </p:cNvSpPr>
          <p:nvPr>
            <p:ph type="title"/>
          </p:nvPr>
        </p:nvSpPr>
        <p:spPr/>
        <p:txBody>
          <a:bodyPr/>
          <a:lstStyle/>
          <a:p>
            <a:r>
              <a:rPr lang="fr-CH" dirty="0"/>
              <a:t>Interaction </a:t>
            </a:r>
            <a:r>
              <a:rPr lang="fr-CH" dirty="0" err="1"/>
              <a:t>with</a:t>
            </a:r>
            <a:r>
              <a:rPr lang="fr-CH" dirty="0"/>
              <a:t> </a:t>
            </a:r>
            <a:r>
              <a:rPr lang="fr-CH" dirty="0" err="1"/>
              <a:t>metals</a:t>
            </a:r>
            <a:r>
              <a:rPr lang="fr-CH" dirty="0"/>
              <a:t>…</a:t>
            </a:r>
            <a:endParaRPr lang="en-US" dirty="0"/>
          </a:p>
        </p:txBody>
      </p:sp>
      <p:sp>
        <p:nvSpPr>
          <p:cNvPr id="4" name="TextBox 3"/>
          <p:cNvSpPr txBox="1"/>
          <p:nvPr/>
        </p:nvSpPr>
        <p:spPr>
          <a:xfrm>
            <a:off x="2796208" y="3172597"/>
            <a:ext cx="2085827" cy="523220"/>
          </a:xfrm>
          <a:prstGeom prst="rect">
            <a:avLst/>
          </a:prstGeom>
          <a:noFill/>
        </p:spPr>
        <p:txBody>
          <a:bodyPr wrap="none" rtlCol="0">
            <a:spAutoFit/>
          </a:bodyPr>
          <a:lstStyle/>
          <a:p>
            <a:r>
              <a:rPr lang="fr-CH" sz="2800" dirty="0">
                <a:latin typeface="Helvetica" panose="020B0604020202020204" pitchFamily="34" charset="0"/>
                <a:cs typeface="Helvetica" panose="020B0604020202020204" pitchFamily="34" charset="0"/>
              </a:rPr>
              <a:t>Laser </a:t>
            </a:r>
            <a:r>
              <a:rPr lang="fr-CH" sz="2800" dirty="0" err="1">
                <a:latin typeface="Helvetica" panose="020B0604020202020204" pitchFamily="34" charset="0"/>
                <a:cs typeface="Helvetica" panose="020B0604020202020204" pitchFamily="34" charset="0"/>
              </a:rPr>
              <a:t>beam</a:t>
            </a:r>
            <a:endParaRPr lang="en-US" sz="2800" dirty="0">
              <a:latin typeface="Helvetica" panose="020B0604020202020204" pitchFamily="34" charset="0"/>
              <a:cs typeface="Helvetica" panose="020B0604020202020204" pitchFamily="34" charset="0"/>
            </a:endParaRPr>
          </a:p>
        </p:txBody>
      </p:sp>
      <p:sp>
        <p:nvSpPr>
          <p:cNvPr id="5" name="Right Arrow 4"/>
          <p:cNvSpPr/>
          <p:nvPr/>
        </p:nvSpPr>
        <p:spPr>
          <a:xfrm>
            <a:off x="5042587" y="3231244"/>
            <a:ext cx="1679344" cy="4934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6" name="TextBox 5"/>
          <p:cNvSpPr txBox="1"/>
          <p:nvPr/>
        </p:nvSpPr>
        <p:spPr>
          <a:xfrm>
            <a:off x="6961416" y="3093359"/>
            <a:ext cx="2108269" cy="646331"/>
          </a:xfrm>
          <a:prstGeom prst="rect">
            <a:avLst/>
          </a:prstGeom>
          <a:noFill/>
        </p:spPr>
        <p:txBody>
          <a:bodyPr wrap="none" rtlCol="0">
            <a:spAutoFit/>
          </a:bodyPr>
          <a:lstStyle/>
          <a:p>
            <a:r>
              <a:rPr lang="fr-CH" sz="3600" dirty="0">
                <a:solidFill>
                  <a:schemeClr val="bg1"/>
                </a:solidFill>
                <a:latin typeface="Helvetica" panose="020B0604020202020204" pitchFamily="34" charset="0"/>
                <a:cs typeface="Helvetica" panose="020B0604020202020204" pitchFamily="34" charset="0"/>
              </a:rPr>
              <a:t>Electrons</a:t>
            </a:r>
            <a:endParaRPr lang="en-US" sz="3600" dirty="0">
              <a:solidFill>
                <a:schemeClr val="bg1"/>
              </a:solidFill>
              <a:latin typeface="Helvetica" panose="020B0604020202020204" pitchFamily="34" charset="0"/>
              <a:cs typeface="Helvetica" panose="020B0604020202020204" pitchFamily="34" charset="0"/>
            </a:endParaRPr>
          </a:p>
        </p:txBody>
      </p:sp>
      <p:sp>
        <p:nvSpPr>
          <p:cNvPr id="7" name="TextBox 6"/>
          <p:cNvSpPr txBox="1"/>
          <p:nvPr/>
        </p:nvSpPr>
        <p:spPr>
          <a:xfrm>
            <a:off x="927834" y="1442357"/>
            <a:ext cx="10629165" cy="954107"/>
          </a:xfrm>
          <a:prstGeom prst="rect">
            <a:avLst/>
          </a:prstGeom>
          <a:noFill/>
        </p:spPr>
        <p:txBody>
          <a:bodyPr wrap="square" rtlCol="0">
            <a:spAutoFit/>
          </a:bodyPr>
          <a:lstStyle/>
          <a:p>
            <a:r>
              <a:rPr lang="fr-CH" sz="2800" dirty="0">
                <a:latin typeface="Helvetica" panose="020B0604020202020204" pitchFamily="34" charset="0"/>
                <a:cs typeface="Helvetica" panose="020B0604020202020204" pitchFamily="34" charset="0"/>
              </a:rPr>
              <a:t>In </a:t>
            </a:r>
            <a:r>
              <a:rPr lang="fr-CH" sz="2800" dirty="0" err="1">
                <a:latin typeface="Helvetica" panose="020B0604020202020204" pitchFamily="34" charset="0"/>
                <a:cs typeface="Helvetica" panose="020B0604020202020204" pitchFamily="34" charset="0"/>
              </a:rPr>
              <a:t>metals</a:t>
            </a:r>
            <a:r>
              <a:rPr lang="fr-CH" sz="2800" dirty="0">
                <a:latin typeface="Helvetica" panose="020B0604020202020204" pitchFamily="34" charset="0"/>
                <a:cs typeface="Helvetica" panose="020B0604020202020204" pitchFamily="34" charset="0"/>
              </a:rPr>
              <a:t>, </a:t>
            </a:r>
            <a:r>
              <a:rPr lang="fr-CH" sz="2800" dirty="0" err="1">
                <a:latin typeface="Helvetica" panose="020B0604020202020204" pitchFamily="34" charset="0"/>
                <a:cs typeface="Helvetica" panose="020B0604020202020204" pitchFamily="34" charset="0"/>
              </a:rPr>
              <a:t>there</a:t>
            </a:r>
            <a:r>
              <a:rPr lang="fr-CH" sz="2800" dirty="0">
                <a:latin typeface="Helvetica" panose="020B0604020202020204" pitchFamily="34" charset="0"/>
                <a:cs typeface="Helvetica" panose="020B0604020202020204" pitchFamily="34" charset="0"/>
              </a:rPr>
              <a:t> are ‘free’ </a:t>
            </a:r>
            <a:r>
              <a:rPr lang="fr-CH" sz="2800" dirty="0" err="1">
                <a:latin typeface="Helvetica" panose="020B0604020202020204" pitchFamily="34" charset="0"/>
                <a:cs typeface="Helvetica" panose="020B0604020202020204" pitchFamily="34" charset="0"/>
              </a:rPr>
              <a:t>electrons</a:t>
            </a:r>
            <a:r>
              <a:rPr lang="fr-CH" sz="2800" dirty="0">
                <a:latin typeface="Helvetica" panose="020B0604020202020204" pitchFamily="34" charset="0"/>
                <a:cs typeface="Helvetica" panose="020B0604020202020204" pitchFamily="34" charset="0"/>
              </a:rPr>
              <a:t> to move. (not </a:t>
            </a:r>
            <a:r>
              <a:rPr lang="fr-CH" sz="2800" dirty="0" err="1">
                <a:latin typeface="Helvetica" panose="020B0604020202020204" pitchFamily="34" charset="0"/>
                <a:cs typeface="Helvetica" panose="020B0604020202020204" pitchFamily="34" charset="0"/>
              </a:rPr>
              <a:t>bonded</a:t>
            </a:r>
            <a:r>
              <a:rPr lang="fr-CH" sz="2800" dirty="0">
                <a:latin typeface="Helvetica" panose="020B0604020202020204" pitchFamily="34" charset="0"/>
                <a:cs typeface="Helvetica" panose="020B0604020202020204" pitchFamily="34" charset="0"/>
              </a:rPr>
              <a:t> to an </a:t>
            </a:r>
            <a:r>
              <a:rPr lang="fr-CH" sz="2800" dirty="0" err="1">
                <a:latin typeface="Helvetica" panose="020B0604020202020204" pitchFamily="34" charset="0"/>
                <a:cs typeface="Helvetica" panose="020B0604020202020204" pitchFamily="34" charset="0"/>
              </a:rPr>
              <a:t>atom</a:t>
            </a:r>
            <a:r>
              <a:rPr lang="fr-CH" sz="2800" dirty="0">
                <a:latin typeface="Helvetica" panose="020B0604020202020204" pitchFamily="34" charset="0"/>
                <a:cs typeface="Helvetica" panose="020B0604020202020204" pitchFamily="34" charset="0"/>
              </a:rPr>
              <a:t>)</a:t>
            </a:r>
            <a:endParaRPr lang="en-US" sz="2800" dirty="0">
              <a:latin typeface="Helvetica" panose="020B0604020202020204" pitchFamily="34" charset="0"/>
              <a:cs typeface="Helvetica" panose="020B0604020202020204" pitchFamily="34" charset="0"/>
            </a:endParaRPr>
          </a:p>
        </p:txBody>
      </p:sp>
      <p:sp>
        <p:nvSpPr>
          <p:cNvPr id="9" name="Right Arrow 8"/>
          <p:cNvSpPr/>
          <p:nvPr/>
        </p:nvSpPr>
        <p:spPr>
          <a:xfrm rot="5400000">
            <a:off x="7699485" y="4097786"/>
            <a:ext cx="1028357" cy="73218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Helvetica" panose="020B0604020202020204" pitchFamily="34" charset="0"/>
              <a:cs typeface="Helvetica" panose="020B0604020202020204" pitchFamily="34" charset="0"/>
            </a:endParaRPr>
          </a:p>
        </p:txBody>
      </p:sp>
      <p:sp>
        <p:nvSpPr>
          <p:cNvPr id="10" name="TextBox 9"/>
          <p:cNvSpPr txBox="1"/>
          <p:nvPr/>
        </p:nvSpPr>
        <p:spPr>
          <a:xfrm>
            <a:off x="7230518" y="5032585"/>
            <a:ext cx="1544012" cy="646331"/>
          </a:xfrm>
          <a:prstGeom prst="rect">
            <a:avLst/>
          </a:prstGeom>
          <a:noFill/>
        </p:spPr>
        <p:txBody>
          <a:bodyPr wrap="none" rtlCol="0">
            <a:spAutoFit/>
          </a:bodyPr>
          <a:lstStyle/>
          <a:p>
            <a:r>
              <a:rPr lang="fr-CH" sz="3600" dirty="0" err="1">
                <a:solidFill>
                  <a:schemeClr val="bg1"/>
                </a:solidFill>
                <a:latin typeface="Helvetica" panose="020B0604020202020204" pitchFamily="34" charset="0"/>
                <a:cs typeface="Helvetica" panose="020B0604020202020204" pitchFamily="34" charset="0"/>
              </a:rPr>
              <a:t>Lattice</a:t>
            </a:r>
            <a:endParaRPr lang="en-US" sz="3600" dirty="0">
              <a:solidFill>
                <a:schemeClr val="bg1"/>
              </a:solidFill>
              <a:latin typeface="Helvetica" panose="020B0604020202020204" pitchFamily="34" charset="0"/>
              <a:cs typeface="Helvetica" panose="020B0604020202020204" pitchFamily="34" charset="0"/>
            </a:endParaRPr>
          </a:p>
        </p:txBody>
      </p:sp>
      <p:grpSp>
        <p:nvGrpSpPr>
          <p:cNvPr id="19" name="Group 18"/>
          <p:cNvGrpSpPr/>
          <p:nvPr/>
        </p:nvGrpSpPr>
        <p:grpSpPr>
          <a:xfrm>
            <a:off x="2517102" y="3724730"/>
            <a:ext cx="5070977" cy="2456007"/>
            <a:chOff x="193001" y="3788229"/>
            <a:chExt cx="5070977" cy="2456007"/>
          </a:xfrm>
        </p:grpSpPr>
        <p:cxnSp>
          <p:nvCxnSpPr>
            <p:cNvPr id="14" name="Straight Arrow Connector 13"/>
            <p:cNvCxnSpPr/>
            <p:nvPr/>
          </p:nvCxnSpPr>
          <p:spPr>
            <a:xfrm flipH="1">
              <a:off x="2681416" y="3788229"/>
              <a:ext cx="1048755" cy="1624030"/>
            </a:xfrm>
            <a:prstGeom prst="straightConnector1">
              <a:avLst/>
            </a:prstGeom>
            <a:ln>
              <a:solidFill>
                <a:srgbClr val="00B050"/>
              </a:solidFill>
              <a:tailEnd type="arrow"/>
            </a:ln>
          </p:spPr>
          <p:style>
            <a:lnRef idx="3">
              <a:schemeClr val="accent4"/>
            </a:lnRef>
            <a:fillRef idx="0">
              <a:schemeClr val="accent4"/>
            </a:fillRef>
            <a:effectRef idx="2">
              <a:schemeClr val="accent4"/>
            </a:effectRef>
            <a:fontRef idx="minor">
              <a:schemeClr val="tx1"/>
            </a:fontRef>
          </p:style>
        </p:cxnSp>
        <p:cxnSp>
          <p:nvCxnSpPr>
            <p:cNvPr id="15" name="Straight Arrow Connector 14"/>
            <p:cNvCxnSpPr/>
            <p:nvPr/>
          </p:nvCxnSpPr>
          <p:spPr>
            <a:xfrm flipH="1">
              <a:off x="2912468" y="4609070"/>
              <a:ext cx="2351510" cy="1036203"/>
            </a:xfrm>
            <a:prstGeom prst="straightConnector1">
              <a:avLst/>
            </a:prstGeom>
            <a:ln>
              <a:solidFill>
                <a:srgbClr val="00B050"/>
              </a:solidFill>
              <a:tailEnd type="arrow"/>
            </a:ln>
          </p:spPr>
          <p:style>
            <a:lnRef idx="3">
              <a:schemeClr val="accent4"/>
            </a:lnRef>
            <a:fillRef idx="0">
              <a:schemeClr val="accent4"/>
            </a:fillRef>
            <a:effectRef idx="2">
              <a:schemeClr val="accent4"/>
            </a:effectRef>
            <a:fontRef idx="minor">
              <a:schemeClr val="tx1"/>
            </a:fontRef>
          </p:style>
        </p:cxnSp>
        <p:sp>
          <p:nvSpPr>
            <p:cNvPr id="18" name="TextBox 17"/>
            <p:cNvSpPr txBox="1"/>
            <p:nvPr/>
          </p:nvSpPr>
          <p:spPr>
            <a:xfrm>
              <a:off x="193001" y="5413239"/>
              <a:ext cx="2608022" cy="830997"/>
            </a:xfrm>
            <a:prstGeom prst="rect">
              <a:avLst/>
            </a:prstGeom>
            <a:noFill/>
          </p:spPr>
          <p:txBody>
            <a:bodyPr wrap="none" rtlCol="0">
              <a:spAutoFit/>
            </a:bodyPr>
            <a:lstStyle/>
            <a:p>
              <a:r>
                <a:rPr lang="fr-CH" sz="2400" i="1" dirty="0" err="1">
                  <a:solidFill>
                    <a:srgbClr val="00B050"/>
                  </a:solidFill>
                  <a:latin typeface="Helvetica" panose="020B0604020202020204" pitchFamily="34" charset="0"/>
                  <a:cs typeface="Helvetica" panose="020B0604020202020204" pitchFamily="34" charset="0"/>
                </a:rPr>
                <a:t>Two</a:t>
              </a:r>
              <a:r>
                <a:rPr lang="fr-CH" sz="2400" i="1" dirty="0">
                  <a:solidFill>
                    <a:srgbClr val="00B050"/>
                  </a:solidFill>
                  <a:latin typeface="Helvetica" panose="020B0604020202020204" pitchFamily="34" charset="0"/>
                  <a:cs typeface="Helvetica" panose="020B0604020202020204" pitchFamily="34" charset="0"/>
                </a:rPr>
                <a:t> </a:t>
              </a:r>
              <a:r>
                <a:rPr lang="fr-CH" sz="2400" i="1" dirty="0" err="1">
                  <a:solidFill>
                    <a:srgbClr val="00B050"/>
                  </a:solidFill>
                  <a:latin typeface="Helvetica" panose="020B0604020202020204" pitchFamily="34" charset="0"/>
                  <a:cs typeface="Helvetica" panose="020B0604020202020204" pitchFamily="34" charset="0"/>
                </a:rPr>
                <a:t>different</a:t>
              </a:r>
              <a:r>
                <a:rPr lang="fr-CH" sz="2400" i="1" dirty="0">
                  <a:solidFill>
                    <a:srgbClr val="00B050"/>
                  </a:solidFill>
                  <a:latin typeface="Helvetica" panose="020B0604020202020204" pitchFamily="34" charset="0"/>
                  <a:cs typeface="Helvetica" panose="020B0604020202020204" pitchFamily="34" charset="0"/>
                </a:rPr>
                <a:t> time</a:t>
              </a:r>
            </a:p>
            <a:p>
              <a:r>
                <a:rPr lang="fr-CH" sz="2400" i="1" dirty="0">
                  <a:solidFill>
                    <a:srgbClr val="00B050"/>
                  </a:solidFill>
                  <a:latin typeface="Helvetica" panose="020B0604020202020204" pitchFamily="34" charset="0"/>
                  <a:cs typeface="Helvetica" panose="020B0604020202020204" pitchFamily="34" charset="0"/>
                </a:rPr>
                <a:t>constants</a:t>
              </a:r>
              <a:endParaRPr lang="en-US" sz="2400" i="1" dirty="0">
                <a:solidFill>
                  <a:srgbClr val="00B050"/>
                </a:solidFill>
                <a:latin typeface="Helvetica" panose="020B0604020202020204" pitchFamily="34" charset="0"/>
                <a:cs typeface="Helvetica" panose="020B0604020202020204" pitchFamily="34" charset="0"/>
              </a:endParaRPr>
            </a:p>
          </p:txBody>
        </p:sp>
      </p:grpSp>
      <p:pic>
        <p:nvPicPr>
          <p:cNvPr id="21" name="Picture 2" descr="https://upload.wikimedia.org/wikipedia/commons/2/23/Thermally_Agitated_Molecule.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9259183" y="4860571"/>
            <a:ext cx="1762504" cy="1762504"/>
          </a:xfrm>
          <a:prstGeom prst="rect">
            <a:avLst/>
          </a:prstGeom>
          <a:noFill/>
          <a:extLst>
            <a:ext uri="{909E8E84-426E-40DD-AFC4-6F175D3DCCD1}">
              <a14:hiddenFill xmlns:a14="http://schemas.microsoft.com/office/drawing/2010/main">
                <a:solidFill>
                  <a:srgbClr val="FFFFFF"/>
                </a:solidFill>
              </a14:hiddenFill>
            </a:ext>
          </a:extLst>
        </p:spPr>
      </p:pic>
      <p:pic>
        <p:nvPicPr>
          <p:cNvPr id="71682" name="Picture 2" descr="https://upload.wikimedia.org/wikipedia/commons/6/6d/Translational_motion.gif"/>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04803" y="2040955"/>
            <a:ext cx="1770235" cy="15519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116728" y="2617916"/>
            <a:ext cx="1051891" cy="707886"/>
          </a:xfrm>
          <a:prstGeom prst="rect">
            <a:avLst/>
          </a:prstGeom>
          <a:noFill/>
        </p:spPr>
        <p:txBody>
          <a:bodyPr wrap="none" rtlCol="0">
            <a:spAutoFit/>
          </a:bodyPr>
          <a:lstStyle/>
          <a:p>
            <a:pPr algn="ctr"/>
            <a:r>
              <a:rPr lang="en-US" sz="2000" i="1" dirty="0">
                <a:solidFill>
                  <a:srgbClr val="C00000"/>
                </a:solidFill>
                <a:latin typeface="Helvetica" panose="020B0604020202020204" pitchFamily="34" charset="0"/>
                <a:cs typeface="Helvetica" panose="020B0604020202020204" pitchFamily="34" charset="0"/>
              </a:rPr>
              <a:t>Energy</a:t>
            </a:r>
          </a:p>
          <a:p>
            <a:pPr algn="ctr"/>
            <a:r>
              <a:rPr lang="en-US" sz="2000" i="1" dirty="0">
                <a:solidFill>
                  <a:srgbClr val="C00000"/>
                </a:solidFill>
                <a:latin typeface="Helvetica" panose="020B0604020202020204" pitchFamily="34" charset="0"/>
                <a:cs typeface="Helvetica" panose="020B0604020202020204" pitchFamily="34" charset="0"/>
              </a:rPr>
              <a:t>transfer</a:t>
            </a:r>
            <a:endParaRPr lang="fr-CH" sz="2000" i="1" dirty="0">
              <a:solidFill>
                <a:srgbClr val="C00000"/>
              </a:solidFill>
              <a:latin typeface="Helvetica" panose="020B0604020202020204" pitchFamily="34" charset="0"/>
              <a:cs typeface="Helvetica" panose="020B0604020202020204" pitchFamily="34" charset="0"/>
            </a:endParaRPr>
          </a:p>
        </p:txBody>
      </p:sp>
      <p:sp>
        <p:nvSpPr>
          <p:cNvPr id="22" name="TextBox 21"/>
          <p:cNvSpPr txBox="1"/>
          <p:nvPr/>
        </p:nvSpPr>
        <p:spPr>
          <a:xfrm>
            <a:off x="8457171" y="3882424"/>
            <a:ext cx="1051891" cy="707886"/>
          </a:xfrm>
          <a:prstGeom prst="rect">
            <a:avLst/>
          </a:prstGeom>
          <a:noFill/>
        </p:spPr>
        <p:txBody>
          <a:bodyPr wrap="none" rtlCol="0">
            <a:spAutoFit/>
          </a:bodyPr>
          <a:lstStyle/>
          <a:p>
            <a:r>
              <a:rPr lang="en-US" sz="2000" i="1" dirty="0">
                <a:solidFill>
                  <a:srgbClr val="C00000"/>
                </a:solidFill>
                <a:latin typeface="Helvetica" panose="020B0604020202020204" pitchFamily="34" charset="0"/>
                <a:cs typeface="Helvetica" panose="020B0604020202020204" pitchFamily="34" charset="0"/>
              </a:rPr>
              <a:t>Energy</a:t>
            </a:r>
          </a:p>
          <a:p>
            <a:r>
              <a:rPr lang="en-US" sz="2000" i="1" dirty="0">
                <a:solidFill>
                  <a:srgbClr val="C00000"/>
                </a:solidFill>
                <a:latin typeface="Helvetica" panose="020B0604020202020204" pitchFamily="34" charset="0"/>
                <a:cs typeface="Helvetica" panose="020B0604020202020204" pitchFamily="34" charset="0"/>
              </a:rPr>
              <a:t>transfer</a:t>
            </a:r>
            <a:endParaRPr lang="fr-CH" sz="2000" i="1" dirty="0">
              <a:solidFill>
                <a:srgbClr val="C0000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3111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682"/>
                                        </p:tgtEl>
                                        <p:attrNameLst>
                                          <p:attrName>style.visibility</p:attrName>
                                        </p:attrNameLst>
                                      </p:cBhvr>
                                      <p:to>
                                        <p:strVal val="visible"/>
                                      </p:to>
                                    </p:set>
                                    <p:animEffect transition="in" filter="fade">
                                      <p:cBhvr>
                                        <p:cTn id="12" dur="500"/>
                                        <p:tgtEl>
                                          <p:spTgt spid="716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0"/>
            <a:ext cx="10515600" cy="1325563"/>
          </a:xfrm>
        </p:spPr>
        <p:txBody>
          <a:bodyPr/>
          <a:lstStyle/>
          <a:p>
            <a:r>
              <a:rPr lang="fr-CH" dirty="0"/>
              <a:t>Thermal </a:t>
            </a:r>
            <a:r>
              <a:rPr lang="fr-CH" dirty="0" err="1"/>
              <a:t>transfer</a:t>
            </a:r>
            <a:r>
              <a:rPr lang="fr-CH" dirty="0"/>
              <a:t>: </a:t>
            </a:r>
            <a:r>
              <a:rPr lang="fr-CH" dirty="0" err="1"/>
              <a:t>heat</a:t>
            </a:r>
            <a:r>
              <a:rPr lang="fr-CH" dirty="0"/>
              <a:t> </a:t>
            </a:r>
            <a:r>
              <a:rPr lang="fr-CH" dirty="0" err="1"/>
              <a:t>equation</a:t>
            </a:r>
            <a:endParaRPr lang="en-US" dirty="0"/>
          </a:p>
        </p:txBody>
      </p:sp>
      <p:grpSp>
        <p:nvGrpSpPr>
          <p:cNvPr id="8" name="Group 7"/>
          <p:cNvGrpSpPr/>
          <p:nvPr/>
        </p:nvGrpSpPr>
        <p:grpSpPr>
          <a:xfrm>
            <a:off x="1255486" y="1730828"/>
            <a:ext cx="2104572" cy="2289944"/>
            <a:chOff x="188686" y="1553028"/>
            <a:chExt cx="2104572" cy="2289944"/>
          </a:xfrm>
        </p:grpSpPr>
        <p:sp>
          <p:nvSpPr>
            <p:cNvPr id="4" name="Rectangle 3"/>
            <p:cNvSpPr/>
            <p:nvPr/>
          </p:nvSpPr>
          <p:spPr>
            <a:xfrm>
              <a:off x="766120" y="1553028"/>
              <a:ext cx="1527138" cy="1140745"/>
            </a:xfrm>
            <a:prstGeom prst="rect">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5" name="TextBox 4"/>
            <p:cNvSpPr txBox="1"/>
            <p:nvPr/>
          </p:nvSpPr>
          <p:spPr>
            <a:xfrm>
              <a:off x="188686" y="3135086"/>
              <a:ext cx="2028248" cy="707886"/>
            </a:xfrm>
            <a:prstGeom prst="rect">
              <a:avLst/>
            </a:prstGeom>
            <a:noFill/>
          </p:spPr>
          <p:txBody>
            <a:bodyPr wrap="none" rtlCol="0">
              <a:spAutoFit/>
            </a:bodyPr>
            <a:lstStyle/>
            <a:p>
              <a:r>
                <a:rPr lang="fr-CH" sz="2000" dirty="0">
                  <a:solidFill>
                    <a:schemeClr val="tx2">
                      <a:lumMod val="75000"/>
                    </a:schemeClr>
                  </a:solidFill>
                  <a:latin typeface="Helvetica" panose="020B0604020202020204" pitchFamily="34" charset="0"/>
                  <a:cs typeface="Helvetica" panose="020B0604020202020204" pitchFamily="34" charset="0"/>
                </a:rPr>
                <a:t>Time </a:t>
              </a:r>
              <a:r>
                <a:rPr lang="fr-CH" sz="2000" dirty="0" err="1">
                  <a:solidFill>
                    <a:schemeClr val="tx2">
                      <a:lumMod val="75000"/>
                    </a:schemeClr>
                  </a:solidFill>
                  <a:latin typeface="Helvetica" panose="020B0604020202020204" pitchFamily="34" charset="0"/>
                  <a:cs typeface="Helvetica" panose="020B0604020202020204" pitchFamily="34" charset="0"/>
                </a:rPr>
                <a:t>dependant</a:t>
              </a:r>
              <a:endParaRPr lang="fr-CH" sz="2000" dirty="0">
                <a:solidFill>
                  <a:schemeClr val="tx2">
                    <a:lumMod val="75000"/>
                  </a:schemeClr>
                </a:solidFill>
                <a:latin typeface="Helvetica" panose="020B0604020202020204" pitchFamily="34" charset="0"/>
                <a:cs typeface="Helvetica" panose="020B0604020202020204" pitchFamily="34" charset="0"/>
              </a:endParaRPr>
            </a:p>
            <a:p>
              <a:r>
                <a:rPr lang="fr-CH" sz="2000" dirty="0" err="1">
                  <a:solidFill>
                    <a:schemeClr val="tx2">
                      <a:lumMod val="75000"/>
                    </a:schemeClr>
                  </a:solidFill>
                  <a:latin typeface="Helvetica" panose="020B0604020202020204" pitchFamily="34" charset="0"/>
                  <a:cs typeface="Helvetica" panose="020B0604020202020204" pitchFamily="34" charset="0"/>
                </a:rPr>
                <a:t>evolution</a:t>
              </a:r>
              <a:endParaRPr lang="en-US" sz="2000" dirty="0">
                <a:solidFill>
                  <a:schemeClr val="tx2">
                    <a:lumMod val="75000"/>
                  </a:schemeClr>
                </a:solidFill>
                <a:latin typeface="Helvetica" panose="020B0604020202020204" pitchFamily="34" charset="0"/>
                <a:cs typeface="Helvetica" panose="020B0604020202020204" pitchFamily="34" charset="0"/>
              </a:endParaRPr>
            </a:p>
          </p:txBody>
        </p:sp>
        <p:cxnSp>
          <p:nvCxnSpPr>
            <p:cNvPr id="7" name="Straight Arrow Connector 6"/>
            <p:cNvCxnSpPr>
              <a:stCxn id="4" idx="2"/>
              <a:endCxn id="5" idx="0"/>
            </p:cNvCxnSpPr>
            <p:nvPr/>
          </p:nvCxnSpPr>
          <p:spPr>
            <a:xfrm flipH="1">
              <a:off x="1202810" y="2693773"/>
              <a:ext cx="326879" cy="441313"/>
            </a:xfrm>
            <a:prstGeom prst="straightConnector1">
              <a:avLst/>
            </a:prstGeom>
            <a:ln>
              <a:solidFill>
                <a:schemeClr val="tx2"/>
              </a:solidFill>
              <a:tailEnd type="arrow"/>
            </a:ln>
          </p:spPr>
          <p:style>
            <a:lnRef idx="2">
              <a:schemeClr val="accent2"/>
            </a:lnRef>
            <a:fillRef idx="0">
              <a:schemeClr val="accent2"/>
            </a:fillRef>
            <a:effectRef idx="1">
              <a:schemeClr val="accent2"/>
            </a:effectRef>
            <a:fontRef idx="minor">
              <a:schemeClr val="tx1"/>
            </a:fontRef>
          </p:style>
        </p:cxnSp>
      </p:grpSp>
      <p:sp>
        <p:nvSpPr>
          <p:cNvPr id="14" name="Rectangle 13"/>
          <p:cNvSpPr/>
          <p:nvPr/>
        </p:nvSpPr>
        <p:spPr>
          <a:xfrm>
            <a:off x="3701733" y="1944816"/>
            <a:ext cx="1430441" cy="716693"/>
          </a:xfrm>
          <a:prstGeom prst="rect">
            <a:avLst/>
          </a:prstGeom>
          <a:no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15" name="TextBox 14"/>
          <p:cNvSpPr txBox="1"/>
          <p:nvPr/>
        </p:nvSpPr>
        <p:spPr>
          <a:xfrm>
            <a:off x="3663683" y="3135969"/>
            <a:ext cx="2444675" cy="707886"/>
          </a:xfrm>
          <a:prstGeom prst="rect">
            <a:avLst/>
          </a:prstGeom>
          <a:noFill/>
        </p:spPr>
        <p:txBody>
          <a:bodyPr wrap="square" rtlCol="0">
            <a:spAutoFit/>
          </a:bodyPr>
          <a:lstStyle/>
          <a:p>
            <a:r>
              <a:rPr lang="fr-CH" sz="2000" i="1" dirty="0" err="1">
                <a:solidFill>
                  <a:srgbClr val="00B050"/>
                </a:solidFill>
                <a:latin typeface="Helvetica" panose="020B0604020202020204" pitchFamily="34" charset="0"/>
                <a:cs typeface="Helvetica" panose="020B0604020202020204" pitchFamily="34" charset="0"/>
              </a:rPr>
              <a:t>Temperature</a:t>
            </a:r>
            <a:r>
              <a:rPr lang="fr-CH" sz="2000" i="1" dirty="0">
                <a:solidFill>
                  <a:srgbClr val="00B050"/>
                </a:solidFill>
                <a:latin typeface="Helvetica" panose="020B0604020202020204" pitchFamily="34" charset="0"/>
                <a:cs typeface="Helvetica" panose="020B0604020202020204" pitchFamily="34" charset="0"/>
              </a:rPr>
              <a:t> spatial</a:t>
            </a:r>
          </a:p>
          <a:p>
            <a:r>
              <a:rPr lang="fr-CH" sz="2000" i="1" dirty="0">
                <a:solidFill>
                  <a:srgbClr val="00B050"/>
                </a:solidFill>
                <a:latin typeface="Helvetica" panose="020B0604020202020204" pitchFamily="34" charset="0"/>
                <a:cs typeface="Helvetica" panose="020B0604020202020204" pitchFamily="34" charset="0"/>
              </a:rPr>
              <a:t>distribution</a:t>
            </a:r>
            <a:endParaRPr lang="en-US" sz="2000" i="1" dirty="0">
              <a:solidFill>
                <a:srgbClr val="00B050"/>
              </a:solidFill>
              <a:latin typeface="Helvetica" panose="020B0604020202020204" pitchFamily="34" charset="0"/>
              <a:cs typeface="Helvetica" panose="020B0604020202020204" pitchFamily="34" charset="0"/>
            </a:endParaRPr>
          </a:p>
        </p:txBody>
      </p:sp>
      <p:cxnSp>
        <p:nvCxnSpPr>
          <p:cNvPr id="16" name="Straight Arrow Connector 15"/>
          <p:cNvCxnSpPr>
            <a:stCxn id="14" idx="2"/>
            <a:endCxn id="15" idx="0"/>
          </p:cNvCxnSpPr>
          <p:nvPr/>
        </p:nvCxnSpPr>
        <p:spPr>
          <a:xfrm>
            <a:off x="4416954" y="2661509"/>
            <a:ext cx="469067" cy="474461"/>
          </a:xfrm>
          <a:prstGeom prst="straightConnector1">
            <a:avLst/>
          </a:prstGeom>
          <a:ln>
            <a:solidFill>
              <a:srgbClr val="00B050"/>
            </a:solidFill>
            <a:tailEnd type="arrow"/>
          </a:ln>
        </p:spPr>
        <p:style>
          <a:lnRef idx="1">
            <a:schemeClr val="accent3"/>
          </a:lnRef>
          <a:fillRef idx="0">
            <a:schemeClr val="accent3"/>
          </a:fillRef>
          <a:effectRef idx="0">
            <a:schemeClr val="accent3"/>
          </a:effectRef>
          <a:fontRef idx="minor">
            <a:schemeClr val="tx1"/>
          </a:fontRef>
        </p:style>
      </p:cxnSp>
      <p:grpSp>
        <p:nvGrpSpPr>
          <p:cNvPr id="21" name="Group 20"/>
          <p:cNvGrpSpPr/>
          <p:nvPr/>
        </p:nvGrpSpPr>
        <p:grpSpPr>
          <a:xfrm>
            <a:off x="5391665" y="1957173"/>
            <a:ext cx="2026508" cy="679622"/>
            <a:chOff x="4324865" y="1779373"/>
            <a:chExt cx="2026508" cy="679622"/>
          </a:xfrm>
        </p:grpSpPr>
        <p:sp>
          <p:nvSpPr>
            <p:cNvPr id="22" name="Rectangle 21"/>
            <p:cNvSpPr/>
            <p:nvPr/>
          </p:nvSpPr>
          <p:spPr>
            <a:xfrm>
              <a:off x="4324865" y="1779373"/>
              <a:ext cx="1495167" cy="67962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Helvetica" panose="020B0604020202020204" pitchFamily="34" charset="0"/>
                <a:cs typeface="Helvetica" panose="020B0604020202020204" pitchFamily="34" charset="0"/>
              </a:endParaRPr>
            </a:p>
          </p:txBody>
        </p:sp>
        <p:cxnSp>
          <p:nvCxnSpPr>
            <p:cNvPr id="23" name="Straight Arrow Connector 22"/>
            <p:cNvCxnSpPr>
              <a:stCxn id="3" idx="3"/>
            </p:cNvCxnSpPr>
            <p:nvPr/>
          </p:nvCxnSpPr>
          <p:spPr>
            <a:xfrm>
              <a:off x="5826502" y="2128943"/>
              <a:ext cx="524871" cy="21133"/>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grpSp>
      <p:sp>
        <p:nvSpPr>
          <p:cNvPr id="29" name="TextBox 28"/>
          <p:cNvSpPr txBox="1"/>
          <p:nvPr/>
        </p:nvSpPr>
        <p:spPr>
          <a:xfrm>
            <a:off x="7517029" y="1871463"/>
            <a:ext cx="2508421" cy="1015663"/>
          </a:xfrm>
          <a:prstGeom prst="rect">
            <a:avLst/>
          </a:prstGeom>
          <a:noFill/>
        </p:spPr>
        <p:txBody>
          <a:bodyPr wrap="square" rtlCol="0">
            <a:spAutoFit/>
          </a:bodyPr>
          <a:lstStyle/>
          <a:p>
            <a:r>
              <a:rPr lang="fr-CH" sz="2000" i="1" dirty="0">
                <a:solidFill>
                  <a:srgbClr val="FF0000"/>
                </a:solidFill>
                <a:latin typeface="Helvetica" panose="020B0604020202020204" pitchFamily="34" charset="0"/>
                <a:cs typeface="Helvetica" panose="020B0604020202020204" pitchFamily="34" charset="0"/>
              </a:rPr>
              <a:t>Thermal </a:t>
            </a:r>
            <a:r>
              <a:rPr lang="fr-CH" sz="2000" i="1" dirty="0" err="1">
                <a:solidFill>
                  <a:srgbClr val="FF0000"/>
                </a:solidFill>
                <a:latin typeface="Helvetica" panose="020B0604020202020204" pitchFamily="34" charset="0"/>
                <a:cs typeface="Helvetica" panose="020B0604020202020204" pitchFamily="34" charset="0"/>
              </a:rPr>
              <a:t>load</a:t>
            </a:r>
            <a:endParaRPr lang="fr-CH" sz="2000" i="1" dirty="0">
              <a:solidFill>
                <a:srgbClr val="FF0000"/>
              </a:solidFill>
              <a:latin typeface="Helvetica" panose="020B0604020202020204" pitchFamily="34" charset="0"/>
              <a:cs typeface="Helvetica" panose="020B0604020202020204" pitchFamily="34" charset="0"/>
            </a:endParaRPr>
          </a:p>
          <a:p>
            <a:r>
              <a:rPr lang="en-US" sz="2000" i="1" dirty="0">
                <a:solidFill>
                  <a:srgbClr val="FF0000"/>
                </a:solidFill>
                <a:latin typeface="Helvetica" panose="020B0604020202020204" pitchFamily="34" charset="0"/>
                <a:cs typeface="Helvetica" panose="020B0604020202020204" pitchFamily="34" charset="0"/>
              </a:rPr>
              <a:t>(on a given domain and for a given time)</a:t>
            </a:r>
          </a:p>
        </p:txBody>
      </p:sp>
      <p:graphicFrame>
        <p:nvGraphicFramePr>
          <p:cNvPr id="3" name="Object 2"/>
          <p:cNvGraphicFramePr>
            <a:graphicFrameLocks noChangeAspect="1"/>
          </p:cNvGraphicFramePr>
          <p:nvPr>
            <p:extLst>
              <p:ext uri="{D42A27DB-BD31-4B8C-83A1-F6EECF244321}">
                <p14:modId xmlns:p14="http://schemas.microsoft.com/office/powerpoint/2010/main" val="1716853295"/>
              </p:ext>
            </p:extLst>
          </p:nvPr>
        </p:nvGraphicFramePr>
        <p:xfrm>
          <a:off x="1820863" y="1728788"/>
          <a:ext cx="5072062" cy="1155700"/>
        </p:xfrm>
        <a:graphic>
          <a:graphicData uri="http://schemas.openxmlformats.org/presentationml/2006/ole">
            <mc:AlternateContent xmlns:mc="http://schemas.openxmlformats.org/markup-compatibility/2006">
              <mc:Choice xmlns:v="urn:schemas-microsoft-com:vml" Requires="v">
                <p:oleObj name="Equation" r:id="rId3" imgW="1841400" imgH="419040" progId="Equation.DSMT4">
                  <p:embed/>
                </p:oleObj>
              </mc:Choice>
              <mc:Fallback>
                <p:oleObj name="Equation" r:id="rId3" imgW="1841400" imgH="419040" progId="Equation.DSMT4">
                  <p:embed/>
                  <p:pic>
                    <p:nvPicPr>
                      <p:cNvPr id="3" name="Object 2"/>
                      <p:cNvPicPr/>
                      <p:nvPr/>
                    </p:nvPicPr>
                    <p:blipFill>
                      <a:blip r:embed="rId4"/>
                      <a:stretch>
                        <a:fillRect/>
                      </a:stretch>
                    </p:blipFill>
                    <p:spPr>
                      <a:xfrm>
                        <a:off x="1820863" y="1728788"/>
                        <a:ext cx="5072062" cy="1155700"/>
                      </a:xfrm>
                      <a:prstGeom prst="rect">
                        <a:avLst/>
                      </a:prstGeom>
                    </p:spPr>
                  </p:pic>
                </p:oleObj>
              </mc:Fallback>
            </mc:AlternateContent>
          </a:graphicData>
        </a:graphic>
      </p:graphicFrame>
      <p:grpSp>
        <p:nvGrpSpPr>
          <p:cNvPr id="11" name="Group 10"/>
          <p:cNvGrpSpPr/>
          <p:nvPr/>
        </p:nvGrpSpPr>
        <p:grpSpPr>
          <a:xfrm>
            <a:off x="1463001" y="3757613"/>
            <a:ext cx="8820825" cy="1206500"/>
            <a:chOff x="396200" y="3579813"/>
            <a:chExt cx="8820825" cy="1206500"/>
          </a:xfrm>
        </p:grpSpPr>
        <p:sp>
          <p:nvSpPr>
            <p:cNvPr id="12" name="TextBox 11"/>
            <p:cNvSpPr txBox="1"/>
            <p:nvPr/>
          </p:nvSpPr>
          <p:spPr>
            <a:xfrm>
              <a:off x="396200" y="3910423"/>
              <a:ext cx="2252540" cy="461665"/>
            </a:xfrm>
            <a:prstGeom prst="rect">
              <a:avLst/>
            </a:prstGeom>
            <a:noFill/>
          </p:spPr>
          <p:txBody>
            <a:bodyPr wrap="none" rtlCol="0">
              <a:spAutoFit/>
            </a:bodyPr>
            <a:lstStyle/>
            <a:p>
              <a:r>
                <a:rPr lang="fr-CH" sz="2400" dirty="0">
                  <a:latin typeface="Helvetica" panose="020B0604020202020204" pitchFamily="34" charset="0"/>
                  <a:cs typeface="Helvetica" panose="020B0604020202020204" pitchFamily="34" charset="0"/>
                </a:rPr>
                <a:t>If </a:t>
              </a:r>
              <a:r>
                <a:rPr lang="fr-CH" sz="2400" b="1" dirty="0">
                  <a:latin typeface="Helvetica" panose="020B0604020202020204" pitchFamily="34" charset="0"/>
                  <a:cs typeface="Helvetica" panose="020B0604020202020204" pitchFamily="34" charset="0"/>
                </a:rPr>
                <a:t>k</a:t>
              </a:r>
              <a:r>
                <a:rPr lang="fr-CH" sz="2400" dirty="0">
                  <a:latin typeface="Helvetica" panose="020B0604020202020204" pitchFamily="34" charset="0"/>
                  <a:cs typeface="Helvetica" panose="020B0604020202020204" pitchFamily="34" charset="0"/>
                </a:rPr>
                <a:t> </a:t>
              </a:r>
              <a:r>
                <a:rPr lang="fr-CH" sz="2400" dirty="0" err="1">
                  <a:latin typeface="Helvetica" panose="020B0604020202020204" pitchFamily="34" charset="0"/>
                  <a:cs typeface="Helvetica" panose="020B0604020202020204" pitchFamily="34" charset="0"/>
                </a:rPr>
                <a:t>is</a:t>
              </a:r>
              <a:r>
                <a:rPr lang="fr-CH" sz="2400" dirty="0">
                  <a:latin typeface="Helvetica" panose="020B0604020202020204" pitchFamily="34" charset="0"/>
                  <a:cs typeface="Helvetica" panose="020B0604020202020204" pitchFamily="34" charset="0"/>
                </a:rPr>
                <a:t> constant,</a:t>
              </a:r>
              <a:endParaRPr lang="en-US" sz="2400" dirty="0">
                <a:latin typeface="Helvetica" panose="020B0604020202020204" pitchFamily="34" charset="0"/>
                <a:cs typeface="Helvetica" panose="020B0604020202020204" pitchFamily="34" charset="0"/>
              </a:endParaRPr>
            </a:p>
          </p:txBody>
        </p:sp>
        <p:graphicFrame>
          <p:nvGraphicFramePr>
            <p:cNvPr id="31" name="Object 30"/>
            <p:cNvGraphicFramePr>
              <a:graphicFrameLocks noChangeAspect="1"/>
            </p:cNvGraphicFramePr>
            <p:nvPr/>
          </p:nvGraphicFramePr>
          <p:xfrm>
            <a:off x="2959100" y="3579813"/>
            <a:ext cx="6257925" cy="1206500"/>
          </p:xfrm>
          <a:graphic>
            <a:graphicData uri="http://schemas.openxmlformats.org/presentationml/2006/ole">
              <mc:AlternateContent xmlns:mc="http://schemas.openxmlformats.org/markup-compatibility/2006">
                <mc:Choice xmlns:v="urn:schemas-microsoft-com:vml" Requires="v">
                  <p:oleObj name="Equation" r:id="rId5" imgW="2438280" imgH="469800" progId="Equation.DSMT4">
                    <p:embed/>
                  </p:oleObj>
                </mc:Choice>
                <mc:Fallback>
                  <p:oleObj name="Equation" r:id="rId5" imgW="2438280" imgH="469800" progId="Equation.DSMT4">
                    <p:embed/>
                    <p:pic>
                      <p:nvPicPr>
                        <p:cNvPr id="31" name="Object 30"/>
                        <p:cNvPicPr/>
                        <p:nvPr/>
                      </p:nvPicPr>
                      <p:blipFill>
                        <a:blip r:embed="rId6"/>
                        <a:stretch>
                          <a:fillRect/>
                        </a:stretch>
                      </p:blipFill>
                      <p:spPr>
                        <a:xfrm>
                          <a:off x="2959100" y="3579813"/>
                          <a:ext cx="6257925" cy="1206500"/>
                        </a:xfrm>
                        <a:prstGeom prst="rect">
                          <a:avLst/>
                        </a:prstGeom>
                      </p:spPr>
                    </p:pic>
                  </p:oleObj>
                </mc:Fallback>
              </mc:AlternateContent>
            </a:graphicData>
          </a:graphic>
        </p:graphicFrame>
      </p:grpSp>
      <p:sp>
        <p:nvSpPr>
          <p:cNvPr id="60416" name="TextBox 60415"/>
          <p:cNvSpPr txBox="1"/>
          <p:nvPr/>
        </p:nvSpPr>
        <p:spPr>
          <a:xfrm>
            <a:off x="4477266" y="1438190"/>
            <a:ext cx="2300630" cy="369332"/>
          </a:xfrm>
          <a:prstGeom prst="rect">
            <a:avLst/>
          </a:prstGeom>
          <a:noFill/>
        </p:spPr>
        <p:txBody>
          <a:bodyPr wrap="none" rtlCol="0">
            <a:spAutoFit/>
          </a:bodyPr>
          <a:lstStyle/>
          <a:p>
            <a:r>
              <a:rPr lang="en-US" i="1" dirty="0">
                <a:solidFill>
                  <a:srgbClr val="00B050"/>
                </a:solidFill>
                <a:latin typeface="Helvetica" panose="020B0604020202020204" pitchFamily="34" charset="0"/>
                <a:cs typeface="Helvetica" panose="020B0604020202020204" pitchFamily="34" charset="0"/>
              </a:rPr>
              <a:t>Thermal conductivity</a:t>
            </a:r>
            <a:endParaRPr lang="fr-CH" i="1" dirty="0">
              <a:solidFill>
                <a:srgbClr val="00B050"/>
              </a:solidFill>
              <a:latin typeface="Helvetica" panose="020B0604020202020204" pitchFamily="34" charset="0"/>
              <a:cs typeface="Helvetica" panose="020B0604020202020204" pitchFamily="34" charset="0"/>
            </a:endParaRPr>
          </a:p>
        </p:txBody>
      </p:sp>
      <p:cxnSp>
        <p:nvCxnSpPr>
          <p:cNvPr id="60422" name="Straight Arrow Connector 60421"/>
          <p:cNvCxnSpPr/>
          <p:nvPr/>
        </p:nvCxnSpPr>
        <p:spPr>
          <a:xfrm flipH="1">
            <a:off x="4378412" y="1784179"/>
            <a:ext cx="247135" cy="30891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326292" y="4785499"/>
            <a:ext cx="3076420" cy="1715053"/>
            <a:chOff x="259492" y="4607698"/>
            <a:chExt cx="3076420" cy="1715053"/>
          </a:xfrm>
        </p:grpSpPr>
        <p:grpSp>
          <p:nvGrpSpPr>
            <p:cNvPr id="27" name="Group 26"/>
            <p:cNvGrpSpPr/>
            <p:nvPr/>
          </p:nvGrpSpPr>
          <p:grpSpPr>
            <a:xfrm>
              <a:off x="259492" y="4607698"/>
              <a:ext cx="3076420" cy="1681891"/>
              <a:chOff x="253216" y="4578081"/>
              <a:chExt cx="3076420" cy="1681891"/>
            </a:xfrm>
          </p:grpSpPr>
          <p:sp>
            <p:nvSpPr>
              <p:cNvPr id="25" name="Rectangle 24"/>
              <p:cNvSpPr/>
              <p:nvPr/>
            </p:nvSpPr>
            <p:spPr>
              <a:xfrm>
                <a:off x="1019335" y="5222005"/>
                <a:ext cx="1272746" cy="1037967"/>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26" name="TextBox 25"/>
              <p:cNvSpPr txBox="1"/>
              <p:nvPr/>
            </p:nvSpPr>
            <p:spPr>
              <a:xfrm>
                <a:off x="253216" y="4578081"/>
                <a:ext cx="3076420" cy="523220"/>
              </a:xfrm>
              <a:prstGeom prst="rect">
                <a:avLst/>
              </a:prstGeom>
              <a:noFill/>
            </p:spPr>
            <p:txBody>
              <a:bodyPr wrap="none" rtlCol="0">
                <a:spAutoFit/>
              </a:bodyPr>
              <a:lstStyle/>
              <a:p>
                <a:r>
                  <a:rPr lang="fr-CH" sz="2800" dirty="0">
                    <a:latin typeface="Helvetica" panose="020B0604020202020204" pitchFamily="34" charset="0"/>
                    <a:cs typeface="Helvetica" panose="020B0604020202020204" pitchFamily="34" charset="0"/>
                  </a:rPr>
                  <a:t>Thermal </a:t>
                </a:r>
                <a:r>
                  <a:rPr lang="fr-CH" sz="2800" dirty="0" err="1">
                    <a:latin typeface="Helvetica" panose="020B0604020202020204" pitchFamily="34" charset="0"/>
                    <a:cs typeface="Helvetica" panose="020B0604020202020204" pitchFamily="34" charset="0"/>
                  </a:rPr>
                  <a:t>diffusivity</a:t>
                </a:r>
                <a:endParaRPr lang="en-US" sz="2800" dirty="0">
                  <a:latin typeface="Helvetica" panose="020B0604020202020204" pitchFamily="34" charset="0"/>
                  <a:cs typeface="Helvetica" panose="020B0604020202020204" pitchFamily="34" charset="0"/>
                </a:endParaRPr>
              </a:p>
            </p:txBody>
          </p:sp>
        </p:grpSp>
        <p:graphicFrame>
          <p:nvGraphicFramePr>
            <p:cNvPr id="6" name="Object 5"/>
            <p:cNvGraphicFramePr>
              <a:graphicFrameLocks noChangeAspect="1"/>
            </p:cNvGraphicFramePr>
            <p:nvPr/>
          </p:nvGraphicFramePr>
          <p:xfrm>
            <a:off x="994890" y="5209361"/>
            <a:ext cx="1315824" cy="1113390"/>
          </p:xfrm>
          <a:graphic>
            <a:graphicData uri="http://schemas.openxmlformats.org/presentationml/2006/ole">
              <mc:AlternateContent xmlns:mc="http://schemas.openxmlformats.org/markup-compatibility/2006">
                <mc:Choice xmlns:v="urn:schemas-microsoft-com:vml" Requires="v">
                  <p:oleObj name="Equation" r:id="rId7" imgW="495000" imgH="419040" progId="Equation.DSMT4">
                    <p:embed/>
                  </p:oleObj>
                </mc:Choice>
                <mc:Fallback>
                  <p:oleObj name="Equation" r:id="rId7" imgW="495000" imgH="419040" progId="Equation.DSMT4">
                    <p:embed/>
                    <p:pic>
                      <p:nvPicPr>
                        <p:cNvPr id="6" name="Object 5"/>
                        <p:cNvPicPr/>
                        <p:nvPr/>
                      </p:nvPicPr>
                      <p:blipFill>
                        <a:blip r:embed="rId8"/>
                        <a:stretch>
                          <a:fillRect/>
                        </a:stretch>
                      </p:blipFill>
                      <p:spPr>
                        <a:xfrm>
                          <a:off x="994890" y="5209361"/>
                          <a:ext cx="1315824" cy="1113390"/>
                        </a:xfrm>
                        <a:prstGeom prst="rect">
                          <a:avLst/>
                        </a:prstGeom>
                      </p:spPr>
                    </p:pic>
                  </p:oleObj>
                </mc:Fallback>
              </mc:AlternateContent>
            </a:graphicData>
          </a:graphic>
        </p:graphicFrame>
      </p:grpSp>
      <p:grpSp>
        <p:nvGrpSpPr>
          <p:cNvPr id="17" name="Group 16"/>
          <p:cNvGrpSpPr/>
          <p:nvPr/>
        </p:nvGrpSpPr>
        <p:grpSpPr>
          <a:xfrm>
            <a:off x="4094205" y="5262349"/>
            <a:ext cx="5493824" cy="1190625"/>
            <a:chOff x="3027405" y="5084548"/>
            <a:chExt cx="5493824" cy="1190625"/>
          </a:xfrm>
        </p:grpSpPr>
        <p:graphicFrame>
          <p:nvGraphicFramePr>
            <p:cNvPr id="28" name="Object 27"/>
            <p:cNvGraphicFramePr>
              <a:graphicFrameLocks noChangeAspect="1"/>
            </p:cNvGraphicFramePr>
            <p:nvPr/>
          </p:nvGraphicFramePr>
          <p:xfrm>
            <a:off x="3973041" y="5084548"/>
            <a:ext cx="4548188" cy="1190625"/>
          </p:xfrm>
          <a:graphic>
            <a:graphicData uri="http://schemas.openxmlformats.org/presentationml/2006/ole">
              <mc:AlternateContent xmlns:mc="http://schemas.openxmlformats.org/markup-compatibility/2006">
                <mc:Choice xmlns:v="urn:schemas-microsoft-com:vml" Requires="v">
                  <p:oleObj name="Equation" r:id="rId9" imgW="1650960" imgH="431640" progId="Equation.DSMT4">
                    <p:embed/>
                  </p:oleObj>
                </mc:Choice>
                <mc:Fallback>
                  <p:oleObj name="Equation" r:id="rId9" imgW="1650960" imgH="431640" progId="Equation.DSMT4">
                    <p:embed/>
                    <p:pic>
                      <p:nvPicPr>
                        <p:cNvPr id="28" name="Object 27"/>
                        <p:cNvPicPr/>
                        <p:nvPr/>
                      </p:nvPicPr>
                      <p:blipFill>
                        <a:blip r:embed="rId10"/>
                        <a:stretch>
                          <a:fillRect/>
                        </a:stretch>
                      </p:blipFill>
                      <p:spPr>
                        <a:xfrm>
                          <a:off x="3973041" y="5084548"/>
                          <a:ext cx="4548188" cy="1190625"/>
                        </a:xfrm>
                        <a:prstGeom prst="rect">
                          <a:avLst/>
                        </a:prstGeom>
                      </p:spPr>
                    </p:pic>
                  </p:oleObj>
                </mc:Fallback>
              </mc:AlternateContent>
            </a:graphicData>
          </a:graphic>
        </p:graphicFrame>
        <p:sp>
          <p:nvSpPr>
            <p:cNvPr id="9" name="Right Arrow 8"/>
            <p:cNvSpPr/>
            <p:nvPr/>
          </p:nvSpPr>
          <p:spPr>
            <a:xfrm>
              <a:off x="3027405" y="5387546"/>
              <a:ext cx="642552" cy="5807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216172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2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00" y="236538"/>
            <a:ext cx="4275438" cy="1143000"/>
          </a:xfrm>
        </p:spPr>
        <p:txBody>
          <a:bodyPr/>
          <a:lstStyle/>
          <a:p>
            <a:r>
              <a:rPr lang="en-US" dirty="0"/>
              <a:t>Heat equation</a:t>
            </a:r>
            <a:endParaRPr lang="fr-CH" dirty="0"/>
          </a:p>
        </p:txBody>
      </p:sp>
      <p:graphicFrame>
        <p:nvGraphicFramePr>
          <p:cNvPr id="4" name="Object 3"/>
          <p:cNvGraphicFramePr>
            <a:graphicFrameLocks noChangeAspect="1"/>
          </p:cNvGraphicFramePr>
          <p:nvPr/>
        </p:nvGraphicFramePr>
        <p:xfrm>
          <a:off x="3742381" y="3156895"/>
          <a:ext cx="4548188" cy="1190625"/>
        </p:xfrm>
        <a:graphic>
          <a:graphicData uri="http://schemas.openxmlformats.org/presentationml/2006/ole">
            <mc:AlternateContent xmlns:mc="http://schemas.openxmlformats.org/markup-compatibility/2006">
              <mc:Choice xmlns:v="urn:schemas-microsoft-com:vml" Requires="v">
                <p:oleObj name="Equation" r:id="rId2" imgW="1650960" imgH="431640" progId="Equation.DSMT4">
                  <p:embed/>
                </p:oleObj>
              </mc:Choice>
              <mc:Fallback>
                <p:oleObj name="Equation" r:id="rId2" imgW="1650960" imgH="431640" progId="Equation.DSMT4">
                  <p:embed/>
                  <p:pic>
                    <p:nvPicPr>
                      <p:cNvPr id="4" name="Object 3"/>
                      <p:cNvPicPr/>
                      <p:nvPr/>
                    </p:nvPicPr>
                    <p:blipFill>
                      <a:blip r:embed="rId3"/>
                      <a:stretch>
                        <a:fillRect/>
                      </a:stretch>
                    </p:blipFill>
                    <p:spPr>
                      <a:xfrm>
                        <a:off x="3742381" y="3156895"/>
                        <a:ext cx="4548188" cy="1190625"/>
                      </a:xfrm>
                      <a:prstGeom prst="rect">
                        <a:avLst/>
                      </a:prstGeom>
                    </p:spPr>
                  </p:pic>
                </p:oleObj>
              </mc:Fallback>
            </mc:AlternateContent>
          </a:graphicData>
        </a:graphic>
      </p:graphicFrame>
      <p:grpSp>
        <p:nvGrpSpPr>
          <p:cNvPr id="38" name="Group 37"/>
          <p:cNvGrpSpPr/>
          <p:nvPr/>
        </p:nvGrpSpPr>
        <p:grpSpPr>
          <a:xfrm>
            <a:off x="1981201" y="3262185"/>
            <a:ext cx="2224215" cy="1251585"/>
            <a:chOff x="679622" y="3262184"/>
            <a:chExt cx="2224215" cy="1251585"/>
          </a:xfrm>
        </p:grpSpPr>
        <p:sp>
          <p:nvSpPr>
            <p:cNvPr id="5" name="Rectangle 4"/>
            <p:cNvSpPr/>
            <p:nvPr/>
          </p:nvSpPr>
          <p:spPr>
            <a:xfrm>
              <a:off x="2458994" y="3262184"/>
              <a:ext cx="444843" cy="103796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TextBox 5"/>
            <p:cNvSpPr txBox="1"/>
            <p:nvPr/>
          </p:nvSpPr>
          <p:spPr>
            <a:xfrm>
              <a:off x="679622" y="3805883"/>
              <a:ext cx="1927654" cy="707886"/>
            </a:xfrm>
            <a:prstGeom prst="rect">
              <a:avLst/>
            </a:prstGeom>
            <a:noFill/>
          </p:spPr>
          <p:txBody>
            <a:bodyPr wrap="square" rtlCol="0">
              <a:spAutoFit/>
            </a:bodyPr>
            <a:lstStyle/>
            <a:p>
              <a:r>
                <a:rPr lang="en-US" sz="2000" i="1" dirty="0">
                  <a:solidFill>
                    <a:srgbClr val="00B050"/>
                  </a:solidFill>
                  <a:latin typeface="Helvetica" panose="020B0604020202020204" pitchFamily="34" charset="0"/>
                  <a:cs typeface="Helvetica" panose="020B0604020202020204" pitchFamily="34" charset="0"/>
                </a:rPr>
                <a:t>‘How fast the heat diffuses’</a:t>
              </a:r>
              <a:endParaRPr lang="fr-CH" sz="2000" i="1" dirty="0">
                <a:solidFill>
                  <a:srgbClr val="00B050"/>
                </a:solidFill>
                <a:latin typeface="Helvetica" panose="020B0604020202020204" pitchFamily="34" charset="0"/>
                <a:cs typeface="Helvetica" panose="020B0604020202020204" pitchFamily="34" charset="0"/>
              </a:endParaRPr>
            </a:p>
          </p:txBody>
        </p:sp>
      </p:grpSp>
      <p:grpSp>
        <p:nvGrpSpPr>
          <p:cNvPr id="39" name="Group 38"/>
          <p:cNvGrpSpPr/>
          <p:nvPr/>
        </p:nvGrpSpPr>
        <p:grpSpPr>
          <a:xfrm>
            <a:off x="3530542" y="4127160"/>
            <a:ext cx="3802850" cy="1938293"/>
            <a:chOff x="2228964" y="4127159"/>
            <a:chExt cx="3802850" cy="1938293"/>
          </a:xfrm>
        </p:grpSpPr>
        <p:graphicFrame>
          <p:nvGraphicFramePr>
            <p:cNvPr id="7" name="Object 6"/>
            <p:cNvGraphicFramePr>
              <a:graphicFrameLocks noChangeAspect="1"/>
            </p:cNvGraphicFramePr>
            <p:nvPr>
              <p:extLst>
                <p:ext uri="{D42A27DB-BD31-4B8C-83A1-F6EECF244321}">
                  <p14:modId xmlns:p14="http://schemas.microsoft.com/office/powerpoint/2010/main" val="4260429827"/>
                </p:ext>
              </p:extLst>
            </p:nvPr>
          </p:nvGraphicFramePr>
          <p:xfrm>
            <a:off x="2228964" y="4974412"/>
            <a:ext cx="3802850" cy="1091040"/>
          </p:xfrm>
          <a:graphic>
            <a:graphicData uri="http://schemas.openxmlformats.org/presentationml/2006/ole">
              <mc:AlternateContent xmlns:mc="http://schemas.openxmlformats.org/markup-compatibility/2006">
                <mc:Choice xmlns:v="urn:schemas-microsoft-com:vml" Requires="v">
                  <p:oleObj name="Equation" r:id="rId4" imgW="1638000" imgH="469800" progId="Equation.DSMT4">
                    <p:embed/>
                  </p:oleObj>
                </mc:Choice>
                <mc:Fallback>
                  <p:oleObj name="Equation" r:id="rId4" imgW="1638000" imgH="469800" progId="Equation.DSMT4">
                    <p:embed/>
                    <p:pic>
                      <p:nvPicPr>
                        <p:cNvPr id="7" name="Object 6"/>
                        <p:cNvPicPr/>
                        <p:nvPr/>
                      </p:nvPicPr>
                      <p:blipFill>
                        <a:blip r:embed="rId5"/>
                        <a:stretch>
                          <a:fillRect/>
                        </a:stretch>
                      </p:blipFill>
                      <p:spPr>
                        <a:xfrm>
                          <a:off x="2228964" y="4974412"/>
                          <a:ext cx="3802850" cy="1091040"/>
                        </a:xfrm>
                        <a:prstGeom prst="rect">
                          <a:avLst/>
                        </a:prstGeom>
                      </p:spPr>
                    </p:pic>
                  </p:oleObj>
                </mc:Fallback>
              </mc:AlternateContent>
            </a:graphicData>
          </a:graphic>
        </p:graphicFrame>
        <p:sp>
          <p:nvSpPr>
            <p:cNvPr id="8" name="Right Arrow 7"/>
            <p:cNvSpPr/>
            <p:nvPr/>
          </p:nvSpPr>
          <p:spPr>
            <a:xfrm rot="5400000">
              <a:off x="4256900" y="4331046"/>
              <a:ext cx="753763" cy="34599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grpSp>
        <p:nvGrpSpPr>
          <p:cNvPr id="37" name="Group 36"/>
          <p:cNvGrpSpPr/>
          <p:nvPr/>
        </p:nvGrpSpPr>
        <p:grpSpPr>
          <a:xfrm>
            <a:off x="1810436" y="1433385"/>
            <a:ext cx="5335890" cy="2051221"/>
            <a:chOff x="286436" y="1433384"/>
            <a:chExt cx="5335890" cy="2051221"/>
          </a:xfrm>
        </p:grpSpPr>
        <p:graphicFrame>
          <p:nvGraphicFramePr>
            <p:cNvPr id="9" name="Object 8"/>
            <p:cNvGraphicFramePr>
              <a:graphicFrameLocks noChangeAspect="1"/>
            </p:cNvGraphicFramePr>
            <p:nvPr/>
          </p:nvGraphicFramePr>
          <p:xfrm>
            <a:off x="286436" y="1761138"/>
            <a:ext cx="1711325" cy="560387"/>
          </p:xfrm>
          <a:graphic>
            <a:graphicData uri="http://schemas.openxmlformats.org/presentationml/2006/ole">
              <mc:AlternateContent xmlns:mc="http://schemas.openxmlformats.org/markup-compatibility/2006">
                <mc:Choice xmlns:v="urn:schemas-microsoft-com:vml" Requires="v">
                  <p:oleObj name="Equation" r:id="rId6" imgW="736560" imgH="241200" progId="Equation.DSMT4">
                    <p:embed/>
                  </p:oleObj>
                </mc:Choice>
                <mc:Fallback>
                  <p:oleObj name="Equation" r:id="rId6" imgW="736560" imgH="241200" progId="Equation.DSMT4">
                    <p:embed/>
                    <p:pic>
                      <p:nvPicPr>
                        <p:cNvPr id="9" name="Object 8"/>
                        <p:cNvPicPr/>
                        <p:nvPr/>
                      </p:nvPicPr>
                      <p:blipFill>
                        <a:blip r:embed="rId7"/>
                        <a:stretch>
                          <a:fillRect/>
                        </a:stretch>
                      </p:blipFill>
                      <p:spPr>
                        <a:xfrm>
                          <a:off x="286436" y="1761138"/>
                          <a:ext cx="1711325" cy="560387"/>
                        </a:xfrm>
                        <a:prstGeom prst="rect">
                          <a:avLst/>
                        </a:prstGeom>
                      </p:spPr>
                    </p:pic>
                  </p:oleObj>
                </mc:Fallback>
              </mc:AlternateContent>
            </a:graphicData>
          </a:graphic>
        </p:graphicFrame>
        <p:cxnSp>
          <p:nvCxnSpPr>
            <p:cNvPr id="11" name="Straight Arrow Connector 10"/>
            <p:cNvCxnSpPr/>
            <p:nvPr/>
          </p:nvCxnSpPr>
          <p:spPr>
            <a:xfrm flipH="1" flipV="1">
              <a:off x="1173893" y="2347784"/>
              <a:ext cx="2026507" cy="864973"/>
            </a:xfrm>
            <a:prstGeom prst="straightConnector1">
              <a:avLst/>
            </a:prstGeom>
            <a:ln w="19050">
              <a:solidFill>
                <a:srgbClr val="4329DD"/>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100650" y="1433384"/>
              <a:ext cx="3521676" cy="1015663"/>
            </a:xfrm>
            <a:prstGeom prst="rect">
              <a:avLst/>
            </a:prstGeom>
            <a:noFill/>
          </p:spPr>
          <p:txBody>
            <a:bodyPr wrap="square" rtlCol="0">
              <a:spAutoFit/>
            </a:bodyPr>
            <a:lstStyle/>
            <a:p>
              <a:r>
                <a:rPr lang="en-US" sz="2000" dirty="0">
                  <a:latin typeface="Helvetica" panose="020B0604020202020204" pitchFamily="34" charset="0"/>
                  <a:cs typeface="Helvetica" panose="020B0604020202020204" pitchFamily="34" charset="0"/>
                </a:rPr>
                <a:t>‘A function describing the temperature distribution in </a:t>
              </a:r>
              <a:r>
                <a:rPr lang="en-US" sz="2000" i="1" dirty="0">
                  <a:latin typeface="Helvetica" panose="020B0604020202020204" pitchFamily="34" charset="0"/>
                  <a:cs typeface="Helvetica" panose="020B0604020202020204" pitchFamily="34" charset="0"/>
                </a:rPr>
                <a:t>space</a:t>
              </a:r>
              <a:r>
                <a:rPr lang="en-US" sz="2000" dirty="0">
                  <a:latin typeface="Helvetica" panose="020B0604020202020204" pitchFamily="34" charset="0"/>
                  <a:cs typeface="Helvetica" panose="020B0604020202020204" pitchFamily="34" charset="0"/>
                </a:rPr>
                <a:t> and </a:t>
              </a:r>
              <a:r>
                <a:rPr lang="en-US" sz="2000" i="1" dirty="0">
                  <a:latin typeface="Helvetica" panose="020B0604020202020204" pitchFamily="34" charset="0"/>
                  <a:cs typeface="Helvetica" panose="020B0604020202020204" pitchFamily="34" charset="0"/>
                </a:rPr>
                <a:t>time</a:t>
              </a:r>
              <a:r>
                <a:rPr lang="en-US" sz="2000" dirty="0">
                  <a:latin typeface="Helvetica" panose="020B0604020202020204" pitchFamily="34" charset="0"/>
                  <a:cs typeface="Helvetica" panose="020B0604020202020204" pitchFamily="34" charset="0"/>
                </a:rPr>
                <a:t>’</a:t>
              </a:r>
              <a:endParaRPr lang="fr-CH" sz="2000" dirty="0">
                <a:latin typeface="Helvetica" panose="020B0604020202020204" pitchFamily="34" charset="0"/>
                <a:cs typeface="Helvetica" panose="020B0604020202020204" pitchFamily="34" charset="0"/>
              </a:endParaRPr>
            </a:p>
          </p:txBody>
        </p:sp>
        <p:cxnSp>
          <p:nvCxnSpPr>
            <p:cNvPr id="14" name="Straight Arrow Connector 13"/>
            <p:cNvCxnSpPr/>
            <p:nvPr/>
          </p:nvCxnSpPr>
          <p:spPr>
            <a:xfrm flipH="1" flipV="1">
              <a:off x="1186249" y="2347784"/>
              <a:ext cx="3459892" cy="1136821"/>
            </a:xfrm>
            <a:prstGeom prst="straightConnector1">
              <a:avLst/>
            </a:prstGeom>
            <a:ln w="19050">
              <a:solidFill>
                <a:srgbClr val="4329DD"/>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7684187" y="356930"/>
            <a:ext cx="3225115" cy="3082030"/>
            <a:chOff x="5918886" y="458530"/>
            <a:chExt cx="3225115" cy="3082030"/>
          </a:xfrm>
        </p:grpSpPr>
        <p:grpSp>
          <p:nvGrpSpPr>
            <p:cNvPr id="35" name="Group 34"/>
            <p:cNvGrpSpPr/>
            <p:nvPr/>
          </p:nvGrpSpPr>
          <p:grpSpPr>
            <a:xfrm>
              <a:off x="5918886" y="458530"/>
              <a:ext cx="3064476" cy="2063251"/>
              <a:chOff x="6178378" y="891017"/>
              <a:chExt cx="3064476" cy="2063251"/>
            </a:xfrm>
          </p:grpSpPr>
          <p:grpSp>
            <p:nvGrpSpPr>
              <p:cNvPr id="20" name="Group 16"/>
              <p:cNvGrpSpPr>
                <a:grpSpLocks/>
              </p:cNvGrpSpPr>
              <p:nvPr/>
            </p:nvGrpSpPr>
            <p:grpSpPr bwMode="auto">
              <a:xfrm>
                <a:off x="6184128" y="1766715"/>
                <a:ext cx="2376488" cy="746125"/>
                <a:chOff x="875" y="385"/>
                <a:chExt cx="2570" cy="3398"/>
              </a:xfrm>
            </p:grpSpPr>
            <p:sp>
              <p:nvSpPr>
                <p:cNvPr id="21" name="Freeform 17"/>
                <p:cNvSpPr>
                  <a:spLocks/>
                </p:cNvSpPr>
                <p:nvPr/>
              </p:nvSpPr>
              <p:spPr bwMode="auto">
                <a:xfrm>
                  <a:off x="875" y="385"/>
                  <a:ext cx="1286" cy="3398"/>
                </a:xfrm>
                <a:custGeom>
                  <a:avLst/>
                  <a:gdLst/>
                  <a:ahLst/>
                  <a:cxnLst>
                    <a:cxn ang="0">
                      <a:pos x="0" y="3398"/>
                    </a:cxn>
                    <a:cxn ang="0">
                      <a:pos x="305" y="3315"/>
                    </a:cxn>
                    <a:cxn ang="0">
                      <a:pos x="528" y="3085"/>
                    </a:cxn>
                    <a:cxn ang="0">
                      <a:pos x="759" y="2606"/>
                    </a:cxn>
                    <a:cxn ang="0">
                      <a:pos x="891" y="2161"/>
                    </a:cxn>
                    <a:cxn ang="0">
                      <a:pos x="973" y="1666"/>
                    </a:cxn>
                    <a:cxn ang="0">
                      <a:pos x="1056" y="1154"/>
                    </a:cxn>
                    <a:cxn ang="0">
                      <a:pos x="1105" y="717"/>
                    </a:cxn>
                    <a:cxn ang="0">
                      <a:pos x="1138" y="462"/>
                    </a:cxn>
                    <a:cxn ang="0">
                      <a:pos x="1171" y="206"/>
                    </a:cxn>
                    <a:cxn ang="0">
                      <a:pos x="1220" y="49"/>
                    </a:cxn>
                    <a:cxn ang="0">
                      <a:pos x="1286" y="0"/>
                    </a:cxn>
                  </a:cxnLst>
                  <a:rect l="0" t="0" r="r" b="b"/>
                  <a:pathLst>
                    <a:path w="1286" h="3398">
                      <a:moveTo>
                        <a:pt x="0" y="3398"/>
                      </a:moveTo>
                      <a:cubicBezTo>
                        <a:pt x="108" y="3382"/>
                        <a:pt x="217" y="3367"/>
                        <a:pt x="305" y="3315"/>
                      </a:cubicBezTo>
                      <a:cubicBezTo>
                        <a:pt x="393" y="3263"/>
                        <a:pt x="452" y="3203"/>
                        <a:pt x="528" y="3085"/>
                      </a:cubicBezTo>
                      <a:cubicBezTo>
                        <a:pt x="604" y="2967"/>
                        <a:pt x="699" y="2760"/>
                        <a:pt x="759" y="2606"/>
                      </a:cubicBezTo>
                      <a:cubicBezTo>
                        <a:pt x="819" y="2452"/>
                        <a:pt x="855" y="2318"/>
                        <a:pt x="891" y="2161"/>
                      </a:cubicBezTo>
                      <a:cubicBezTo>
                        <a:pt x="927" y="2004"/>
                        <a:pt x="946" y="1834"/>
                        <a:pt x="973" y="1666"/>
                      </a:cubicBezTo>
                      <a:cubicBezTo>
                        <a:pt x="1000" y="1498"/>
                        <a:pt x="1034" y="1312"/>
                        <a:pt x="1056" y="1154"/>
                      </a:cubicBezTo>
                      <a:cubicBezTo>
                        <a:pt x="1078" y="996"/>
                        <a:pt x="1091" y="832"/>
                        <a:pt x="1105" y="717"/>
                      </a:cubicBezTo>
                      <a:cubicBezTo>
                        <a:pt x="1119" y="602"/>
                        <a:pt x="1127" y="547"/>
                        <a:pt x="1138" y="462"/>
                      </a:cubicBezTo>
                      <a:cubicBezTo>
                        <a:pt x="1149" y="377"/>
                        <a:pt x="1157" y="275"/>
                        <a:pt x="1171" y="206"/>
                      </a:cubicBezTo>
                      <a:cubicBezTo>
                        <a:pt x="1185" y="137"/>
                        <a:pt x="1201" y="83"/>
                        <a:pt x="1220" y="49"/>
                      </a:cubicBezTo>
                      <a:cubicBezTo>
                        <a:pt x="1239" y="15"/>
                        <a:pt x="1262" y="7"/>
                        <a:pt x="1286" y="0"/>
                      </a:cubicBezTo>
                    </a:path>
                  </a:pathLst>
                </a:custGeom>
                <a:noFill/>
                <a:ln w="38100" cmpd="sng">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2" name="Freeform 18"/>
                <p:cNvSpPr>
                  <a:spLocks/>
                </p:cNvSpPr>
                <p:nvPr/>
              </p:nvSpPr>
              <p:spPr bwMode="auto">
                <a:xfrm flipH="1">
                  <a:off x="2159" y="385"/>
                  <a:ext cx="1286" cy="3398"/>
                </a:xfrm>
                <a:custGeom>
                  <a:avLst/>
                  <a:gdLst/>
                  <a:ahLst/>
                  <a:cxnLst>
                    <a:cxn ang="0">
                      <a:pos x="0" y="3398"/>
                    </a:cxn>
                    <a:cxn ang="0">
                      <a:pos x="305" y="3315"/>
                    </a:cxn>
                    <a:cxn ang="0">
                      <a:pos x="528" y="3085"/>
                    </a:cxn>
                    <a:cxn ang="0">
                      <a:pos x="759" y="2606"/>
                    </a:cxn>
                    <a:cxn ang="0">
                      <a:pos x="891" y="2161"/>
                    </a:cxn>
                    <a:cxn ang="0">
                      <a:pos x="973" y="1666"/>
                    </a:cxn>
                    <a:cxn ang="0">
                      <a:pos x="1056" y="1154"/>
                    </a:cxn>
                    <a:cxn ang="0">
                      <a:pos x="1105" y="717"/>
                    </a:cxn>
                    <a:cxn ang="0">
                      <a:pos x="1138" y="462"/>
                    </a:cxn>
                    <a:cxn ang="0">
                      <a:pos x="1171" y="206"/>
                    </a:cxn>
                    <a:cxn ang="0">
                      <a:pos x="1220" y="49"/>
                    </a:cxn>
                    <a:cxn ang="0">
                      <a:pos x="1286" y="0"/>
                    </a:cxn>
                  </a:cxnLst>
                  <a:rect l="0" t="0" r="r" b="b"/>
                  <a:pathLst>
                    <a:path w="1286" h="3398">
                      <a:moveTo>
                        <a:pt x="0" y="3398"/>
                      </a:moveTo>
                      <a:cubicBezTo>
                        <a:pt x="108" y="3382"/>
                        <a:pt x="217" y="3367"/>
                        <a:pt x="305" y="3315"/>
                      </a:cubicBezTo>
                      <a:cubicBezTo>
                        <a:pt x="393" y="3263"/>
                        <a:pt x="452" y="3203"/>
                        <a:pt x="528" y="3085"/>
                      </a:cubicBezTo>
                      <a:cubicBezTo>
                        <a:pt x="604" y="2967"/>
                        <a:pt x="699" y="2760"/>
                        <a:pt x="759" y="2606"/>
                      </a:cubicBezTo>
                      <a:cubicBezTo>
                        <a:pt x="819" y="2452"/>
                        <a:pt x="855" y="2318"/>
                        <a:pt x="891" y="2161"/>
                      </a:cubicBezTo>
                      <a:cubicBezTo>
                        <a:pt x="927" y="2004"/>
                        <a:pt x="946" y="1834"/>
                        <a:pt x="973" y="1666"/>
                      </a:cubicBezTo>
                      <a:cubicBezTo>
                        <a:pt x="1000" y="1498"/>
                        <a:pt x="1034" y="1312"/>
                        <a:pt x="1056" y="1154"/>
                      </a:cubicBezTo>
                      <a:cubicBezTo>
                        <a:pt x="1078" y="996"/>
                        <a:pt x="1091" y="832"/>
                        <a:pt x="1105" y="717"/>
                      </a:cubicBezTo>
                      <a:cubicBezTo>
                        <a:pt x="1119" y="602"/>
                        <a:pt x="1127" y="547"/>
                        <a:pt x="1138" y="462"/>
                      </a:cubicBezTo>
                      <a:cubicBezTo>
                        <a:pt x="1149" y="377"/>
                        <a:pt x="1157" y="275"/>
                        <a:pt x="1171" y="206"/>
                      </a:cubicBezTo>
                      <a:cubicBezTo>
                        <a:pt x="1185" y="137"/>
                        <a:pt x="1201" y="83"/>
                        <a:pt x="1220" y="49"/>
                      </a:cubicBezTo>
                      <a:cubicBezTo>
                        <a:pt x="1239" y="15"/>
                        <a:pt x="1262" y="7"/>
                        <a:pt x="1286" y="0"/>
                      </a:cubicBezTo>
                    </a:path>
                  </a:pathLst>
                </a:custGeom>
                <a:noFill/>
                <a:ln w="38100" cmpd="sng">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sp>
            <p:nvSpPr>
              <p:cNvPr id="23" name="Line 19"/>
              <p:cNvSpPr>
                <a:spLocks noChangeShapeType="1"/>
              </p:cNvSpPr>
              <p:nvPr/>
            </p:nvSpPr>
            <p:spPr bwMode="auto">
              <a:xfrm>
                <a:off x="6221198" y="2558877"/>
                <a:ext cx="2447925" cy="0"/>
              </a:xfrm>
              <a:prstGeom prst="line">
                <a:avLst/>
              </a:prstGeom>
              <a:noFill/>
              <a:ln w="28575">
                <a:solidFill>
                  <a:srgbClr val="4329DD"/>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4" name="Line 20"/>
              <p:cNvSpPr>
                <a:spLocks noChangeShapeType="1"/>
              </p:cNvSpPr>
              <p:nvPr/>
            </p:nvSpPr>
            <p:spPr bwMode="auto">
              <a:xfrm rot="-5400000">
                <a:off x="6786348" y="2138190"/>
                <a:ext cx="1174750" cy="0"/>
              </a:xfrm>
              <a:prstGeom prst="line">
                <a:avLst/>
              </a:prstGeom>
              <a:noFill/>
              <a:ln w="28575">
                <a:solidFill>
                  <a:srgbClr val="4329DD"/>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5" name="Text Box 21"/>
              <p:cNvSpPr txBox="1">
                <a:spLocks noChangeArrowheads="1"/>
              </p:cNvSpPr>
              <p:nvPr/>
            </p:nvSpPr>
            <p:spPr bwMode="auto">
              <a:xfrm>
                <a:off x="8353167" y="2554158"/>
                <a:ext cx="8896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000" b="0" i="1" dirty="0" err="1">
                    <a:solidFill>
                      <a:schemeClr val="tx1"/>
                    </a:solidFill>
                    <a:latin typeface="Helvetica" panose="020B0604020202020204" pitchFamily="34" charset="0"/>
                    <a:cs typeface="Helvetica" panose="020B0604020202020204" pitchFamily="34" charset="0"/>
                  </a:rPr>
                  <a:t>x,y</a:t>
                </a:r>
                <a:endParaRPr lang="en-US" altLang="en-US" sz="2000" b="0" i="1" dirty="0">
                  <a:solidFill>
                    <a:schemeClr val="tx1"/>
                  </a:solidFill>
                  <a:latin typeface="Helvetica" panose="020B0604020202020204" pitchFamily="34" charset="0"/>
                  <a:cs typeface="Helvetica" panose="020B0604020202020204" pitchFamily="34" charset="0"/>
                </a:endParaRPr>
              </a:p>
            </p:txBody>
          </p:sp>
          <p:graphicFrame>
            <p:nvGraphicFramePr>
              <p:cNvPr id="29" name="Object 28"/>
              <p:cNvGraphicFramePr>
                <a:graphicFrameLocks noChangeAspect="1"/>
              </p:cNvGraphicFramePr>
              <p:nvPr/>
            </p:nvGraphicFramePr>
            <p:xfrm>
              <a:off x="6178378" y="891017"/>
              <a:ext cx="2743200" cy="677862"/>
            </p:xfrm>
            <a:graphic>
              <a:graphicData uri="http://schemas.openxmlformats.org/presentationml/2006/ole">
                <mc:AlternateContent xmlns:mc="http://schemas.openxmlformats.org/markup-compatibility/2006">
                  <mc:Choice xmlns:v="urn:schemas-microsoft-com:vml" Requires="v">
                    <p:oleObj name="Equation" r:id="rId8" imgW="1180800" imgH="291960" progId="Equation.DSMT4">
                      <p:embed/>
                    </p:oleObj>
                  </mc:Choice>
                  <mc:Fallback>
                    <p:oleObj name="Equation" r:id="rId8" imgW="1180800" imgH="291960" progId="Equation.DSMT4">
                      <p:embed/>
                      <p:pic>
                        <p:nvPicPr>
                          <p:cNvPr id="29" name="Object 28"/>
                          <p:cNvPicPr/>
                          <p:nvPr/>
                        </p:nvPicPr>
                        <p:blipFill>
                          <a:blip r:embed="rId9"/>
                          <a:stretch>
                            <a:fillRect/>
                          </a:stretch>
                        </p:blipFill>
                        <p:spPr>
                          <a:xfrm>
                            <a:off x="6178378" y="891017"/>
                            <a:ext cx="2743200" cy="677862"/>
                          </a:xfrm>
                          <a:prstGeom prst="rect">
                            <a:avLst/>
                          </a:prstGeom>
                        </p:spPr>
                      </p:pic>
                    </p:oleObj>
                  </mc:Fallback>
                </mc:AlternateContent>
              </a:graphicData>
            </a:graphic>
          </p:graphicFrame>
        </p:grpSp>
        <p:sp>
          <p:nvSpPr>
            <p:cNvPr id="36" name="Right Arrow 35"/>
            <p:cNvSpPr/>
            <p:nvPr/>
          </p:nvSpPr>
          <p:spPr>
            <a:xfrm rot="18419555">
              <a:off x="5961045" y="2621686"/>
              <a:ext cx="889587" cy="252358"/>
            </a:xfrm>
            <a:prstGeom prst="rightArrow">
              <a:avLst>
                <a:gd name="adj1" fmla="val 50000"/>
                <a:gd name="adj2" fmla="val 106000"/>
              </a:avLst>
            </a:prstGeom>
            <a:solidFill>
              <a:srgbClr val="4329DD"/>
            </a:solidFill>
            <a:ln>
              <a:solidFill>
                <a:srgbClr val="432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0" name="TextBox 39"/>
            <p:cNvSpPr txBox="1"/>
            <p:nvPr/>
          </p:nvSpPr>
          <p:spPr>
            <a:xfrm>
              <a:off x="6985689" y="2524897"/>
              <a:ext cx="2158312" cy="1015663"/>
            </a:xfrm>
            <a:prstGeom prst="rect">
              <a:avLst/>
            </a:prstGeom>
            <a:noFill/>
          </p:spPr>
          <p:txBody>
            <a:bodyPr wrap="square" rtlCol="0">
              <a:spAutoFit/>
            </a:bodyPr>
            <a:lstStyle/>
            <a:p>
              <a:r>
                <a:rPr lang="en-US" sz="2000" dirty="0">
                  <a:latin typeface="Helvetica" panose="020B0604020202020204" pitchFamily="34" charset="0"/>
                  <a:cs typeface="Helvetica" panose="020B0604020202020204" pitchFamily="34" charset="0"/>
                </a:rPr>
                <a:t>Heat load: laser energy absorbed in the material</a:t>
              </a:r>
              <a:endParaRPr lang="fr-CH" sz="2000" dirty="0">
                <a:latin typeface="Helvetica" panose="020B0604020202020204" pitchFamily="34" charset="0"/>
                <a:cs typeface="Helvetica" panose="020B0604020202020204" pitchFamily="34" charset="0"/>
              </a:endParaRPr>
            </a:p>
          </p:txBody>
        </p:sp>
      </p:grpSp>
      <p:grpSp>
        <p:nvGrpSpPr>
          <p:cNvPr id="46" name="Group 45"/>
          <p:cNvGrpSpPr/>
          <p:nvPr/>
        </p:nvGrpSpPr>
        <p:grpSpPr>
          <a:xfrm>
            <a:off x="7492314" y="3715861"/>
            <a:ext cx="4394886" cy="2336097"/>
            <a:chOff x="5968314" y="3715861"/>
            <a:chExt cx="4394886" cy="2336097"/>
          </a:xfrm>
        </p:grpSpPr>
        <p:sp>
          <p:nvSpPr>
            <p:cNvPr id="44" name="Right Arrow 43"/>
            <p:cNvSpPr/>
            <p:nvPr/>
          </p:nvSpPr>
          <p:spPr>
            <a:xfrm rot="5400000">
              <a:off x="7576202" y="3980389"/>
              <a:ext cx="917926" cy="388870"/>
            </a:xfrm>
            <a:prstGeom prst="rightArrow">
              <a:avLst>
                <a:gd name="adj1" fmla="val 50000"/>
                <a:gd name="adj2" fmla="val 106000"/>
              </a:avLst>
            </a:prstGeom>
            <a:solidFill>
              <a:srgbClr val="4329DD"/>
            </a:solidFill>
            <a:ln>
              <a:solidFill>
                <a:srgbClr val="432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5" name="TextBox 44"/>
            <p:cNvSpPr txBox="1"/>
            <p:nvPr/>
          </p:nvSpPr>
          <p:spPr>
            <a:xfrm>
              <a:off x="5968314" y="4728519"/>
              <a:ext cx="4394886" cy="1323439"/>
            </a:xfrm>
            <a:prstGeom prst="rect">
              <a:avLst/>
            </a:prstGeom>
            <a:noFill/>
          </p:spPr>
          <p:txBody>
            <a:bodyPr wrap="square" rtlCol="0">
              <a:spAutoFit/>
            </a:bodyPr>
            <a:lstStyle/>
            <a:p>
              <a:r>
                <a:rPr lang="en-US" sz="2000" dirty="0">
                  <a:latin typeface="Helvetica" panose="020B0604020202020204" pitchFamily="34" charset="0"/>
                  <a:cs typeface="Helvetica" panose="020B0604020202020204" pitchFamily="34" charset="0"/>
                </a:rPr>
                <a:t>Time dependent, boundary conditions of the equation </a:t>
              </a:r>
              <a:r>
                <a:rPr lang="en-US" sz="2000" i="1" dirty="0">
                  <a:latin typeface="Helvetica" panose="020B0604020202020204" pitchFamily="34" charset="0"/>
                  <a:cs typeface="Helvetica" panose="020B0604020202020204" pitchFamily="34" charset="0"/>
                </a:rPr>
                <a:t>(together with the geometrical definition of the problem)</a:t>
              </a:r>
              <a:endParaRPr lang="fr-CH" sz="2000" i="1" dirty="0">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348285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876" y="501963"/>
            <a:ext cx="8229600" cy="1143000"/>
          </a:xfrm>
        </p:spPr>
        <p:txBody>
          <a:bodyPr/>
          <a:lstStyle/>
          <a:p>
            <a:r>
              <a:rPr lang="fr-CH" dirty="0"/>
              <a:t>Laser in micro-/nano- </a:t>
            </a:r>
            <a:r>
              <a:rPr lang="fr-CH" dirty="0" err="1"/>
              <a:t>manufacturing</a:t>
            </a:r>
            <a:endParaRPr lang="en-US" dirty="0"/>
          </a:p>
        </p:txBody>
      </p:sp>
      <p:sp>
        <p:nvSpPr>
          <p:cNvPr id="3" name="Content Placeholder 2"/>
          <p:cNvSpPr>
            <a:spLocks noGrp="1"/>
          </p:cNvSpPr>
          <p:nvPr>
            <p:ph idx="1"/>
          </p:nvPr>
        </p:nvSpPr>
        <p:spPr>
          <a:xfrm>
            <a:off x="865363" y="2077330"/>
            <a:ext cx="11003364" cy="4525963"/>
          </a:xfrm>
        </p:spPr>
        <p:txBody>
          <a:bodyPr>
            <a:noAutofit/>
          </a:bodyPr>
          <a:lstStyle/>
          <a:p>
            <a:r>
              <a:rPr lang="fr-CH" sz="2800" b="1" dirty="0" err="1"/>
              <a:t>Removing</a:t>
            </a:r>
            <a:r>
              <a:rPr lang="fr-CH" sz="2800" b="1" dirty="0"/>
              <a:t> </a:t>
            </a:r>
            <a:r>
              <a:rPr lang="fr-CH" sz="2800" b="1" dirty="0" err="1"/>
              <a:t>material</a:t>
            </a:r>
            <a:r>
              <a:rPr lang="fr-CH" sz="2800" dirty="0"/>
              <a:t>… (</a:t>
            </a:r>
            <a:r>
              <a:rPr lang="fr-CH" sz="2800" dirty="0" err="1"/>
              <a:t>cutting</a:t>
            </a:r>
            <a:r>
              <a:rPr lang="fr-CH" sz="2800" dirty="0"/>
              <a:t>, </a:t>
            </a:r>
            <a:r>
              <a:rPr lang="fr-CH" sz="2800" dirty="0" err="1"/>
              <a:t>ablating</a:t>
            </a:r>
            <a:r>
              <a:rPr lang="fr-CH" sz="2800" dirty="0"/>
              <a:t>, etc.)</a:t>
            </a:r>
          </a:p>
          <a:p>
            <a:r>
              <a:rPr lang="fr-CH" sz="2800" b="1" dirty="0" err="1"/>
              <a:t>Transforming</a:t>
            </a:r>
            <a:r>
              <a:rPr lang="fr-CH" sz="2800" b="1" dirty="0"/>
              <a:t> </a:t>
            </a:r>
            <a:r>
              <a:rPr lang="fr-CH" sz="2800" b="1" dirty="0" err="1"/>
              <a:t>material</a:t>
            </a:r>
            <a:r>
              <a:rPr lang="fr-CH" sz="2800" dirty="0"/>
              <a:t>… (</a:t>
            </a:r>
            <a:r>
              <a:rPr lang="fr-CH" sz="2800" dirty="0" err="1"/>
              <a:t>annealing</a:t>
            </a:r>
            <a:r>
              <a:rPr lang="fr-CH" sz="2800" dirty="0"/>
              <a:t>, </a:t>
            </a:r>
            <a:r>
              <a:rPr lang="fr-CH" sz="2800" dirty="0" err="1"/>
              <a:t>polymerizing</a:t>
            </a:r>
            <a:r>
              <a:rPr lang="fr-CH" sz="2800" dirty="0"/>
              <a:t>, etc.)</a:t>
            </a:r>
          </a:p>
          <a:p>
            <a:r>
              <a:rPr lang="fr-CH" sz="2800" b="1" dirty="0" err="1"/>
              <a:t>Growing</a:t>
            </a:r>
            <a:r>
              <a:rPr lang="fr-CH" sz="2800" b="1" dirty="0"/>
              <a:t> </a:t>
            </a:r>
            <a:r>
              <a:rPr lang="fr-CH" sz="2800" b="1" dirty="0" err="1"/>
              <a:t>material</a:t>
            </a:r>
            <a:r>
              <a:rPr lang="fr-CH" sz="2800" dirty="0"/>
              <a:t>… (</a:t>
            </a:r>
            <a:r>
              <a:rPr lang="fr-CH" sz="2800" dirty="0" err="1"/>
              <a:t>Promoting</a:t>
            </a:r>
            <a:r>
              <a:rPr lang="fr-CH" sz="2800" dirty="0"/>
              <a:t> Chemical </a:t>
            </a:r>
            <a:r>
              <a:rPr lang="fr-CH" sz="2800" dirty="0" err="1"/>
              <a:t>Vapor</a:t>
            </a:r>
            <a:r>
              <a:rPr lang="fr-CH" sz="2800" dirty="0"/>
              <a:t> </a:t>
            </a:r>
            <a:r>
              <a:rPr lang="fr-CH" sz="2800" dirty="0" err="1"/>
              <a:t>Deposition</a:t>
            </a:r>
            <a:r>
              <a:rPr lang="fr-CH" sz="2800" dirty="0"/>
              <a:t>, Pulse laser </a:t>
            </a:r>
            <a:r>
              <a:rPr lang="fr-CH" sz="2800" dirty="0" err="1"/>
              <a:t>deposition</a:t>
            </a:r>
            <a:r>
              <a:rPr lang="fr-CH" sz="2800" dirty="0"/>
              <a:t>, etc.)</a:t>
            </a:r>
          </a:p>
          <a:p>
            <a:r>
              <a:rPr lang="fr-CH" sz="2800" b="1" dirty="0" err="1"/>
              <a:t>Joining</a:t>
            </a:r>
            <a:r>
              <a:rPr lang="fr-CH" sz="2800" b="1" dirty="0"/>
              <a:t> </a:t>
            </a:r>
            <a:r>
              <a:rPr lang="fr-CH" sz="2800" b="1" dirty="0" err="1"/>
              <a:t>materials</a:t>
            </a:r>
            <a:r>
              <a:rPr lang="fr-CH" sz="2800" dirty="0"/>
              <a:t>… (</a:t>
            </a:r>
            <a:r>
              <a:rPr lang="fr-CH" sz="2800" dirty="0" err="1"/>
              <a:t>welding</a:t>
            </a:r>
            <a:r>
              <a:rPr lang="fr-CH" sz="2800" dirty="0"/>
              <a:t>)</a:t>
            </a:r>
          </a:p>
          <a:p>
            <a:r>
              <a:rPr lang="fr-CH" sz="2800" b="1" dirty="0"/>
              <a:t>Surface </a:t>
            </a:r>
            <a:r>
              <a:rPr lang="fr-CH" sz="2800" b="1" dirty="0" err="1"/>
              <a:t>treatment</a:t>
            </a:r>
            <a:r>
              <a:rPr lang="fr-CH" sz="2800" dirty="0"/>
              <a:t>… (</a:t>
            </a:r>
            <a:r>
              <a:rPr lang="fr-CH" sz="2800" dirty="0" err="1"/>
              <a:t>Oxidizing</a:t>
            </a:r>
            <a:r>
              <a:rPr lang="fr-CH" sz="2800" dirty="0"/>
              <a:t>, </a:t>
            </a:r>
            <a:r>
              <a:rPr lang="fr-CH" sz="2800" dirty="0" err="1"/>
              <a:t>hardening</a:t>
            </a:r>
            <a:r>
              <a:rPr lang="fr-CH" sz="2800" dirty="0"/>
              <a:t>, etc.) </a:t>
            </a:r>
          </a:p>
          <a:p>
            <a:r>
              <a:rPr lang="fr-CH" sz="2800" b="1" dirty="0"/>
              <a:t>Surface </a:t>
            </a:r>
            <a:r>
              <a:rPr lang="fr-CH" sz="2800" b="1" dirty="0" err="1"/>
              <a:t>texturing</a:t>
            </a:r>
            <a:r>
              <a:rPr lang="fr-CH" sz="2800" dirty="0"/>
              <a:t>… </a:t>
            </a:r>
          </a:p>
          <a:p>
            <a:r>
              <a:rPr lang="en-US" sz="2800" b="1" dirty="0" err="1"/>
              <a:t>Transfering</a:t>
            </a:r>
            <a:r>
              <a:rPr lang="en-US" sz="2800" b="1" dirty="0"/>
              <a:t> materials</a:t>
            </a:r>
            <a:r>
              <a:rPr lang="en-US" sz="2800" dirty="0"/>
              <a:t>...</a:t>
            </a:r>
            <a:endParaRPr lang="fr-CH" sz="2800" dirty="0"/>
          </a:p>
        </p:txBody>
      </p:sp>
    </p:spTree>
    <p:extLst>
      <p:ext uri="{BB962C8B-B14F-4D97-AF65-F5344CB8AC3E}">
        <p14:creationId xmlns:p14="http://schemas.microsoft.com/office/powerpoint/2010/main" val="37071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672" y="330297"/>
            <a:ext cx="3461467" cy="1143000"/>
          </a:xfrm>
        </p:spPr>
        <p:txBody>
          <a:bodyPr>
            <a:normAutofit/>
          </a:bodyPr>
          <a:lstStyle/>
          <a:p>
            <a:r>
              <a:rPr lang="en-US" dirty="0"/>
              <a:t>Thermal load from a laser</a:t>
            </a:r>
            <a:endParaRPr lang="fr-CH" dirty="0"/>
          </a:p>
        </p:txBody>
      </p:sp>
      <p:grpSp>
        <p:nvGrpSpPr>
          <p:cNvPr id="4" name="Group 3"/>
          <p:cNvGrpSpPr/>
          <p:nvPr/>
        </p:nvGrpSpPr>
        <p:grpSpPr>
          <a:xfrm>
            <a:off x="462970" y="2162410"/>
            <a:ext cx="4585101" cy="2871832"/>
            <a:chOff x="5574834" y="15709"/>
            <a:chExt cx="4585101" cy="2871832"/>
          </a:xfrm>
        </p:grpSpPr>
        <p:grpSp>
          <p:nvGrpSpPr>
            <p:cNvPr id="5" name="Group 4"/>
            <p:cNvGrpSpPr/>
            <p:nvPr/>
          </p:nvGrpSpPr>
          <p:grpSpPr>
            <a:xfrm>
              <a:off x="5648260" y="285127"/>
              <a:ext cx="4511675" cy="2602414"/>
              <a:chOff x="5907752" y="717614"/>
              <a:chExt cx="4511675" cy="2602414"/>
            </a:xfrm>
          </p:grpSpPr>
          <p:grpSp>
            <p:nvGrpSpPr>
              <p:cNvPr id="8" name="Group 16"/>
              <p:cNvGrpSpPr>
                <a:grpSpLocks/>
              </p:cNvGrpSpPr>
              <p:nvPr/>
            </p:nvGrpSpPr>
            <p:grpSpPr bwMode="auto">
              <a:xfrm>
                <a:off x="6749122" y="2132531"/>
                <a:ext cx="2376488" cy="746125"/>
                <a:chOff x="1486" y="2051"/>
                <a:chExt cx="2570" cy="3398"/>
              </a:xfrm>
            </p:grpSpPr>
            <p:sp>
              <p:nvSpPr>
                <p:cNvPr id="13" name="Freeform 17"/>
                <p:cNvSpPr>
                  <a:spLocks/>
                </p:cNvSpPr>
                <p:nvPr/>
              </p:nvSpPr>
              <p:spPr bwMode="auto">
                <a:xfrm>
                  <a:off x="1486" y="2051"/>
                  <a:ext cx="1286" cy="3398"/>
                </a:xfrm>
                <a:custGeom>
                  <a:avLst/>
                  <a:gdLst/>
                  <a:ahLst/>
                  <a:cxnLst>
                    <a:cxn ang="0">
                      <a:pos x="0" y="3398"/>
                    </a:cxn>
                    <a:cxn ang="0">
                      <a:pos x="305" y="3315"/>
                    </a:cxn>
                    <a:cxn ang="0">
                      <a:pos x="528" y="3085"/>
                    </a:cxn>
                    <a:cxn ang="0">
                      <a:pos x="759" y="2606"/>
                    </a:cxn>
                    <a:cxn ang="0">
                      <a:pos x="891" y="2161"/>
                    </a:cxn>
                    <a:cxn ang="0">
                      <a:pos x="973" y="1666"/>
                    </a:cxn>
                    <a:cxn ang="0">
                      <a:pos x="1056" y="1154"/>
                    </a:cxn>
                    <a:cxn ang="0">
                      <a:pos x="1105" y="717"/>
                    </a:cxn>
                    <a:cxn ang="0">
                      <a:pos x="1138" y="462"/>
                    </a:cxn>
                    <a:cxn ang="0">
                      <a:pos x="1171" y="206"/>
                    </a:cxn>
                    <a:cxn ang="0">
                      <a:pos x="1220" y="49"/>
                    </a:cxn>
                    <a:cxn ang="0">
                      <a:pos x="1286" y="0"/>
                    </a:cxn>
                  </a:cxnLst>
                  <a:rect l="0" t="0" r="r" b="b"/>
                  <a:pathLst>
                    <a:path w="1286" h="3398">
                      <a:moveTo>
                        <a:pt x="0" y="3398"/>
                      </a:moveTo>
                      <a:cubicBezTo>
                        <a:pt x="108" y="3382"/>
                        <a:pt x="217" y="3367"/>
                        <a:pt x="305" y="3315"/>
                      </a:cubicBezTo>
                      <a:cubicBezTo>
                        <a:pt x="393" y="3263"/>
                        <a:pt x="452" y="3203"/>
                        <a:pt x="528" y="3085"/>
                      </a:cubicBezTo>
                      <a:cubicBezTo>
                        <a:pt x="604" y="2967"/>
                        <a:pt x="699" y="2760"/>
                        <a:pt x="759" y="2606"/>
                      </a:cubicBezTo>
                      <a:cubicBezTo>
                        <a:pt x="819" y="2452"/>
                        <a:pt x="855" y="2318"/>
                        <a:pt x="891" y="2161"/>
                      </a:cubicBezTo>
                      <a:cubicBezTo>
                        <a:pt x="927" y="2004"/>
                        <a:pt x="946" y="1834"/>
                        <a:pt x="973" y="1666"/>
                      </a:cubicBezTo>
                      <a:cubicBezTo>
                        <a:pt x="1000" y="1498"/>
                        <a:pt x="1034" y="1312"/>
                        <a:pt x="1056" y="1154"/>
                      </a:cubicBezTo>
                      <a:cubicBezTo>
                        <a:pt x="1078" y="996"/>
                        <a:pt x="1091" y="832"/>
                        <a:pt x="1105" y="717"/>
                      </a:cubicBezTo>
                      <a:cubicBezTo>
                        <a:pt x="1119" y="602"/>
                        <a:pt x="1127" y="547"/>
                        <a:pt x="1138" y="462"/>
                      </a:cubicBezTo>
                      <a:cubicBezTo>
                        <a:pt x="1149" y="377"/>
                        <a:pt x="1157" y="275"/>
                        <a:pt x="1171" y="206"/>
                      </a:cubicBezTo>
                      <a:cubicBezTo>
                        <a:pt x="1185" y="137"/>
                        <a:pt x="1201" y="83"/>
                        <a:pt x="1220" y="49"/>
                      </a:cubicBezTo>
                      <a:cubicBezTo>
                        <a:pt x="1239" y="15"/>
                        <a:pt x="1262" y="7"/>
                        <a:pt x="1286" y="0"/>
                      </a:cubicBezTo>
                    </a:path>
                  </a:pathLst>
                </a:custGeom>
                <a:noFill/>
                <a:ln w="38100" cmpd="sng">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4" name="Freeform 18"/>
                <p:cNvSpPr>
                  <a:spLocks/>
                </p:cNvSpPr>
                <p:nvPr/>
              </p:nvSpPr>
              <p:spPr bwMode="auto">
                <a:xfrm flipH="1">
                  <a:off x="2770" y="2051"/>
                  <a:ext cx="1286" cy="3398"/>
                </a:xfrm>
                <a:custGeom>
                  <a:avLst/>
                  <a:gdLst/>
                  <a:ahLst/>
                  <a:cxnLst>
                    <a:cxn ang="0">
                      <a:pos x="0" y="3398"/>
                    </a:cxn>
                    <a:cxn ang="0">
                      <a:pos x="305" y="3315"/>
                    </a:cxn>
                    <a:cxn ang="0">
                      <a:pos x="528" y="3085"/>
                    </a:cxn>
                    <a:cxn ang="0">
                      <a:pos x="759" y="2606"/>
                    </a:cxn>
                    <a:cxn ang="0">
                      <a:pos x="891" y="2161"/>
                    </a:cxn>
                    <a:cxn ang="0">
                      <a:pos x="973" y="1666"/>
                    </a:cxn>
                    <a:cxn ang="0">
                      <a:pos x="1056" y="1154"/>
                    </a:cxn>
                    <a:cxn ang="0">
                      <a:pos x="1105" y="717"/>
                    </a:cxn>
                    <a:cxn ang="0">
                      <a:pos x="1138" y="462"/>
                    </a:cxn>
                    <a:cxn ang="0">
                      <a:pos x="1171" y="206"/>
                    </a:cxn>
                    <a:cxn ang="0">
                      <a:pos x="1220" y="49"/>
                    </a:cxn>
                    <a:cxn ang="0">
                      <a:pos x="1286" y="0"/>
                    </a:cxn>
                  </a:cxnLst>
                  <a:rect l="0" t="0" r="r" b="b"/>
                  <a:pathLst>
                    <a:path w="1286" h="3398">
                      <a:moveTo>
                        <a:pt x="0" y="3398"/>
                      </a:moveTo>
                      <a:cubicBezTo>
                        <a:pt x="108" y="3382"/>
                        <a:pt x="217" y="3367"/>
                        <a:pt x="305" y="3315"/>
                      </a:cubicBezTo>
                      <a:cubicBezTo>
                        <a:pt x="393" y="3263"/>
                        <a:pt x="452" y="3203"/>
                        <a:pt x="528" y="3085"/>
                      </a:cubicBezTo>
                      <a:cubicBezTo>
                        <a:pt x="604" y="2967"/>
                        <a:pt x="699" y="2760"/>
                        <a:pt x="759" y="2606"/>
                      </a:cubicBezTo>
                      <a:cubicBezTo>
                        <a:pt x="819" y="2452"/>
                        <a:pt x="855" y="2318"/>
                        <a:pt x="891" y="2161"/>
                      </a:cubicBezTo>
                      <a:cubicBezTo>
                        <a:pt x="927" y="2004"/>
                        <a:pt x="946" y="1834"/>
                        <a:pt x="973" y="1666"/>
                      </a:cubicBezTo>
                      <a:cubicBezTo>
                        <a:pt x="1000" y="1498"/>
                        <a:pt x="1034" y="1312"/>
                        <a:pt x="1056" y="1154"/>
                      </a:cubicBezTo>
                      <a:cubicBezTo>
                        <a:pt x="1078" y="996"/>
                        <a:pt x="1091" y="832"/>
                        <a:pt x="1105" y="717"/>
                      </a:cubicBezTo>
                      <a:cubicBezTo>
                        <a:pt x="1119" y="602"/>
                        <a:pt x="1127" y="547"/>
                        <a:pt x="1138" y="462"/>
                      </a:cubicBezTo>
                      <a:cubicBezTo>
                        <a:pt x="1149" y="377"/>
                        <a:pt x="1157" y="275"/>
                        <a:pt x="1171" y="206"/>
                      </a:cubicBezTo>
                      <a:cubicBezTo>
                        <a:pt x="1185" y="137"/>
                        <a:pt x="1201" y="83"/>
                        <a:pt x="1220" y="49"/>
                      </a:cubicBezTo>
                      <a:cubicBezTo>
                        <a:pt x="1239" y="15"/>
                        <a:pt x="1262" y="7"/>
                        <a:pt x="1286" y="0"/>
                      </a:cubicBezTo>
                    </a:path>
                  </a:pathLst>
                </a:custGeom>
                <a:noFill/>
                <a:ln w="38100" cmpd="sng">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sp>
            <p:nvSpPr>
              <p:cNvPr id="9" name="Line 19"/>
              <p:cNvSpPr>
                <a:spLocks noChangeShapeType="1"/>
              </p:cNvSpPr>
              <p:nvPr/>
            </p:nvSpPr>
            <p:spPr bwMode="auto">
              <a:xfrm>
                <a:off x="6785741" y="2924637"/>
                <a:ext cx="2447925" cy="0"/>
              </a:xfrm>
              <a:prstGeom prst="line">
                <a:avLst/>
              </a:prstGeom>
              <a:noFill/>
              <a:ln w="28575">
                <a:solidFill>
                  <a:srgbClr val="4329DD"/>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0" name="Line 20"/>
              <p:cNvSpPr>
                <a:spLocks noChangeShapeType="1"/>
              </p:cNvSpPr>
              <p:nvPr/>
            </p:nvSpPr>
            <p:spPr bwMode="auto">
              <a:xfrm rot="16200000">
                <a:off x="7350891" y="2503950"/>
                <a:ext cx="1174750" cy="0"/>
              </a:xfrm>
              <a:prstGeom prst="line">
                <a:avLst/>
              </a:prstGeom>
              <a:noFill/>
              <a:ln w="28575">
                <a:solidFill>
                  <a:srgbClr val="4329DD"/>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11" name="Text Box 21"/>
              <p:cNvSpPr txBox="1">
                <a:spLocks noChangeArrowheads="1"/>
              </p:cNvSpPr>
              <p:nvPr/>
            </p:nvSpPr>
            <p:spPr bwMode="auto">
              <a:xfrm>
                <a:off x="8917710" y="2919918"/>
                <a:ext cx="8896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000" b="0" i="1" dirty="0" err="1">
                    <a:solidFill>
                      <a:schemeClr val="tx1"/>
                    </a:solidFill>
                    <a:latin typeface="Helvetica" panose="020B0604020202020204" pitchFamily="34" charset="0"/>
                    <a:cs typeface="Helvetica" panose="020B0604020202020204" pitchFamily="34" charset="0"/>
                  </a:rPr>
                  <a:t>x,y</a:t>
                </a:r>
                <a:endParaRPr lang="en-US" altLang="en-US" sz="2000" b="0" i="1" dirty="0">
                  <a:solidFill>
                    <a:schemeClr val="tx1"/>
                  </a:solidFill>
                  <a:latin typeface="Helvetica" panose="020B0604020202020204" pitchFamily="34" charset="0"/>
                  <a:cs typeface="Helvetica" panose="020B0604020202020204" pitchFamily="34" charset="0"/>
                </a:endParaRPr>
              </a:p>
            </p:txBody>
          </p:sp>
          <p:graphicFrame>
            <p:nvGraphicFramePr>
              <p:cNvPr id="12" name="Object 11"/>
              <p:cNvGraphicFramePr>
                <a:graphicFrameLocks noChangeAspect="1"/>
              </p:cNvGraphicFramePr>
              <p:nvPr/>
            </p:nvGraphicFramePr>
            <p:xfrm>
              <a:off x="5907752" y="717614"/>
              <a:ext cx="4511675" cy="1296988"/>
            </p:xfrm>
            <a:graphic>
              <a:graphicData uri="http://schemas.openxmlformats.org/presentationml/2006/ole">
                <mc:AlternateContent xmlns:mc="http://schemas.openxmlformats.org/markup-compatibility/2006">
                  <mc:Choice xmlns:v="urn:schemas-microsoft-com:vml" Requires="v">
                    <p:oleObj name="Equation" r:id="rId2" imgW="1942920" imgH="558720" progId="Equation.DSMT4">
                      <p:embed/>
                    </p:oleObj>
                  </mc:Choice>
                  <mc:Fallback>
                    <p:oleObj name="Equation" r:id="rId2" imgW="1942920" imgH="558720" progId="Equation.DSMT4">
                      <p:embed/>
                      <p:pic>
                        <p:nvPicPr>
                          <p:cNvPr id="12" name="Object 11"/>
                          <p:cNvPicPr/>
                          <p:nvPr/>
                        </p:nvPicPr>
                        <p:blipFill>
                          <a:blip r:embed="rId3"/>
                          <a:stretch>
                            <a:fillRect/>
                          </a:stretch>
                        </p:blipFill>
                        <p:spPr>
                          <a:xfrm>
                            <a:off x="5907752" y="717614"/>
                            <a:ext cx="4511675" cy="1296988"/>
                          </a:xfrm>
                          <a:prstGeom prst="rect">
                            <a:avLst/>
                          </a:prstGeom>
                        </p:spPr>
                      </p:pic>
                    </p:oleObj>
                  </mc:Fallback>
                </mc:AlternateContent>
              </a:graphicData>
            </a:graphic>
          </p:graphicFrame>
        </p:grpSp>
        <p:sp>
          <p:nvSpPr>
            <p:cNvPr id="7" name="TextBox 6"/>
            <p:cNvSpPr txBox="1"/>
            <p:nvPr/>
          </p:nvSpPr>
          <p:spPr>
            <a:xfrm>
              <a:off x="5574834" y="15709"/>
              <a:ext cx="3015313" cy="369332"/>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Thermal load:</a:t>
              </a:r>
              <a:endParaRPr lang="fr-CH" dirty="0">
                <a:latin typeface="Helvetica" panose="020B0604020202020204" pitchFamily="34" charset="0"/>
                <a:cs typeface="Helvetica" panose="020B0604020202020204" pitchFamily="34" charset="0"/>
              </a:endParaRPr>
            </a:p>
          </p:txBody>
        </p:sp>
      </p:grpSp>
      <p:sp>
        <p:nvSpPr>
          <p:cNvPr id="15" name="Rectangle 14"/>
          <p:cNvSpPr/>
          <p:nvPr/>
        </p:nvSpPr>
        <p:spPr>
          <a:xfrm>
            <a:off x="5670790" y="4029852"/>
            <a:ext cx="6001473" cy="13368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aphicFrame>
        <p:nvGraphicFramePr>
          <p:cNvPr id="19" name="Object 18"/>
          <p:cNvGraphicFramePr>
            <a:graphicFrameLocks noChangeAspect="1"/>
          </p:cNvGraphicFramePr>
          <p:nvPr/>
        </p:nvGraphicFramePr>
        <p:xfrm>
          <a:off x="7574121" y="1138804"/>
          <a:ext cx="2392363" cy="1004888"/>
        </p:xfrm>
        <a:graphic>
          <a:graphicData uri="http://schemas.openxmlformats.org/presentationml/2006/ole">
            <mc:AlternateContent xmlns:mc="http://schemas.openxmlformats.org/markup-compatibility/2006">
              <mc:Choice xmlns:v="urn:schemas-microsoft-com:vml" Requires="v">
                <p:oleObj name="Equation" r:id="rId4" imgW="1117440" imgH="469800" progId="Equation.DSMT4">
                  <p:embed/>
                </p:oleObj>
              </mc:Choice>
              <mc:Fallback>
                <p:oleObj name="Equation" r:id="rId4" imgW="1117440" imgH="469800" progId="Equation.DSMT4">
                  <p:embed/>
                  <p:pic>
                    <p:nvPicPr>
                      <p:cNvPr id="19" name="Object 18"/>
                      <p:cNvPicPr/>
                      <p:nvPr/>
                    </p:nvPicPr>
                    <p:blipFill>
                      <a:blip r:embed="rId5"/>
                      <a:stretch>
                        <a:fillRect/>
                      </a:stretch>
                    </p:blipFill>
                    <p:spPr>
                      <a:xfrm>
                        <a:off x="7574121" y="1138804"/>
                        <a:ext cx="2392363" cy="1004888"/>
                      </a:xfrm>
                      <a:prstGeom prst="rect">
                        <a:avLst/>
                      </a:prstGeom>
                    </p:spPr>
                  </p:pic>
                </p:oleObj>
              </mc:Fallback>
            </mc:AlternateContent>
          </a:graphicData>
        </a:graphic>
      </p:graphicFrame>
      <p:grpSp>
        <p:nvGrpSpPr>
          <p:cNvPr id="70" name="Group 69"/>
          <p:cNvGrpSpPr/>
          <p:nvPr/>
        </p:nvGrpSpPr>
        <p:grpSpPr>
          <a:xfrm>
            <a:off x="8535625" y="2219486"/>
            <a:ext cx="3080605" cy="706057"/>
            <a:chOff x="8517458" y="2213431"/>
            <a:chExt cx="3080605" cy="706057"/>
          </a:xfrm>
        </p:grpSpPr>
        <p:sp>
          <p:nvSpPr>
            <p:cNvPr id="20" name="Down Arrow 19"/>
            <p:cNvSpPr/>
            <p:nvPr/>
          </p:nvSpPr>
          <p:spPr>
            <a:xfrm>
              <a:off x="8517458" y="2352328"/>
              <a:ext cx="457200" cy="567160"/>
            </a:xfrm>
            <a:prstGeom prst="downArrow">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TextBox 20"/>
            <p:cNvSpPr txBox="1"/>
            <p:nvPr/>
          </p:nvSpPr>
          <p:spPr>
            <a:xfrm>
              <a:off x="9287174" y="2213431"/>
              <a:ext cx="2310889" cy="646331"/>
            </a:xfrm>
            <a:prstGeom prst="rect">
              <a:avLst/>
            </a:prstGeom>
            <a:noFill/>
          </p:spPr>
          <p:txBody>
            <a:bodyPr wrap="none" rtlCol="0">
              <a:spAutoFit/>
            </a:bodyPr>
            <a:lstStyle/>
            <a:p>
              <a:r>
                <a:rPr lang="en-US" dirty="0"/>
                <a:t>Laser beam</a:t>
              </a:r>
            </a:p>
            <a:p>
              <a:r>
                <a:rPr lang="en-US" dirty="0"/>
                <a:t>(Gaussian distribution)</a:t>
              </a:r>
              <a:endParaRPr lang="fr-CH" dirty="0"/>
            </a:p>
          </p:txBody>
        </p:sp>
      </p:grpSp>
      <p:grpSp>
        <p:nvGrpSpPr>
          <p:cNvPr id="63" name="Group 62"/>
          <p:cNvGrpSpPr/>
          <p:nvPr/>
        </p:nvGrpSpPr>
        <p:grpSpPr>
          <a:xfrm>
            <a:off x="8921363" y="413467"/>
            <a:ext cx="2642252" cy="914401"/>
            <a:chOff x="8921363" y="413467"/>
            <a:chExt cx="2642252" cy="914401"/>
          </a:xfrm>
        </p:grpSpPr>
        <p:sp>
          <p:nvSpPr>
            <p:cNvPr id="26" name="TextBox 25"/>
            <p:cNvSpPr txBox="1"/>
            <p:nvPr/>
          </p:nvSpPr>
          <p:spPr>
            <a:xfrm>
              <a:off x="9581322" y="413467"/>
              <a:ext cx="1982293" cy="369332"/>
            </a:xfrm>
            <a:prstGeom prst="rect">
              <a:avLst/>
            </a:prstGeom>
            <a:noFill/>
          </p:spPr>
          <p:txBody>
            <a:bodyPr wrap="square" rtlCol="0">
              <a:spAutoFit/>
            </a:bodyPr>
            <a:lstStyle/>
            <a:p>
              <a:r>
                <a:rPr lang="en-US" i="1" dirty="0">
                  <a:solidFill>
                    <a:srgbClr val="00B050"/>
                  </a:solidFill>
                  <a:latin typeface="Helvetica" panose="020B0604020202020204" pitchFamily="34" charset="0"/>
                  <a:cs typeface="Helvetica" panose="020B0604020202020204" pitchFamily="34" charset="0"/>
                </a:rPr>
                <a:t>Laser power (W)</a:t>
              </a:r>
            </a:p>
          </p:txBody>
        </p:sp>
        <p:cxnSp>
          <p:nvCxnSpPr>
            <p:cNvPr id="29" name="Straight Arrow Connector 28"/>
            <p:cNvCxnSpPr/>
            <p:nvPr/>
          </p:nvCxnSpPr>
          <p:spPr>
            <a:xfrm flipH="1">
              <a:off x="8921363" y="826936"/>
              <a:ext cx="691764" cy="50093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5960281" y="2132274"/>
            <a:ext cx="2771576" cy="495764"/>
            <a:chOff x="5960281" y="2132274"/>
            <a:chExt cx="2771576" cy="495764"/>
          </a:xfrm>
        </p:grpSpPr>
        <p:cxnSp>
          <p:nvCxnSpPr>
            <p:cNvPr id="32" name="Straight Arrow Connector 31"/>
            <p:cNvCxnSpPr/>
            <p:nvPr/>
          </p:nvCxnSpPr>
          <p:spPr>
            <a:xfrm flipV="1">
              <a:off x="7935402" y="2132274"/>
              <a:ext cx="796455" cy="34853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960281" y="2258706"/>
              <a:ext cx="2067218" cy="369332"/>
            </a:xfrm>
            <a:prstGeom prst="rect">
              <a:avLst/>
            </a:prstGeom>
            <a:noFill/>
          </p:spPr>
          <p:txBody>
            <a:bodyPr wrap="square" rtlCol="0">
              <a:spAutoFit/>
            </a:bodyPr>
            <a:lstStyle/>
            <a:p>
              <a:r>
                <a:rPr lang="en-US" i="1" dirty="0">
                  <a:solidFill>
                    <a:srgbClr val="00B050"/>
                  </a:solidFill>
                  <a:latin typeface="Helvetica" panose="020B0604020202020204" pitchFamily="34" charset="0"/>
                  <a:cs typeface="Helvetica" panose="020B0604020202020204" pitchFamily="34" charset="0"/>
                </a:rPr>
                <a:t>Laser beam waist</a:t>
              </a:r>
            </a:p>
          </p:txBody>
        </p:sp>
      </p:grpSp>
      <p:grpSp>
        <p:nvGrpSpPr>
          <p:cNvPr id="62" name="Group 61"/>
          <p:cNvGrpSpPr/>
          <p:nvPr/>
        </p:nvGrpSpPr>
        <p:grpSpPr>
          <a:xfrm>
            <a:off x="7592231" y="3035767"/>
            <a:ext cx="3317495" cy="1174750"/>
            <a:chOff x="7592231" y="3035767"/>
            <a:chExt cx="3317495" cy="1174750"/>
          </a:xfrm>
        </p:grpSpPr>
        <p:sp>
          <p:nvSpPr>
            <p:cNvPr id="17" name="Freeform 17"/>
            <p:cNvSpPr>
              <a:spLocks/>
            </p:cNvSpPr>
            <p:nvPr/>
          </p:nvSpPr>
          <p:spPr bwMode="auto">
            <a:xfrm>
              <a:off x="7592231" y="3238431"/>
              <a:ext cx="1189169" cy="746125"/>
            </a:xfrm>
            <a:custGeom>
              <a:avLst/>
              <a:gdLst/>
              <a:ahLst/>
              <a:cxnLst>
                <a:cxn ang="0">
                  <a:pos x="0" y="3398"/>
                </a:cxn>
                <a:cxn ang="0">
                  <a:pos x="305" y="3315"/>
                </a:cxn>
                <a:cxn ang="0">
                  <a:pos x="528" y="3085"/>
                </a:cxn>
                <a:cxn ang="0">
                  <a:pos x="759" y="2606"/>
                </a:cxn>
                <a:cxn ang="0">
                  <a:pos x="891" y="2161"/>
                </a:cxn>
                <a:cxn ang="0">
                  <a:pos x="973" y="1666"/>
                </a:cxn>
                <a:cxn ang="0">
                  <a:pos x="1056" y="1154"/>
                </a:cxn>
                <a:cxn ang="0">
                  <a:pos x="1105" y="717"/>
                </a:cxn>
                <a:cxn ang="0">
                  <a:pos x="1138" y="462"/>
                </a:cxn>
                <a:cxn ang="0">
                  <a:pos x="1171" y="206"/>
                </a:cxn>
                <a:cxn ang="0">
                  <a:pos x="1220" y="49"/>
                </a:cxn>
                <a:cxn ang="0">
                  <a:pos x="1286" y="0"/>
                </a:cxn>
              </a:cxnLst>
              <a:rect l="0" t="0" r="r" b="b"/>
              <a:pathLst>
                <a:path w="1286" h="3398">
                  <a:moveTo>
                    <a:pt x="0" y="3398"/>
                  </a:moveTo>
                  <a:cubicBezTo>
                    <a:pt x="108" y="3382"/>
                    <a:pt x="217" y="3367"/>
                    <a:pt x="305" y="3315"/>
                  </a:cubicBezTo>
                  <a:cubicBezTo>
                    <a:pt x="393" y="3263"/>
                    <a:pt x="452" y="3203"/>
                    <a:pt x="528" y="3085"/>
                  </a:cubicBezTo>
                  <a:cubicBezTo>
                    <a:pt x="604" y="2967"/>
                    <a:pt x="699" y="2760"/>
                    <a:pt x="759" y="2606"/>
                  </a:cubicBezTo>
                  <a:cubicBezTo>
                    <a:pt x="819" y="2452"/>
                    <a:pt x="855" y="2318"/>
                    <a:pt x="891" y="2161"/>
                  </a:cubicBezTo>
                  <a:cubicBezTo>
                    <a:pt x="927" y="2004"/>
                    <a:pt x="946" y="1834"/>
                    <a:pt x="973" y="1666"/>
                  </a:cubicBezTo>
                  <a:cubicBezTo>
                    <a:pt x="1000" y="1498"/>
                    <a:pt x="1034" y="1312"/>
                    <a:pt x="1056" y="1154"/>
                  </a:cubicBezTo>
                  <a:cubicBezTo>
                    <a:pt x="1078" y="996"/>
                    <a:pt x="1091" y="832"/>
                    <a:pt x="1105" y="717"/>
                  </a:cubicBezTo>
                  <a:cubicBezTo>
                    <a:pt x="1119" y="602"/>
                    <a:pt x="1127" y="547"/>
                    <a:pt x="1138" y="462"/>
                  </a:cubicBezTo>
                  <a:cubicBezTo>
                    <a:pt x="1149" y="377"/>
                    <a:pt x="1157" y="275"/>
                    <a:pt x="1171" y="206"/>
                  </a:cubicBezTo>
                  <a:cubicBezTo>
                    <a:pt x="1185" y="137"/>
                    <a:pt x="1201" y="83"/>
                    <a:pt x="1220" y="49"/>
                  </a:cubicBezTo>
                  <a:cubicBezTo>
                    <a:pt x="1239" y="15"/>
                    <a:pt x="1262" y="7"/>
                    <a:pt x="1286" y="0"/>
                  </a:cubicBezTo>
                </a:path>
              </a:pathLst>
            </a:custGeom>
            <a:noFill/>
            <a:ln w="38100" cmpd="sng">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18" name="Freeform 18"/>
            <p:cNvSpPr>
              <a:spLocks/>
            </p:cNvSpPr>
            <p:nvPr/>
          </p:nvSpPr>
          <p:spPr bwMode="auto">
            <a:xfrm flipH="1">
              <a:off x="8779550" y="3238431"/>
              <a:ext cx="1189169" cy="746125"/>
            </a:xfrm>
            <a:custGeom>
              <a:avLst/>
              <a:gdLst/>
              <a:ahLst/>
              <a:cxnLst>
                <a:cxn ang="0">
                  <a:pos x="0" y="3398"/>
                </a:cxn>
                <a:cxn ang="0">
                  <a:pos x="305" y="3315"/>
                </a:cxn>
                <a:cxn ang="0">
                  <a:pos x="528" y="3085"/>
                </a:cxn>
                <a:cxn ang="0">
                  <a:pos x="759" y="2606"/>
                </a:cxn>
                <a:cxn ang="0">
                  <a:pos x="891" y="2161"/>
                </a:cxn>
                <a:cxn ang="0">
                  <a:pos x="973" y="1666"/>
                </a:cxn>
                <a:cxn ang="0">
                  <a:pos x="1056" y="1154"/>
                </a:cxn>
                <a:cxn ang="0">
                  <a:pos x="1105" y="717"/>
                </a:cxn>
                <a:cxn ang="0">
                  <a:pos x="1138" y="462"/>
                </a:cxn>
                <a:cxn ang="0">
                  <a:pos x="1171" y="206"/>
                </a:cxn>
                <a:cxn ang="0">
                  <a:pos x="1220" y="49"/>
                </a:cxn>
                <a:cxn ang="0">
                  <a:pos x="1286" y="0"/>
                </a:cxn>
              </a:cxnLst>
              <a:rect l="0" t="0" r="r" b="b"/>
              <a:pathLst>
                <a:path w="1286" h="3398">
                  <a:moveTo>
                    <a:pt x="0" y="3398"/>
                  </a:moveTo>
                  <a:cubicBezTo>
                    <a:pt x="108" y="3382"/>
                    <a:pt x="217" y="3367"/>
                    <a:pt x="305" y="3315"/>
                  </a:cubicBezTo>
                  <a:cubicBezTo>
                    <a:pt x="393" y="3263"/>
                    <a:pt x="452" y="3203"/>
                    <a:pt x="528" y="3085"/>
                  </a:cubicBezTo>
                  <a:cubicBezTo>
                    <a:pt x="604" y="2967"/>
                    <a:pt x="699" y="2760"/>
                    <a:pt x="759" y="2606"/>
                  </a:cubicBezTo>
                  <a:cubicBezTo>
                    <a:pt x="819" y="2452"/>
                    <a:pt x="855" y="2318"/>
                    <a:pt x="891" y="2161"/>
                  </a:cubicBezTo>
                  <a:cubicBezTo>
                    <a:pt x="927" y="2004"/>
                    <a:pt x="946" y="1834"/>
                    <a:pt x="973" y="1666"/>
                  </a:cubicBezTo>
                  <a:cubicBezTo>
                    <a:pt x="1000" y="1498"/>
                    <a:pt x="1034" y="1312"/>
                    <a:pt x="1056" y="1154"/>
                  </a:cubicBezTo>
                  <a:cubicBezTo>
                    <a:pt x="1078" y="996"/>
                    <a:pt x="1091" y="832"/>
                    <a:pt x="1105" y="717"/>
                  </a:cubicBezTo>
                  <a:cubicBezTo>
                    <a:pt x="1119" y="602"/>
                    <a:pt x="1127" y="547"/>
                    <a:pt x="1138" y="462"/>
                  </a:cubicBezTo>
                  <a:cubicBezTo>
                    <a:pt x="1149" y="377"/>
                    <a:pt x="1157" y="275"/>
                    <a:pt x="1171" y="206"/>
                  </a:cubicBezTo>
                  <a:cubicBezTo>
                    <a:pt x="1185" y="137"/>
                    <a:pt x="1201" y="83"/>
                    <a:pt x="1220" y="49"/>
                  </a:cubicBezTo>
                  <a:cubicBezTo>
                    <a:pt x="1239" y="15"/>
                    <a:pt x="1262" y="7"/>
                    <a:pt x="1286" y="0"/>
                  </a:cubicBezTo>
                </a:path>
              </a:pathLst>
            </a:custGeom>
            <a:noFill/>
            <a:ln w="38100" cmpd="sng">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35" name="Line 19"/>
            <p:cNvSpPr>
              <a:spLocks noChangeShapeType="1"/>
            </p:cNvSpPr>
            <p:nvPr/>
          </p:nvSpPr>
          <p:spPr bwMode="auto">
            <a:xfrm>
              <a:off x="7633629" y="4043829"/>
              <a:ext cx="2447925" cy="0"/>
            </a:xfrm>
            <a:prstGeom prst="line">
              <a:avLst/>
            </a:prstGeom>
            <a:noFill/>
            <a:ln w="28575">
              <a:solidFill>
                <a:srgbClr val="4329DD"/>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36" name="Line 20"/>
            <p:cNvSpPr>
              <a:spLocks noChangeShapeType="1"/>
            </p:cNvSpPr>
            <p:nvPr/>
          </p:nvSpPr>
          <p:spPr bwMode="auto">
            <a:xfrm rot="16200000">
              <a:off x="8198779" y="3623142"/>
              <a:ext cx="1174750" cy="0"/>
            </a:xfrm>
            <a:prstGeom prst="line">
              <a:avLst/>
            </a:prstGeom>
            <a:noFill/>
            <a:ln w="28575">
              <a:solidFill>
                <a:srgbClr val="4329DD"/>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37" name="Text Box 21"/>
            <p:cNvSpPr txBox="1">
              <a:spLocks noChangeArrowheads="1"/>
            </p:cNvSpPr>
            <p:nvPr/>
          </p:nvSpPr>
          <p:spPr bwMode="auto">
            <a:xfrm>
              <a:off x="10020039" y="3673350"/>
              <a:ext cx="8896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000" b="0" i="1" dirty="0">
                  <a:solidFill>
                    <a:srgbClr val="3333FF"/>
                  </a:solidFill>
                  <a:latin typeface="Helvetica" panose="020B0604020202020204" pitchFamily="34" charset="0"/>
                  <a:cs typeface="Helvetica" panose="020B0604020202020204" pitchFamily="34" charset="0"/>
                </a:rPr>
                <a:t>r</a:t>
              </a:r>
            </a:p>
          </p:txBody>
        </p:sp>
      </p:grpSp>
      <p:grpSp>
        <p:nvGrpSpPr>
          <p:cNvPr id="69" name="Group 68"/>
          <p:cNvGrpSpPr/>
          <p:nvPr/>
        </p:nvGrpSpPr>
        <p:grpSpPr>
          <a:xfrm>
            <a:off x="5613569" y="3045367"/>
            <a:ext cx="3350216" cy="972907"/>
            <a:chOff x="5613569" y="3045367"/>
            <a:chExt cx="3350216" cy="972907"/>
          </a:xfrm>
        </p:grpSpPr>
        <p:sp>
          <p:nvSpPr>
            <p:cNvPr id="22" name="U-Turn Arrow 21"/>
            <p:cNvSpPr/>
            <p:nvPr/>
          </p:nvSpPr>
          <p:spPr>
            <a:xfrm flipV="1">
              <a:off x="8674420" y="3364305"/>
              <a:ext cx="289365" cy="653969"/>
            </a:xfrm>
            <a:prstGeom prst="utur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cxnSp>
          <p:nvCxnSpPr>
            <p:cNvPr id="38" name="Straight Arrow Connector 37"/>
            <p:cNvCxnSpPr/>
            <p:nvPr/>
          </p:nvCxnSpPr>
          <p:spPr>
            <a:xfrm>
              <a:off x="7521934" y="3474720"/>
              <a:ext cx="1084027" cy="36841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613569" y="3045367"/>
              <a:ext cx="2713027" cy="400110"/>
            </a:xfrm>
            <a:prstGeom prst="rect">
              <a:avLst/>
            </a:prstGeom>
            <a:noFill/>
          </p:spPr>
          <p:txBody>
            <a:bodyPr wrap="square" rtlCol="0">
              <a:spAutoFit/>
            </a:bodyPr>
            <a:lstStyle/>
            <a:p>
              <a:r>
                <a:rPr lang="en-US" sz="2000" i="1" dirty="0">
                  <a:solidFill>
                    <a:srgbClr val="00B050"/>
                  </a:solidFill>
                  <a:latin typeface="Helvetica" panose="020B0604020202020204" pitchFamily="34" charset="0"/>
                  <a:cs typeface="Helvetica" panose="020B0604020202020204" pitchFamily="34" charset="0"/>
                </a:rPr>
                <a:t>Reflected light (R)</a:t>
              </a:r>
            </a:p>
          </p:txBody>
        </p:sp>
      </p:grpSp>
      <p:grpSp>
        <p:nvGrpSpPr>
          <p:cNvPr id="67" name="Group 66"/>
          <p:cNvGrpSpPr/>
          <p:nvPr/>
        </p:nvGrpSpPr>
        <p:grpSpPr>
          <a:xfrm>
            <a:off x="8612689" y="4498576"/>
            <a:ext cx="3117065" cy="804491"/>
            <a:chOff x="8612689" y="4498576"/>
            <a:chExt cx="3117065" cy="804491"/>
          </a:xfrm>
        </p:grpSpPr>
        <p:sp>
          <p:nvSpPr>
            <p:cNvPr id="25" name="Down Arrow 24"/>
            <p:cNvSpPr/>
            <p:nvPr/>
          </p:nvSpPr>
          <p:spPr>
            <a:xfrm>
              <a:off x="8612689" y="4824646"/>
              <a:ext cx="380034" cy="478421"/>
            </a:xfrm>
            <a:prstGeom prst="downArrow">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4" name="TextBox 43"/>
            <p:cNvSpPr txBox="1"/>
            <p:nvPr/>
          </p:nvSpPr>
          <p:spPr>
            <a:xfrm>
              <a:off x="9097755" y="4498576"/>
              <a:ext cx="2631999" cy="338554"/>
            </a:xfrm>
            <a:prstGeom prst="rect">
              <a:avLst/>
            </a:prstGeom>
            <a:noFill/>
          </p:spPr>
          <p:txBody>
            <a:bodyPr wrap="square" rtlCol="0">
              <a:spAutoFit/>
            </a:bodyPr>
            <a:lstStyle/>
            <a:p>
              <a:r>
                <a:rPr lang="en-US" sz="1600" i="1" dirty="0">
                  <a:solidFill>
                    <a:srgbClr val="3333FF"/>
                  </a:solidFill>
                  <a:latin typeface="Helvetica" panose="020B0604020202020204" pitchFamily="34" charset="0"/>
                  <a:cs typeface="Helvetica" panose="020B0604020202020204" pitchFamily="34" charset="0"/>
                </a:rPr>
                <a:t>Transmitted light (T)</a:t>
              </a:r>
            </a:p>
          </p:txBody>
        </p:sp>
      </p:grpSp>
      <p:grpSp>
        <p:nvGrpSpPr>
          <p:cNvPr id="64" name="Group 63"/>
          <p:cNvGrpSpPr/>
          <p:nvPr/>
        </p:nvGrpSpPr>
        <p:grpSpPr>
          <a:xfrm>
            <a:off x="5693885" y="300841"/>
            <a:ext cx="2444675" cy="1306648"/>
            <a:chOff x="5693885" y="300841"/>
            <a:chExt cx="2444675" cy="1306648"/>
          </a:xfrm>
        </p:grpSpPr>
        <p:sp>
          <p:nvSpPr>
            <p:cNvPr id="46" name="TextBox 45"/>
            <p:cNvSpPr txBox="1"/>
            <p:nvPr/>
          </p:nvSpPr>
          <p:spPr>
            <a:xfrm>
              <a:off x="5693885" y="300841"/>
              <a:ext cx="2444675" cy="923330"/>
            </a:xfrm>
            <a:prstGeom prst="rect">
              <a:avLst/>
            </a:prstGeom>
            <a:noFill/>
          </p:spPr>
          <p:txBody>
            <a:bodyPr wrap="square" rtlCol="0">
              <a:spAutoFit/>
            </a:bodyPr>
            <a:lstStyle/>
            <a:p>
              <a:r>
                <a:rPr lang="en-US" i="1" dirty="0">
                  <a:solidFill>
                    <a:srgbClr val="00B050"/>
                  </a:solidFill>
                  <a:latin typeface="Helvetica" panose="020B0604020202020204" pitchFamily="34" charset="0"/>
                  <a:cs typeface="Helvetica" panose="020B0604020202020204" pitchFamily="34" charset="0"/>
                </a:rPr>
                <a:t>Focused fluence</a:t>
              </a:r>
            </a:p>
            <a:p>
              <a:r>
                <a:rPr lang="en-US" i="1" dirty="0">
                  <a:solidFill>
                    <a:srgbClr val="00B050"/>
                  </a:solidFill>
                  <a:latin typeface="Helvetica" panose="020B0604020202020204" pitchFamily="34" charset="0"/>
                  <a:cs typeface="Helvetica" panose="020B0604020202020204" pitchFamily="34" charset="0"/>
                </a:rPr>
                <a:t>(W/cm</a:t>
              </a:r>
              <a:r>
                <a:rPr lang="en-US" i="1" baseline="30000" dirty="0">
                  <a:solidFill>
                    <a:srgbClr val="00B050"/>
                  </a:solidFill>
                  <a:latin typeface="Helvetica" panose="020B0604020202020204" pitchFamily="34" charset="0"/>
                  <a:cs typeface="Helvetica" panose="020B0604020202020204" pitchFamily="34" charset="0"/>
                </a:rPr>
                <a:t>2</a:t>
              </a:r>
              <a:r>
                <a:rPr lang="en-US" i="1" dirty="0">
                  <a:solidFill>
                    <a:srgbClr val="00B050"/>
                  </a:solidFill>
                  <a:latin typeface="Helvetica" panose="020B0604020202020204" pitchFamily="34" charset="0"/>
                  <a:cs typeface="Helvetica" panose="020B0604020202020204" pitchFamily="34" charset="0"/>
                </a:rPr>
                <a:t>) – Cylindrical coordinates</a:t>
              </a:r>
            </a:p>
          </p:txBody>
        </p:sp>
        <p:cxnSp>
          <p:nvCxnSpPr>
            <p:cNvPr id="49" name="Straight Arrow Connector 48"/>
            <p:cNvCxnSpPr/>
            <p:nvPr/>
          </p:nvCxnSpPr>
          <p:spPr>
            <a:xfrm flipH="1" flipV="1">
              <a:off x="6854024" y="1311965"/>
              <a:ext cx="677186" cy="29552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26025" y="845489"/>
            <a:ext cx="2011601" cy="1706880"/>
            <a:chOff x="3826025" y="845489"/>
            <a:chExt cx="2011601" cy="1706880"/>
          </a:xfrm>
        </p:grpSpPr>
        <p:cxnSp>
          <p:nvCxnSpPr>
            <p:cNvPr id="51" name="Straight Arrow Connector 50"/>
            <p:cNvCxnSpPr>
              <a:cxnSpLocks/>
              <a:stCxn id="54" idx="2"/>
            </p:cNvCxnSpPr>
            <p:nvPr/>
          </p:nvCxnSpPr>
          <p:spPr>
            <a:xfrm flipH="1">
              <a:off x="4349364" y="1768819"/>
              <a:ext cx="482462" cy="78355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826025" y="845489"/>
              <a:ext cx="2011601" cy="923330"/>
            </a:xfrm>
            <a:prstGeom prst="rect">
              <a:avLst/>
            </a:prstGeom>
            <a:noFill/>
          </p:spPr>
          <p:txBody>
            <a:bodyPr wrap="square" rtlCol="0">
              <a:spAutoFit/>
            </a:bodyPr>
            <a:lstStyle/>
            <a:p>
              <a:r>
                <a:rPr lang="en-US" i="1" dirty="0">
                  <a:solidFill>
                    <a:srgbClr val="00B050"/>
                  </a:solidFill>
                  <a:latin typeface="Helvetica" panose="020B0604020202020204" pitchFamily="34" charset="0"/>
                  <a:cs typeface="Helvetica" panose="020B0604020202020204" pitchFamily="34" charset="0"/>
                </a:rPr>
                <a:t>Absorption coefficient at a given wavelength</a:t>
              </a:r>
            </a:p>
          </p:txBody>
        </p:sp>
      </p:grpSp>
      <p:sp>
        <p:nvSpPr>
          <p:cNvPr id="61" name="TextBox 60"/>
          <p:cNvSpPr txBox="1"/>
          <p:nvPr/>
        </p:nvSpPr>
        <p:spPr>
          <a:xfrm>
            <a:off x="6145010" y="5864882"/>
            <a:ext cx="5626103" cy="646331"/>
          </a:xfrm>
          <a:prstGeom prst="rect">
            <a:avLst/>
          </a:prstGeom>
          <a:noFill/>
        </p:spPr>
        <p:txBody>
          <a:bodyPr wrap="square" rtlCol="0">
            <a:spAutoFit/>
          </a:bodyPr>
          <a:lstStyle/>
          <a:p>
            <a:pPr algn="ctr"/>
            <a:r>
              <a:rPr lang="en-US" dirty="0">
                <a:latin typeface="Helvetica" panose="020B0604020202020204" pitchFamily="34" charset="0"/>
                <a:cs typeface="Helvetica" panose="020B0604020202020204" pitchFamily="34" charset="0"/>
              </a:rPr>
              <a:t>A, T, R are unitless (&lt; 1) = ‘ratio of energy absorbed, transmitted, or reflected’</a:t>
            </a:r>
            <a:endParaRPr lang="fr-CH" dirty="0">
              <a:latin typeface="Helvetica" panose="020B0604020202020204" pitchFamily="34" charset="0"/>
              <a:cs typeface="Helvetica" panose="020B0604020202020204" pitchFamily="34" charset="0"/>
            </a:endParaRPr>
          </a:p>
        </p:txBody>
      </p:sp>
      <p:grpSp>
        <p:nvGrpSpPr>
          <p:cNvPr id="68" name="Group 67"/>
          <p:cNvGrpSpPr/>
          <p:nvPr/>
        </p:nvGrpSpPr>
        <p:grpSpPr>
          <a:xfrm>
            <a:off x="5854930" y="4029852"/>
            <a:ext cx="3861211" cy="1222204"/>
            <a:chOff x="5854930" y="4029852"/>
            <a:chExt cx="3861211" cy="1222204"/>
          </a:xfrm>
        </p:grpSpPr>
        <p:grpSp>
          <p:nvGrpSpPr>
            <p:cNvPr id="66" name="Group 65"/>
            <p:cNvGrpSpPr/>
            <p:nvPr/>
          </p:nvGrpSpPr>
          <p:grpSpPr>
            <a:xfrm>
              <a:off x="5854930" y="4029852"/>
              <a:ext cx="3861211" cy="1222204"/>
              <a:chOff x="5854930" y="4029852"/>
              <a:chExt cx="3861211" cy="1222204"/>
            </a:xfrm>
          </p:grpSpPr>
          <p:sp>
            <p:nvSpPr>
              <p:cNvPr id="16" name="Freeform 15"/>
              <p:cNvSpPr/>
              <p:nvPr/>
            </p:nvSpPr>
            <p:spPr>
              <a:xfrm>
                <a:off x="7736870" y="4029852"/>
                <a:ext cx="1979271" cy="462987"/>
              </a:xfrm>
              <a:custGeom>
                <a:avLst/>
                <a:gdLst>
                  <a:gd name="connsiteX0" fmla="*/ 0 w 2147104"/>
                  <a:gd name="connsiteY0" fmla="*/ 0 h 462987"/>
                  <a:gd name="connsiteX1" fmla="*/ 2147104 w 2147104"/>
                  <a:gd name="connsiteY1" fmla="*/ 0 h 462987"/>
                  <a:gd name="connsiteX2" fmla="*/ 1811438 w 2147104"/>
                  <a:gd name="connsiteY2" fmla="*/ 462987 h 462987"/>
                  <a:gd name="connsiteX3" fmla="*/ 526648 w 2147104"/>
                  <a:gd name="connsiteY3" fmla="*/ 451413 h 462987"/>
                  <a:gd name="connsiteX4" fmla="*/ 0 w 2147104"/>
                  <a:gd name="connsiteY4" fmla="*/ 0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104" h="462987">
                    <a:moveTo>
                      <a:pt x="0" y="0"/>
                    </a:moveTo>
                    <a:lnTo>
                      <a:pt x="2147104" y="0"/>
                    </a:lnTo>
                    <a:lnTo>
                      <a:pt x="1811438" y="462987"/>
                    </a:lnTo>
                    <a:lnTo>
                      <a:pt x="526648" y="451413"/>
                    </a:lnTo>
                    <a:lnTo>
                      <a:pt x="0" y="0"/>
                    </a:lnTo>
                    <a:close/>
                  </a:path>
                </a:pathLst>
              </a:custGeom>
              <a:gradFill flip="none" rotWithShape="1">
                <a:gsLst>
                  <a:gs pos="0">
                    <a:srgbClr val="C62B0C">
                      <a:shade val="30000"/>
                      <a:satMod val="115000"/>
                    </a:srgbClr>
                  </a:gs>
                  <a:gs pos="29000">
                    <a:srgbClr val="C62B0C">
                      <a:shade val="67500"/>
                      <a:satMod val="115000"/>
                    </a:srgbClr>
                  </a:gs>
                  <a:gs pos="100000">
                    <a:schemeClr val="accent1">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1" name="TextBox 40"/>
              <p:cNvSpPr txBox="1"/>
              <p:nvPr/>
            </p:nvSpPr>
            <p:spPr>
              <a:xfrm>
                <a:off x="5854930" y="4544170"/>
                <a:ext cx="2067218" cy="707886"/>
              </a:xfrm>
              <a:prstGeom prst="rect">
                <a:avLst/>
              </a:prstGeom>
              <a:noFill/>
            </p:spPr>
            <p:txBody>
              <a:bodyPr wrap="square" rtlCol="0">
                <a:spAutoFit/>
              </a:bodyPr>
              <a:lstStyle/>
              <a:p>
                <a:r>
                  <a:rPr lang="en-US" sz="2000" i="1" dirty="0">
                    <a:solidFill>
                      <a:srgbClr val="FF0000"/>
                    </a:solidFill>
                    <a:latin typeface="Helvetica" panose="020B0604020202020204" pitchFamily="34" charset="0"/>
                    <a:cs typeface="Helvetica" panose="020B0604020202020204" pitchFamily="34" charset="0"/>
                  </a:rPr>
                  <a:t>Absorbed light (A)</a:t>
                </a:r>
              </a:p>
            </p:txBody>
          </p:sp>
          <p:cxnSp>
            <p:nvCxnSpPr>
              <p:cNvPr id="42" name="Straight Arrow Connector 41"/>
              <p:cNvCxnSpPr/>
              <p:nvPr/>
            </p:nvCxnSpPr>
            <p:spPr>
              <a:xfrm flipV="1">
                <a:off x="7641204" y="4369241"/>
                <a:ext cx="791153" cy="3379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Down Arrow 22"/>
            <p:cNvSpPr/>
            <p:nvPr/>
          </p:nvSpPr>
          <p:spPr>
            <a:xfrm>
              <a:off x="8554815" y="4124378"/>
              <a:ext cx="457200" cy="567160"/>
            </a:xfrm>
            <a:prstGeom prst="downArrow">
              <a:avLst/>
            </a:prstGeom>
            <a:solidFill>
              <a:srgbClr val="FF0000"/>
            </a:solidFill>
            <a:ln>
              <a:solidFill>
                <a:srgbClr val="FE0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grpSp>
        <p:nvGrpSpPr>
          <p:cNvPr id="75" name="Group 74"/>
          <p:cNvGrpSpPr/>
          <p:nvPr/>
        </p:nvGrpSpPr>
        <p:grpSpPr>
          <a:xfrm>
            <a:off x="882595" y="5176299"/>
            <a:ext cx="4040631" cy="1200647"/>
            <a:chOff x="882595" y="5176299"/>
            <a:chExt cx="3848431" cy="1200647"/>
          </a:xfrm>
        </p:grpSpPr>
        <p:grpSp>
          <p:nvGrpSpPr>
            <p:cNvPr id="71" name="Group 70"/>
            <p:cNvGrpSpPr/>
            <p:nvPr/>
          </p:nvGrpSpPr>
          <p:grpSpPr>
            <a:xfrm>
              <a:off x="993914" y="5311470"/>
              <a:ext cx="3737112" cy="890546"/>
              <a:chOff x="993914" y="5311470"/>
              <a:chExt cx="3737112" cy="890546"/>
            </a:xfrm>
          </p:grpSpPr>
          <p:sp>
            <p:nvSpPr>
              <p:cNvPr id="58" name="TextBox 57"/>
              <p:cNvSpPr txBox="1"/>
              <p:nvPr/>
            </p:nvSpPr>
            <p:spPr>
              <a:xfrm>
                <a:off x="993914" y="5311470"/>
                <a:ext cx="3737112" cy="461665"/>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Energy conservation:</a:t>
                </a:r>
                <a:endParaRPr lang="fr-CH" sz="2400" dirty="0">
                  <a:latin typeface="Helvetica" panose="020B0604020202020204" pitchFamily="34" charset="0"/>
                  <a:cs typeface="Helvetica" panose="020B0604020202020204" pitchFamily="34" charset="0"/>
                </a:endParaRPr>
              </a:p>
            </p:txBody>
          </p:sp>
          <p:graphicFrame>
            <p:nvGraphicFramePr>
              <p:cNvPr id="59" name="Object 58"/>
              <p:cNvGraphicFramePr>
                <a:graphicFrameLocks noChangeAspect="1"/>
              </p:cNvGraphicFramePr>
              <p:nvPr/>
            </p:nvGraphicFramePr>
            <p:xfrm>
              <a:off x="1629137" y="5747880"/>
              <a:ext cx="2169816" cy="454136"/>
            </p:xfrm>
            <a:graphic>
              <a:graphicData uri="http://schemas.openxmlformats.org/presentationml/2006/ole">
                <mc:AlternateContent xmlns:mc="http://schemas.openxmlformats.org/markup-compatibility/2006">
                  <mc:Choice xmlns:v="urn:schemas-microsoft-com:vml" Requires="v">
                    <p:oleObj name="Equation" r:id="rId6" imgW="812520" imgH="164880" progId="Equation.DSMT4">
                      <p:embed/>
                    </p:oleObj>
                  </mc:Choice>
                  <mc:Fallback>
                    <p:oleObj name="Equation" r:id="rId6" imgW="812520" imgH="164880" progId="Equation.DSMT4">
                      <p:embed/>
                      <p:pic>
                        <p:nvPicPr>
                          <p:cNvPr id="59" name="Object 58"/>
                          <p:cNvPicPr/>
                          <p:nvPr/>
                        </p:nvPicPr>
                        <p:blipFill>
                          <a:blip r:embed="rId7"/>
                          <a:stretch>
                            <a:fillRect/>
                          </a:stretch>
                        </p:blipFill>
                        <p:spPr>
                          <a:xfrm>
                            <a:off x="1629137" y="5747880"/>
                            <a:ext cx="2169816" cy="454136"/>
                          </a:xfrm>
                          <a:prstGeom prst="rect">
                            <a:avLst/>
                          </a:prstGeom>
                        </p:spPr>
                      </p:pic>
                    </p:oleObj>
                  </mc:Fallback>
                </mc:AlternateContent>
              </a:graphicData>
            </a:graphic>
          </p:graphicFrame>
        </p:grpSp>
        <p:sp>
          <p:nvSpPr>
            <p:cNvPr id="74" name="Rectangle 73"/>
            <p:cNvSpPr/>
            <p:nvPr/>
          </p:nvSpPr>
          <p:spPr>
            <a:xfrm>
              <a:off x="882595" y="5176299"/>
              <a:ext cx="3800723" cy="1200647"/>
            </a:xfrm>
            <a:prstGeom prst="rect">
              <a:avLst/>
            </a:prstGeom>
            <a:noFill/>
            <a:ln>
              <a:solidFill>
                <a:srgbClr val="FE0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Tree>
    <p:extLst>
      <p:ext uri="{BB962C8B-B14F-4D97-AF65-F5344CB8AC3E}">
        <p14:creationId xmlns:p14="http://schemas.microsoft.com/office/powerpoint/2010/main" val="32462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wipe(up)">
                                      <p:cBhvr>
                                        <p:cTn id="47" dur="500"/>
                                        <p:tgtEl>
                                          <p:spTgt spid="6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wipe(up)">
                                      <p:cBhvr>
                                        <p:cTn id="52" dur="500"/>
                                        <p:tgtEl>
                                          <p:spTgt spid="6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5"/>
                                        </p:tgtEl>
                                        <p:attrNameLst>
                                          <p:attrName>style.visibility</p:attrName>
                                        </p:attrNameLst>
                                      </p:cBhvr>
                                      <p:to>
                                        <p:strVal val="visible"/>
                                      </p:to>
                                    </p:set>
                                    <p:animEffect transition="in" filter="fade">
                                      <p:cBhvr>
                                        <p:cTn id="6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6215" y="2996572"/>
            <a:ext cx="7655441" cy="1143000"/>
          </a:xfrm>
        </p:spPr>
        <p:txBody>
          <a:bodyPr>
            <a:normAutofit fontScale="90000"/>
          </a:bodyPr>
          <a:lstStyle/>
          <a:p>
            <a:r>
              <a:rPr lang="en-US" dirty="0"/>
              <a:t>Illustrations of a pure thermal process</a:t>
            </a:r>
            <a:endParaRPr lang="fr-CH" dirty="0"/>
          </a:p>
        </p:txBody>
      </p:sp>
    </p:spTree>
    <p:extLst>
      <p:ext uri="{BB962C8B-B14F-4D97-AF65-F5344CB8AC3E}">
        <p14:creationId xmlns:p14="http://schemas.microsoft.com/office/powerpoint/2010/main" val="25435725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Illustration laser-based morphing... </a:t>
            </a:r>
          </a:p>
        </p:txBody>
      </p:sp>
      <p:pic>
        <p:nvPicPr>
          <p:cNvPr id="3" name="Picture 2">
            <a:extLst>
              <a:ext uri="{FF2B5EF4-FFF2-40B4-BE49-F238E27FC236}">
                <a16:creationId xmlns:a16="http://schemas.microsoft.com/office/drawing/2014/main" id="{7BDAB56A-F293-7A1E-C87A-A2334E55D2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0876" y="1323681"/>
            <a:ext cx="5464219" cy="5115136"/>
          </a:xfrm>
          <a:prstGeom prst="rect">
            <a:avLst/>
          </a:prstGeom>
        </p:spPr>
      </p:pic>
    </p:spTree>
    <p:extLst>
      <p:ext uri="{BB962C8B-B14F-4D97-AF65-F5344CB8AC3E}">
        <p14:creationId xmlns:p14="http://schemas.microsoft.com/office/powerpoint/2010/main" val="30795090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450" y="343020"/>
            <a:ext cx="2945142" cy="660446"/>
          </a:xfrm>
        </p:spPr>
        <p:txBody>
          <a:bodyPr>
            <a:normAutofit fontScale="90000"/>
          </a:bodyPr>
          <a:lstStyle/>
          <a:p>
            <a:r>
              <a:rPr lang="fr-CH" sz="3200" dirty="0">
                <a:solidFill>
                  <a:schemeClr val="bg1"/>
                </a:solidFill>
              </a:rPr>
              <a:t>‘Morphing’ laser ...</a:t>
            </a:r>
            <a:endParaRPr lang="en-US" sz="3200" dirty="0">
              <a:solidFill>
                <a:schemeClr val="bg1"/>
              </a:solidFill>
            </a:endParaRPr>
          </a:p>
        </p:txBody>
      </p:sp>
      <p:sp>
        <p:nvSpPr>
          <p:cNvPr id="6" name="TextBox 5"/>
          <p:cNvSpPr txBox="1"/>
          <p:nvPr/>
        </p:nvSpPr>
        <p:spPr>
          <a:xfrm>
            <a:off x="6369597" y="6494504"/>
            <a:ext cx="5265159" cy="307777"/>
          </a:xfrm>
          <a:prstGeom prst="rect">
            <a:avLst/>
          </a:prstGeom>
          <a:noFill/>
        </p:spPr>
        <p:txBody>
          <a:bodyPr wrap="none" rtlCol="0">
            <a:spAutoFit/>
          </a:bodyPr>
          <a:lstStyle/>
          <a:p>
            <a:r>
              <a:rPr lang="fr-CH" sz="1400" dirty="0">
                <a:solidFill>
                  <a:schemeClr val="bg1"/>
                </a:solidFill>
                <a:latin typeface="Helvetica" panose="020B0604020202020204" pitchFamily="34" charset="0"/>
                <a:cs typeface="Helvetica" panose="020B0604020202020204" pitchFamily="34" charset="0"/>
              </a:rPr>
              <a:t>Jakub </a:t>
            </a:r>
            <a:r>
              <a:rPr lang="fr-CH" sz="1400" dirty="0" err="1">
                <a:solidFill>
                  <a:schemeClr val="bg1"/>
                </a:solidFill>
                <a:latin typeface="Helvetica" panose="020B0604020202020204" pitchFamily="34" charset="0"/>
                <a:cs typeface="Helvetica" panose="020B0604020202020204" pitchFamily="34" charset="0"/>
              </a:rPr>
              <a:t>Drs</a:t>
            </a:r>
            <a:r>
              <a:rPr lang="fr-CH" sz="1400" dirty="0">
                <a:solidFill>
                  <a:schemeClr val="bg1"/>
                </a:solidFill>
                <a:latin typeface="Helvetica" panose="020B0604020202020204" pitchFamily="34" charset="0"/>
                <a:cs typeface="Helvetica" panose="020B0604020202020204" pitchFamily="34" charset="0"/>
              </a:rPr>
              <a:t>, </a:t>
            </a:r>
            <a:r>
              <a:rPr lang="fr-CH" sz="1400" dirty="0" err="1">
                <a:solidFill>
                  <a:schemeClr val="bg1"/>
                </a:solidFill>
                <a:latin typeface="Helvetica" panose="020B0604020202020204" pitchFamily="34" charset="0"/>
                <a:cs typeface="Helvetica" panose="020B0604020202020204" pitchFamily="34" charset="0"/>
              </a:rPr>
              <a:t>Tetsuo</a:t>
            </a:r>
            <a:r>
              <a:rPr lang="fr-CH" sz="1400" dirty="0">
                <a:solidFill>
                  <a:schemeClr val="bg1"/>
                </a:solidFill>
                <a:latin typeface="Helvetica" panose="020B0604020202020204" pitchFamily="34" charset="0"/>
                <a:cs typeface="Helvetica" panose="020B0604020202020204" pitchFamily="34" charset="0"/>
              </a:rPr>
              <a:t> </a:t>
            </a:r>
            <a:r>
              <a:rPr lang="fr-CH" sz="1400" dirty="0" err="1">
                <a:solidFill>
                  <a:schemeClr val="bg1"/>
                </a:solidFill>
                <a:latin typeface="Helvetica" panose="020B0604020202020204" pitchFamily="34" charset="0"/>
                <a:cs typeface="Helvetica" panose="020B0604020202020204" pitchFamily="34" charset="0"/>
              </a:rPr>
              <a:t>Kishi</a:t>
            </a:r>
            <a:r>
              <a:rPr lang="fr-CH" sz="1400" dirty="0">
                <a:solidFill>
                  <a:schemeClr val="bg1"/>
                </a:solidFill>
                <a:latin typeface="Helvetica" panose="020B0604020202020204" pitchFamily="34" charset="0"/>
                <a:cs typeface="Helvetica" panose="020B0604020202020204" pitchFamily="34" charset="0"/>
              </a:rPr>
              <a:t>, Yves </a:t>
            </a:r>
            <a:r>
              <a:rPr lang="fr-CH" sz="1400" dirty="0" err="1">
                <a:solidFill>
                  <a:schemeClr val="bg1"/>
                </a:solidFill>
                <a:latin typeface="Helvetica" panose="020B0604020202020204" pitchFamily="34" charset="0"/>
                <a:cs typeface="Helvetica" panose="020B0604020202020204" pitchFamily="34" charset="0"/>
              </a:rPr>
              <a:t>Bellouard</a:t>
            </a:r>
            <a:r>
              <a:rPr lang="fr-CH" sz="1400" dirty="0">
                <a:solidFill>
                  <a:schemeClr val="bg1"/>
                </a:solidFill>
                <a:latin typeface="Helvetica" panose="020B0604020202020204" pitchFamily="34" charset="0"/>
                <a:cs typeface="Helvetica" panose="020B0604020202020204" pitchFamily="34" charset="0"/>
              </a:rPr>
              <a:t>, </a:t>
            </a:r>
            <a:r>
              <a:rPr lang="fr-CH" sz="1400" dirty="0" err="1">
                <a:solidFill>
                  <a:schemeClr val="bg1"/>
                </a:solidFill>
                <a:latin typeface="Helvetica" panose="020B0604020202020204" pitchFamily="34" charset="0"/>
                <a:cs typeface="Helvetica" panose="020B0604020202020204" pitchFamily="34" charset="0"/>
              </a:rPr>
              <a:t>Optics</a:t>
            </a:r>
            <a:r>
              <a:rPr lang="fr-CH" sz="1400" dirty="0">
                <a:solidFill>
                  <a:schemeClr val="bg1"/>
                </a:solidFill>
                <a:latin typeface="Helvetica" panose="020B0604020202020204" pitchFamily="34" charset="0"/>
                <a:cs typeface="Helvetica" panose="020B0604020202020204" pitchFamily="34" charset="0"/>
              </a:rPr>
              <a:t> Express (2015) </a:t>
            </a:r>
            <a:endParaRPr lang="en-US" sz="1400" dirty="0">
              <a:solidFill>
                <a:schemeClr val="bg1"/>
              </a:solidFill>
              <a:latin typeface="Helvetica" panose="020B0604020202020204" pitchFamily="34" charset="0"/>
              <a:cs typeface="Helvetica" panose="020B0604020202020204"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6128" y="3664433"/>
            <a:ext cx="9964240" cy="2657131"/>
          </a:xfrm>
          <a:prstGeom prst="rect">
            <a:avLst/>
          </a:prstGeom>
        </p:spPr>
      </p:pic>
      <p:pic>
        <p:nvPicPr>
          <p:cNvPr id="3" name="Picture 2">
            <a:extLst>
              <a:ext uri="{FF2B5EF4-FFF2-40B4-BE49-F238E27FC236}">
                <a16:creationId xmlns:a16="http://schemas.microsoft.com/office/drawing/2014/main" id="{326ABE62-EDDF-CDFF-788A-B1B1AA8EE2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25942" y="129923"/>
            <a:ext cx="8453434" cy="3131993"/>
          </a:xfrm>
          <a:prstGeom prst="rect">
            <a:avLst/>
          </a:prstGeom>
        </p:spPr>
      </p:pic>
      <p:sp>
        <p:nvSpPr>
          <p:cNvPr id="4" name="Right Arrow 3"/>
          <p:cNvSpPr/>
          <p:nvPr/>
        </p:nvSpPr>
        <p:spPr>
          <a:xfrm>
            <a:off x="7071756" y="1169719"/>
            <a:ext cx="1531917" cy="754083"/>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ight Arrow 6"/>
          <p:cNvSpPr/>
          <p:nvPr/>
        </p:nvSpPr>
        <p:spPr>
          <a:xfrm>
            <a:off x="1355834" y="3454082"/>
            <a:ext cx="9892863" cy="361173"/>
          </a:xfrm>
          <a:prstGeom prst="rightArrow">
            <a:avLst/>
          </a:prstGeom>
          <a:gradFill flip="none" rotWithShape="1">
            <a:gsLst>
              <a:gs pos="0">
                <a:schemeClr val="bg2"/>
              </a:gs>
              <a:gs pos="12000">
                <a:schemeClr val="accent1">
                  <a:lumMod val="45000"/>
                  <a:lumOff val="55000"/>
                </a:schemeClr>
              </a:gs>
              <a:gs pos="26000">
                <a:srgbClr val="3333FF"/>
              </a:gs>
              <a:gs pos="100000">
                <a:srgbClr val="FF000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TextBox 8"/>
          <p:cNvSpPr txBox="1"/>
          <p:nvPr/>
        </p:nvSpPr>
        <p:spPr>
          <a:xfrm>
            <a:off x="1241604" y="1276035"/>
            <a:ext cx="1883640" cy="1569660"/>
          </a:xfrm>
          <a:prstGeom prst="rect">
            <a:avLst/>
          </a:prstGeom>
          <a:noFill/>
        </p:spPr>
        <p:txBody>
          <a:bodyPr wrap="square" rtlCol="0">
            <a:spAutoFit/>
          </a:bodyPr>
          <a:lstStyle/>
          <a:p>
            <a:pPr algn="ctr"/>
            <a:r>
              <a:rPr lang="en-US" sz="2400" i="1" dirty="0">
                <a:solidFill>
                  <a:schemeClr val="bg1"/>
                </a:solidFill>
                <a:latin typeface="Helvetica" panose="020B0604020202020204" pitchFamily="34" charset="0"/>
                <a:cs typeface="Helvetica" panose="020B0604020202020204" pitchFamily="34" charset="0"/>
              </a:rPr>
              <a:t>Final shape is governed by surface tension</a:t>
            </a:r>
            <a:endParaRPr lang="fr-CH" sz="2400" i="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4947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4A39E-9E94-F1EB-A5F6-BA3CBE4FAB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F9F54F-2DBF-5801-3929-33B5329FAC71}"/>
              </a:ext>
            </a:extLst>
          </p:cNvPr>
          <p:cNvSpPr>
            <a:spLocks noGrp="1"/>
          </p:cNvSpPr>
          <p:nvPr>
            <p:ph type="title"/>
          </p:nvPr>
        </p:nvSpPr>
        <p:spPr>
          <a:xfrm>
            <a:off x="568038" y="167698"/>
            <a:ext cx="10515600" cy="1325563"/>
          </a:xfrm>
        </p:spPr>
        <p:txBody>
          <a:bodyPr>
            <a:normAutofit/>
          </a:bodyPr>
          <a:lstStyle/>
          <a:p>
            <a:r>
              <a:rPr lang="en-US" sz="4400" dirty="0"/>
              <a:t>Micro-lenses array</a:t>
            </a:r>
            <a:endParaRPr lang="fr-FR" sz="4400" dirty="0"/>
          </a:p>
        </p:txBody>
      </p:sp>
      <p:grpSp>
        <p:nvGrpSpPr>
          <p:cNvPr id="36" name="Group 35">
            <a:extLst>
              <a:ext uri="{FF2B5EF4-FFF2-40B4-BE49-F238E27FC236}">
                <a16:creationId xmlns:a16="http://schemas.microsoft.com/office/drawing/2014/main" id="{EA6F95A2-332D-2222-737B-ABD8485DD44F}"/>
              </a:ext>
            </a:extLst>
          </p:cNvPr>
          <p:cNvGrpSpPr/>
          <p:nvPr/>
        </p:nvGrpSpPr>
        <p:grpSpPr>
          <a:xfrm>
            <a:off x="6155580" y="4059180"/>
            <a:ext cx="1119794" cy="2119678"/>
            <a:chOff x="8025944" y="4204654"/>
            <a:chExt cx="1119794" cy="2119678"/>
          </a:xfrm>
        </p:grpSpPr>
        <p:grpSp>
          <p:nvGrpSpPr>
            <p:cNvPr id="35" name="Group 34">
              <a:extLst>
                <a:ext uri="{FF2B5EF4-FFF2-40B4-BE49-F238E27FC236}">
                  <a16:creationId xmlns:a16="http://schemas.microsoft.com/office/drawing/2014/main" id="{21A0108A-A520-C2D8-7B5A-86B947493F9E}"/>
                </a:ext>
              </a:extLst>
            </p:cNvPr>
            <p:cNvGrpSpPr/>
            <p:nvPr/>
          </p:nvGrpSpPr>
          <p:grpSpPr>
            <a:xfrm>
              <a:off x="8025944" y="4302336"/>
              <a:ext cx="303067" cy="2021996"/>
              <a:chOff x="8025944" y="4302336"/>
              <a:chExt cx="303067" cy="2021996"/>
            </a:xfrm>
          </p:grpSpPr>
          <p:cxnSp>
            <p:nvCxnSpPr>
              <p:cNvPr id="19" name="Straight Connector 18">
                <a:extLst>
                  <a:ext uri="{FF2B5EF4-FFF2-40B4-BE49-F238E27FC236}">
                    <a16:creationId xmlns:a16="http://schemas.microsoft.com/office/drawing/2014/main" id="{AFFA9498-AF47-2F5D-B0D2-3D36AD38A6F4}"/>
                  </a:ext>
                </a:extLst>
              </p:cNvPr>
              <p:cNvCxnSpPr/>
              <p:nvPr/>
            </p:nvCxnSpPr>
            <p:spPr>
              <a:xfrm flipV="1">
                <a:off x="8025944" y="4302336"/>
                <a:ext cx="0" cy="1016514"/>
              </a:xfrm>
              <a:prstGeom prst="line">
                <a:avLst/>
              </a:prstGeom>
              <a:ln w="12700" cap="flat" cmpd="sng" algn="ctr">
                <a:solidFill>
                  <a:schemeClr val="tx1">
                    <a:lumMod val="75000"/>
                    <a:lumOff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Rectangle 7">
                <a:extLst>
                  <a:ext uri="{FF2B5EF4-FFF2-40B4-BE49-F238E27FC236}">
                    <a16:creationId xmlns:a16="http://schemas.microsoft.com/office/drawing/2014/main" id="{3EE392AB-809E-0256-5C06-8A26A972C7AE}"/>
                  </a:ext>
                </a:extLst>
              </p:cNvPr>
              <p:cNvSpPr/>
              <p:nvPr/>
            </p:nvSpPr>
            <p:spPr>
              <a:xfrm>
                <a:off x="8025944" y="4791674"/>
                <a:ext cx="138545" cy="1350818"/>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latin typeface="Helvetica" panose="020B0604020202020204" pitchFamily="34" charset="0"/>
                  <a:cs typeface="Helvetica" panose="020B0604020202020204" pitchFamily="34" charset="0"/>
                </a:endParaRPr>
              </a:p>
            </p:txBody>
          </p:sp>
          <p:sp>
            <p:nvSpPr>
              <p:cNvPr id="9" name="Rectangle 8">
                <a:extLst>
                  <a:ext uri="{FF2B5EF4-FFF2-40B4-BE49-F238E27FC236}">
                    <a16:creationId xmlns:a16="http://schemas.microsoft.com/office/drawing/2014/main" id="{53DB2EB4-0600-B655-DCD7-20A559393058}"/>
                  </a:ext>
                </a:extLst>
              </p:cNvPr>
              <p:cNvSpPr/>
              <p:nvPr/>
            </p:nvSpPr>
            <p:spPr>
              <a:xfrm>
                <a:off x="8164489" y="4609833"/>
                <a:ext cx="164522" cy="1714499"/>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latin typeface="Helvetica" panose="020B0604020202020204" pitchFamily="34" charset="0"/>
                  <a:cs typeface="Helvetica" panose="020B0604020202020204" pitchFamily="34" charset="0"/>
                </a:endParaRPr>
              </a:p>
            </p:txBody>
          </p:sp>
        </p:grpSp>
        <p:sp>
          <p:nvSpPr>
            <p:cNvPr id="14" name="ZoneTexte 18">
              <a:extLst>
                <a:ext uri="{FF2B5EF4-FFF2-40B4-BE49-F238E27FC236}">
                  <a16:creationId xmlns:a16="http://schemas.microsoft.com/office/drawing/2014/main" id="{9E653ABC-3590-E6D2-E13B-D6208FEF7229}"/>
                </a:ext>
              </a:extLst>
            </p:cNvPr>
            <p:cNvSpPr txBox="1"/>
            <p:nvPr/>
          </p:nvSpPr>
          <p:spPr>
            <a:xfrm>
              <a:off x="8139700" y="4204654"/>
              <a:ext cx="10060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600" dirty="0">
                  <a:solidFill>
                    <a:schemeClr val="tx1">
                      <a:lumMod val="75000"/>
                      <a:lumOff val="25000"/>
                    </a:schemeClr>
                  </a:solidFill>
                  <a:latin typeface="Helvetica" panose="020B0604020202020204" pitchFamily="34" charset="0"/>
                  <a:cs typeface="Helvetica" panose="020B0604020202020204" pitchFamily="34" charset="0"/>
                </a:rPr>
                <a:t>CMOS</a:t>
              </a:r>
            </a:p>
          </p:txBody>
        </p:sp>
      </p:grpSp>
      <p:grpSp>
        <p:nvGrpSpPr>
          <p:cNvPr id="39" name="Group 38">
            <a:extLst>
              <a:ext uri="{FF2B5EF4-FFF2-40B4-BE49-F238E27FC236}">
                <a16:creationId xmlns:a16="http://schemas.microsoft.com/office/drawing/2014/main" id="{79F3CC4B-EAB2-E3E5-C0D7-B228D04610F3}"/>
              </a:ext>
            </a:extLst>
          </p:cNvPr>
          <p:cNvGrpSpPr/>
          <p:nvPr/>
        </p:nvGrpSpPr>
        <p:grpSpPr>
          <a:xfrm>
            <a:off x="1878467" y="3809511"/>
            <a:ext cx="3767403" cy="1864229"/>
            <a:chOff x="3748831" y="3954985"/>
            <a:chExt cx="3767403" cy="1864229"/>
          </a:xfrm>
        </p:grpSpPr>
        <p:sp>
          <p:nvSpPr>
            <p:cNvPr id="10" name="ZoneTexte 18">
              <a:extLst>
                <a:ext uri="{FF2B5EF4-FFF2-40B4-BE49-F238E27FC236}">
                  <a16:creationId xmlns:a16="http://schemas.microsoft.com/office/drawing/2014/main" id="{473DF74D-2B73-DB73-F1A3-57CBA2BAAFE3}"/>
                </a:ext>
              </a:extLst>
            </p:cNvPr>
            <p:cNvSpPr txBox="1"/>
            <p:nvPr/>
          </p:nvSpPr>
          <p:spPr>
            <a:xfrm>
              <a:off x="3748831" y="4374485"/>
              <a:ext cx="9555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dirty="0">
                  <a:solidFill>
                    <a:schemeClr val="tx1">
                      <a:lumMod val="75000"/>
                      <a:lumOff val="25000"/>
                    </a:schemeClr>
                  </a:solidFill>
                  <a:latin typeface="Helvetica" panose="020B0604020202020204" pitchFamily="34" charset="0"/>
                  <a:cs typeface="Helvetica" panose="020B0604020202020204" pitchFamily="34" charset="0"/>
                </a:rPr>
                <a:t>Object</a:t>
              </a:r>
            </a:p>
          </p:txBody>
        </p:sp>
        <p:pic>
          <p:nvPicPr>
            <p:cNvPr id="12" name="Graphic 11" descr="Group of men with solid fill">
              <a:extLst>
                <a:ext uri="{FF2B5EF4-FFF2-40B4-BE49-F238E27FC236}">
                  <a16:creationId xmlns:a16="http://schemas.microsoft.com/office/drawing/2014/main" id="{6B1AFCD9-FDB6-86F3-6E7F-E7787BFB2E3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022357" y="4628617"/>
              <a:ext cx="1190597" cy="1190597"/>
            </a:xfrm>
            <a:prstGeom prst="rect">
              <a:avLst/>
            </a:prstGeom>
          </p:spPr>
        </p:pic>
        <p:cxnSp>
          <p:nvCxnSpPr>
            <p:cNvPr id="13" name="Straight Arrow Connector 12">
              <a:extLst>
                <a:ext uri="{FF2B5EF4-FFF2-40B4-BE49-F238E27FC236}">
                  <a16:creationId xmlns:a16="http://schemas.microsoft.com/office/drawing/2014/main" id="{9AA4AFB5-EC1F-C5AA-19B2-9754DAD4E794}"/>
                </a:ext>
              </a:extLst>
            </p:cNvPr>
            <p:cNvCxnSpPr>
              <a:cxnSpLocks/>
            </p:cNvCxnSpPr>
            <p:nvPr/>
          </p:nvCxnSpPr>
          <p:spPr>
            <a:xfrm>
              <a:off x="4690263" y="4361192"/>
              <a:ext cx="2825971" cy="0"/>
            </a:xfrm>
            <a:prstGeom prst="straightConnector1">
              <a:avLst/>
            </a:prstGeom>
            <a:ln w="19050" cap="flat" cmpd="sng" algn="ctr">
              <a:solidFill>
                <a:schemeClr val="tx1">
                  <a:lumMod val="75000"/>
                  <a:lumOff val="25000"/>
                </a:schemeClr>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sp>
          <p:nvSpPr>
            <p:cNvPr id="16" name="ZoneTexte 18">
              <a:extLst>
                <a:ext uri="{FF2B5EF4-FFF2-40B4-BE49-F238E27FC236}">
                  <a16:creationId xmlns:a16="http://schemas.microsoft.com/office/drawing/2014/main" id="{45B18CBE-E4EF-B665-DE15-E5720C622F74}"/>
                </a:ext>
              </a:extLst>
            </p:cNvPr>
            <p:cNvSpPr txBox="1"/>
            <p:nvPr/>
          </p:nvSpPr>
          <p:spPr>
            <a:xfrm>
              <a:off x="5389902" y="3954985"/>
              <a:ext cx="8404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dirty="0">
                  <a:solidFill>
                    <a:schemeClr val="tx1">
                      <a:lumMod val="75000"/>
                      <a:lumOff val="25000"/>
                    </a:schemeClr>
                  </a:solidFill>
                  <a:latin typeface="Helvetica" panose="020B0604020202020204" pitchFamily="34" charset="0"/>
                  <a:cs typeface="Helvetica" panose="020B0604020202020204" pitchFamily="34" charset="0"/>
                </a:rPr>
                <a:t>~1 m</a:t>
              </a:r>
            </a:p>
          </p:txBody>
        </p:sp>
      </p:grpSp>
      <p:grpSp>
        <p:nvGrpSpPr>
          <p:cNvPr id="37" name="Group 36">
            <a:extLst>
              <a:ext uri="{FF2B5EF4-FFF2-40B4-BE49-F238E27FC236}">
                <a16:creationId xmlns:a16="http://schemas.microsoft.com/office/drawing/2014/main" id="{59406DCA-F5FD-F394-7753-C2027EDB105A}"/>
              </a:ext>
            </a:extLst>
          </p:cNvPr>
          <p:cNvGrpSpPr/>
          <p:nvPr/>
        </p:nvGrpSpPr>
        <p:grpSpPr>
          <a:xfrm>
            <a:off x="5371550" y="3778016"/>
            <a:ext cx="1028613" cy="2219003"/>
            <a:chOff x="7241914" y="3923490"/>
            <a:chExt cx="1028613" cy="2219003"/>
          </a:xfrm>
        </p:grpSpPr>
        <p:sp>
          <p:nvSpPr>
            <p:cNvPr id="18" name="ZoneTexte 18">
              <a:extLst>
                <a:ext uri="{FF2B5EF4-FFF2-40B4-BE49-F238E27FC236}">
                  <a16:creationId xmlns:a16="http://schemas.microsoft.com/office/drawing/2014/main" id="{A2C61592-F388-3ECF-A1AC-550E79DBF40A}"/>
                </a:ext>
              </a:extLst>
            </p:cNvPr>
            <p:cNvSpPr txBox="1"/>
            <p:nvPr/>
          </p:nvSpPr>
          <p:spPr>
            <a:xfrm>
              <a:off x="7241914" y="3923490"/>
              <a:ext cx="10286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600" dirty="0">
                  <a:solidFill>
                    <a:schemeClr val="tx1">
                      <a:lumMod val="75000"/>
                      <a:lumOff val="25000"/>
                    </a:schemeClr>
                  </a:solidFill>
                  <a:latin typeface="Helvetica" panose="020B0604020202020204" pitchFamily="34" charset="0"/>
                  <a:cs typeface="Helvetica" panose="020B0604020202020204" pitchFamily="34" charset="0"/>
                </a:rPr>
                <a:t>300 µm</a:t>
              </a:r>
            </a:p>
          </p:txBody>
        </p:sp>
        <p:grpSp>
          <p:nvGrpSpPr>
            <p:cNvPr id="34" name="Group 33">
              <a:extLst>
                <a:ext uri="{FF2B5EF4-FFF2-40B4-BE49-F238E27FC236}">
                  <a16:creationId xmlns:a16="http://schemas.microsoft.com/office/drawing/2014/main" id="{F7F9BD1A-4540-037E-7D89-CB5EB789CF66}"/>
                </a:ext>
              </a:extLst>
            </p:cNvPr>
            <p:cNvGrpSpPr/>
            <p:nvPr/>
          </p:nvGrpSpPr>
          <p:grpSpPr>
            <a:xfrm>
              <a:off x="7575669" y="4791675"/>
              <a:ext cx="242456" cy="1350818"/>
              <a:chOff x="7575669" y="4791675"/>
              <a:chExt cx="242456" cy="1350818"/>
            </a:xfrm>
          </p:grpSpPr>
          <p:sp>
            <p:nvSpPr>
              <p:cNvPr id="5" name="Rectangle 4">
                <a:extLst>
                  <a:ext uri="{FF2B5EF4-FFF2-40B4-BE49-F238E27FC236}">
                    <a16:creationId xmlns:a16="http://schemas.microsoft.com/office/drawing/2014/main" id="{04158C0E-E7B3-CBE5-FAE1-4615F478D034}"/>
                  </a:ext>
                </a:extLst>
              </p:cNvPr>
              <p:cNvSpPr/>
              <p:nvPr/>
            </p:nvSpPr>
            <p:spPr>
              <a:xfrm>
                <a:off x="7679580" y="4791675"/>
                <a:ext cx="138545" cy="1350818"/>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latin typeface="Helvetica" panose="020B0604020202020204" pitchFamily="34" charset="0"/>
                  <a:cs typeface="Helvetica" panose="020B0604020202020204" pitchFamily="34" charset="0"/>
                </a:endParaRPr>
              </a:p>
            </p:txBody>
          </p:sp>
          <p:sp>
            <p:nvSpPr>
              <p:cNvPr id="6" name="Ellipse 10">
                <a:extLst>
                  <a:ext uri="{FF2B5EF4-FFF2-40B4-BE49-F238E27FC236}">
                    <a16:creationId xmlns:a16="http://schemas.microsoft.com/office/drawing/2014/main" id="{CFB11CE3-00A0-17CA-DC1A-A4732839B45F}"/>
                  </a:ext>
                </a:extLst>
              </p:cNvPr>
              <p:cNvSpPr/>
              <p:nvPr/>
            </p:nvSpPr>
            <p:spPr>
              <a:xfrm>
                <a:off x="7575670" y="4947539"/>
                <a:ext cx="216477" cy="432954"/>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latin typeface="Helvetica" panose="020B0604020202020204" pitchFamily="34" charset="0"/>
                  <a:cs typeface="Helvetica" panose="020B0604020202020204" pitchFamily="34" charset="0"/>
                </a:endParaRPr>
              </a:p>
            </p:txBody>
          </p:sp>
          <p:sp>
            <p:nvSpPr>
              <p:cNvPr id="7" name="Ellipse 11">
                <a:extLst>
                  <a:ext uri="{FF2B5EF4-FFF2-40B4-BE49-F238E27FC236}">
                    <a16:creationId xmlns:a16="http://schemas.microsoft.com/office/drawing/2014/main" id="{BFE085C5-C59A-BE89-7C42-F70CE15E0912}"/>
                  </a:ext>
                </a:extLst>
              </p:cNvPr>
              <p:cNvSpPr/>
              <p:nvPr/>
            </p:nvSpPr>
            <p:spPr>
              <a:xfrm>
                <a:off x="7575669" y="5570993"/>
                <a:ext cx="216477" cy="432954"/>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latin typeface="Helvetica" panose="020B0604020202020204" pitchFamily="34" charset="0"/>
                  <a:cs typeface="Helvetica" panose="020B0604020202020204" pitchFamily="34" charset="0"/>
                </a:endParaRPr>
              </a:p>
            </p:txBody>
          </p:sp>
        </p:grpSp>
        <p:cxnSp>
          <p:nvCxnSpPr>
            <p:cNvPr id="17" name="Straight Arrow Connector 16">
              <a:extLst>
                <a:ext uri="{FF2B5EF4-FFF2-40B4-BE49-F238E27FC236}">
                  <a16:creationId xmlns:a16="http://schemas.microsoft.com/office/drawing/2014/main" id="{EFED0085-3278-4D94-F3F0-242DD762957B}"/>
                </a:ext>
              </a:extLst>
            </p:cNvPr>
            <p:cNvCxnSpPr>
              <a:cxnSpLocks/>
            </p:cNvCxnSpPr>
            <p:nvPr/>
          </p:nvCxnSpPr>
          <p:spPr>
            <a:xfrm>
              <a:off x="7567577" y="4360286"/>
              <a:ext cx="438662" cy="0"/>
            </a:xfrm>
            <a:prstGeom prst="straightConnector1">
              <a:avLst/>
            </a:prstGeom>
            <a:ln w="19050" cap="flat" cmpd="sng" algn="ctr">
              <a:solidFill>
                <a:schemeClr val="tx1">
                  <a:lumMod val="75000"/>
                  <a:lumOff val="25000"/>
                </a:schemeClr>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B6512EB7-38AC-00FB-0929-DEDB94D42F2B}"/>
                </a:ext>
              </a:extLst>
            </p:cNvPr>
            <p:cNvCxnSpPr/>
            <p:nvPr/>
          </p:nvCxnSpPr>
          <p:spPr>
            <a:xfrm flipV="1">
              <a:off x="7559898" y="4363979"/>
              <a:ext cx="0" cy="1016514"/>
            </a:xfrm>
            <a:prstGeom prst="line">
              <a:avLst/>
            </a:prstGeom>
            <a:ln w="12700" cap="flat" cmpd="sng" algn="ctr">
              <a:solidFill>
                <a:schemeClr val="accent5">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38" name="Group 37">
            <a:extLst>
              <a:ext uri="{FF2B5EF4-FFF2-40B4-BE49-F238E27FC236}">
                <a16:creationId xmlns:a16="http://schemas.microsoft.com/office/drawing/2014/main" id="{238B8E85-1091-284E-ACB7-0D1AD286BFBC}"/>
              </a:ext>
            </a:extLst>
          </p:cNvPr>
          <p:cNvGrpSpPr/>
          <p:nvPr/>
        </p:nvGrpSpPr>
        <p:grpSpPr>
          <a:xfrm>
            <a:off x="3745460" y="4303696"/>
            <a:ext cx="1672080" cy="2084980"/>
            <a:chOff x="5615824" y="4720964"/>
            <a:chExt cx="1429720" cy="1813186"/>
          </a:xfrm>
        </p:grpSpPr>
        <p:sp>
          <p:nvSpPr>
            <p:cNvPr id="15" name="ZoneTexte 18">
              <a:extLst>
                <a:ext uri="{FF2B5EF4-FFF2-40B4-BE49-F238E27FC236}">
                  <a16:creationId xmlns:a16="http://schemas.microsoft.com/office/drawing/2014/main" id="{E2D8AE0A-17C9-8416-E3E4-4822BAF7A97C}"/>
                </a:ext>
              </a:extLst>
            </p:cNvPr>
            <p:cNvSpPr txBox="1"/>
            <p:nvPr/>
          </p:nvSpPr>
          <p:spPr>
            <a:xfrm>
              <a:off x="6011314" y="4720964"/>
              <a:ext cx="6667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dirty="0">
                  <a:solidFill>
                    <a:schemeClr val="tx1">
                      <a:lumMod val="75000"/>
                      <a:lumOff val="25000"/>
                    </a:schemeClr>
                  </a:solidFill>
                  <a:latin typeface="Helvetica" panose="020B0604020202020204" pitchFamily="34" charset="0"/>
                  <a:cs typeface="Helvetica" panose="020B0604020202020204" pitchFamily="34" charset="0"/>
                </a:rPr>
                <a:t>MLA</a:t>
              </a:r>
            </a:p>
          </p:txBody>
        </p:sp>
        <p:pic>
          <p:nvPicPr>
            <p:cNvPr id="21" name="Image 13" descr="Une image contenant noir et blanc, brouillard, monochrome, léger&#10;&#10;Description générée automatiquement">
              <a:extLst>
                <a:ext uri="{FF2B5EF4-FFF2-40B4-BE49-F238E27FC236}">
                  <a16:creationId xmlns:a16="http://schemas.microsoft.com/office/drawing/2014/main" id="{B7B29344-F660-FE6B-4EA5-045CCD2363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5824" y="5119156"/>
              <a:ext cx="1429720" cy="1414994"/>
            </a:xfrm>
            <a:prstGeom prst="rect">
              <a:avLst/>
            </a:prstGeom>
            <a:ln w="28575">
              <a:solidFill>
                <a:schemeClr val="accent5">
                  <a:lumMod val="20000"/>
                  <a:lumOff val="80000"/>
                </a:schemeClr>
              </a:solidFill>
            </a:ln>
          </p:spPr>
        </p:pic>
      </p:grpSp>
      <p:grpSp>
        <p:nvGrpSpPr>
          <p:cNvPr id="40" name="Group 39">
            <a:extLst>
              <a:ext uri="{FF2B5EF4-FFF2-40B4-BE49-F238E27FC236}">
                <a16:creationId xmlns:a16="http://schemas.microsoft.com/office/drawing/2014/main" id="{8B2569E2-9515-721F-1E74-993559EF7B32}"/>
              </a:ext>
            </a:extLst>
          </p:cNvPr>
          <p:cNvGrpSpPr/>
          <p:nvPr/>
        </p:nvGrpSpPr>
        <p:grpSpPr>
          <a:xfrm>
            <a:off x="7525597" y="2751092"/>
            <a:ext cx="4378171" cy="3983222"/>
            <a:chOff x="7951382" y="2892942"/>
            <a:chExt cx="4378171" cy="3983222"/>
          </a:xfrm>
        </p:grpSpPr>
        <p:pic>
          <p:nvPicPr>
            <p:cNvPr id="11" name="Picture 10" descr="A group of people in a row&#10;&#10;Description automatically generated">
              <a:extLst>
                <a:ext uri="{FF2B5EF4-FFF2-40B4-BE49-F238E27FC236}">
                  <a16:creationId xmlns:a16="http://schemas.microsoft.com/office/drawing/2014/main" id="{01C7B87E-E278-998E-AF41-4F8BF11DF9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82976" y="3601781"/>
              <a:ext cx="3546577" cy="3274383"/>
            </a:xfrm>
            <a:prstGeom prst="rect">
              <a:avLst/>
            </a:prstGeom>
          </p:spPr>
        </p:pic>
        <p:sp>
          <p:nvSpPr>
            <p:cNvPr id="22" name="TextBox 21">
              <a:extLst>
                <a:ext uri="{FF2B5EF4-FFF2-40B4-BE49-F238E27FC236}">
                  <a16:creationId xmlns:a16="http://schemas.microsoft.com/office/drawing/2014/main" id="{A48B1668-9028-0B86-B269-902FC9C08128}"/>
                </a:ext>
              </a:extLst>
            </p:cNvPr>
            <p:cNvSpPr txBox="1"/>
            <p:nvPr/>
          </p:nvSpPr>
          <p:spPr>
            <a:xfrm>
              <a:off x="7951382" y="2892942"/>
              <a:ext cx="4298613" cy="523220"/>
            </a:xfrm>
            <a:prstGeom prst="rect">
              <a:avLst/>
            </a:prstGeom>
            <a:noFill/>
          </p:spPr>
          <p:txBody>
            <a:bodyPr wrap="none" rtlCol="0">
              <a:spAutoFit/>
            </a:bodyPr>
            <a:lstStyle/>
            <a:p>
              <a:r>
                <a:rPr lang="en-US" sz="2800" dirty="0"/>
                <a:t>‘sub-millimeter selfie image’</a:t>
              </a:r>
              <a:endParaRPr lang="fr-FR" sz="2800" dirty="0"/>
            </a:p>
          </p:txBody>
        </p:sp>
      </p:grpSp>
      <p:grpSp>
        <p:nvGrpSpPr>
          <p:cNvPr id="31" name="Group 30">
            <a:extLst>
              <a:ext uri="{FF2B5EF4-FFF2-40B4-BE49-F238E27FC236}">
                <a16:creationId xmlns:a16="http://schemas.microsoft.com/office/drawing/2014/main" id="{4D2F5D2D-B4D3-6BB3-632D-3C01A5483FDF}"/>
              </a:ext>
            </a:extLst>
          </p:cNvPr>
          <p:cNvGrpSpPr/>
          <p:nvPr/>
        </p:nvGrpSpPr>
        <p:grpSpPr>
          <a:xfrm>
            <a:off x="375755" y="1466973"/>
            <a:ext cx="10745900" cy="2881744"/>
            <a:chOff x="5186746" y="2028082"/>
            <a:chExt cx="10745900" cy="2881744"/>
          </a:xfrm>
        </p:grpSpPr>
        <p:pic>
          <p:nvPicPr>
            <p:cNvPr id="23" name="Image 4" descr="Une image contenant capture d’écran, diagramme&#10;&#10;Description générée automatiquement">
              <a:extLst>
                <a:ext uri="{FF2B5EF4-FFF2-40B4-BE49-F238E27FC236}">
                  <a16:creationId xmlns:a16="http://schemas.microsoft.com/office/drawing/2014/main" id="{7EA0CEAE-CA6B-7BF4-F6F5-DC73015C1175}"/>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613"/>
            <a:stretch/>
          </p:blipFill>
          <p:spPr>
            <a:xfrm>
              <a:off x="5186746" y="2264452"/>
              <a:ext cx="3446892" cy="2645374"/>
            </a:xfrm>
            <a:prstGeom prst="rect">
              <a:avLst/>
            </a:prstGeom>
          </p:spPr>
        </p:pic>
        <p:sp>
          <p:nvSpPr>
            <p:cNvPr id="29" name="TextBox 28">
              <a:extLst>
                <a:ext uri="{FF2B5EF4-FFF2-40B4-BE49-F238E27FC236}">
                  <a16:creationId xmlns:a16="http://schemas.microsoft.com/office/drawing/2014/main" id="{8FE88A46-3D54-ED1A-EB11-4FEDDD323C84}"/>
                </a:ext>
              </a:extLst>
            </p:cNvPr>
            <p:cNvSpPr txBox="1"/>
            <p:nvPr/>
          </p:nvSpPr>
          <p:spPr>
            <a:xfrm>
              <a:off x="8490499" y="2028082"/>
              <a:ext cx="7442147" cy="954107"/>
            </a:xfrm>
            <a:prstGeom prst="rect">
              <a:avLst/>
            </a:prstGeom>
            <a:noFill/>
          </p:spPr>
          <p:txBody>
            <a:bodyPr wrap="square" rtlCol="0">
              <a:spAutoFit/>
            </a:bodyPr>
            <a:lstStyle/>
            <a:p>
              <a:r>
                <a:rPr lang="en-US" sz="2800" dirty="0">
                  <a:latin typeface="Helvetica" panose="020B0604020202020204" pitchFamily="34" charset="0"/>
                  <a:cs typeface="Helvetica" panose="020B0604020202020204" pitchFamily="34" charset="0"/>
                </a:rPr>
                <a:t>Micro-lens array through 3D-femtosecond</a:t>
              </a:r>
            </a:p>
            <a:p>
              <a:r>
                <a:rPr lang="en-US" sz="2800" dirty="0">
                  <a:latin typeface="Helvetica" panose="020B0604020202020204" pitchFamily="34" charset="0"/>
                  <a:cs typeface="Helvetica" panose="020B0604020202020204" pitchFamily="34" charset="0"/>
                </a:rPr>
                <a:t>machining and laser reflow.</a:t>
              </a:r>
            </a:p>
          </p:txBody>
        </p:sp>
      </p:grpSp>
    </p:spTree>
    <p:extLst>
      <p:ext uri="{BB962C8B-B14F-4D97-AF65-F5344CB8AC3E}">
        <p14:creationId xmlns:p14="http://schemas.microsoft.com/office/powerpoint/2010/main" val="19985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428079" y="232749"/>
            <a:ext cx="10972800" cy="1269479"/>
          </a:xfrm>
        </p:spPr>
        <p:txBody>
          <a:bodyPr>
            <a:normAutofit/>
          </a:bodyPr>
          <a:lstStyle/>
          <a:p>
            <a:r>
              <a:rPr lang="en-US" sz="3600" b="1" dirty="0"/>
              <a:t>Laser-heat treatment // </a:t>
            </a:r>
            <a:r>
              <a:rPr lang="en-US" sz="3600" dirty="0"/>
              <a:t>laser annealing</a:t>
            </a:r>
            <a:endParaRPr lang="en-US" sz="3200" dirty="0"/>
          </a:p>
        </p:txBody>
      </p:sp>
      <p:grpSp>
        <p:nvGrpSpPr>
          <p:cNvPr id="185362" name="Group 18"/>
          <p:cNvGrpSpPr>
            <a:grpSpLocks/>
          </p:cNvGrpSpPr>
          <p:nvPr/>
        </p:nvGrpSpPr>
        <p:grpSpPr bwMode="auto">
          <a:xfrm>
            <a:off x="346085" y="1415044"/>
            <a:ext cx="8269481" cy="4972722"/>
            <a:chOff x="240" y="768"/>
            <a:chExt cx="6051" cy="3266"/>
          </a:xfrm>
        </p:grpSpPr>
        <p:pic>
          <p:nvPicPr>
            <p:cNvPr id="185363" name="Picture 19" descr="prehenseur deux bra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 y="768"/>
              <a:ext cx="1536" cy="1584"/>
            </a:xfrm>
            <a:prstGeom prst="rect">
              <a:avLst/>
            </a:prstGeom>
            <a:noFill/>
            <a:extLst>
              <a:ext uri="{909E8E84-426E-40DD-AFC4-6F175D3DCCD1}">
                <a14:hiddenFill xmlns:a14="http://schemas.microsoft.com/office/drawing/2010/main">
                  <a:solidFill>
                    <a:srgbClr val="FFFFFF"/>
                  </a:solidFill>
                </a14:hiddenFill>
              </a:ext>
            </a:extLst>
          </p:spPr>
        </p:pic>
        <p:pic>
          <p:nvPicPr>
            <p:cNvPr id="185364" name="Picture 20" descr="Stress-strai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8" y="941"/>
              <a:ext cx="4003" cy="3093"/>
            </a:xfrm>
            <a:prstGeom prst="rect">
              <a:avLst/>
            </a:prstGeom>
            <a:noFill/>
            <a:extLst>
              <a:ext uri="{909E8E84-426E-40DD-AFC4-6F175D3DCCD1}">
                <a14:hiddenFill xmlns:a14="http://schemas.microsoft.com/office/drawing/2010/main">
                  <a:solidFill>
                    <a:srgbClr val="FFFFFF"/>
                  </a:solidFill>
                </a14:hiddenFill>
              </a:ext>
            </a:extLst>
          </p:spPr>
        </p:pic>
        <p:sp>
          <p:nvSpPr>
            <p:cNvPr id="185365" name="Line 21"/>
            <p:cNvSpPr>
              <a:spLocks noChangeShapeType="1"/>
            </p:cNvSpPr>
            <p:nvPr/>
          </p:nvSpPr>
          <p:spPr bwMode="auto">
            <a:xfrm flipH="1" flipV="1">
              <a:off x="1728" y="1584"/>
              <a:ext cx="2160" cy="11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66" name="Line 22"/>
            <p:cNvSpPr>
              <a:spLocks noChangeShapeType="1"/>
            </p:cNvSpPr>
            <p:nvPr/>
          </p:nvSpPr>
          <p:spPr bwMode="auto">
            <a:xfrm flipH="1" flipV="1">
              <a:off x="1536" y="1344"/>
              <a:ext cx="2256" cy="8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5367" name="Picture 23" descr="prehenseu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8" y="2400"/>
              <a:ext cx="1924" cy="1571"/>
            </a:xfrm>
            <a:prstGeom prst="rect">
              <a:avLst/>
            </a:prstGeom>
            <a:noFill/>
            <a:extLst>
              <a:ext uri="{909E8E84-426E-40DD-AFC4-6F175D3DCCD1}">
                <a14:hiddenFill xmlns:a14="http://schemas.microsoft.com/office/drawing/2010/main">
                  <a:solidFill>
                    <a:srgbClr val="FFFFFF"/>
                  </a:solidFill>
                </a14:hiddenFill>
              </a:ext>
            </a:extLst>
          </p:spPr>
        </p:pic>
        <p:sp>
          <p:nvSpPr>
            <p:cNvPr id="185368" name="AutoShape 24"/>
            <p:cNvSpPr>
              <a:spLocks noChangeArrowheads="1"/>
            </p:cNvSpPr>
            <p:nvPr/>
          </p:nvSpPr>
          <p:spPr bwMode="auto">
            <a:xfrm rot="3677242">
              <a:off x="1656" y="2712"/>
              <a:ext cx="144" cy="288"/>
            </a:xfrm>
            <a:prstGeom prst="downArrow">
              <a:avLst>
                <a:gd name="adj1" fmla="val 50000"/>
                <a:gd name="adj2" fmla="val 50000"/>
              </a:avLst>
            </a:prstGeom>
            <a:solidFill>
              <a:srgbClr val="FE0E1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Oval 1"/>
          <p:cNvSpPr/>
          <p:nvPr/>
        </p:nvSpPr>
        <p:spPr>
          <a:xfrm>
            <a:off x="1407128" y="3910079"/>
            <a:ext cx="312517" cy="300941"/>
          </a:xfrm>
          <a:prstGeom prst="ellipse">
            <a:avLst/>
          </a:prstGeom>
          <a:gradFill flip="none" rotWithShape="1">
            <a:gsLst>
              <a:gs pos="0">
                <a:srgbClr val="C00000">
                  <a:shade val="30000"/>
                  <a:satMod val="115000"/>
                </a:srgbClr>
              </a:gs>
              <a:gs pos="50000">
                <a:schemeClr val="accent2">
                  <a:lumMod val="40000"/>
                  <a:lumOff val="60000"/>
                </a:schemeClr>
              </a:gs>
              <a:gs pos="100000">
                <a:schemeClr val="bg1"/>
              </a:gs>
            </a:gsLst>
            <a:path path="circle">
              <a:fillToRect l="50000" t="50000" r="50000" b="5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a:p>
        </p:txBody>
      </p:sp>
      <p:sp>
        <p:nvSpPr>
          <p:cNvPr id="4" name="TextBox 3"/>
          <p:cNvSpPr txBox="1"/>
          <p:nvPr/>
        </p:nvSpPr>
        <p:spPr>
          <a:xfrm>
            <a:off x="8814861" y="1252528"/>
            <a:ext cx="2939969" cy="1200329"/>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Laser is only used to transfer energy at a fast rate</a:t>
            </a:r>
            <a:endParaRPr lang="fr-CH" sz="2400" dirty="0">
              <a:latin typeface="Helvetica" panose="020B0604020202020204" pitchFamily="34" charset="0"/>
              <a:cs typeface="Helvetica" panose="020B0604020202020204" pitchFamily="34" charset="0"/>
            </a:endParaRPr>
          </a:p>
        </p:txBody>
      </p:sp>
      <p:grpSp>
        <p:nvGrpSpPr>
          <p:cNvPr id="9" name="Group 8"/>
          <p:cNvGrpSpPr/>
          <p:nvPr/>
        </p:nvGrpSpPr>
        <p:grpSpPr>
          <a:xfrm>
            <a:off x="5932025" y="2997843"/>
            <a:ext cx="5932026" cy="861957"/>
            <a:chOff x="5932025" y="2997843"/>
            <a:chExt cx="5932026" cy="861957"/>
          </a:xfrm>
        </p:grpSpPr>
        <p:cxnSp>
          <p:nvCxnSpPr>
            <p:cNvPr id="6" name="Straight Arrow Connector 5"/>
            <p:cNvCxnSpPr>
              <a:endCxn id="15" idx="1"/>
            </p:cNvCxnSpPr>
            <p:nvPr/>
          </p:nvCxnSpPr>
          <p:spPr>
            <a:xfrm>
              <a:off x="5932025" y="2997843"/>
              <a:ext cx="3404888" cy="508014"/>
            </a:xfrm>
            <a:prstGeom prst="straightConnector1">
              <a:avLst/>
            </a:prstGeom>
            <a:ln w="9525"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TextBox 14"/>
            <p:cNvSpPr txBox="1"/>
            <p:nvPr/>
          </p:nvSpPr>
          <p:spPr>
            <a:xfrm>
              <a:off x="9336913" y="3151914"/>
              <a:ext cx="2527138" cy="707886"/>
            </a:xfrm>
            <a:prstGeom prst="rect">
              <a:avLst/>
            </a:prstGeom>
            <a:noFill/>
          </p:spPr>
          <p:txBody>
            <a:bodyPr wrap="square" rtlCol="0">
              <a:spAutoFit/>
            </a:bodyPr>
            <a:lstStyle/>
            <a:p>
              <a:r>
                <a:rPr lang="en-US" sz="2000" i="1" dirty="0">
                  <a:solidFill>
                    <a:srgbClr val="00B050"/>
                  </a:solidFill>
                  <a:latin typeface="Helvetica" panose="020B0604020202020204" pitchFamily="34" charset="0"/>
                  <a:cs typeface="Helvetica" panose="020B0604020202020204" pitchFamily="34" charset="0"/>
                </a:rPr>
                <a:t>Mechanical behavior after cold-forming</a:t>
              </a:r>
              <a:endParaRPr lang="fr-CH" sz="2000" i="1" dirty="0">
                <a:solidFill>
                  <a:srgbClr val="00B050"/>
                </a:solidFill>
                <a:latin typeface="Helvetica" panose="020B0604020202020204" pitchFamily="34" charset="0"/>
                <a:cs typeface="Helvetica" panose="020B0604020202020204" pitchFamily="34" charset="0"/>
              </a:endParaRPr>
            </a:p>
          </p:txBody>
        </p:sp>
      </p:grpSp>
      <p:grpSp>
        <p:nvGrpSpPr>
          <p:cNvPr id="19" name="Group 18"/>
          <p:cNvGrpSpPr/>
          <p:nvPr/>
        </p:nvGrpSpPr>
        <p:grpSpPr>
          <a:xfrm>
            <a:off x="6585995" y="4583572"/>
            <a:ext cx="5256836" cy="745746"/>
            <a:chOff x="6456296" y="3128227"/>
            <a:chExt cx="5291250" cy="672042"/>
          </a:xfrm>
        </p:grpSpPr>
        <p:cxnSp>
          <p:nvCxnSpPr>
            <p:cNvPr id="20" name="Straight Arrow Connector 19"/>
            <p:cNvCxnSpPr>
              <a:cxnSpLocks/>
              <a:endCxn id="21" idx="1"/>
            </p:cNvCxnSpPr>
            <p:nvPr/>
          </p:nvCxnSpPr>
          <p:spPr>
            <a:xfrm>
              <a:off x="6456296" y="3128227"/>
              <a:ext cx="2190206" cy="353080"/>
            </a:xfrm>
            <a:prstGeom prst="straightConnector1">
              <a:avLst/>
            </a:prstGeom>
            <a:ln w="9525"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TextBox 20"/>
            <p:cNvSpPr txBox="1"/>
            <p:nvPr/>
          </p:nvSpPr>
          <p:spPr>
            <a:xfrm>
              <a:off x="8646502" y="3162345"/>
              <a:ext cx="3101044" cy="637924"/>
            </a:xfrm>
            <a:prstGeom prst="rect">
              <a:avLst/>
            </a:prstGeom>
            <a:noFill/>
          </p:spPr>
          <p:txBody>
            <a:bodyPr wrap="square" rtlCol="0">
              <a:spAutoFit/>
            </a:bodyPr>
            <a:lstStyle/>
            <a:p>
              <a:r>
                <a:rPr lang="en-US" sz="2000" i="1" dirty="0">
                  <a:solidFill>
                    <a:srgbClr val="00B050"/>
                  </a:solidFill>
                  <a:latin typeface="Helvetica" panose="020B0604020202020204" pitchFamily="34" charset="0"/>
                  <a:cs typeface="Helvetica" panose="020B0604020202020204" pitchFamily="34" charset="0"/>
                </a:rPr>
                <a:t>Mechanical after annealing</a:t>
              </a:r>
              <a:endParaRPr lang="fr-CH" sz="2000" i="1" dirty="0">
                <a:solidFill>
                  <a:srgbClr val="00B050"/>
                </a:solidFill>
                <a:latin typeface="Helvetica" panose="020B0604020202020204" pitchFamily="34" charset="0"/>
                <a:cs typeface="Helvetica" panose="020B0604020202020204" pitchFamily="34" charset="0"/>
              </a:endParaRPr>
            </a:p>
          </p:txBody>
        </p:sp>
      </p:grpSp>
      <p:cxnSp>
        <p:nvCxnSpPr>
          <p:cNvPr id="11" name="Straight Arrow Connector 10"/>
          <p:cNvCxnSpPr/>
          <p:nvPr/>
        </p:nvCxnSpPr>
        <p:spPr>
          <a:xfrm flipV="1">
            <a:off x="5839689" y="4199685"/>
            <a:ext cx="983849" cy="81023"/>
          </a:xfrm>
          <a:prstGeom prst="straightConnector1">
            <a:avLst/>
          </a:prstGeom>
          <a:ln>
            <a:solidFill>
              <a:srgbClr val="3333FF"/>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21341894">
            <a:off x="5946722" y="3846737"/>
            <a:ext cx="920445" cy="369332"/>
          </a:xfrm>
          <a:prstGeom prst="rect">
            <a:avLst/>
          </a:prstGeom>
          <a:noFill/>
        </p:spPr>
        <p:txBody>
          <a:bodyPr wrap="none" rtlCol="0">
            <a:spAutoFit/>
          </a:bodyPr>
          <a:lstStyle/>
          <a:p>
            <a:r>
              <a:rPr lang="en-US" dirty="0">
                <a:solidFill>
                  <a:srgbClr val="3333FF"/>
                </a:solidFill>
              </a:rPr>
              <a:t>Loading</a:t>
            </a:r>
            <a:endParaRPr lang="fr-CH" dirty="0">
              <a:solidFill>
                <a:srgbClr val="3333FF"/>
              </a:solidFill>
            </a:endParaRPr>
          </a:p>
        </p:txBody>
      </p:sp>
      <p:sp>
        <p:nvSpPr>
          <p:cNvPr id="26" name="TextBox 25"/>
          <p:cNvSpPr txBox="1"/>
          <p:nvPr/>
        </p:nvSpPr>
        <p:spPr>
          <a:xfrm rot="21341894">
            <a:off x="6367446" y="5477050"/>
            <a:ext cx="1144865" cy="369332"/>
          </a:xfrm>
          <a:prstGeom prst="rect">
            <a:avLst/>
          </a:prstGeom>
          <a:noFill/>
        </p:spPr>
        <p:txBody>
          <a:bodyPr wrap="none" rtlCol="0">
            <a:spAutoFit/>
          </a:bodyPr>
          <a:lstStyle/>
          <a:p>
            <a:r>
              <a:rPr lang="fr-CH" dirty="0" err="1">
                <a:solidFill>
                  <a:srgbClr val="3333FF"/>
                </a:solidFill>
              </a:rPr>
              <a:t>Unloading</a:t>
            </a:r>
            <a:endParaRPr lang="fr-CH" dirty="0">
              <a:solidFill>
                <a:srgbClr val="3333FF"/>
              </a:solidFill>
            </a:endParaRPr>
          </a:p>
        </p:txBody>
      </p:sp>
      <p:cxnSp>
        <p:nvCxnSpPr>
          <p:cNvPr id="27" name="Straight Arrow Connector 26"/>
          <p:cNvCxnSpPr/>
          <p:nvPr/>
        </p:nvCxnSpPr>
        <p:spPr>
          <a:xfrm flipH="1">
            <a:off x="5407304" y="5395712"/>
            <a:ext cx="817944" cy="108029"/>
          </a:xfrm>
          <a:prstGeom prst="straightConnector1">
            <a:avLst/>
          </a:prstGeom>
          <a:ln>
            <a:solidFill>
              <a:srgbClr val="3333FF"/>
            </a:solidFill>
            <a:tailEnd type="triangle"/>
          </a:ln>
        </p:spPr>
        <p:style>
          <a:lnRef idx="1">
            <a:schemeClr val="accent1"/>
          </a:lnRef>
          <a:fillRef idx="0">
            <a:schemeClr val="accent1"/>
          </a:fillRef>
          <a:effectRef idx="0">
            <a:schemeClr val="accent1"/>
          </a:effectRef>
          <a:fontRef idx="minor">
            <a:schemeClr val="tx1"/>
          </a:fontRef>
        </p:style>
      </p:cxnSp>
      <p:sp>
        <p:nvSpPr>
          <p:cNvPr id="17" name="5-Point Star 16"/>
          <p:cNvSpPr/>
          <p:nvPr/>
        </p:nvSpPr>
        <p:spPr>
          <a:xfrm>
            <a:off x="7402985" y="2288436"/>
            <a:ext cx="156259" cy="167833"/>
          </a:xfrm>
          <a:prstGeom prst="star5">
            <a:avLst>
              <a:gd name="adj" fmla="val 25336"/>
              <a:gd name="hf" fmla="val 105146"/>
              <a:gd name="vf" fmla="val 11055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92527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004 -0.00069 L 0.02813 0.05486 C 0.03425 0.06574 0.03894 0.08403 0.04167 0.10556 C 0.04415 0.12893 0.04454 0.14907 0.04141 0.16366 L 0.02891 0.23449 " pathEditMode="relative" rAng="4680000" ptsTypes="AAAAA">
                                      <p:cBhvr>
                                        <p:cTn id="6" dur="2000" fill="hold"/>
                                        <p:tgtEl>
                                          <p:spTgt spid="2"/>
                                        </p:tgtEl>
                                        <p:attrNameLst>
                                          <p:attrName>ppt_x</p:attrName>
                                          <p:attrName>ppt_y</p:attrName>
                                        </p:attrNameLst>
                                      </p:cBhvr>
                                      <p:rCtr x="2773" y="1125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8882" y="345583"/>
            <a:ext cx="11411608" cy="1143000"/>
          </a:xfrm>
        </p:spPr>
        <p:txBody>
          <a:bodyPr>
            <a:normAutofit/>
          </a:bodyPr>
          <a:lstStyle/>
          <a:p>
            <a:r>
              <a:rPr lang="en-US" sz="3600" dirty="0"/>
              <a:t>Laser annealing of thin films</a:t>
            </a:r>
            <a:endParaRPr lang="en-US" sz="3200" dirty="0"/>
          </a:p>
        </p:txBody>
      </p:sp>
      <p:pic>
        <p:nvPicPr>
          <p:cNvPr id="193548" name="Picture 12" descr="laser annealing on thin film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26920" y="1557410"/>
            <a:ext cx="10259818" cy="3946084"/>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a:xfrm rot="10800000">
            <a:off x="1860330" y="5747966"/>
            <a:ext cx="8308427" cy="621304"/>
          </a:xfrm>
          <a:prstGeom prst="rightArrow">
            <a:avLst/>
          </a:prstGeom>
          <a:gradFill flip="none" rotWithShape="1">
            <a:gsLst>
              <a:gs pos="0">
                <a:schemeClr val="bg2"/>
              </a:gs>
              <a:gs pos="12000">
                <a:schemeClr val="accent1">
                  <a:lumMod val="45000"/>
                  <a:lumOff val="55000"/>
                </a:schemeClr>
              </a:gs>
              <a:gs pos="26000">
                <a:srgbClr val="3333FF"/>
              </a:gs>
              <a:gs pos="100000">
                <a:srgbClr val="FF000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TextBox 2"/>
          <p:cNvSpPr txBox="1"/>
          <p:nvPr/>
        </p:nvSpPr>
        <p:spPr>
          <a:xfrm>
            <a:off x="4753305" y="6290440"/>
            <a:ext cx="1693541" cy="400110"/>
          </a:xfrm>
          <a:prstGeom prst="rect">
            <a:avLst/>
          </a:prstGeom>
          <a:noFill/>
        </p:spPr>
        <p:txBody>
          <a:bodyPr wrap="none" rtlCol="0">
            <a:spAutoFit/>
          </a:bodyPr>
          <a:lstStyle/>
          <a:p>
            <a:r>
              <a:rPr lang="en-US" sz="2000" i="1" dirty="0">
                <a:latin typeface="Helvetica" panose="020B0604020202020204" pitchFamily="34" charset="0"/>
                <a:cs typeface="Helvetica" panose="020B0604020202020204" pitchFamily="34" charset="0"/>
              </a:rPr>
              <a:t>Temperature </a:t>
            </a:r>
            <a:endParaRPr lang="fr-CH" sz="2000" i="1" dirty="0">
              <a:latin typeface="Helvetica" panose="020B0604020202020204" pitchFamily="34" charset="0"/>
              <a:cs typeface="Helvetica" panose="020B0604020202020204" pitchFamily="34" charset="0"/>
            </a:endParaRPr>
          </a:p>
        </p:txBody>
      </p:sp>
      <p:sp>
        <p:nvSpPr>
          <p:cNvPr id="11" name="TextBox 10"/>
          <p:cNvSpPr txBox="1"/>
          <p:nvPr/>
        </p:nvSpPr>
        <p:spPr>
          <a:xfrm>
            <a:off x="480280" y="5453710"/>
            <a:ext cx="1454236" cy="830997"/>
          </a:xfrm>
          <a:prstGeom prst="rect">
            <a:avLst/>
          </a:prstGeom>
          <a:noFill/>
        </p:spPr>
        <p:txBody>
          <a:bodyPr wrap="square" rtlCol="0">
            <a:spAutoFit/>
          </a:bodyPr>
          <a:lstStyle/>
          <a:p>
            <a:r>
              <a:rPr lang="en-US" sz="2400" i="1" dirty="0">
                <a:solidFill>
                  <a:srgbClr val="FE0E1F"/>
                </a:solidFill>
                <a:latin typeface="Helvetica" panose="020B0604020202020204" pitchFamily="34" charset="0"/>
                <a:cs typeface="Helvetica" panose="020B0604020202020204" pitchFamily="34" charset="0"/>
              </a:rPr>
              <a:t>Hottest point</a:t>
            </a:r>
            <a:endParaRPr lang="fr-CH" sz="2400" i="1" dirty="0">
              <a:solidFill>
                <a:srgbClr val="FE0E1F"/>
              </a:solidFill>
              <a:latin typeface="Helvetica" panose="020B0604020202020204" pitchFamily="34" charset="0"/>
              <a:cs typeface="Helvetica" panose="020B0604020202020204" pitchFamily="34" charset="0"/>
            </a:endParaRPr>
          </a:p>
        </p:txBody>
      </p:sp>
      <p:sp>
        <p:nvSpPr>
          <p:cNvPr id="12" name="TextBox 11"/>
          <p:cNvSpPr txBox="1"/>
          <p:nvPr/>
        </p:nvSpPr>
        <p:spPr>
          <a:xfrm>
            <a:off x="10380218" y="5509093"/>
            <a:ext cx="1458343" cy="830997"/>
          </a:xfrm>
          <a:prstGeom prst="rect">
            <a:avLst/>
          </a:prstGeom>
          <a:noFill/>
        </p:spPr>
        <p:txBody>
          <a:bodyPr wrap="square" rtlCol="0">
            <a:spAutoFit/>
          </a:bodyPr>
          <a:lstStyle/>
          <a:p>
            <a:r>
              <a:rPr lang="en-US" sz="2400" i="1" dirty="0">
                <a:solidFill>
                  <a:srgbClr val="3333FF"/>
                </a:solidFill>
                <a:latin typeface="Helvetica" panose="020B0604020202020204" pitchFamily="34" charset="0"/>
                <a:cs typeface="Helvetica" panose="020B0604020202020204" pitchFamily="34" charset="0"/>
              </a:rPr>
              <a:t>Coldest point</a:t>
            </a:r>
            <a:endParaRPr lang="fr-CH" sz="2400" i="1" dirty="0">
              <a:solidFill>
                <a:srgbClr val="3333FF"/>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4019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8F69-B3B2-9395-A656-9097B6EF968C}"/>
              </a:ext>
            </a:extLst>
          </p:cNvPr>
          <p:cNvSpPr>
            <a:spLocks noGrp="1"/>
          </p:cNvSpPr>
          <p:nvPr>
            <p:ph type="title"/>
          </p:nvPr>
        </p:nvSpPr>
        <p:spPr>
          <a:xfrm>
            <a:off x="439645" y="152587"/>
            <a:ext cx="10515600" cy="1325563"/>
          </a:xfrm>
        </p:spPr>
        <p:txBody>
          <a:bodyPr/>
          <a:lstStyle/>
          <a:p>
            <a:r>
              <a:rPr lang="en-US" b="1" dirty="0"/>
              <a:t>Illustration: </a:t>
            </a:r>
            <a:r>
              <a:rPr lang="en-US" dirty="0"/>
              <a:t>Marking</a:t>
            </a:r>
            <a:r>
              <a:rPr lang="en-US" b="1" dirty="0"/>
              <a:t> </a:t>
            </a:r>
            <a:endParaRPr lang="fr-FR" dirty="0"/>
          </a:p>
        </p:txBody>
      </p:sp>
      <p:sp>
        <p:nvSpPr>
          <p:cNvPr id="3" name="Slide Number Placeholder 2">
            <a:extLst>
              <a:ext uri="{FF2B5EF4-FFF2-40B4-BE49-F238E27FC236}">
                <a16:creationId xmlns:a16="http://schemas.microsoft.com/office/drawing/2014/main" id="{DE0AC47B-F892-B919-E96C-66984B9556E5}"/>
              </a:ext>
            </a:extLst>
          </p:cNvPr>
          <p:cNvSpPr>
            <a:spLocks noGrp="1"/>
          </p:cNvSpPr>
          <p:nvPr>
            <p:ph type="sldNum" sz="quarter" idx="12"/>
          </p:nvPr>
        </p:nvSpPr>
        <p:spPr/>
        <p:txBody>
          <a:bodyPr/>
          <a:lstStyle/>
          <a:p>
            <a:fld id="{44A68BA8-7460-4AE7-97A1-6C92CDFA0F8E}" type="slidenum">
              <a:rPr lang="fr-CH" smtClean="0"/>
              <a:pPr/>
              <a:t>67</a:t>
            </a:fld>
            <a:endParaRPr lang="fr-CH"/>
          </a:p>
        </p:txBody>
      </p:sp>
      <p:pic>
        <p:nvPicPr>
          <p:cNvPr id="5" name="Picture 4" descr="A close-up of a white device&#10;&#10;AI-generated content may be incorrect.">
            <a:extLst>
              <a:ext uri="{FF2B5EF4-FFF2-40B4-BE49-F238E27FC236}">
                <a16:creationId xmlns:a16="http://schemas.microsoft.com/office/drawing/2014/main" id="{5A9AD308-010C-A314-7D2D-E717F4C4D9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573" y="1622121"/>
            <a:ext cx="3914383" cy="2201840"/>
          </a:xfrm>
          <a:prstGeom prst="rect">
            <a:avLst/>
          </a:prstGeom>
        </p:spPr>
      </p:pic>
      <p:pic>
        <p:nvPicPr>
          <p:cNvPr id="7" name="Picture 6" descr="Close-up of a silver and black flashlight&#10;&#10;AI-generated content may be incorrect.">
            <a:extLst>
              <a:ext uri="{FF2B5EF4-FFF2-40B4-BE49-F238E27FC236}">
                <a16:creationId xmlns:a16="http://schemas.microsoft.com/office/drawing/2014/main" id="{A6B44103-A5B0-7503-25CA-2B31D5BBD6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572" y="3883068"/>
            <a:ext cx="3914384" cy="2201841"/>
          </a:xfrm>
          <a:prstGeom prst="rect">
            <a:avLst/>
          </a:prstGeom>
        </p:spPr>
      </p:pic>
      <p:sp>
        <p:nvSpPr>
          <p:cNvPr id="8" name="TextBox 7">
            <a:extLst>
              <a:ext uri="{FF2B5EF4-FFF2-40B4-BE49-F238E27FC236}">
                <a16:creationId xmlns:a16="http://schemas.microsoft.com/office/drawing/2014/main" id="{1322F388-BA3C-BC5F-0689-45B82BDC1CCC}"/>
              </a:ext>
            </a:extLst>
          </p:cNvPr>
          <p:cNvSpPr txBox="1"/>
          <p:nvPr/>
        </p:nvSpPr>
        <p:spPr>
          <a:xfrm>
            <a:off x="212941" y="6100175"/>
            <a:ext cx="3521349" cy="369332"/>
          </a:xfrm>
          <a:prstGeom prst="rect">
            <a:avLst/>
          </a:prstGeom>
          <a:noFill/>
        </p:spPr>
        <p:txBody>
          <a:bodyPr wrap="none" rtlCol="0">
            <a:spAutoFit/>
          </a:bodyPr>
          <a:lstStyle/>
          <a:p>
            <a:r>
              <a:rPr lang="en-US" dirty="0"/>
              <a:t>Oxidation by lasers (Source Trumpf)</a:t>
            </a:r>
            <a:endParaRPr lang="fr-FR" dirty="0"/>
          </a:p>
        </p:txBody>
      </p:sp>
      <p:pic>
        <p:nvPicPr>
          <p:cNvPr id="10" name="Picture 9" descr="A close-up of a tile&#10;&#10;AI-generated content may be incorrect.">
            <a:extLst>
              <a:ext uri="{FF2B5EF4-FFF2-40B4-BE49-F238E27FC236}">
                <a16:creationId xmlns:a16="http://schemas.microsoft.com/office/drawing/2014/main" id="{F406E06D-BC59-8629-8CB3-C473F6BC48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0165" y="1614683"/>
            <a:ext cx="3954744" cy="2224544"/>
          </a:xfrm>
          <a:prstGeom prst="rect">
            <a:avLst/>
          </a:prstGeom>
        </p:spPr>
      </p:pic>
      <p:sp>
        <p:nvSpPr>
          <p:cNvPr id="11" name="TextBox 10">
            <a:extLst>
              <a:ext uri="{FF2B5EF4-FFF2-40B4-BE49-F238E27FC236}">
                <a16:creationId xmlns:a16="http://schemas.microsoft.com/office/drawing/2014/main" id="{92314C3B-E83A-7135-C3E6-5956019D0F26}"/>
              </a:ext>
            </a:extLst>
          </p:cNvPr>
          <p:cNvSpPr txBox="1"/>
          <p:nvPr/>
        </p:nvSpPr>
        <p:spPr>
          <a:xfrm>
            <a:off x="4386196" y="3866367"/>
            <a:ext cx="4491422" cy="369332"/>
          </a:xfrm>
          <a:prstGeom prst="rect">
            <a:avLst/>
          </a:prstGeom>
          <a:noFill/>
        </p:spPr>
        <p:txBody>
          <a:bodyPr wrap="none" rtlCol="0">
            <a:spAutoFit/>
          </a:bodyPr>
          <a:lstStyle/>
          <a:p>
            <a:r>
              <a:rPr lang="en-US" dirty="0"/>
              <a:t>Coloring by lasers annealing (Source Trumpf)</a:t>
            </a:r>
            <a:endParaRPr lang="fr-FR" dirty="0"/>
          </a:p>
        </p:txBody>
      </p:sp>
      <p:pic>
        <p:nvPicPr>
          <p:cNvPr id="13" name="Picture 12" descr="A close-up of a mirror&#10;&#10;AI-generated content may be incorrect.">
            <a:extLst>
              <a:ext uri="{FF2B5EF4-FFF2-40B4-BE49-F238E27FC236}">
                <a16:creationId xmlns:a16="http://schemas.microsoft.com/office/drawing/2014/main" id="{EE4F113B-76A3-0C67-1BEE-CECC09151E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392" y="1421704"/>
            <a:ext cx="2976365" cy="4146115"/>
          </a:xfrm>
          <a:prstGeom prst="rect">
            <a:avLst/>
          </a:prstGeom>
        </p:spPr>
      </p:pic>
      <p:sp>
        <p:nvSpPr>
          <p:cNvPr id="14" name="TextBox 13">
            <a:extLst>
              <a:ext uri="{FF2B5EF4-FFF2-40B4-BE49-F238E27FC236}">
                <a16:creationId xmlns:a16="http://schemas.microsoft.com/office/drawing/2014/main" id="{22D5CE6D-D117-57D6-CA0D-57A90B7CB971}"/>
              </a:ext>
            </a:extLst>
          </p:cNvPr>
          <p:cNvSpPr txBox="1"/>
          <p:nvPr/>
        </p:nvSpPr>
        <p:spPr>
          <a:xfrm>
            <a:off x="10338146" y="5534417"/>
            <a:ext cx="1749774" cy="646331"/>
          </a:xfrm>
          <a:prstGeom prst="rect">
            <a:avLst/>
          </a:prstGeom>
          <a:noFill/>
        </p:spPr>
        <p:txBody>
          <a:bodyPr wrap="none" rtlCol="0">
            <a:spAutoFit/>
          </a:bodyPr>
          <a:lstStyle/>
          <a:p>
            <a:r>
              <a:rPr lang="en-US" dirty="0"/>
              <a:t>Coloring in steel</a:t>
            </a:r>
          </a:p>
          <a:p>
            <a:r>
              <a:rPr lang="en-US" dirty="0"/>
              <a:t>(Source </a:t>
            </a:r>
            <a:r>
              <a:rPr lang="en-US" dirty="0" err="1"/>
              <a:t>Raycus</a:t>
            </a:r>
            <a:r>
              <a:rPr lang="en-US" dirty="0"/>
              <a:t>)</a:t>
            </a:r>
            <a:endParaRPr lang="fr-FR" dirty="0"/>
          </a:p>
        </p:txBody>
      </p:sp>
    </p:spTree>
    <p:extLst>
      <p:ext uri="{BB962C8B-B14F-4D97-AF65-F5344CB8AC3E}">
        <p14:creationId xmlns:p14="http://schemas.microsoft.com/office/powerpoint/2010/main" val="9632610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5A4B-02FA-8F6D-9E30-6B6B8F2F4937}"/>
              </a:ext>
            </a:extLst>
          </p:cNvPr>
          <p:cNvSpPr>
            <a:spLocks noGrp="1"/>
          </p:cNvSpPr>
          <p:nvPr>
            <p:ph type="title"/>
          </p:nvPr>
        </p:nvSpPr>
        <p:spPr>
          <a:xfrm>
            <a:off x="346802" y="223736"/>
            <a:ext cx="10515600" cy="992221"/>
          </a:xfrm>
        </p:spPr>
        <p:txBody>
          <a:bodyPr>
            <a:normAutofit/>
          </a:bodyPr>
          <a:lstStyle/>
          <a:p>
            <a:r>
              <a:rPr lang="en-US" sz="3200" b="1" dirty="0"/>
              <a:t>Illustration: </a:t>
            </a:r>
            <a:r>
              <a:rPr lang="en-US" sz="3200" dirty="0"/>
              <a:t>Local hardening through local lasers heating</a:t>
            </a:r>
            <a:endParaRPr lang="fr-FR" sz="3200" dirty="0"/>
          </a:p>
        </p:txBody>
      </p:sp>
      <p:sp>
        <p:nvSpPr>
          <p:cNvPr id="4" name="Slide Number Placeholder 3">
            <a:extLst>
              <a:ext uri="{FF2B5EF4-FFF2-40B4-BE49-F238E27FC236}">
                <a16:creationId xmlns:a16="http://schemas.microsoft.com/office/drawing/2014/main" id="{094838C6-B78D-13B3-4132-1A5B04EBBAAE}"/>
              </a:ext>
            </a:extLst>
          </p:cNvPr>
          <p:cNvSpPr>
            <a:spLocks noGrp="1"/>
          </p:cNvSpPr>
          <p:nvPr>
            <p:ph type="sldNum" sz="quarter" idx="12"/>
          </p:nvPr>
        </p:nvSpPr>
        <p:spPr/>
        <p:txBody>
          <a:bodyPr/>
          <a:lstStyle/>
          <a:p>
            <a:fld id="{44A68BA8-7460-4AE7-97A1-6C92CDFA0F8E}" type="slidenum">
              <a:rPr lang="fr-CH" smtClean="0"/>
              <a:pPr/>
              <a:t>68</a:t>
            </a:fld>
            <a:endParaRPr lang="fr-CH"/>
          </a:p>
        </p:txBody>
      </p:sp>
      <p:pic>
        <p:nvPicPr>
          <p:cNvPr id="3" name="Picture 2">
            <a:extLst>
              <a:ext uri="{FF2B5EF4-FFF2-40B4-BE49-F238E27FC236}">
                <a16:creationId xmlns:a16="http://schemas.microsoft.com/office/drawing/2014/main" id="{E956EA43-65B8-5E6E-AACC-17914FF5F2A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1329" y="1147552"/>
            <a:ext cx="8626289" cy="5504684"/>
          </a:xfrm>
          <a:prstGeom prst="rect">
            <a:avLst/>
          </a:prstGeom>
        </p:spPr>
      </p:pic>
    </p:spTree>
    <p:extLst>
      <p:ext uri="{BB962C8B-B14F-4D97-AF65-F5344CB8AC3E}">
        <p14:creationId xmlns:p14="http://schemas.microsoft.com/office/powerpoint/2010/main" val="35331696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5ADC2-8B7F-0A21-E54D-31679DEFC8A5}"/>
              </a:ext>
            </a:extLst>
          </p:cNvPr>
          <p:cNvSpPr>
            <a:spLocks noGrp="1"/>
          </p:cNvSpPr>
          <p:nvPr>
            <p:ph type="title"/>
          </p:nvPr>
        </p:nvSpPr>
        <p:spPr>
          <a:xfrm>
            <a:off x="838200" y="365125"/>
            <a:ext cx="10515600" cy="640715"/>
          </a:xfrm>
        </p:spPr>
        <p:txBody>
          <a:bodyPr/>
          <a:lstStyle/>
          <a:p>
            <a:r>
              <a:rPr lang="en-US" dirty="0"/>
              <a:t>Laser cladding</a:t>
            </a:r>
            <a:endParaRPr lang="fr-FR" dirty="0"/>
          </a:p>
        </p:txBody>
      </p:sp>
      <p:sp>
        <p:nvSpPr>
          <p:cNvPr id="4" name="Slide Number Placeholder 3">
            <a:extLst>
              <a:ext uri="{FF2B5EF4-FFF2-40B4-BE49-F238E27FC236}">
                <a16:creationId xmlns:a16="http://schemas.microsoft.com/office/drawing/2014/main" id="{454D3202-49A4-7B25-DE5C-1C1EA061A0BF}"/>
              </a:ext>
            </a:extLst>
          </p:cNvPr>
          <p:cNvSpPr>
            <a:spLocks noGrp="1"/>
          </p:cNvSpPr>
          <p:nvPr>
            <p:ph type="sldNum" sz="quarter" idx="12"/>
          </p:nvPr>
        </p:nvSpPr>
        <p:spPr/>
        <p:txBody>
          <a:bodyPr/>
          <a:lstStyle/>
          <a:p>
            <a:fld id="{44A68BA8-7460-4AE7-97A1-6C92CDFA0F8E}" type="slidenum">
              <a:rPr lang="fr-CH" smtClean="0"/>
              <a:pPr/>
              <a:t>69</a:t>
            </a:fld>
            <a:endParaRPr lang="fr-CH"/>
          </a:p>
        </p:txBody>
      </p:sp>
      <p:pic>
        <p:nvPicPr>
          <p:cNvPr id="7" name="Content Placeholder 6">
            <a:extLst>
              <a:ext uri="{FF2B5EF4-FFF2-40B4-BE49-F238E27FC236}">
                <a16:creationId xmlns:a16="http://schemas.microsoft.com/office/drawing/2014/main" id="{6C3E772A-4AA2-1E16-BC7C-3D000D4A984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42388" y="1173441"/>
            <a:ext cx="10414748" cy="4918075"/>
          </a:xfrm>
          <a:prstGeom prst="rect">
            <a:avLst/>
          </a:prstGeom>
        </p:spPr>
      </p:pic>
    </p:spTree>
    <p:extLst>
      <p:ext uri="{BB962C8B-B14F-4D97-AF65-F5344CB8AC3E}">
        <p14:creationId xmlns:p14="http://schemas.microsoft.com/office/powerpoint/2010/main" val="495258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MA_gripper_localannealingS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1490" y="963711"/>
            <a:ext cx="34544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Grp="1" noChangeArrowheads="1"/>
          </p:cNvSpPr>
          <p:nvPr>
            <p:ph type="title"/>
          </p:nvPr>
        </p:nvSpPr>
        <p:spPr>
          <a:xfrm>
            <a:off x="376504" y="0"/>
            <a:ext cx="10972800" cy="1078992"/>
          </a:xfrm>
        </p:spPr>
        <p:txBody>
          <a:bodyPr/>
          <a:lstStyle/>
          <a:p>
            <a:pPr eaLnBrk="1" hangingPunct="1"/>
            <a:r>
              <a:rPr lang="nl-NL" altLang="en-US" dirty="0"/>
              <a:t>Laser </a:t>
            </a:r>
            <a:r>
              <a:rPr lang="nl-NL" altLang="en-US" b="1" dirty="0"/>
              <a:t>Micro</a:t>
            </a:r>
            <a:r>
              <a:rPr lang="nl-NL" altLang="en-US" dirty="0"/>
              <a:t>machining...</a:t>
            </a:r>
          </a:p>
        </p:txBody>
      </p:sp>
      <p:pic>
        <p:nvPicPr>
          <p:cNvPr id="26628" name="Picture 4" descr="SMA_TWSMEGripper_S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63256" y="3958847"/>
            <a:ext cx="4146698" cy="281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generic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15717" y="3415832"/>
            <a:ext cx="3281379" cy="246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abtra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71827" y="3529797"/>
            <a:ext cx="3313113"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5" name="Picture 7" descr="Excitech1_3_000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39320" y="336292"/>
            <a:ext cx="4125504" cy="31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6" name="Picture 8" descr="Excitech1_3_000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78902" y="1124790"/>
            <a:ext cx="2555875"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88720" y="6108192"/>
            <a:ext cx="6151043" cy="584775"/>
          </a:xfrm>
          <a:prstGeom prst="rect">
            <a:avLst/>
          </a:prstGeom>
          <a:noFill/>
        </p:spPr>
        <p:txBody>
          <a:bodyPr wrap="none" rtlCol="0">
            <a:spAutoFit/>
          </a:bodyPr>
          <a:lstStyle/>
          <a:p>
            <a:r>
              <a:rPr lang="en-US" sz="3200" dirty="0">
                <a:solidFill>
                  <a:schemeClr val="bg2"/>
                </a:solidFill>
                <a:latin typeface="Helvetica" panose="020B0604020202020204" pitchFamily="34" charset="0"/>
                <a:cs typeface="Helvetica" panose="020B0604020202020204" pitchFamily="34" charset="0"/>
              </a:rPr>
              <a:t>.. the classics... (back to the 90s)</a:t>
            </a:r>
            <a:endParaRPr lang="fr-CH" sz="3200" dirty="0">
              <a:solidFill>
                <a:schemeClr val="bg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16596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61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6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919288" y="333375"/>
            <a:ext cx="8229600" cy="1143000"/>
          </a:xfrm>
        </p:spPr>
        <p:txBody>
          <a:bodyPr/>
          <a:lstStyle/>
          <a:p>
            <a:pPr eaLnBrk="1" hangingPunct="1"/>
            <a:r>
              <a:rPr lang="en-US" altLang="en-US" dirty="0"/>
              <a:t>Laser-matter interaction</a:t>
            </a:r>
            <a:endParaRPr lang="nl-NL" altLang="en-US" dirty="0"/>
          </a:p>
        </p:txBody>
      </p:sp>
      <p:sp>
        <p:nvSpPr>
          <p:cNvPr id="51203" name="Rectangle 3"/>
          <p:cNvSpPr>
            <a:spLocks noGrp="1" noChangeArrowheads="1"/>
          </p:cNvSpPr>
          <p:nvPr>
            <p:ph idx="1"/>
          </p:nvPr>
        </p:nvSpPr>
        <p:spPr>
          <a:xfrm>
            <a:off x="1992313" y="1557338"/>
            <a:ext cx="8229600" cy="1727200"/>
          </a:xfrm>
        </p:spPr>
        <p:txBody>
          <a:bodyPr/>
          <a:lstStyle/>
          <a:p>
            <a:pPr eaLnBrk="1" hangingPunct="1"/>
            <a:r>
              <a:rPr lang="en-US" altLang="en-US" dirty="0"/>
              <a:t>A dynamical process: “how the energy deposited by the laser is ‘digested’ by the material” </a:t>
            </a:r>
            <a:endParaRPr lang="nl-NL" altLang="en-US" dirty="0"/>
          </a:p>
        </p:txBody>
      </p:sp>
      <p:sp>
        <p:nvSpPr>
          <p:cNvPr id="205829" name="Text Box 5"/>
          <p:cNvSpPr txBox="1">
            <a:spLocks noChangeArrowheads="1"/>
          </p:cNvSpPr>
          <p:nvPr/>
        </p:nvSpPr>
        <p:spPr bwMode="auto">
          <a:xfrm>
            <a:off x="1992314" y="3860801"/>
            <a:ext cx="2447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US" altLang="en-US" sz="2400" b="0">
                <a:solidFill>
                  <a:srgbClr val="3399FF"/>
                </a:solidFill>
              </a:rPr>
              <a:t>Molecular bond breaking  (Ionization)</a:t>
            </a:r>
            <a:endParaRPr lang="nl-NL" altLang="en-US" sz="2400" b="0">
              <a:solidFill>
                <a:srgbClr val="3399FF"/>
              </a:solidFill>
            </a:endParaRPr>
          </a:p>
        </p:txBody>
      </p:sp>
      <p:sp>
        <p:nvSpPr>
          <p:cNvPr id="205830" name="Text Box 6"/>
          <p:cNvSpPr txBox="1">
            <a:spLocks noChangeArrowheads="1"/>
          </p:cNvSpPr>
          <p:nvPr/>
        </p:nvSpPr>
        <p:spPr bwMode="auto">
          <a:xfrm>
            <a:off x="4656139" y="2924175"/>
            <a:ext cx="32400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US" altLang="en-US" sz="2400" b="0">
                <a:solidFill>
                  <a:srgbClr val="FF5050"/>
                </a:solidFill>
              </a:rPr>
              <a:t>Heat transfer to the material (phonons for dielectrics, electrons for metals) </a:t>
            </a:r>
            <a:endParaRPr lang="nl-NL" altLang="en-US" sz="2400" b="0">
              <a:solidFill>
                <a:srgbClr val="FF5050"/>
              </a:solidFill>
            </a:endParaRPr>
          </a:p>
        </p:txBody>
      </p:sp>
      <p:sp>
        <p:nvSpPr>
          <p:cNvPr id="51206" name="Text Box 7"/>
          <p:cNvSpPr txBox="1">
            <a:spLocks noChangeArrowheads="1"/>
          </p:cNvSpPr>
          <p:nvPr/>
        </p:nvSpPr>
        <p:spPr bwMode="auto">
          <a:xfrm>
            <a:off x="3143250" y="51577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endParaRPr lang="en-US" altLang="en-US" sz="2400" b="0">
              <a:solidFill>
                <a:srgbClr val="3399FF"/>
              </a:solidFill>
            </a:endParaRPr>
          </a:p>
        </p:txBody>
      </p:sp>
      <p:grpSp>
        <p:nvGrpSpPr>
          <p:cNvPr id="2" name="Group 19"/>
          <p:cNvGrpSpPr>
            <a:grpSpLocks/>
          </p:cNvGrpSpPr>
          <p:nvPr/>
        </p:nvGrpSpPr>
        <p:grpSpPr bwMode="auto">
          <a:xfrm>
            <a:off x="2495550" y="5140009"/>
            <a:ext cx="1371600" cy="978217"/>
            <a:chOff x="971550" y="5140008"/>
            <a:chExt cx="1371600" cy="978217"/>
          </a:xfrm>
        </p:grpSpPr>
        <p:sp>
          <p:nvSpPr>
            <p:cNvPr id="51224" name="Text Box 15"/>
            <p:cNvSpPr txBox="1">
              <a:spLocks noChangeArrowheads="1"/>
            </p:cNvSpPr>
            <p:nvPr/>
          </p:nvSpPr>
          <p:spPr bwMode="auto">
            <a:xfrm>
              <a:off x="971550" y="566102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rgbClr val="3399FF"/>
                  </a:solidFill>
                </a:rPr>
                <a:t>Ablation </a:t>
              </a:r>
              <a:endParaRPr lang="nl-NL" altLang="en-US" sz="2400" b="0">
                <a:solidFill>
                  <a:srgbClr val="3399FF"/>
                </a:solidFill>
              </a:endParaRPr>
            </a:p>
          </p:txBody>
        </p:sp>
        <p:sp>
          <p:nvSpPr>
            <p:cNvPr id="205840" name="AutoShape 16"/>
            <p:cNvSpPr>
              <a:spLocks noChangeArrowheads="1"/>
            </p:cNvSpPr>
            <p:nvPr/>
          </p:nvSpPr>
          <p:spPr bwMode="auto">
            <a:xfrm>
              <a:off x="1403350" y="5140008"/>
              <a:ext cx="366960" cy="465773"/>
            </a:xfrm>
            <a:prstGeom prst="downArrow">
              <a:avLst>
                <a:gd name="adj1" fmla="val 50000"/>
                <a:gd name="adj2" fmla="val 53308"/>
              </a:avLst>
            </a:prstGeom>
            <a:solidFill>
              <a:srgbClr val="4F81BD"/>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3" name="Group 20"/>
          <p:cNvGrpSpPr>
            <a:grpSpLocks/>
          </p:cNvGrpSpPr>
          <p:nvPr/>
        </p:nvGrpSpPr>
        <p:grpSpPr bwMode="auto">
          <a:xfrm>
            <a:off x="5519739" y="4708209"/>
            <a:ext cx="1252537" cy="978217"/>
            <a:chOff x="3995738" y="4708208"/>
            <a:chExt cx="1252537" cy="978217"/>
          </a:xfrm>
        </p:grpSpPr>
        <p:sp>
          <p:nvSpPr>
            <p:cNvPr id="51222" name="Text Box 10"/>
            <p:cNvSpPr txBox="1">
              <a:spLocks noChangeArrowheads="1"/>
            </p:cNvSpPr>
            <p:nvPr/>
          </p:nvSpPr>
          <p:spPr bwMode="auto">
            <a:xfrm>
              <a:off x="3995738" y="5229225"/>
              <a:ext cx="1252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rgbClr val="FF5050"/>
                  </a:solidFill>
                </a:rPr>
                <a:t>Melting </a:t>
              </a:r>
              <a:endParaRPr lang="nl-NL" altLang="en-US" sz="2400" b="0">
                <a:solidFill>
                  <a:srgbClr val="FF5050"/>
                </a:solidFill>
              </a:endParaRPr>
            </a:p>
          </p:txBody>
        </p:sp>
        <p:sp>
          <p:nvSpPr>
            <p:cNvPr id="205841" name="AutoShape 17"/>
            <p:cNvSpPr>
              <a:spLocks noChangeArrowheads="1"/>
            </p:cNvSpPr>
            <p:nvPr/>
          </p:nvSpPr>
          <p:spPr bwMode="auto">
            <a:xfrm>
              <a:off x="4356100" y="4708208"/>
              <a:ext cx="366960" cy="465773"/>
            </a:xfrm>
            <a:prstGeom prst="downArrow">
              <a:avLst>
                <a:gd name="adj1" fmla="val 50000"/>
                <a:gd name="adj2" fmla="val 53308"/>
              </a:avLst>
            </a:prstGeom>
            <a:solidFill>
              <a:srgbClr val="FF0000"/>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4" name="Group 21"/>
          <p:cNvGrpSpPr>
            <a:grpSpLocks/>
          </p:cNvGrpSpPr>
          <p:nvPr/>
        </p:nvGrpSpPr>
        <p:grpSpPr bwMode="auto">
          <a:xfrm>
            <a:off x="5279007" y="5789296"/>
            <a:ext cx="1965325" cy="918841"/>
            <a:chOff x="3755006" y="5789295"/>
            <a:chExt cx="1965325" cy="918841"/>
          </a:xfrm>
        </p:grpSpPr>
        <p:sp>
          <p:nvSpPr>
            <p:cNvPr id="51220" name="Text Box 9"/>
            <p:cNvSpPr txBox="1">
              <a:spLocks noChangeArrowheads="1"/>
            </p:cNvSpPr>
            <p:nvPr/>
          </p:nvSpPr>
          <p:spPr bwMode="auto">
            <a:xfrm>
              <a:off x="3755006" y="6250936"/>
              <a:ext cx="1965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dirty="0">
                  <a:solidFill>
                    <a:srgbClr val="FF5050"/>
                  </a:solidFill>
                </a:rPr>
                <a:t>Vaporization </a:t>
              </a:r>
              <a:endParaRPr lang="nl-NL" altLang="en-US" sz="2400" b="0" dirty="0">
                <a:solidFill>
                  <a:srgbClr val="FF5050"/>
                </a:solidFill>
              </a:endParaRPr>
            </a:p>
          </p:txBody>
        </p:sp>
        <p:sp>
          <p:nvSpPr>
            <p:cNvPr id="205842" name="AutoShape 18"/>
            <p:cNvSpPr>
              <a:spLocks noChangeArrowheads="1"/>
            </p:cNvSpPr>
            <p:nvPr/>
          </p:nvSpPr>
          <p:spPr bwMode="auto">
            <a:xfrm>
              <a:off x="4356100" y="5789295"/>
              <a:ext cx="366960" cy="465773"/>
            </a:xfrm>
            <a:prstGeom prst="downArrow">
              <a:avLst>
                <a:gd name="adj1" fmla="val 50000"/>
                <a:gd name="adj2" fmla="val 53308"/>
              </a:avLst>
            </a:prstGeom>
            <a:solidFill>
              <a:srgbClr val="FF0000"/>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sp>
        <p:nvSpPr>
          <p:cNvPr id="205835" name="Text Box 11"/>
          <p:cNvSpPr txBox="1">
            <a:spLocks noChangeArrowheads="1"/>
          </p:cNvSpPr>
          <p:nvPr/>
        </p:nvSpPr>
        <p:spPr bwMode="auto">
          <a:xfrm>
            <a:off x="7824789" y="3573463"/>
            <a:ext cx="2592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US" altLang="en-US" sz="2400" b="0">
                <a:solidFill>
                  <a:schemeClr val="folHlink"/>
                </a:solidFill>
              </a:rPr>
              <a:t>Pressure wave </a:t>
            </a:r>
            <a:endParaRPr lang="nl-NL" altLang="en-US" sz="2400" b="0">
              <a:solidFill>
                <a:schemeClr val="folHlink"/>
              </a:solidFill>
            </a:endParaRPr>
          </a:p>
        </p:txBody>
      </p:sp>
      <p:grpSp>
        <p:nvGrpSpPr>
          <p:cNvPr id="5" name="Group 23"/>
          <p:cNvGrpSpPr>
            <a:grpSpLocks/>
          </p:cNvGrpSpPr>
          <p:nvPr/>
        </p:nvGrpSpPr>
        <p:grpSpPr bwMode="auto">
          <a:xfrm>
            <a:off x="8616950" y="4276409"/>
            <a:ext cx="1131888" cy="1049655"/>
            <a:chOff x="7092950" y="4276408"/>
            <a:chExt cx="1131888" cy="1049655"/>
          </a:xfrm>
        </p:grpSpPr>
        <p:sp>
          <p:nvSpPr>
            <p:cNvPr id="51218" name="Text Box 12"/>
            <p:cNvSpPr txBox="1">
              <a:spLocks noChangeArrowheads="1"/>
            </p:cNvSpPr>
            <p:nvPr/>
          </p:nvSpPr>
          <p:spPr bwMode="auto">
            <a:xfrm>
              <a:off x="7092950" y="4868863"/>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chemeClr val="folHlink"/>
                  </a:solidFill>
                </a:rPr>
                <a:t>Stress </a:t>
              </a:r>
              <a:endParaRPr lang="nl-NL" altLang="en-US" sz="2400" b="0">
                <a:solidFill>
                  <a:schemeClr val="folHlink"/>
                </a:solidFill>
              </a:endParaRPr>
            </a:p>
          </p:txBody>
        </p:sp>
        <p:sp>
          <p:nvSpPr>
            <p:cNvPr id="205843" name="AutoShape 19"/>
            <p:cNvSpPr>
              <a:spLocks noChangeArrowheads="1"/>
            </p:cNvSpPr>
            <p:nvPr/>
          </p:nvSpPr>
          <p:spPr bwMode="auto">
            <a:xfrm>
              <a:off x="7451725" y="4276408"/>
              <a:ext cx="366960" cy="465773"/>
            </a:xfrm>
            <a:prstGeom prst="downArrow">
              <a:avLst>
                <a:gd name="adj1" fmla="val 50000"/>
                <a:gd name="adj2" fmla="val 53308"/>
              </a:avLst>
            </a:prstGeom>
            <a:solidFill>
              <a:schemeClr val="accent4">
                <a:lumMod val="60000"/>
                <a:lumOff val="40000"/>
              </a:schemeClr>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6" name="Group 24"/>
          <p:cNvGrpSpPr>
            <a:grpSpLocks/>
          </p:cNvGrpSpPr>
          <p:nvPr/>
        </p:nvGrpSpPr>
        <p:grpSpPr bwMode="auto">
          <a:xfrm>
            <a:off x="7680326" y="5253317"/>
            <a:ext cx="2778125" cy="793472"/>
            <a:chOff x="6156325" y="5253641"/>
            <a:chExt cx="2778125" cy="793147"/>
          </a:xfrm>
        </p:grpSpPr>
        <p:sp>
          <p:nvSpPr>
            <p:cNvPr id="51216" name="Text Box 13"/>
            <p:cNvSpPr txBox="1">
              <a:spLocks noChangeArrowheads="1"/>
            </p:cNvSpPr>
            <p:nvPr/>
          </p:nvSpPr>
          <p:spPr bwMode="auto">
            <a:xfrm>
              <a:off x="6156325" y="5589588"/>
              <a:ext cx="2778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chemeClr val="folHlink"/>
                  </a:solidFill>
                </a:rPr>
                <a:t>Plastic deformation</a:t>
              </a:r>
              <a:endParaRPr lang="nl-NL" altLang="en-US" sz="2400" b="0">
                <a:solidFill>
                  <a:schemeClr val="folHlink"/>
                </a:solidFill>
              </a:endParaRPr>
            </a:p>
          </p:txBody>
        </p:sp>
        <p:sp>
          <p:nvSpPr>
            <p:cNvPr id="205844" name="AutoShape 20"/>
            <p:cNvSpPr>
              <a:spLocks noChangeArrowheads="1"/>
            </p:cNvSpPr>
            <p:nvPr/>
          </p:nvSpPr>
          <p:spPr bwMode="auto">
            <a:xfrm>
              <a:off x="7451725" y="5253641"/>
              <a:ext cx="431800" cy="454871"/>
            </a:xfrm>
            <a:prstGeom prst="downArrow">
              <a:avLst>
                <a:gd name="adj1" fmla="val 50000"/>
                <a:gd name="adj2" fmla="val 39944"/>
              </a:avLst>
            </a:prstGeom>
            <a:solidFill>
              <a:schemeClr val="accent4">
                <a:lumMod val="60000"/>
                <a:lumOff val="40000"/>
              </a:schemeClr>
            </a:soli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7" name="Group 25"/>
          <p:cNvGrpSpPr>
            <a:grpSpLocks/>
          </p:cNvGrpSpPr>
          <p:nvPr/>
        </p:nvGrpSpPr>
        <p:grpSpPr bwMode="auto">
          <a:xfrm>
            <a:off x="8472488" y="5938322"/>
            <a:ext cx="1319212" cy="756166"/>
            <a:chOff x="6948488" y="5938322"/>
            <a:chExt cx="1319212" cy="756166"/>
          </a:xfrm>
        </p:grpSpPr>
        <p:sp>
          <p:nvSpPr>
            <p:cNvPr id="51214" name="Text Box 14"/>
            <p:cNvSpPr txBox="1">
              <a:spLocks noChangeArrowheads="1"/>
            </p:cNvSpPr>
            <p:nvPr/>
          </p:nvSpPr>
          <p:spPr bwMode="auto">
            <a:xfrm>
              <a:off x="6948488" y="6237288"/>
              <a:ext cx="1319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dirty="0">
                  <a:solidFill>
                    <a:schemeClr val="folHlink"/>
                  </a:solidFill>
                </a:rPr>
                <a:t>Fracture</a:t>
              </a:r>
              <a:endParaRPr lang="nl-NL" altLang="en-US" sz="2400" b="0" dirty="0">
                <a:solidFill>
                  <a:schemeClr val="folHlink"/>
                </a:solidFill>
              </a:endParaRPr>
            </a:p>
          </p:txBody>
        </p:sp>
        <p:sp>
          <p:nvSpPr>
            <p:cNvPr id="205845" name="AutoShape 21"/>
            <p:cNvSpPr>
              <a:spLocks noChangeArrowheads="1"/>
            </p:cNvSpPr>
            <p:nvPr/>
          </p:nvSpPr>
          <p:spPr bwMode="auto">
            <a:xfrm>
              <a:off x="7451725" y="5938322"/>
              <a:ext cx="431800" cy="455057"/>
            </a:xfrm>
            <a:prstGeom prst="downArrow">
              <a:avLst>
                <a:gd name="adj1" fmla="val 50000"/>
                <a:gd name="adj2" fmla="val 39944"/>
              </a:avLst>
            </a:prstGeom>
            <a:solidFill>
              <a:schemeClr val="accent4">
                <a:lumMod val="60000"/>
                <a:lumOff val="40000"/>
              </a:schemeClr>
            </a:soli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latin typeface="Arial" charset="0"/>
              </a:endParaRPr>
            </a:p>
          </p:txBody>
        </p:sp>
      </p:grpSp>
      <p:sp>
        <p:nvSpPr>
          <p:cNvPr id="8" name="Rectangle 7"/>
          <p:cNvSpPr/>
          <p:nvPr/>
        </p:nvSpPr>
        <p:spPr>
          <a:xfrm>
            <a:off x="4690282" y="2797791"/>
            <a:ext cx="3111689" cy="3903260"/>
          </a:xfrm>
          <a:prstGeom prst="rect">
            <a:avLst/>
          </a:prstGeom>
          <a:solidFill>
            <a:srgbClr val="C00000">
              <a:alpha val="22000"/>
            </a:srgb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68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583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583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9" grpId="0"/>
      <p:bldP spid="205830" grpId="0"/>
      <p:bldP spid="205835" grpId="0"/>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Laser plasm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06106" y="2049632"/>
            <a:ext cx="3319834" cy="4394746"/>
          </a:xfrm>
          <a:prstGeom prst="rect">
            <a:avLst/>
          </a:prstGeom>
          <a:noFill/>
          <a:extLst>
            <a:ext uri="{909E8E84-426E-40DD-AFC4-6F175D3DCCD1}">
              <a14:hiddenFill xmlns:a14="http://schemas.microsoft.com/office/drawing/2010/main">
                <a:solidFill>
                  <a:srgbClr val="FFFFFF"/>
                </a:solidFill>
              </a14:hiddenFill>
            </a:ext>
          </a:extLst>
        </p:spPr>
      </p:pic>
      <p:sp>
        <p:nvSpPr>
          <p:cNvPr id="18441" name="Text Box 9"/>
          <p:cNvSpPr txBox="1">
            <a:spLocks noChangeArrowheads="1"/>
          </p:cNvSpPr>
          <p:nvPr/>
        </p:nvSpPr>
        <p:spPr bwMode="auto">
          <a:xfrm>
            <a:off x="824842" y="1847008"/>
            <a:ext cx="352881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en-US" sz="2000" b="1" dirty="0">
                <a:latin typeface="Helvetica" panose="020B0604020202020204" pitchFamily="34" charset="0"/>
                <a:cs typeface="Helvetica" panose="020B0604020202020204" pitchFamily="34" charset="0"/>
              </a:rPr>
              <a:t>1) </a:t>
            </a:r>
            <a:r>
              <a:rPr lang="fr-CH" altLang="en-US" sz="2000" dirty="0">
                <a:latin typeface="Helvetica" panose="020B0604020202020204" pitchFamily="34" charset="0"/>
                <a:cs typeface="Helvetica" panose="020B0604020202020204" pitchFamily="34" charset="0"/>
              </a:rPr>
              <a:t>Laser </a:t>
            </a:r>
            <a:r>
              <a:rPr lang="fr-CH" altLang="en-US" sz="2000" dirty="0" err="1">
                <a:latin typeface="Helvetica" panose="020B0604020202020204" pitchFamily="34" charset="0"/>
                <a:cs typeface="Helvetica" panose="020B0604020202020204" pitchFamily="34" charset="0"/>
              </a:rPr>
              <a:t>energy</a:t>
            </a:r>
            <a:r>
              <a:rPr lang="fr-CH" altLang="en-US" sz="2000" dirty="0">
                <a:latin typeface="Helvetica" panose="020B0604020202020204" pitchFamily="34" charset="0"/>
                <a:cs typeface="Helvetica" panose="020B0604020202020204" pitchFamily="34" charset="0"/>
              </a:rPr>
              <a:t> </a:t>
            </a:r>
            <a:r>
              <a:rPr lang="fr-CH" altLang="en-US" sz="2000" dirty="0" err="1">
                <a:latin typeface="Helvetica" panose="020B0604020202020204" pitchFamily="34" charset="0"/>
                <a:cs typeface="Helvetica" panose="020B0604020202020204" pitchFamily="34" charset="0"/>
              </a:rPr>
              <a:t>is</a:t>
            </a:r>
            <a:r>
              <a:rPr lang="fr-CH" altLang="en-US" sz="2000" dirty="0">
                <a:latin typeface="Helvetica" panose="020B0604020202020204" pitchFamily="34" charset="0"/>
                <a:cs typeface="Helvetica" panose="020B0604020202020204" pitchFamily="34" charset="0"/>
              </a:rPr>
              <a:t> </a:t>
            </a:r>
            <a:r>
              <a:rPr lang="fr-CH" altLang="en-US" sz="2000" dirty="0" err="1">
                <a:latin typeface="Helvetica" panose="020B0604020202020204" pitchFamily="34" charset="0"/>
                <a:cs typeface="Helvetica" panose="020B0604020202020204" pitchFamily="34" charset="0"/>
              </a:rPr>
              <a:t>absorbed</a:t>
            </a:r>
            <a:r>
              <a:rPr lang="fr-CH" altLang="en-US" sz="2000" dirty="0">
                <a:latin typeface="Helvetica" panose="020B0604020202020204" pitchFamily="34" charset="0"/>
                <a:cs typeface="Helvetica" panose="020B0604020202020204" pitchFamily="34" charset="0"/>
              </a:rPr>
              <a:t> in the volume </a:t>
            </a:r>
            <a:r>
              <a:rPr lang="fr-CH" altLang="en-US" sz="2000" dirty="0" err="1">
                <a:latin typeface="Helvetica" panose="020B0604020202020204" pitchFamily="34" charset="0"/>
                <a:cs typeface="Helvetica" panose="020B0604020202020204" pitchFamily="34" charset="0"/>
              </a:rPr>
              <a:t>where</a:t>
            </a:r>
            <a:r>
              <a:rPr lang="fr-CH" altLang="en-US" sz="2000" dirty="0">
                <a:latin typeface="Helvetica" panose="020B0604020202020204" pitchFamily="34" charset="0"/>
                <a:cs typeface="Helvetica" panose="020B0604020202020204" pitchFamily="34" charset="0"/>
              </a:rPr>
              <a:t> light </a:t>
            </a:r>
            <a:r>
              <a:rPr lang="fr-CH" altLang="en-US" sz="2000" dirty="0" err="1">
                <a:latin typeface="Helvetica" panose="020B0604020202020204" pitchFamily="34" charset="0"/>
                <a:cs typeface="Helvetica" panose="020B0604020202020204" pitchFamily="34" charset="0"/>
              </a:rPr>
              <a:t>penetrates</a:t>
            </a:r>
            <a:r>
              <a:rPr lang="fr-CH" altLang="en-US" sz="2000" dirty="0">
                <a:latin typeface="Helvetica" panose="020B0604020202020204" pitchFamily="34" charset="0"/>
                <a:cs typeface="Helvetica" panose="020B0604020202020204" pitchFamily="34" charset="0"/>
              </a:rPr>
              <a:t> and </a:t>
            </a:r>
            <a:r>
              <a:rPr lang="fr-CH" altLang="en-US" sz="2000" dirty="0" err="1">
                <a:latin typeface="Helvetica" panose="020B0604020202020204" pitchFamily="34" charset="0"/>
                <a:cs typeface="Helvetica" panose="020B0604020202020204" pitchFamily="34" charset="0"/>
              </a:rPr>
              <a:t>then</a:t>
            </a:r>
            <a:r>
              <a:rPr lang="fr-CH" altLang="en-US" sz="2000" dirty="0">
                <a:latin typeface="Helvetica" panose="020B0604020202020204" pitchFamily="34" charset="0"/>
                <a:cs typeface="Helvetica" panose="020B0604020202020204" pitchFamily="34" charset="0"/>
              </a:rPr>
              <a:t> diffuses </a:t>
            </a:r>
            <a:r>
              <a:rPr lang="fr-CH" altLang="en-US" sz="2000" dirty="0" err="1">
                <a:latin typeface="Helvetica" panose="020B0604020202020204" pitchFamily="34" charset="0"/>
                <a:cs typeface="Helvetica" panose="020B0604020202020204" pitchFamily="34" charset="0"/>
              </a:rPr>
              <a:t>away</a:t>
            </a:r>
            <a:endParaRPr lang="fr-FR" altLang="en-US" sz="2000" dirty="0">
              <a:latin typeface="Helvetica" panose="020B0604020202020204" pitchFamily="34" charset="0"/>
              <a:cs typeface="Helvetica" panose="020B0604020202020204" pitchFamily="34" charset="0"/>
            </a:endParaRPr>
          </a:p>
        </p:txBody>
      </p:sp>
      <p:sp>
        <p:nvSpPr>
          <p:cNvPr id="18442" name="Text Box 10"/>
          <p:cNvSpPr txBox="1">
            <a:spLocks noChangeArrowheads="1"/>
          </p:cNvSpPr>
          <p:nvPr/>
        </p:nvSpPr>
        <p:spPr bwMode="auto">
          <a:xfrm>
            <a:off x="6127125" y="3948447"/>
            <a:ext cx="4196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en-US" sz="2000" b="1" dirty="0">
                <a:latin typeface="Helvetica" panose="020B0604020202020204" pitchFamily="34" charset="0"/>
                <a:cs typeface="Helvetica" panose="020B0604020202020204" pitchFamily="34" charset="0"/>
              </a:rPr>
              <a:t>2)</a:t>
            </a:r>
            <a:endParaRPr lang="fr-FR" altLang="en-US" sz="2000" b="1" dirty="0">
              <a:latin typeface="Helvetica" panose="020B0604020202020204" pitchFamily="34" charset="0"/>
              <a:cs typeface="Helvetica" panose="020B0604020202020204" pitchFamily="34" charset="0"/>
            </a:endParaRPr>
          </a:p>
        </p:txBody>
      </p:sp>
      <p:sp>
        <p:nvSpPr>
          <p:cNvPr id="18443" name="Text Box 11"/>
          <p:cNvSpPr txBox="1">
            <a:spLocks noChangeArrowheads="1"/>
          </p:cNvSpPr>
          <p:nvPr/>
        </p:nvSpPr>
        <p:spPr bwMode="auto">
          <a:xfrm>
            <a:off x="6101366" y="5518597"/>
            <a:ext cx="53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altLang="en-US" sz="2000" b="1" dirty="0">
                <a:latin typeface="Helvetica" panose="020B0604020202020204" pitchFamily="34" charset="0"/>
                <a:cs typeface="Helvetica" panose="020B0604020202020204" pitchFamily="34" charset="0"/>
              </a:rPr>
              <a:t>3)</a:t>
            </a:r>
            <a:endParaRPr lang="fr-FR" altLang="en-US" sz="2000" b="1" dirty="0">
              <a:latin typeface="Helvetica" panose="020B0604020202020204" pitchFamily="34" charset="0"/>
              <a:cs typeface="Helvetica" panose="020B0604020202020204" pitchFamily="34" charset="0"/>
            </a:endParaRPr>
          </a:p>
        </p:txBody>
      </p:sp>
      <p:sp>
        <p:nvSpPr>
          <p:cNvPr id="18444" name="Text Box 12"/>
          <p:cNvSpPr txBox="1">
            <a:spLocks noChangeArrowheads="1"/>
          </p:cNvSpPr>
          <p:nvPr/>
        </p:nvSpPr>
        <p:spPr bwMode="auto">
          <a:xfrm>
            <a:off x="5813738" y="1634544"/>
            <a:ext cx="14671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en-US" sz="2000" dirty="0">
                <a:latin typeface="Helvetica" panose="020B0604020202020204" pitchFamily="34" charset="0"/>
                <a:cs typeface="Helvetica" panose="020B0604020202020204" pitchFamily="34" charset="0"/>
              </a:rPr>
              <a:t>Incident light</a:t>
            </a:r>
            <a:endParaRPr lang="fr-FR" altLang="en-US" sz="2000" dirty="0">
              <a:latin typeface="Helvetica" panose="020B0604020202020204" pitchFamily="34" charset="0"/>
              <a:cs typeface="Helvetica" panose="020B0604020202020204" pitchFamily="34" charset="0"/>
            </a:endParaRPr>
          </a:p>
        </p:txBody>
      </p:sp>
      <p:sp>
        <p:nvSpPr>
          <p:cNvPr id="18445" name="Line 13"/>
          <p:cNvSpPr>
            <a:spLocks noChangeShapeType="1"/>
          </p:cNvSpPr>
          <p:nvPr/>
        </p:nvSpPr>
        <p:spPr bwMode="auto">
          <a:xfrm>
            <a:off x="6482366" y="2125014"/>
            <a:ext cx="295141" cy="5269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latin typeface="Helvetica" panose="020B0604020202020204" pitchFamily="34" charset="0"/>
              <a:cs typeface="Helvetica" panose="020B0604020202020204" pitchFamily="34" charset="0"/>
            </a:endParaRPr>
          </a:p>
        </p:txBody>
      </p:sp>
      <p:sp>
        <p:nvSpPr>
          <p:cNvPr id="18446" name="Text Box 14"/>
          <p:cNvSpPr txBox="1">
            <a:spLocks noChangeArrowheads="1"/>
          </p:cNvSpPr>
          <p:nvPr/>
        </p:nvSpPr>
        <p:spPr bwMode="auto">
          <a:xfrm>
            <a:off x="8811296" y="2302098"/>
            <a:ext cx="183094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en-US" sz="2000" dirty="0" err="1">
                <a:latin typeface="Helvetica" panose="020B0604020202020204" pitchFamily="34" charset="0"/>
                <a:cs typeface="Helvetica" panose="020B0604020202020204" pitchFamily="34" charset="0"/>
              </a:rPr>
              <a:t>Reflected</a:t>
            </a:r>
            <a:r>
              <a:rPr lang="fr-CH" altLang="en-US" sz="2000" dirty="0">
                <a:latin typeface="Helvetica" panose="020B0604020202020204" pitchFamily="34" charset="0"/>
                <a:cs typeface="Helvetica" panose="020B0604020202020204" pitchFamily="34" charset="0"/>
              </a:rPr>
              <a:t> light</a:t>
            </a:r>
            <a:endParaRPr lang="fr-FR" altLang="en-US" sz="2000" dirty="0">
              <a:latin typeface="Helvetica" panose="020B0604020202020204" pitchFamily="34" charset="0"/>
              <a:cs typeface="Helvetica" panose="020B0604020202020204" pitchFamily="34" charset="0"/>
            </a:endParaRPr>
          </a:p>
        </p:txBody>
      </p:sp>
      <p:sp>
        <p:nvSpPr>
          <p:cNvPr id="18447" name="Line 15"/>
          <p:cNvSpPr>
            <a:spLocks noChangeShapeType="1"/>
          </p:cNvSpPr>
          <p:nvPr/>
        </p:nvSpPr>
        <p:spPr bwMode="auto">
          <a:xfrm flipH="1">
            <a:off x="8163059" y="2555383"/>
            <a:ext cx="685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latin typeface="Helvetica" panose="020B0604020202020204" pitchFamily="34" charset="0"/>
              <a:cs typeface="Helvetica" panose="020B0604020202020204" pitchFamily="34" charset="0"/>
            </a:endParaRPr>
          </a:p>
        </p:txBody>
      </p:sp>
      <p:sp>
        <p:nvSpPr>
          <p:cNvPr id="18448" name="Text Box 16"/>
          <p:cNvSpPr txBox="1">
            <a:spLocks noChangeArrowheads="1"/>
          </p:cNvSpPr>
          <p:nvPr/>
        </p:nvSpPr>
        <p:spPr bwMode="auto">
          <a:xfrm>
            <a:off x="8458200" y="4732985"/>
            <a:ext cx="2209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altLang="en-US" sz="2000" i="1" dirty="0" err="1">
                <a:latin typeface="Helvetica" panose="020B0604020202020204" pitchFamily="34" charset="0"/>
                <a:cs typeface="Helvetica" panose="020B0604020202020204" pitchFamily="34" charset="0"/>
              </a:rPr>
              <a:t>Molten</a:t>
            </a:r>
            <a:r>
              <a:rPr lang="fr-CH" altLang="en-US" sz="2000" i="1" dirty="0">
                <a:latin typeface="Helvetica" panose="020B0604020202020204" pitchFamily="34" charset="0"/>
                <a:cs typeface="Helvetica" panose="020B0604020202020204" pitchFamily="34" charset="0"/>
              </a:rPr>
              <a:t> </a:t>
            </a:r>
            <a:r>
              <a:rPr lang="fr-CH" altLang="en-US" sz="2000" i="1" dirty="0" err="1">
                <a:latin typeface="Helvetica" panose="020B0604020202020204" pitchFamily="34" charset="0"/>
                <a:cs typeface="Helvetica" panose="020B0604020202020204" pitchFamily="34" charset="0"/>
              </a:rPr>
              <a:t>material</a:t>
            </a:r>
            <a:endParaRPr lang="fr-CH" altLang="en-US" sz="2000" i="1" dirty="0">
              <a:latin typeface="Helvetica" panose="020B0604020202020204" pitchFamily="34" charset="0"/>
              <a:cs typeface="Helvetica" panose="020B0604020202020204" pitchFamily="34" charset="0"/>
            </a:endParaRPr>
          </a:p>
          <a:p>
            <a:r>
              <a:rPr lang="en-US" altLang="en-US" sz="2000" i="1" dirty="0">
                <a:latin typeface="Helvetica" panose="020B0604020202020204" pitchFamily="34" charset="0"/>
                <a:cs typeface="Helvetica" panose="020B0604020202020204" pitchFamily="34" charset="0"/>
              </a:rPr>
              <a:t>Liquid phase</a:t>
            </a:r>
            <a:endParaRPr lang="fr-FR" altLang="en-US" sz="2000" i="1" dirty="0">
              <a:latin typeface="Helvetica" panose="020B0604020202020204" pitchFamily="34" charset="0"/>
              <a:cs typeface="Helvetica" panose="020B0604020202020204" pitchFamily="34" charset="0"/>
            </a:endParaRPr>
          </a:p>
        </p:txBody>
      </p:sp>
      <p:sp>
        <p:nvSpPr>
          <p:cNvPr id="18449" name="Text Box 17"/>
          <p:cNvSpPr txBox="1">
            <a:spLocks noChangeArrowheads="1"/>
          </p:cNvSpPr>
          <p:nvPr/>
        </p:nvSpPr>
        <p:spPr bwMode="auto">
          <a:xfrm>
            <a:off x="6005849" y="4653567"/>
            <a:ext cx="15068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en-US" sz="2000" dirty="0" err="1">
                <a:latin typeface="Helvetica" panose="020B0604020202020204" pitchFamily="34" charset="0"/>
                <a:cs typeface="Helvetica" panose="020B0604020202020204" pitchFamily="34" charset="0"/>
              </a:rPr>
              <a:t>Vapor</a:t>
            </a:r>
            <a:r>
              <a:rPr lang="fr-CH" altLang="en-US" sz="2000" dirty="0">
                <a:latin typeface="Helvetica" panose="020B0604020202020204" pitchFamily="34" charset="0"/>
                <a:cs typeface="Helvetica" panose="020B0604020202020204" pitchFamily="34" charset="0"/>
              </a:rPr>
              <a:t> phase</a:t>
            </a:r>
            <a:endParaRPr lang="fr-FR" altLang="en-US" sz="2000" dirty="0">
              <a:latin typeface="Helvetica" panose="020B0604020202020204" pitchFamily="34" charset="0"/>
              <a:cs typeface="Helvetica" panose="020B0604020202020204" pitchFamily="34" charset="0"/>
            </a:endParaRPr>
          </a:p>
        </p:txBody>
      </p:sp>
      <p:sp>
        <p:nvSpPr>
          <p:cNvPr id="18450" name="Rectangle 18"/>
          <p:cNvSpPr>
            <a:spLocks noGrp="1" noChangeArrowheads="1"/>
          </p:cNvSpPr>
          <p:nvPr>
            <p:ph type="title"/>
          </p:nvPr>
        </p:nvSpPr>
        <p:spPr>
          <a:xfrm>
            <a:off x="1751122" y="231227"/>
            <a:ext cx="8229600" cy="1143000"/>
          </a:xfrm>
        </p:spPr>
        <p:txBody>
          <a:bodyPr>
            <a:normAutofit fontScale="90000"/>
          </a:bodyPr>
          <a:lstStyle/>
          <a:p>
            <a:r>
              <a:rPr lang="nl-NL" altLang="en-US" sz="3600" dirty="0"/>
              <a:t>Phases during laser micro-machining involving solid-liquid phase transformation</a:t>
            </a:r>
          </a:p>
        </p:txBody>
      </p:sp>
      <p:sp>
        <p:nvSpPr>
          <p:cNvPr id="2" name="Down Arrow 1"/>
          <p:cNvSpPr/>
          <p:nvPr/>
        </p:nvSpPr>
        <p:spPr>
          <a:xfrm>
            <a:off x="7139191" y="3013657"/>
            <a:ext cx="643943" cy="3606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600">
              <a:latin typeface="Helvetica" panose="020B0604020202020204" pitchFamily="34" charset="0"/>
              <a:cs typeface="Helvetica" panose="020B0604020202020204" pitchFamily="34" charset="0"/>
            </a:endParaRPr>
          </a:p>
        </p:txBody>
      </p:sp>
      <p:sp>
        <p:nvSpPr>
          <p:cNvPr id="14" name="Text Box 14"/>
          <p:cNvSpPr txBox="1">
            <a:spLocks noChangeArrowheads="1"/>
          </p:cNvSpPr>
          <p:nvPr/>
        </p:nvSpPr>
        <p:spPr bwMode="auto">
          <a:xfrm>
            <a:off x="7946265" y="2943895"/>
            <a:ext cx="23096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en-US" sz="2000" i="1" dirty="0" err="1">
                <a:latin typeface="Helvetica" panose="020B0604020202020204" pitchFamily="34" charset="0"/>
                <a:cs typeface="Helvetica" panose="020B0604020202020204" pitchFamily="34" charset="0"/>
              </a:rPr>
              <a:t>Absorbed</a:t>
            </a:r>
            <a:r>
              <a:rPr lang="fr-CH" altLang="en-US" sz="2000" i="1" dirty="0">
                <a:latin typeface="Helvetica" panose="020B0604020202020204" pitchFamily="34" charset="0"/>
                <a:cs typeface="Helvetica" panose="020B0604020202020204" pitchFamily="34" charset="0"/>
              </a:rPr>
              <a:t> light</a:t>
            </a:r>
            <a:endParaRPr lang="fr-FR" altLang="en-US" sz="2000" i="1" dirty="0">
              <a:latin typeface="Helvetica" panose="020B0604020202020204" pitchFamily="34" charset="0"/>
              <a:cs typeface="Helvetica" panose="020B0604020202020204" pitchFamily="34" charset="0"/>
            </a:endParaRPr>
          </a:p>
        </p:txBody>
      </p:sp>
      <p:grpSp>
        <p:nvGrpSpPr>
          <p:cNvPr id="6" name="Group 5"/>
          <p:cNvGrpSpPr/>
          <p:nvPr/>
        </p:nvGrpSpPr>
        <p:grpSpPr>
          <a:xfrm>
            <a:off x="4396286" y="2027558"/>
            <a:ext cx="1484061" cy="4819932"/>
            <a:chOff x="3261168" y="1751527"/>
            <a:chExt cx="1484061" cy="4819932"/>
          </a:xfrm>
        </p:grpSpPr>
        <p:sp>
          <p:nvSpPr>
            <p:cNvPr id="3" name="Down Arrow 2"/>
            <p:cNvSpPr/>
            <p:nvPr/>
          </p:nvSpPr>
          <p:spPr>
            <a:xfrm>
              <a:off x="3850782" y="1751527"/>
              <a:ext cx="309093" cy="4391696"/>
            </a:xfrm>
            <a:prstGeom prst="down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TextBox 3"/>
            <p:cNvSpPr txBox="1"/>
            <p:nvPr/>
          </p:nvSpPr>
          <p:spPr>
            <a:xfrm>
              <a:off x="3261168" y="6171349"/>
              <a:ext cx="1484061" cy="400110"/>
            </a:xfrm>
            <a:prstGeom prst="rect">
              <a:avLst/>
            </a:prstGeom>
            <a:noFill/>
          </p:spPr>
          <p:txBody>
            <a:bodyPr wrap="none" rtlCol="0">
              <a:spAutoFit/>
            </a:bodyPr>
            <a:lstStyle/>
            <a:p>
              <a:r>
                <a:rPr lang="en-US" sz="2000" i="1" dirty="0">
                  <a:latin typeface="Helvetica" panose="020B0604020202020204" pitchFamily="34" charset="0"/>
                  <a:cs typeface="Helvetica" panose="020B0604020202020204" pitchFamily="34" charset="0"/>
                </a:rPr>
                <a:t>Time (~ ns)</a:t>
              </a:r>
              <a:endParaRPr lang="fr-CH" sz="2000" i="1" dirty="0">
                <a:latin typeface="Helvetica" panose="020B0604020202020204" pitchFamily="34" charset="0"/>
                <a:cs typeface="Helvetica" panose="020B0604020202020204" pitchFamily="34" charset="0"/>
              </a:endParaRPr>
            </a:p>
          </p:txBody>
        </p:sp>
      </p:grpSp>
      <p:sp>
        <p:nvSpPr>
          <p:cNvPr id="19" name="Text Box 9"/>
          <p:cNvSpPr txBox="1">
            <a:spLocks noChangeArrowheads="1"/>
          </p:cNvSpPr>
          <p:nvPr/>
        </p:nvSpPr>
        <p:spPr bwMode="auto">
          <a:xfrm>
            <a:off x="770144" y="3817697"/>
            <a:ext cx="34021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en-US" sz="2000" b="1" dirty="0">
                <a:latin typeface="Helvetica" panose="020B0604020202020204" pitchFamily="34" charset="0"/>
                <a:cs typeface="Helvetica" panose="020B0604020202020204" pitchFamily="34" charset="0"/>
              </a:rPr>
              <a:t>2) </a:t>
            </a:r>
            <a:r>
              <a:rPr lang="fr-CH" altLang="en-US" sz="2000" dirty="0" err="1">
                <a:latin typeface="Helvetica" panose="020B0604020202020204" pitchFamily="34" charset="0"/>
                <a:cs typeface="Helvetica" panose="020B0604020202020204" pitchFamily="34" charset="0"/>
              </a:rPr>
              <a:t>Material</a:t>
            </a:r>
            <a:r>
              <a:rPr lang="fr-CH" altLang="en-US" sz="2000" dirty="0">
                <a:latin typeface="Helvetica" panose="020B0604020202020204" pitchFamily="34" charset="0"/>
                <a:cs typeface="Helvetica" panose="020B0604020202020204" pitchFamily="34" charset="0"/>
              </a:rPr>
              <a:t> </a:t>
            </a:r>
            <a:r>
              <a:rPr lang="fr-CH" altLang="en-US" sz="2000" dirty="0" err="1">
                <a:latin typeface="Helvetica" panose="020B0604020202020204" pitchFamily="34" charset="0"/>
                <a:cs typeface="Helvetica" panose="020B0604020202020204" pitchFamily="34" charset="0"/>
              </a:rPr>
              <a:t>starts</a:t>
            </a:r>
            <a:r>
              <a:rPr lang="fr-CH" altLang="en-US" sz="2000" dirty="0">
                <a:latin typeface="Helvetica" panose="020B0604020202020204" pitchFamily="34" charset="0"/>
                <a:cs typeface="Helvetica" panose="020B0604020202020204" pitchFamily="34" charset="0"/>
              </a:rPr>
              <a:t> to </a:t>
            </a:r>
            <a:r>
              <a:rPr lang="fr-CH" altLang="en-US" sz="2000" dirty="0" err="1">
                <a:latin typeface="Helvetica" panose="020B0604020202020204" pitchFamily="34" charset="0"/>
                <a:cs typeface="Helvetica" panose="020B0604020202020204" pitchFamily="34" charset="0"/>
              </a:rPr>
              <a:t>melt</a:t>
            </a:r>
            <a:r>
              <a:rPr lang="fr-CH" altLang="en-US" sz="2000" dirty="0">
                <a:latin typeface="Helvetica" panose="020B0604020202020204" pitchFamily="34" charset="0"/>
                <a:cs typeface="Helvetica" panose="020B0604020202020204" pitchFamily="34" charset="0"/>
              </a:rPr>
              <a:t> and the surface </a:t>
            </a:r>
            <a:r>
              <a:rPr lang="fr-CH" altLang="en-US" sz="2000" dirty="0" err="1">
                <a:latin typeface="Helvetica" panose="020B0604020202020204" pitchFamily="34" charset="0"/>
                <a:cs typeface="Helvetica" panose="020B0604020202020204" pitchFamily="34" charset="0"/>
              </a:rPr>
              <a:t>is</a:t>
            </a:r>
            <a:r>
              <a:rPr lang="fr-CH" altLang="en-US" sz="2000" dirty="0">
                <a:latin typeface="Helvetica" panose="020B0604020202020204" pitchFamily="34" charset="0"/>
                <a:cs typeface="Helvetica" panose="020B0604020202020204" pitchFamily="34" charset="0"/>
              </a:rPr>
              <a:t> </a:t>
            </a:r>
            <a:r>
              <a:rPr lang="fr-CH" altLang="en-US" sz="2000" dirty="0" err="1">
                <a:latin typeface="Helvetica" panose="020B0604020202020204" pitchFamily="34" charset="0"/>
                <a:cs typeface="Helvetica" panose="020B0604020202020204" pitchFamily="34" charset="0"/>
              </a:rPr>
              <a:t>modified</a:t>
            </a:r>
            <a:endParaRPr lang="fr-FR" altLang="en-US" sz="2000" dirty="0">
              <a:latin typeface="Helvetica" panose="020B0604020202020204" pitchFamily="34" charset="0"/>
              <a:cs typeface="Helvetica" panose="020B0604020202020204" pitchFamily="34" charset="0"/>
            </a:endParaRPr>
          </a:p>
        </p:txBody>
      </p:sp>
      <p:sp>
        <p:nvSpPr>
          <p:cNvPr id="20" name="Text Box 10"/>
          <p:cNvSpPr txBox="1">
            <a:spLocks noChangeArrowheads="1"/>
          </p:cNvSpPr>
          <p:nvPr/>
        </p:nvSpPr>
        <p:spPr bwMode="auto">
          <a:xfrm>
            <a:off x="6021947" y="2503866"/>
            <a:ext cx="53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altLang="en-US" sz="2000" b="1" dirty="0">
                <a:latin typeface="Helvetica" panose="020B0604020202020204" pitchFamily="34" charset="0"/>
                <a:cs typeface="Helvetica" panose="020B0604020202020204" pitchFamily="34" charset="0"/>
              </a:rPr>
              <a:t>1)</a:t>
            </a:r>
            <a:endParaRPr lang="fr-FR" altLang="en-US" sz="2000" b="1" dirty="0">
              <a:latin typeface="Helvetica" panose="020B0604020202020204" pitchFamily="34" charset="0"/>
              <a:cs typeface="Helvetica" panose="020B0604020202020204" pitchFamily="34" charset="0"/>
            </a:endParaRPr>
          </a:p>
        </p:txBody>
      </p:sp>
      <p:sp>
        <p:nvSpPr>
          <p:cNvPr id="21" name="Text Box 9"/>
          <p:cNvSpPr txBox="1">
            <a:spLocks noChangeArrowheads="1"/>
          </p:cNvSpPr>
          <p:nvPr/>
        </p:nvSpPr>
        <p:spPr bwMode="auto">
          <a:xfrm>
            <a:off x="819513" y="4923134"/>
            <a:ext cx="340216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en-US" sz="2000" b="1" dirty="0">
                <a:latin typeface="Helvetica" panose="020B0604020202020204" pitchFamily="34" charset="0"/>
                <a:cs typeface="Helvetica" panose="020B0604020202020204" pitchFamily="34" charset="0"/>
              </a:rPr>
              <a:t>3) </a:t>
            </a:r>
            <a:r>
              <a:rPr lang="fr-CH" altLang="en-US" sz="2000" dirty="0" err="1">
                <a:latin typeface="Helvetica" panose="020B0604020202020204" pitchFamily="34" charset="0"/>
                <a:cs typeface="Helvetica" panose="020B0604020202020204" pitchFamily="34" charset="0"/>
              </a:rPr>
              <a:t>Liquid</a:t>
            </a:r>
            <a:r>
              <a:rPr lang="fr-CH" altLang="en-US" sz="2000" dirty="0">
                <a:latin typeface="Helvetica" panose="020B0604020202020204" pitchFamily="34" charset="0"/>
                <a:cs typeface="Helvetica" panose="020B0604020202020204" pitchFamily="34" charset="0"/>
              </a:rPr>
              <a:t> </a:t>
            </a:r>
            <a:r>
              <a:rPr lang="fr-CH" altLang="en-US" sz="2000" dirty="0" err="1">
                <a:latin typeface="Helvetica" panose="020B0604020202020204" pitchFamily="34" charset="0"/>
                <a:cs typeface="Helvetica" panose="020B0604020202020204" pitchFamily="34" charset="0"/>
              </a:rPr>
              <a:t>may</a:t>
            </a:r>
            <a:r>
              <a:rPr lang="fr-CH" altLang="en-US" sz="2000" dirty="0">
                <a:latin typeface="Helvetica" panose="020B0604020202020204" pitchFamily="34" charset="0"/>
                <a:cs typeface="Helvetica" panose="020B0604020202020204" pitchFamily="34" charset="0"/>
              </a:rPr>
              <a:t> </a:t>
            </a:r>
            <a:r>
              <a:rPr lang="fr-CH" altLang="en-US" sz="2000" dirty="0" err="1">
                <a:latin typeface="Helvetica" panose="020B0604020202020204" pitchFamily="34" charset="0"/>
                <a:cs typeface="Helvetica" panose="020B0604020202020204" pitchFamily="34" charset="0"/>
              </a:rPr>
              <a:t>turn</a:t>
            </a:r>
            <a:r>
              <a:rPr lang="fr-CH" altLang="en-US" sz="2000" dirty="0">
                <a:latin typeface="Helvetica" panose="020B0604020202020204" pitchFamily="34" charset="0"/>
                <a:cs typeface="Helvetica" panose="020B0604020202020204" pitchFamily="34" charset="0"/>
              </a:rPr>
              <a:t> </a:t>
            </a:r>
            <a:r>
              <a:rPr lang="fr-CH" altLang="en-US" sz="2000" dirty="0" err="1">
                <a:latin typeface="Helvetica" panose="020B0604020202020204" pitchFamily="34" charset="0"/>
                <a:cs typeface="Helvetica" panose="020B0604020202020204" pitchFamily="34" charset="0"/>
              </a:rPr>
              <a:t>into</a:t>
            </a:r>
            <a:r>
              <a:rPr lang="fr-CH" altLang="en-US" sz="2000" dirty="0">
                <a:latin typeface="Helvetica" panose="020B0604020202020204" pitchFamily="34" charset="0"/>
                <a:cs typeface="Helvetica" panose="020B0604020202020204" pitchFamily="34" charset="0"/>
              </a:rPr>
              <a:t> a </a:t>
            </a:r>
            <a:r>
              <a:rPr lang="fr-CH" altLang="en-US" sz="2000" dirty="0" err="1">
                <a:latin typeface="Helvetica" panose="020B0604020202020204" pitchFamily="34" charset="0"/>
                <a:cs typeface="Helvetica" panose="020B0604020202020204" pitchFamily="34" charset="0"/>
              </a:rPr>
              <a:t>saturated</a:t>
            </a:r>
            <a:r>
              <a:rPr lang="fr-CH" altLang="en-US" sz="2000" dirty="0">
                <a:latin typeface="Helvetica" panose="020B0604020202020204" pitchFamily="34" charset="0"/>
                <a:cs typeface="Helvetica" panose="020B0604020202020204" pitchFamily="34" charset="0"/>
              </a:rPr>
              <a:t> </a:t>
            </a:r>
            <a:r>
              <a:rPr lang="fr-CH" altLang="en-US" sz="2000" dirty="0" err="1">
                <a:latin typeface="Helvetica" panose="020B0604020202020204" pitchFamily="34" charset="0"/>
                <a:cs typeface="Helvetica" panose="020B0604020202020204" pitchFamily="34" charset="0"/>
              </a:rPr>
              <a:t>vapor</a:t>
            </a:r>
            <a:r>
              <a:rPr lang="fr-CH" altLang="en-US" sz="2000" dirty="0">
                <a:latin typeface="Helvetica" panose="020B0604020202020204" pitchFamily="34" charset="0"/>
                <a:cs typeface="Helvetica" panose="020B0604020202020204" pitchFamily="34" charset="0"/>
              </a:rPr>
              <a:t> phase (‘plume’) </a:t>
            </a:r>
            <a:r>
              <a:rPr lang="fr-CH" altLang="en-US" sz="2000" dirty="0" err="1">
                <a:latin typeface="Helvetica" panose="020B0604020202020204" pitchFamily="34" charset="0"/>
                <a:cs typeface="Helvetica" panose="020B0604020202020204" pitchFamily="34" charset="0"/>
              </a:rPr>
              <a:t>that</a:t>
            </a:r>
            <a:r>
              <a:rPr lang="fr-CH" altLang="en-US" sz="2000" dirty="0">
                <a:latin typeface="Helvetica" panose="020B0604020202020204" pitchFamily="34" charset="0"/>
                <a:cs typeface="Helvetica" panose="020B0604020202020204" pitchFamily="34" charset="0"/>
              </a:rPr>
              <a:t> </a:t>
            </a:r>
            <a:r>
              <a:rPr lang="fr-CH" altLang="en-US" sz="2000" dirty="0" err="1">
                <a:latin typeface="Helvetica" panose="020B0604020202020204" pitchFamily="34" charset="0"/>
                <a:cs typeface="Helvetica" panose="020B0604020202020204" pitchFamily="34" charset="0"/>
              </a:rPr>
              <a:t>may</a:t>
            </a:r>
            <a:r>
              <a:rPr lang="fr-CH" altLang="en-US" sz="2000" dirty="0">
                <a:latin typeface="Helvetica" panose="020B0604020202020204" pitchFamily="34" charset="0"/>
                <a:cs typeface="Helvetica" panose="020B0604020202020204" pitchFamily="34" charset="0"/>
              </a:rPr>
              <a:t> </a:t>
            </a:r>
            <a:r>
              <a:rPr lang="fr-CH" altLang="en-US" sz="2000" dirty="0" err="1">
                <a:latin typeface="Helvetica" panose="020B0604020202020204" pitchFamily="34" charset="0"/>
                <a:cs typeface="Helvetica" panose="020B0604020202020204" pitchFamily="34" charset="0"/>
              </a:rPr>
              <a:t>absorbs</a:t>
            </a:r>
            <a:r>
              <a:rPr lang="fr-CH" altLang="en-US" sz="2000" dirty="0">
                <a:latin typeface="Helvetica" panose="020B0604020202020204" pitchFamily="34" charset="0"/>
                <a:cs typeface="Helvetica" panose="020B0604020202020204" pitchFamily="34" charset="0"/>
              </a:rPr>
              <a:t> </a:t>
            </a:r>
            <a:r>
              <a:rPr lang="fr-CH" altLang="en-US" sz="2000" dirty="0" err="1">
                <a:latin typeface="Helvetica" panose="020B0604020202020204" pitchFamily="34" charset="0"/>
                <a:cs typeface="Helvetica" panose="020B0604020202020204" pitchFamily="34" charset="0"/>
              </a:rPr>
              <a:t>itself</a:t>
            </a:r>
            <a:r>
              <a:rPr lang="fr-CH" altLang="en-US" sz="2000" dirty="0">
                <a:latin typeface="Helvetica" panose="020B0604020202020204" pitchFamily="34" charset="0"/>
                <a:cs typeface="Helvetica" panose="020B0604020202020204" pitchFamily="34" charset="0"/>
              </a:rPr>
              <a:t> light.</a:t>
            </a:r>
            <a:endParaRPr lang="fr-FR" altLang="en-US" sz="2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28119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 name="Picture 8" descr="laser bea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8818" y="1786117"/>
            <a:ext cx="2889250" cy="4356100"/>
          </a:xfrm>
          <a:prstGeom prst="rect">
            <a:avLst/>
          </a:prstGeom>
          <a:noFill/>
          <a:extLst>
            <a:ext uri="{909E8E84-426E-40DD-AFC4-6F175D3DCCD1}">
              <a14:hiddenFill xmlns:a14="http://schemas.microsoft.com/office/drawing/2010/main">
                <a:solidFill>
                  <a:srgbClr val="FFFFFF"/>
                </a:solidFill>
              </a14:hiddenFill>
            </a:ext>
          </a:extLst>
        </p:spPr>
      </p:pic>
      <p:sp>
        <p:nvSpPr>
          <p:cNvPr id="20489" name="Text Box 9"/>
          <p:cNvSpPr txBox="1">
            <a:spLocks noChangeArrowheads="1"/>
          </p:cNvSpPr>
          <p:nvPr/>
        </p:nvSpPr>
        <p:spPr bwMode="auto">
          <a:xfrm>
            <a:off x="8886021" y="2818574"/>
            <a:ext cx="15630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en-US" sz="2000" i="1" dirty="0" err="1">
                <a:solidFill>
                  <a:srgbClr val="4329DD"/>
                </a:solidFill>
                <a:latin typeface="Helvetica" panose="020B0604020202020204" pitchFamily="34" charset="0"/>
                <a:cs typeface="Helvetica" panose="020B0604020202020204" pitchFamily="34" charset="0"/>
              </a:rPr>
              <a:t>Cooling</a:t>
            </a:r>
            <a:r>
              <a:rPr lang="fr-CH" altLang="en-US" sz="2000" i="1" dirty="0">
                <a:solidFill>
                  <a:srgbClr val="4329DD"/>
                </a:solidFill>
                <a:latin typeface="Helvetica" panose="020B0604020202020204" pitchFamily="34" charset="0"/>
                <a:cs typeface="Helvetica" panose="020B0604020202020204" pitchFamily="34" charset="0"/>
              </a:rPr>
              <a:t> water</a:t>
            </a:r>
            <a:endParaRPr lang="fr-FR" altLang="en-US" sz="2000" i="1" dirty="0">
              <a:solidFill>
                <a:srgbClr val="4329DD"/>
              </a:solidFill>
              <a:latin typeface="Helvetica" panose="020B0604020202020204" pitchFamily="34" charset="0"/>
              <a:cs typeface="Helvetica" panose="020B0604020202020204" pitchFamily="34" charset="0"/>
            </a:endParaRPr>
          </a:p>
        </p:txBody>
      </p:sp>
      <p:sp>
        <p:nvSpPr>
          <p:cNvPr id="20490" name="Text Box 10"/>
          <p:cNvSpPr txBox="1">
            <a:spLocks noChangeArrowheads="1"/>
          </p:cNvSpPr>
          <p:nvPr/>
        </p:nvSpPr>
        <p:spPr bwMode="auto">
          <a:xfrm>
            <a:off x="7477034" y="1623834"/>
            <a:ext cx="2286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altLang="en-US" sz="2000" b="1" dirty="0">
                <a:latin typeface="Helvetica" panose="020B0604020202020204" pitchFamily="34" charset="0"/>
                <a:cs typeface="Helvetica" panose="020B0604020202020204" pitchFamily="34" charset="0"/>
              </a:rPr>
              <a:t>Laser </a:t>
            </a:r>
            <a:r>
              <a:rPr lang="fr-CH" altLang="en-US" sz="2000" b="1" dirty="0" err="1">
                <a:latin typeface="Helvetica" panose="020B0604020202020204" pitchFamily="34" charset="0"/>
                <a:cs typeface="Helvetica" panose="020B0604020202020204" pitchFamily="34" charset="0"/>
              </a:rPr>
              <a:t>beam</a:t>
            </a:r>
            <a:endParaRPr lang="fr-FR" altLang="en-US" sz="2000" b="1" dirty="0">
              <a:latin typeface="Helvetica" panose="020B0604020202020204" pitchFamily="34" charset="0"/>
              <a:cs typeface="Helvetica" panose="020B0604020202020204" pitchFamily="34" charset="0"/>
            </a:endParaRPr>
          </a:p>
        </p:txBody>
      </p:sp>
      <p:sp>
        <p:nvSpPr>
          <p:cNvPr id="20491" name="Text Box 11"/>
          <p:cNvSpPr txBox="1">
            <a:spLocks noChangeArrowheads="1"/>
          </p:cNvSpPr>
          <p:nvPr/>
        </p:nvSpPr>
        <p:spPr bwMode="auto">
          <a:xfrm>
            <a:off x="8935390" y="3670726"/>
            <a:ext cx="2286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altLang="en-US" sz="2000" i="1" dirty="0" err="1">
                <a:solidFill>
                  <a:srgbClr val="C00000"/>
                </a:solidFill>
                <a:latin typeface="Helvetica" panose="020B0604020202020204" pitchFamily="34" charset="0"/>
                <a:cs typeface="Helvetica" panose="020B0604020202020204" pitchFamily="34" charset="0"/>
              </a:rPr>
              <a:t>Cutting</a:t>
            </a:r>
            <a:r>
              <a:rPr lang="fr-CH" altLang="en-US" sz="2000" i="1" dirty="0">
                <a:solidFill>
                  <a:srgbClr val="C00000"/>
                </a:solidFill>
                <a:latin typeface="Helvetica" panose="020B0604020202020204" pitchFamily="34" charset="0"/>
                <a:cs typeface="Helvetica" panose="020B0604020202020204" pitchFamily="34" charset="0"/>
              </a:rPr>
              <a:t> </a:t>
            </a:r>
            <a:r>
              <a:rPr lang="fr-CH" altLang="en-US" sz="2000" i="1" dirty="0" err="1">
                <a:solidFill>
                  <a:srgbClr val="C00000"/>
                </a:solidFill>
                <a:latin typeface="Helvetica" panose="020B0604020202020204" pitchFamily="34" charset="0"/>
                <a:cs typeface="Helvetica" panose="020B0604020202020204" pitchFamily="34" charset="0"/>
              </a:rPr>
              <a:t>gas</a:t>
            </a:r>
            <a:endParaRPr lang="fr-FR" altLang="en-US" sz="2000" i="1" dirty="0">
              <a:solidFill>
                <a:srgbClr val="C00000"/>
              </a:solidFill>
              <a:latin typeface="Helvetica" panose="020B0604020202020204" pitchFamily="34" charset="0"/>
              <a:cs typeface="Helvetica" panose="020B0604020202020204" pitchFamily="34" charset="0"/>
            </a:endParaRPr>
          </a:p>
        </p:txBody>
      </p:sp>
      <p:sp>
        <p:nvSpPr>
          <p:cNvPr id="20492" name="Text Box 12"/>
          <p:cNvSpPr txBox="1">
            <a:spLocks noChangeArrowheads="1"/>
          </p:cNvSpPr>
          <p:nvPr/>
        </p:nvSpPr>
        <p:spPr bwMode="auto">
          <a:xfrm>
            <a:off x="8566196" y="5440497"/>
            <a:ext cx="271999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en-US" sz="2000" b="1" dirty="0" err="1">
                <a:latin typeface="Helvetica" panose="020B0604020202020204" pitchFamily="34" charset="0"/>
                <a:cs typeface="Helvetica" panose="020B0604020202020204" pitchFamily="34" charset="0"/>
              </a:rPr>
              <a:t>Specimen</a:t>
            </a:r>
            <a:endParaRPr lang="fr-FR" altLang="en-US" sz="2000" dirty="0">
              <a:latin typeface="Helvetica" panose="020B0604020202020204" pitchFamily="34" charset="0"/>
              <a:cs typeface="Helvetica" panose="020B0604020202020204" pitchFamily="34" charset="0"/>
            </a:endParaRPr>
          </a:p>
        </p:txBody>
      </p:sp>
      <p:sp>
        <p:nvSpPr>
          <p:cNvPr id="20493" name="Text Box 13"/>
          <p:cNvSpPr txBox="1">
            <a:spLocks noChangeArrowheads="1"/>
          </p:cNvSpPr>
          <p:nvPr/>
        </p:nvSpPr>
        <p:spPr bwMode="auto">
          <a:xfrm>
            <a:off x="8461018" y="4376917"/>
            <a:ext cx="2286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altLang="en-US" sz="2000">
                <a:latin typeface="Helvetica" panose="020B0604020202020204" pitchFamily="34" charset="0"/>
                <a:cs typeface="Helvetica" panose="020B0604020202020204" pitchFamily="34" charset="0"/>
              </a:rPr>
              <a:t>Laser head</a:t>
            </a:r>
            <a:endParaRPr lang="fr-FR" altLang="en-US" sz="2000">
              <a:latin typeface="Helvetica" panose="020B0604020202020204" pitchFamily="34" charset="0"/>
              <a:cs typeface="Helvetica" panose="020B0604020202020204" pitchFamily="34" charset="0"/>
            </a:endParaRPr>
          </a:p>
        </p:txBody>
      </p:sp>
      <p:sp>
        <p:nvSpPr>
          <p:cNvPr id="20494" name="Text Box 14"/>
          <p:cNvSpPr txBox="1">
            <a:spLocks noChangeArrowheads="1"/>
          </p:cNvSpPr>
          <p:nvPr/>
        </p:nvSpPr>
        <p:spPr bwMode="auto">
          <a:xfrm>
            <a:off x="5487072" y="4517512"/>
            <a:ext cx="1219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altLang="en-US" sz="2000" dirty="0" err="1">
                <a:latin typeface="Helvetica" panose="020B0604020202020204" pitchFamily="34" charset="0"/>
                <a:cs typeface="Helvetica" panose="020B0604020202020204" pitchFamily="34" charset="0"/>
              </a:rPr>
              <a:t>Nozzle</a:t>
            </a:r>
            <a:endParaRPr lang="fr-FR" altLang="en-US" sz="2000" dirty="0">
              <a:latin typeface="Helvetica" panose="020B0604020202020204" pitchFamily="34" charset="0"/>
              <a:cs typeface="Helvetica" panose="020B0604020202020204" pitchFamily="34" charset="0"/>
            </a:endParaRPr>
          </a:p>
        </p:txBody>
      </p:sp>
      <p:sp>
        <p:nvSpPr>
          <p:cNvPr id="20495" name="Text Box 15"/>
          <p:cNvSpPr txBox="1">
            <a:spLocks noChangeArrowheads="1"/>
          </p:cNvSpPr>
          <p:nvPr/>
        </p:nvSpPr>
        <p:spPr bwMode="auto">
          <a:xfrm>
            <a:off x="4836688" y="3450710"/>
            <a:ext cx="16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fr-CH" altLang="en-US" sz="2000" i="1" dirty="0" err="1">
                <a:latin typeface="Helvetica" panose="020B0604020202020204" pitchFamily="34" charset="0"/>
                <a:cs typeface="Helvetica" panose="020B0604020202020204" pitchFamily="34" charset="0"/>
              </a:rPr>
              <a:t>Focussing</a:t>
            </a:r>
            <a:r>
              <a:rPr lang="fr-CH" altLang="en-US" sz="2000" i="1" dirty="0">
                <a:latin typeface="Helvetica" panose="020B0604020202020204" pitchFamily="34" charset="0"/>
                <a:cs typeface="Helvetica" panose="020B0604020202020204" pitchFamily="34" charset="0"/>
              </a:rPr>
              <a:t> </a:t>
            </a:r>
            <a:r>
              <a:rPr lang="fr-CH" altLang="en-US" sz="2000" i="1" dirty="0" err="1">
                <a:latin typeface="Helvetica" panose="020B0604020202020204" pitchFamily="34" charset="0"/>
                <a:cs typeface="Helvetica" panose="020B0604020202020204" pitchFamily="34" charset="0"/>
              </a:rPr>
              <a:t>lens</a:t>
            </a:r>
            <a:endParaRPr lang="fr-FR" altLang="en-US" sz="2000" i="1" dirty="0">
              <a:latin typeface="Helvetica" panose="020B0604020202020204" pitchFamily="34" charset="0"/>
              <a:cs typeface="Helvetica" panose="020B0604020202020204" pitchFamily="34" charset="0"/>
            </a:endParaRPr>
          </a:p>
        </p:txBody>
      </p:sp>
      <p:sp>
        <p:nvSpPr>
          <p:cNvPr id="20496" name="Rectangle 16"/>
          <p:cNvSpPr>
            <a:spLocks noGrp="1" noChangeArrowheads="1"/>
          </p:cNvSpPr>
          <p:nvPr>
            <p:ph type="title"/>
          </p:nvPr>
        </p:nvSpPr>
        <p:spPr/>
        <p:txBody>
          <a:bodyPr>
            <a:normAutofit/>
          </a:bodyPr>
          <a:lstStyle/>
          <a:p>
            <a:r>
              <a:rPr lang="nl-NL" altLang="en-US" dirty="0"/>
              <a:t>Industrial laser (Machining head):</a:t>
            </a:r>
            <a:br>
              <a:rPr lang="nl-NL" altLang="en-US" dirty="0"/>
            </a:br>
            <a:r>
              <a:rPr lang="nl-NL" altLang="en-US" dirty="0"/>
              <a:t>how it works in practice?</a:t>
            </a:r>
          </a:p>
        </p:txBody>
      </p:sp>
      <p:sp>
        <p:nvSpPr>
          <p:cNvPr id="12" name="Text Placeholder 11"/>
          <p:cNvSpPr>
            <a:spLocks noGrp="1"/>
          </p:cNvSpPr>
          <p:nvPr>
            <p:ph type="body" sz="half" idx="1"/>
          </p:nvPr>
        </p:nvSpPr>
        <p:spPr>
          <a:xfrm>
            <a:off x="1524001" y="2091923"/>
            <a:ext cx="3251915" cy="3776663"/>
          </a:xfrm>
        </p:spPr>
        <p:txBody>
          <a:bodyPr>
            <a:normAutofit/>
          </a:bodyPr>
          <a:lstStyle/>
          <a:p>
            <a:r>
              <a:rPr lang="en-US" sz="2400" dirty="0"/>
              <a:t>Laser head and specimen moves relatively one to another</a:t>
            </a:r>
          </a:p>
          <a:p>
            <a:r>
              <a:rPr lang="en-US" sz="2400" dirty="0"/>
              <a:t>The cutting gas pushes the molten liquid away from the cut</a:t>
            </a:r>
            <a:endParaRPr lang="fr-CH" sz="2400" dirty="0"/>
          </a:p>
        </p:txBody>
      </p:sp>
      <p:grpSp>
        <p:nvGrpSpPr>
          <p:cNvPr id="5" name="Group 4"/>
          <p:cNvGrpSpPr/>
          <p:nvPr/>
        </p:nvGrpSpPr>
        <p:grpSpPr>
          <a:xfrm>
            <a:off x="6417973" y="3361385"/>
            <a:ext cx="1030309" cy="257579"/>
            <a:chOff x="255000" y="2086378"/>
            <a:chExt cx="2591232" cy="458666"/>
          </a:xfrm>
          <a:solidFill>
            <a:srgbClr val="C00000"/>
          </a:solidFill>
        </p:grpSpPr>
        <p:cxnSp>
          <p:nvCxnSpPr>
            <p:cNvPr id="3" name="Straight Connector 2"/>
            <p:cNvCxnSpPr/>
            <p:nvPr/>
          </p:nvCxnSpPr>
          <p:spPr>
            <a:xfrm flipV="1">
              <a:off x="255000" y="2150773"/>
              <a:ext cx="2513960" cy="394271"/>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2640170" y="2086378"/>
              <a:ext cx="206062" cy="180303"/>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grpSp>
        <p:nvGrpSpPr>
          <p:cNvPr id="17" name="Group 16"/>
          <p:cNvGrpSpPr/>
          <p:nvPr/>
        </p:nvGrpSpPr>
        <p:grpSpPr>
          <a:xfrm>
            <a:off x="6417972" y="4737277"/>
            <a:ext cx="1053920" cy="101255"/>
            <a:chOff x="195618" y="2086378"/>
            <a:chExt cx="2650614" cy="180303"/>
          </a:xfrm>
          <a:solidFill>
            <a:srgbClr val="C00000"/>
          </a:solidFill>
        </p:grpSpPr>
        <p:cxnSp>
          <p:nvCxnSpPr>
            <p:cNvPr id="18" name="Straight Connector 17"/>
            <p:cNvCxnSpPr/>
            <p:nvPr/>
          </p:nvCxnSpPr>
          <p:spPr>
            <a:xfrm>
              <a:off x="195618" y="2090203"/>
              <a:ext cx="2573343" cy="6057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40170" y="2086378"/>
              <a:ext cx="206062" cy="180303"/>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21" name="Text Box 9"/>
          <p:cNvSpPr txBox="1">
            <a:spLocks noChangeArrowheads="1"/>
          </p:cNvSpPr>
          <p:nvPr/>
        </p:nvSpPr>
        <p:spPr bwMode="auto">
          <a:xfrm>
            <a:off x="4981578" y="2790669"/>
            <a:ext cx="16553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CH" altLang="en-US" sz="2000" i="1" dirty="0" err="1">
                <a:solidFill>
                  <a:srgbClr val="4329DD"/>
                </a:solidFill>
                <a:latin typeface="Helvetica" panose="020B0604020202020204" pitchFamily="34" charset="0"/>
                <a:cs typeface="Helvetica" panose="020B0604020202020204" pitchFamily="34" charset="0"/>
              </a:rPr>
              <a:t>Cooling</a:t>
            </a:r>
            <a:r>
              <a:rPr lang="fr-CH" altLang="en-US" sz="2000" i="1" dirty="0">
                <a:solidFill>
                  <a:srgbClr val="4329DD"/>
                </a:solidFill>
                <a:latin typeface="Helvetica" panose="020B0604020202020204" pitchFamily="34" charset="0"/>
                <a:cs typeface="Helvetica" panose="020B0604020202020204" pitchFamily="34" charset="0"/>
              </a:rPr>
              <a:t> water</a:t>
            </a:r>
            <a:endParaRPr lang="fr-FR" altLang="en-US" sz="2000" i="1" dirty="0">
              <a:solidFill>
                <a:srgbClr val="4329DD"/>
              </a:solidFill>
              <a:latin typeface="Helvetica" panose="020B0604020202020204" pitchFamily="34" charset="0"/>
              <a:cs typeface="Helvetica" panose="020B0604020202020204" pitchFamily="34" charset="0"/>
            </a:endParaRPr>
          </a:p>
        </p:txBody>
      </p:sp>
      <p:sp>
        <p:nvSpPr>
          <p:cNvPr id="11" name="TextBox 10"/>
          <p:cNvSpPr txBox="1"/>
          <p:nvPr/>
        </p:nvSpPr>
        <p:spPr>
          <a:xfrm>
            <a:off x="4280079" y="5576552"/>
            <a:ext cx="2464136" cy="707886"/>
          </a:xfrm>
          <a:prstGeom prst="rect">
            <a:avLst/>
          </a:prstGeom>
          <a:noFill/>
        </p:spPr>
        <p:txBody>
          <a:bodyPr wrap="none" rtlCol="0">
            <a:spAutoFit/>
          </a:bodyPr>
          <a:lstStyle/>
          <a:p>
            <a:r>
              <a:rPr lang="en-US" sz="2000" i="1" dirty="0">
                <a:latin typeface="Helvetica" panose="020B0604020202020204" pitchFamily="34" charset="0"/>
                <a:cs typeface="Helvetica" panose="020B0604020202020204" pitchFamily="34" charset="0"/>
              </a:rPr>
              <a:t>Ejected material</a:t>
            </a:r>
          </a:p>
          <a:p>
            <a:r>
              <a:rPr lang="en-US" sz="2000" i="1" dirty="0">
                <a:latin typeface="Helvetica" panose="020B0604020202020204" pitchFamily="34" charset="0"/>
                <a:cs typeface="Helvetica" panose="020B0604020202020204" pitchFamily="34" charset="0"/>
              </a:rPr>
              <a:t>(blown with the gas)</a:t>
            </a:r>
            <a:endParaRPr lang="fr-CH" sz="2000" i="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860793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6215" y="2996572"/>
            <a:ext cx="7655441" cy="1143000"/>
          </a:xfrm>
        </p:spPr>
        <p:txBody>
          <a:bodyPr>
            <a:normAutofit fontScale="90000"/>
          </a:bodyPr>
          <a:lstStyle/>
          <a:p>
            <a:r>
              <a:rPr lang="en-US" dirty="0"/>
              <a:t>Illustrations of ablation/cutting processes</a:t>
            </a:r>
            <a:endParaRPr lang="fr-CH" dirty="0"/>
          </a:p>
        </p:txBody>
      </p:sp>
    </p:spTree>
    <p:extLst>
      <p:ext uri="{BB962C8B-B14F-4D97-AF65-F5344CB8AC3E}">
        <p14:creationId xmlns:p14="http://schemas.microsoft.com/office/powerpoint/2010/main" val="302856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2203" y="6389443"/>
            <a:ext cx="1162498" cy="369332"/>
          </a:xfrm>
          <a:prstGeom prst="rect">
            <a:avLst/>
          </a:prstGeom>
          <a:noFill/>
        </p:spPr>
        <p:txBody>
          <a:bodyPr wrap="none" rtlCol="0">
            <a:spAutoFit/>
          </a:bodyPr>
          <a:lstStyle/>
          <a:p>
            <a:r>
              <a:rPr lang="en-US" dirty="0">
                <a:solidFill>
                  <a:schemeClr val="bg1"/>
                </a:solidFill>
              </a:rPr>
              <a:t>Mitsubishi</a:t>
            </a:r>
            <a:endParaRPr lang="fr-CH" dirty="0">
              <a:solidFill>
                <a:schemeClr val="bg1"/>
              </a:solidFill>
            </a:endParaRPr>
          </a:p>
        </p:txBody>
      </p:sp>
      <p:pic>
        <p:nvPicPr>
          <p:cNvPr id="2" name="Picture 1">
            <a:extLst>
              <a:ext uri="{FF2B5EF4-FFF2-40B4-BE49-F238E27FC236}">
                <a16:creationId xmlns:a16="http://schemas.microsoft.com/office/drawing/2014/main" id="{A28AB614-7F93-5725-5DC8-2F9B2D37FF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5007" y="174035"/>
            <a:ext cx="11025776" cy="6190885"/>
          </a:xfrm>
          <a:prstGeom prst="rect">
            <a:avLst/>
          </a:prstGeom>
        </p:spPr>
      </p:pic>
    </p:spTree>
    <p:extLst>
      <p:ext uri="{BB962C8B-B14F-4D97-AF65-F5344CB8AC3E}">
        <p14:creationId xmlns:p14="http://schemas.microsoft.com/office/powerpoint/2010/main" val="39664374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LIBS- Laser Induced Breakdown Spectroscopy</a:t>
            </a:r>
            <a:endParaRPr lang="en-US"/>
          </a:p>
        </p:txBody>
      </p:sp>
      <p:sp>
        <p:nvSpPr>
          <p:cNvPr id="3" name="Espace réservé du contenu 2"/>
          <p:cNvSpPr>
            <a:spLocks noGrp="1"/>
          </p:cNvSpPr>
          <p:nvPr>
            <p:ph idx="4294967295"/>
          </p:nvPr>
        </p:nvSpPr>
        <p:spPr>
          <a:xfrm>
            <a:off x="155448" y="1687071"/>
            <a:ext cx="10515600" cy="817563"/>
          </a:xfrm>
        </p:spPr>
        <p:txBody>
          <a:bodyPr>
            <a:normAutofit fontScale="77500" lnSpcReduction="20000"/>
          </a:bodyPr>
          <a:lstStyle/>
          <a:p>
            <a:pPr marL="0" indent="0">
              <a:buNone/>
            </a:pPr>
            <a:r>
              <a:rPr lang="fr-FR">
                <a:solidFill>
                  <a:schemeClr val="bg1"/>
                </a:solidFill>
              </a:rPr>
              <a:t>After laser/target interaction, a plasma is formed. The radiation spectrum of the plasma (expanding in air) reveals the target composition.</a:t>
            </a:r>
          </a:p>
          <a:p>
            <a:pPr marL="0" indent="0">
              <a:buNone/>
            </a:pPr>
            <a:endParaRPr lang="en-US">
              <a:solidFill>
                <a:schemeClr val="bg1"/>
              </a:solidFill>
            </a:endParaRPr>
          </a:p>
        </p:txBody>
      </p:sp>
      <p:sp>
        <p:nvSpPr>
          <p:cNvPr id="4" name="Espace réservé du numéro de diapositive 3"/>
          <p:cNvSpPr>
            <a:spLocks noGrp="1"/>
          </p:cNvSpPr>
          <p:nvPr>
            <p:ph type="sldNum" sz="quarter" idx="4294967295"/>
          </p:nvPr>
        </p:nvSpPr>
        <p:spPr>
          <a:xfrm>
            <a:off x="11523663" y="6399213"/>
            <a:ext cx="668337" cy="342900"/>
          </a:xfrm>
        </p:spPr>
        <p:txBody>
          <a:bodyPr/>
          <a:lstStyle/>
          <a:p>
            <a:fld id="{44A68BA8-7460-4AE7-97A1-6C92CDFA0F8E}" type="slidenum">
              <a:rPr lang="fr-CH" smtClean="0"/>
              <a:pPr/>
              <a:t>75</a:t>
            </a:fld>
            <a:endParaRPr lang="fr-CH"/>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86216" y="2808889"/>
            <a:ext cx="3570514" cy="2500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448" y="2549880"/>
            <a:ext cx="8284464" cy="4020783"/>
          </a:xfrm>
          <a:prstGeom prst="rect">
            <a:avLst/>
          </a:prstGeom>
        </p:spPr>
      </p:pic>
      <p:sp>
        <p:nvSpPr>
          <p:cNvPr id="10" name="ZoneTexte 9"/>
          <p:cNvSpPr txBox="1"/>
          <p:nvPr/>
        </p:nvSpPr>
        <p:spPr bwMode="auto">
          <a:xfrm>
            <a:off x="8699508" y="5400246"/>
            <a:ext cx="3343929" cy="523220"/>
          </a:xfrm>
          <a:prstGeom prst="rect">
            <a:avLst/>
          </a:prstGeom>
          <a:noFill/>
          <a:ln w="50800">
            <a:noFill/>
            <a:miter lim="800000"/>
            <a:headEnd/>
            <a:tailEnd/>
          </a:ln>
        </p:spPr>
        <p:txBody>
          <a:bodyPr wrap="none" rtlCol="0">
            <a:spAutoFit/>
          </a:bodyPr>
          <a:lstStyle/>
          <a:p>
            <a:pPr eaLnBrk="0" hangingPunct="0">
              <a:buNone/>
            </a:pPr>
            <a:r>
              <a:rPr lang="fr-FR" sz="1400" b="0">
                <a:solidFill>
                  <a:schemeClr val="bg1"/>
                </a:solidFill>
                <a:latin typeface="Arial" pitchFamily="34" charset="0"/>
                <a:cs typeface="Arial" pitchFamily="34" charset="0"/>
              </a:rPr>
              <a:t>De Giacomo </a:t>
            </a:r>
            <a:r>
              <a:rPr lang="fr-FR" sz="1400" b="0" i="1">
                <a:solidFill>
                  <a:schemeClr val="bg1"/>
                </a:solidFill>
                <a:latin typeface="Arial" pitchFamily="34" charset="0"/>
                <a:cs typeface="Arial" pitchFamily="34" charset="0"/>
              </a:rPr>
              <a:t>et al, Spectrochimica Acta </a:t>
            </a:r>
          </a:p>
          <a:p>
            <a:pPr eaLnBrk="0" hangingPunct="0">
              <a:buNone/>
            </a:pPr>
            <a:r>
              <a:rPr lang="fr-FR" sz="1400" b="0" i="1">
                <a:solidFill>
                  <a:schemeClr val="bg1"/>
                </a:solidFill>
                <a:latin typeface="Arial" pitchFamily="34" charset="0"/>
                <a:cs typeface="Arial" pitchFamily="34" charset="0"/>
              </a:rPr>
              <a:t>Part B </a:t>
            </a:r>
            <a:r>
              <a:rPr lang="fr-FR" sz="1400">
                <a:solidFill>
                  <a:schemeClr val="bg1"/>
                </a:solidFill>
                <a:latin typeface="Arial" pitchFamily="34" charset="0"/>
                <a:cs typeface="Arial" pitchFamily="34" charset="0"/>
              </a:rPr>
              <a:t>65</a:t>
            </a:r>
            <a:r>
              <a:rPr lang="fr-FR" sz="1400" b="0">
                <a:solidFill>
                  <a:schemeClr val="bg1"/>
                </a:solidFill>
                <a:latin typeface="Arial" pitchFamily="34" charset="0"/>
                <a:cs typeface="Arial" pitchFamily="34" charset="0"/>
              </a:rPr>
              <a:t>, 385 (2010)</a:t>
            </a:r>
          </a:p>
        </p:txBody>
      </p:sp>
      <p:sp>
        <p:nvSpPr>
          <p:cNvPr id="11" name="ZoneTexte 10"/>
          <p:cNvSpPr txBox="1"/>
          <p:nvPr/>
        </p:nvSpPr>
        <p:spPr bwMode="auto">
          <a:xfrm>
            <a:off x="695460" y="6137603"/>
            <a:ext cx="4882380" cy="307777"/>
          </a:xfrm>
          <a:prstGeom prst="rect">
            <a:avLst/>
          </a:prstGeom>
          <a:noFill/>
          <a:ln w="50800">
            <a:noFill/>
            <a:miter lim="800000"/>
            <a:headEnd/>
            <a:tailEnd/>
          </a:ln>
        </p:spPr>
        <p:txBody>
          <a:bodyPr wrap="square" rtlCol="0">
            <a:spAutoFit/>
          </a:bodyPr>
          <a:lstStyle/>
          <a:p>
            <a:pPr eaLnBrk="0" hangingPunct="0">
              <a:buNone/>
            </a:pPr>
            <a:endParaRPr lang="fr-FR" sz="1400" b="0">
              <a:solidFill>
                <a:schemeClr val="bg1"/>
              </a:solidFill>
              <a:latin typeface="Arial" pitchFamily="34" charset="0"/>
              <a:cs typeface="Arial" pitchFamily="34" charset="0"/>
            </a:endParaRPr>
          </a:p>
        </p:txBody>
      </p:sp>
      <p:sp>
        <p:nvSpPr>
          <p:cNvPr id="12" name="ZoneTexte 11"/>
          <p:cNvSpPr txBox="1"/>
          <p:nvPr/>
        </p:nvSpPr>
        <p:spPr bwMode="auto">
          <a:xfrm>
            <a:off x="695460" y="6354299"/>
            <a:ext cx="5943084" cy="307777"/>
          </a:xfrm>
          <a:prstGeom prst="rect">
            <a:avLst/>
          </a:prstGeom>
          <a:noFill/>
          <a:ln w="50800">
            <a:noFill/>
            <a:miter lim="800000"/>
            <a:headEnd/>
            <a:tailEnd/>
          </a:ln>
        </p:spPr>
        <p:txBody>
          <a:bodyPr wrap="square" rtlCol="0">
            <a:spAutoFit/>
          </a:bodyPr>
          <a:lstStyle/>
          <a:p>
            <a:pPr eaLnBrk="0" hangingPunct="0">
              <a:buNone/>
            </a:pPr>
            <a:r>
              <a:rPr lang="fr-FR" sz="1400">
                <a:solidFill>
                  <a:schemeClr val="bg1"/>
                </a:solidFill>
                <a:latin typeface="Arial" pitchFamily="34" charset="0"/>
                <a:cs typeface="Arial" pitchFamily="34" charset="0"/>
              </a:rPr>
              <a:t>www.spectroscopyonline.com</a:t>
            </a:r>
            <a:endParaRPr lang="fr-FR" sz="1400" b="0" i="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709972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LIBS- Laser Induced Breakdown Spectroscopy</a:t>
            </a:r>
            <a:endParaRPr lang="en-US"/>
          </a:p>
        </p:txBody>
      </p:sp>
      <p:sp>
        <p:nvSpPr>
          <p:cNvPr id="3" name="Espace réservé du contenu 2"/>
          <p:cNvSpPr>
            <a:spLocks noGrp="1"/>
          </p:cNvSpPr>
          <p:nvPr>
            <p:ph idx="4294967295"/>
          </p:nvPr>
        </p:nvSpPr>
        <p:spPr>
          <a:xfrm>
            <a:off x="155448" y="1687071"/>
            <a:ext cx="10515600" cy="817563"/>
          </a:xfrm>
        </p:spPr>
        <p:txBody>
          <a:bodyPr>
            <a:normAutofit fontScale="77500" lnSpcReduction="20000"/>
          </a:bodyPr>
          <a:lstStyle/>
          <a:p>
            <a:pPr marL="0" indent="0">
              <a:buNone/>
            </a:pPr>
            <a:r>
              <a:rPr lang="fr-FR">
                <a:solidFill>
                  <a:schemeClr val="bg1"/>
                </a:solidFill>
              </a:rPr>
              <a:t>After laser/target interaction, a plasma is formed. The radiation spectrum of the plasma (expanding in air) reveals the target composition.</a:t>
            </a:r>
          </a:p>
          <a:p>
            <a:pPr marL="0" indent="0">
              <a:buNone/>
            </a:pPr>
            <a:endParaRPr lang="en-US">
              <a:solidFill>
                <a:schemeClr val="bg1"/>
              </a:solidFill>
            </a:endParaRPr>
          </a:p>
        </p:txBody>
      </p:sp>
      <p:sp>
        <p:nvSpPr>
          <p:cNvPr id="4" name="Espace réservé du numéro de diapositive 3"/>
          <p:cNvSpPr>
            <a:spLocks noGrp="1"/>
          </p:cNvSpPr>
          <p:nvPr>
            <p:ph type="sldNum" sz="quarter" idx="4294967295"/>
          </p:nvPr>
        </p:nvSpPr>
        <p:spPr>
          <a:xfrm>
            <a:off x="11523663" y="6399213"/>
            <a:ext cx="668337" cy="342900"/>
          </a:xfrm>
        </p:spPr>
        <p:txBody>
          <a:bodyPr/>
          <a:lstStyle/>
          <a:p>
            <a:fld id="{44A68BA8-7460-4AE7-97A1-6C92CDFA0F8E}" type="slidenum">
              <a:rPr lang="fr-CH" smtClean="0"/>
              <a:pPr/>
              <a:t>76</a:t>
            </a:fld>
            <a:endParaRPr lang="fr-CH"/>
          </a:p>
        </p:txBody>
      </p:sp>
      <p:sp>
        <p:nvSpPr>
          <p:cNvPr id="11" name="ZoneTexte 10"/>
          <p:cNvSpPr txBox="1"/>
          <p:nvPr/>
        </p:nvSpPr>
        <p:spPr bwMode="auto">
          <a:xfrm>
            <a:off x="695460" y="6137603"/>
            <a:ext cx="4882380" cy="307777"/>
          </a:xfrm>
          <a:prstGeom prst="rect">
            <a:avLst/>
          </a:prstGeom>
          <a:noFill/>
          <a:ln w="50800">
            <a:noFill/>
            <a:miter lim="800000"/>
            <a:headEnd/>
            <a:tailEnd/>
          </a:ln>
        </p:spPr>
        <p:txBody>
          <a:bodyPr wrap="square" rtlCol="0">
            <a:spAutoFit/>
          </a:bodyPr>
          <a:lstStyle/>
          <a:p>
            <a:pPr eaLnBrk="0" hangingPunct="0">
              <a:buNone/>
            </a:pPr>
            <a:endParaRPr lang="fr-FR" sz="1400" b="0">
              <a:solidFill>
                <a:schemeClr val="bg1"/>
              </a:solidFill>
              <a:latin typeface="Arial" pitchFamily="34" charset="0"/>
              <a:cs typeface="Arial" pitchFamily="34" charset="0"/>
            </a:endParaRP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81254" y="2860065"/>
            <a:ext cx="4565466" cy="347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6245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84717" y="3786997"/>
            <a:ext cx="2242868" cy="252331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p:cNvSpPr>
            <a:spLocks noGrp="1" noChangeArrowheads="1"/>
          </p:cNvSpPr>
          <p:nvPr>
            <p:ph type="title"/>
          </p:nvPr>
        </p:nvSpPr>
        <p:spPr>
          <a:xfrm>
            <a:off x="1919288" y="333375"/>
            <a:ext cx="8229600" cy="1143000"/>
          </a:xfrm>
        </p:spPr>
        <p:txBody>
          <a:bodyPr/>
          <a:lstStyle/>
          <a:p>
            <a:pPr eaLnBrk="1" hangingPunct="1"/>
            <a:r>
              <a:rPr lang="en-US" altLang="en-US" dirty="0"/>
              <a:t>Laser-matter interaction</a:t>
            </a:r>
            <a:endParaRPr lang="nl-NL" altLang="en-US" dirty="0"/>
          </a:p>
        </p:txBody>
      </p:sp>
      <p:sp>
        <p:nvSpPr>
          <p:cNvPr id="51203" name="Rectangle 3"/>
          <p:cNvSpPr>
            <a:spLocks noGrp="1" noChangeArrowheads="1"/>
          </p:cNvSpPr>
          <p:nvPr>
            <p:ph idx="1"/>
          </p:nvPr>
        </p:nvSpPr>
        <p:spPr>
          <a:xfrm>
            <a:off x="1992313" y="1557338"/>
            <a:ext cx="8229600" cy="1727200"/>
          </a:xfrm>
        </p:spPr>
        <p:txBody>
          <a:bodyPr/>
          <a:lstStyle/>
          <a:p>
            <a:pPr eaLnBrk="1" hangingPunct="1"/>
            <a:r>
              <a:rPr lang="en-US" altLang="en-US" dirty="0"/>
              <a:t>A dynamical process: “how the energy deposited by the laser is ‘digested’ by the material” </a:t>
            </a:r>
            <a:endParaRPr lang="nl-NL" altLang="en-US" dirty="0"/>
          </a:p>
        </p:txBody>
      </p:sp>
      <p:sp>
        <p:nvSpPr>
          <p:cNvPr id="205829" name="Text Box 5"/>
          <p:cNvSpPr txBox="1">
            <a:spLocks noChangeArrowheads="1"/>
          </p:cNvSpPr>
          <p:nvPr/>
        </p:nvSpPr>
        <p:spPr bwMode="auto">
          <a:xfrm>
            <a:off x="1992314" y="3860801"/>
            <a:ext cx="2447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US" altLang="en-US" sz="2400" b="0">
                <a:solidFill>
                  <a:srgbClr val="3399FF"/>
                </a:solidFill>
              </a:rPr>
              <a:t>Molecular bond breaking  (Ionization)</a:t>
            </a:r>
            <a:endParaRPr lang="nl-NL" altLang="en-US" sz="2400" b="0">
              <a:solidFill>
                <a:srgbClr val="3399FF"/>
              </a:solidFill>
            </a:endParaRPr>
          </a:p>
        </p:txBody>
      </p:sp>
      <p:sp>
        <p:nvSpPr>
          <p:cNvPr id="205830" name="Text Box 6"/>
          <p:cNvSpPr txBox="1">
            <a:spLocks noChangeArrowheads="1"/>
          </p:cNvSpPr>
          <p:nvPr/>
        </p:nvSpPr>
        <p:spPr bwMode="auto">
          <a:xfrm>
            <a:off x="4656139" y="2924175"/>
            <a:ext cx="32400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US" altLang="en-US" sz="2400" b="0">
                <a:solidFill>
                  <a:srgbClr val="FF5050"/>
                </a:solidFill>
              </a:rPr>
              <a:t>Heat transfer to the material (phonons for dielectrics, electrons for metals) </a:t>
            </a:r>
            <a:endParaRPr lang="nl-NL" altLang="en-US" sz="2400" b="0">
              <a:solidFill>
                <a:srgbClr val="FF5050"/>
              </a:solidFill>
            </a:endParaRPr>
          </a:p>
        </p:txBody>
      </p:sp>
      <p:sp>
        <p:nvSpPr>
          <p:cNvPr id="51206" name="Text Box 7"/>
          <p:cNvSpPr txBox="1">
            <a:spLocks noChangeArrowheads="1"/>
          </p:cNvSpPr>
          <p:nvPr/>
        </p:nvSpPr>
        <p:spPr bwMode="auto">
          <a:xfrm>
            <a:off x="3143250" y="51577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endParaRPr lang="en-US" altLang="en-US" sz="2400" b="0">
              <a:solidFill>
                <a:srgbClr val="3399FF"/>
              </a:solidFill>
            </a:endParaRPr>
          </a:p>
        </p:txBody>
      </p:sp>
      <p:grpSp>
        <p:nvGrpSpPr>
          <p:cNvPr id="2" name="Group 19"/>
          <p:cNvGrpSpPr>
            <a:grpSpLocks/>
          </p:cNvGrpSpPr>
          <p:nvPr/>
        </p:nvGrpSpPr>
        <p:grpSpPr bwMode="auto">
          <a:xfrm>
            <a:off x="2495550" y="5140009"/>
            <a:ext cx="1371600" cy="978217"/>
            <a:chOff x="971550" y="5140008"/>
            <a:chExt cx="1371600" cy="978217"/>
          </a:xfrm>
        </p:grpSpPr>
        <p:sp>
          <p:nvSpPr>
            <p:cNvPr id="51224" name="Text Box 15"/>
            <p:cNvSpPr txBox="1">
              <a:spLocks noChangeArrowheads="1"/>
            </p:cNvSpPr>
            <p:nvPr/>
          </p:nvSpPr>
          <p:spPr bwMode="auto">
            <a:xfrm>
              <a:off x="971550" y="566102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rgbClr val="3399FF"/>
                  </a:solidFill>
                </a:rPr>
                <a:t>Ablation </a:t>
              </a:r>
              <a:endParaRPr lang="nl-NL" altLang="en-US" sz="2400" b="0">
                <a:solidFill>
                  <a:srgbClr val="3399FF"/>
                </a:solidFill>
              </a:endParaRPr>
            </a:p>
          </p:txBody>
        </p:sp>
        <p:sp>
          <p:nvSpPr>
            <p:cNvPr id="205840" name="AutoShape 16"/>
            <p:cNvSpPr>
              <a:spLocks noChangeArrowheads="1"/>
            </p:cNvSpPr>
            <p:nvPr/>
          </p:nvSpPr>
          <p:spPr bwMode="auto">
            <a:xfrm>
              <a:off x="1403350" y="5140008"/>
              <a:ext cx="366960" cy="465773"/>
            </a:xfrm>
            <a:prstGeom prst="downArrow">
              <a:avLst>
                <a:gd name="adj1" fmla="val 50000"/>
                <a:gd name="adj2" fmla="val 53308"/>
              </a:avLst>
            </a:prstGeom>
            <a:solidFill>
              <a:srgbClr val="4F81BD"/>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3" name="Group 20"/>
          <p:cNvGrpSpPr>
            <a:grpSpLocks/>
          </p:cNvGrpSpPr>
          <p:nvPr/>
        </p:nvGrpSpPr>
        <p:grpSpPr bwMode="auto">
          <a:xfrm>
            <a:off x="5519739" y="4708209"/>
            <a:ext cx="1252537" cy="978217"/>
            <a:chOff x="3995738" y="4708208"/>
            <a:chExt cx="1252537" cy="978217"/>
          </a:xfrm>
        </p:grpSpPr>
        <p:sp>
          <p:nvSpPr>
            <p:cNvPr id="51222" name="Text Box 10"/>
            <p:cNvSpPr txBox="1">
              <a:spLocks noChangeArrowheads="1"/>
            </p:cNvSpPr>
            <p:nvPr/>
          </p:nvSpPr>
          <p:spPr bwMode="auto">
            <a:xfrm>
              <a:off x="3995738" y="5229225"/>
              <a:ext cx="1252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rgbClr val="FF5050"/>
                  </a:solidFill>
                </a:rPr>
                <a:t>Melting </a:t>
              </a:r>
              <a:endParaRPr lang="nl-NL" altLang="en-US" sz="2400" b="0">
                <a:solidFill>
                  <a:srgbClr val="FF5050"/>
                </a:solidFill>
              </a:endParaRPr>
            </a:p>
          </p:txBody>
        </p:sp>
        <p:sp>
          <p:nvSpPr>
            <p:cNvPr id="205841" name="AutoShape 17"/>
            <p:cNvSpPr>
              <a:spLocks noChangeArrowheads="1"/>
            </p:cNvSpPr>
            <p:nvPr/>
          </p:nvSpPr>
          <p:spPr bwMode="auto">
            <a:xfrm>
              <a:off x="4356100" y="4708208"/>
              <a:ext cx="366960" cy="465773"/>
            </a:xfrm>
            <a:prstGeom prst="downArrow">
              <a:avLst>
                <a:gd name="adj1" fmla="val 50000"/>
                <a:gd name="adj2" fmla="val 53308"/>
              </a:avLst>
            </a:prstGeom>
            <a:solidFill>
              <a:srgbClr val="FF0000"/>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4" name="Group 21"/>
          <p:cNvGrpSpPr>
            <a:grpSpLocks/>
          </p:cNvGrpSpPr>
          <p:nvPr/>
        </p:nvGrpSpPr>
        <p:grpSpPr bwMode="auto">
          <a:xfrm>
            <a:off x="5279007" y="5789296"/>
            <a:ext cx="1965325" cy="918841"/>
            <a:chOff x="3755006" y="5789295"/>
            <a:chExt cx="1965325" cy="918841"/>
          </a:xfrm>
        </p:grpSpPr>
        <p:sp>
          <p:nvSpPr>
            <p:cNvPr id="51220" name="Text Box 9"/>
            <p:cNvSpPr txBox="1">
              <a:spLocks noChangeArrowheads="1"/>
            </p:cNvSpPr>
            <p:nvPr/>
          </p:nvSpPr>
          <p:spPr bwMode="auto">
            <a:xfrm>
              <a:off x="3755006" y="6250936"/>
              <a:ext cx="1965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dirty="0">
                  <a:solidFill>
                    <a:srgbClr val="FF5050"/>
                  </a:solidFill>
                </a:rPr>
                <a:t>Vaporization </a:t>
              </a:r>
              <a:endParaRPr lang="nl-NL" altLang="en-US" sz="2400" b="0" dirty="0">
                <a:solidFill>
                  <a:srgbClr val="FF5050"/>
                </a:solidFill>
              </a:endParaRPr>
            </a:p>
          </p:txBody>
        </p:sp>
        <p:sp>
          <p:nvSpPr>
            <p:cNvPr id="205842" name="AutoShape 18"/>
            <p:cNvSpPr>
              <a:spLocks noChangeArrowheads="1"/>
            </p:cNvSpPr>
            <p:nvPr/>
          </p:nvSpPr>
          <p:spPr bwMode="auto">
            <a:xfrm>
              <a:off x="4356100" y="5789295"/>
              <a:ext cx="366960" cy="465773"/>
            </a:xfrm>
            <a:prstGeom prst="downArrow">
              <a:avLst>
                <a:gd name="adj1" fmla="val 50000"/>
                <a:gd name="adj2" fmla="val 53308"/>
              </a:avLst>
            </a:prstGeom>
            <a:solidFill>
              <a:srgbClr val="FF0000"/>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sp>
        <p:nvSpPr>
          <p:cNvPr id="205835" name="Text Box 11"/>
          <p:cNvSpPr txBox="1">
            <a:spLocks noChangeArrowheads="1"/>
          </p:cNvSpPr>
          <p:nvPr/>
        </p:nvSpPr>
        <p:spPr bwMode="auto">
          <a:xfrm>
            <a:off x="7824789" y="3573463"/>
            <a:ext cx="2592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US" altLang="en-US" sz="2400" b="0">
                <a:solidFill>
                  <a:schemeClr val="folHlink"/>
                </a:solidFill>
              </a:rPr>
              <a:t>Pressure wave </a:t>
            </a:r>
            <a:endParaRPr lang="nl-NL" altLang="en-US" sz="2400" b="0">
              <a:solidFill>
                <a:schemeClr val="folHlink"/>
              </a:solidFill>
            </a:endParaRPr>
          </a:p>
        </p:txBody>
      </p:sp>
      <p:grpSp>
        <p:nvGrpSpPr>
          <p:cNvPr id="5" name="Group 23"/>
          <p:cNvGrpSpPr>
            <a:grpSpLocks/>
          </p:cNvGrpSpPr>
          <p:nvPr/>
        </p:nvGrpSpPr>
        <p:grpSpPr bwMode="auto">
          <a:xfrm>
            <a:off x="8616950" y="4276409"/>
            <a:ext cx="1131888" cy="1049655"/>
            <a:chOff x="7092950" y="4276408"/>
            <a:chExt cx="1131888" cy="1049655"/>
          </a:xfrm>
        </p:grpSpPr>
        <p:sp>
          <p:nvSpPr>
            <p:cNvPr id="51218" name="Text Box 12"/>
            <p:cNvSpPr txBox="1">
              <a:spLocks noChangeArrowheads="1"/>
            </p:cNvSpPr>
            <p:nvPr/>
          </p:nvSpPr>
          <p:spPr bwMode="auto">
            <a:xfrm>
              <a:off x="7092950" y="4868863"/>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chemeClr val="folHlink"/>
                  </a:solidFill>
                </a:rPr>
                <a:t>Stress </a:t>
              </a:r>
              <a:endParaRPr lang="nl-NL" altLang="en-US" sz="2400" b="0">
                <a:solidFill>
                  <a:schemeClr val="folHlink"/>
                </a:solidFill>
              </a:endParaRPr>
            </a:p>
          </p:txBody>
        </p:sp>
        <p:sp>
          <p:nvSpPr>
            <p:cNvPr id="205843" name="AutoShape 19"/>
            <p:cNvSpPr>
              <a:spLocks noChangeArrowheads="1"/>
            </p:cNvSpPr>
            <p:nvPr/>
          </p:nvSpPr>
          <p:spPr bwMode="auto">
            <a:xfrm>
              <a:off x="7451725" y="4276408"/>
              <a:ext cx="366960" cy="465773"/>
            </a:xfrm>
            <a:prstGeom prst="downArrow">
              <a:avLst>
                <a:gd name="adj1" fmla="val 50000"/>
                <a:gd name="adj2" fmla="val 53308"/>
              </a:avLst>
            </a:prstGeom>
            <a:solidFill>
              <a:schemeClr val="accent4">
                <a:lumMod val="60000"/>
                <a:lumOff val="40000"/>
              </a:schemeClr>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6" name="Group 24"/>
          <p:cNvGrpSpPr>
            <a:grpSpLocks/>
          </p:cNvGrpSpPr>
          <p:nvPr/>
        </p:nvGrpSpPr>
        <p:grpSpPr bwMode="auto">
          <a:xfrm>
            <a:off x="7680326" y="5253317"/>
            <a:ext cx="2778125" cy="793472"/>
            <a:chOff x="6156325" y="5253641"/>
            <a:chExt cx="2778125" cy="793147"/>
          </a:xfrm>
        </p:grpSpPr>
        <p:sp>
          <p:nvSpPr>
            <p:cNvPr id="51216" name="Text Box 13"/>
            <p:cNvSpPr txBox="1">
              <a:spLocks noChangeArrowheads="1"/>
            </p:cNvSpPr>
            <p:nvPr/>
          </p:nvSpPr>
          <p:spPr bwMode="auto">
            <a:xfrm>
              <a:off x="6156325" y="5589588"/>
              <a:ext cx="2778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chemeClr val="folHlink"/>
                  </a:solidFill>
                </a:rPr>
                <a:t>Plastic deformation</a:t>
              </a:r>
              <a:endParaRPr lang="nl-NL" altLang="en-US" sz="2400" b="0">
                <a:solidFill>
                  <a:schemeClr val="folHlink"/>
                </a:solidFill>
              </a:endParaRPr>
            </a:p>
          </p:txBody>
        </p:sp>
        <p:sp>
          <p:nvSpPr>
            <p:cNvPr id="205844" name="AutoShape 20"/>
            <p:cNvSpPr>
              <a:spLocks noChangeArrowheads="1"/>
            </p:cNvSpPr>
            <p:nvPr/>
          </p:nvSpPr>
          <p:spPr bwMode="auto">
            <a:xfrm>
              <a:off x="7451725" y="5253641"/>
              <a:ext cx="431800" cy="454871"/>
            </a:xfrm>
            <a:prstGeom prst="downArrow">
              <a:avLst>
                <a:gd name="adj1" fmla="val 50000"/>
                <a:gd name="adj2" fmla="val 39944"/>
              </a:avLst>
            </a:prstGeom>
            <a:solidFill>
              <a:schemeClr val="accent4">
                <a:lumMod val="60000"/>
                <a:lumOff val="40000"/>
              </a:schemeClr>
            </a:soli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7" name="Group 25"/>
          <p:cNvGrpSpPr>
            <a:grpSpLocks/>
          </p:cNvGrpSpPr>
          <p:nvPr/>
        </p:nvGrpSpPr>
        <p:grpSpPr bwMode="auto">
          <a:xfrm>
            <a:off x="8472488" y="5938322"/>
            <a:ext cx="1319212" cy="756166"/>
            <a:chOff x="6948488" y="5938322"/>
            <a:chExt cx="1319212" cy="756166"/>
          </a:xfrm>
        </p:grpSpPr>
        <p:sp>
          <p:nvSpPr>
            <p:cNvPr id="51214" name="Text Box 14"/>
            <p:cNvSpPr txBox="1">
              <a:spLocks noChangeArrowheads="1"/>
            </p:cNvSpPr>
            <p:nvPr/>
          </p:nvSpPr>
          <p:spPr bwMode="auto">
            <a:xfrm>
              <a:off x="6948488" y="6237288"/>
              <a:ext cx="1319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dirty="0">
                  <a:solidFill>
                    <a:schemeClr val="folHlink"/>
                  </a:solidFill>
                </a:rPr>
                <a:t>Fracture</a:t>
              </a:r>
              <a:endParaRPr lang="nl-NL" altLang="en-US" sz="2400" b="0" dirty="0">
                <a:solidFill>
                  <a:schemeClr val="folHlink"/>
                </a:solidFill>
              </a:endParaRPr>
            </a:p>
          </p:txBody>
        </p:sp>
        <p:sp>
          <p:nvSpPr>
            <p:cNvPr id="205845" name="AutoShape 21"/>
            <p:cNvSpPr>
              <a:spLocks noChangeArrowheads="1"/>
            </p:cNvSpPr>
            <p:nvPr/>
          </p:nvSpPr>
          <p:spPr bwMode="auto">
            <a:xfrm>
              <a:off x="7451725" y="5938322"/>
              <a:ext cx="431800" cy="455057"/>
            </a:xfrm>
            <a:prstGeom prst="downArrow">
              <a:avLst>
                <a:gd name="adj1" fmla="val 50000"/>
                <a:gd name="adj2" fmla="val 39944"/>
              </a:avLst>
            </a:prstGeom>
            <a:solidFill>
              <a:schemeClr val="accent4">
                <a:lumMod val="60000"/>
                <a:lumOff val="40000"/>
              </a:schemeClr>
            </a:soli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latin typeface="Arial" charset="0"/>
              </a:endParaRPr>
            </a:p>
          </p:txBody>
        </p:sp>
      </p:grpSp>
    </p:spTree>
    <p:extLst>
      <p:ext uri="{BB962C8B-B14F-4D97-AF65-F5344CB8AC3E}">
        <p14:creationId xmlns:p14="http://schemas.microsoft.com/office/powerpoint/2010/main" val="488784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583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583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5829" grpId="0"/>
      <p:bldP spid="205830" grpId="0"/>
      <p:bldP spid="20583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 photon process</a:t>
            </a:r>
          </a:p>
        </p:txBody>
      </p:sp>
      <p:sp>
        <p:nvSpPr>
          <p:cNvPr id="3" name="Content Placeholder 2"/>
          <p:cNvSpPr>
            <a:spLocks noGrp="1"/>
          </p:cNvSpPr>
          <p:nvPr>
            <p:ph idx="1"/>
          </p:nvPr>
        </p:nvSpPr>
        <p:spPr/>
        <p:txBody>
          <a:bodyPr/>
          <a:lstStyle/>
          <a:p>
            <a:r>
              <a:rPr lang="en-US" dirty="0"/>
              <a:t>Photon needs to be energetic enough to directly ionize the material</a:t>
            </a:r>
          </a:p>
          <a:p>
            <a:r>
              <a:rPr lang="en-US" dirty="0"/>
              <a:t>UV lasers (short wavelength)</a:t>
            </a:r>
          </a:p>
          <a:p>
            <a:r>
              <a:rPr lang="en-US" dirty="0"/>
              <a:t>Example: lasers / Frequency tripled </a:t>
            </a:r>
            <a:r>
              <a:rPr lang="en-US" dirty="0" err="1"/>
              <a:t>Nd</a:t>
            </a:r>
            <a:r>
              <a:rPr lang="en-US" dirty="0"/>
              <a:t>-YAG lasers </a:t>
            </a:r>
          </a:p>
        </p:txBody>
      </p:sp>
      <p:sp>
        <p:nvSpPr>
          <p:cNvPr id="4" name="Line 3"/>
          <p:cNvSpPr>
            <a:spLocks noChangeShapeType="1"/>
          </p:cNvSpPr>
          <p:nvPr/>
        </p:nvSpPr>
        <p:spPr bwMode="auto">
          <a:xfrm>
            <a:off x="5845164" y="4066118"/>
            <a:ext cx="2449512" cy="0"/>
          </a:xfrm>
          <a:prstGeom prst="line">
            <a:avLst/>
          </a:prstGeom>
          <a:noFill/>
          <a:ln w="38100">
            <a:solidFill>
              <a:srgbClr val="FF9999"/>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5" name="Line 4"/>
          <p:cNvSpPr>
            <a:spLocks noChangeShapeType="1"/>
          </p:cNvSpPr>
          <p:nvPr/>
        </p:nvSpPr>
        <p:spPr bwMode="auto">
          <a:xfrm>
            <a:off x="5845164" y="6082243"/>
            <a:ext cx="2449512" cy="0"/>
          </a:xfrm>
          <a:prstGeom prst="line">
            <a:avLst/>
          </a:prstGeom>
          <a:noFill/>
          <a:ln w="76200">
            <a:solidFill>
              <a:srgbClr val="FF0000"/>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grpSp>
        <p:nvGrpSpPr>
          <p:cNvPr id="6" name="Group 5"/>
          <p:cNvGrpSpPr>
            <a:grpSpLocks/>
          </p:cNvGrpSpPr>
          <p:nvPr/>
        </p:nvGrpSpPr>
        <p:grpSpPr bwMode="auto">
          <a:xfrm>
            <a:off x="2248605" y="4065325"/>
            <a:ext cx="5507039" cy="2166938"/>
            <a:chOff x="-1359" y="1842"/>
            <a:chExt cx="3469" cy="1365"/>
          </a:xfrm>
        </p:grpSpPr>
        <p:sp>
          <p:nvSpPr>
            <p:cNvPr id="7" name="Freeform 6"/>
            <p:cNvSpPr>
              <a:spLocks/>
            </p:cNvSpPr>
            <p:nvPr/>
          </p:nvSpPr>
          <p:spPr bwMode="auto">
            <a:xfrm rot="16200000" flipV="1">
              <a:off x="1414" y="2402"/>
              <a:ext cx="1255" cy="136"/>
            </a:xfrm>
            <a:custGeom>
              <a:avLst/>
              <a:gdLst/>
              <a:ahLst/>
              <a:cxnLst>
                <a:cxn ang="0">
                  <a:pos x="0" y="309"/>
                </a:cxn>
                <a:cxn ang="0">
                  <a:pos x="46" y="82"/>
                </a:cxn>
                <a:cxn ang="0">
                  <a:pos x="97" y="15"/>
                </a:cxn>
                <a:cxn ang="0">
                  <a:pos x="145" y="171"/>
                </a:cxn>
                <a:cxn ang="0">
                  <a:pos x="229" y="291"/>
                </a:cxn>
                <a:cxn ang="0">
                  <a:pos x="283" y="141"/>
                </a:cxn>
                <a:cxn ang="0">
                  <a:pos x="325" y="45"/>
                </a:cxn>
                <a:cxn ang="0">
                  <a:pos x="373" y="141"/>
                </a:cxn>
                <a:cxn ang="0">
                  <a:pos x="463" y="261"/>
                </a:cxn>
                <a:cxn ang="0">
                  <a:pos x="541" y="21"/>
                </a:cxn>
                <a:cxn ang="0">
                  <a:pos x="637" y="267"/>
                </a:cxn>
                <a:cxn ang="0">
                  <a:pos x="727" y="87"/>
                </a:cxn>
                <a:cxn ang="0">
                  <a:pos x="841" y="75"/>
                </a:cxn>
              </a:cxnLst>
              <a:rect l="0" t="0" r="r" b="b"/>
              <a:pathLst>
                <a:path w="841" h="309">
                  <a:moveTo>
                    <a:pt x="0" y="309"/>
                  </a:moveTo>
                  <a:cubicBezTo>
                    <a:pt x="11" y="218"/>
                    <a:pt x="30" y="131"/>
                    <a:pt x="46" y="82"/>
                  </a:cubicBezTo>
                  <a:cubicBezTo>
                    <a:pt x="62" y="33"/>
                    <a:pt x="81" y="0"/>
                    <a:pt x="97" y="15"/>
                  </a:cubicBezTo>
                  <a:cubicBezTo>
                    <a:pt x="113" y="30"/>
                    <a:pt x="123" y="125"/>
                    <a:pt x="145" y="171"/>
                  </a:cubicBezTo>
                  <a:cubicBezTo>
                    <a:pt x="167" y="217"/>
                    <a:pt x="206" y="296"/>
                    <a:pt x="229" y="291"/>
                  </a:cubicBezTo>
                  <a:cubicBezTo>
                    <a:pt x="252" y="286"/>
                    <a:pt x="267" y="182"/>
                    <a:pt x="283" y="141"/>
                  </a:cubicBezTo>
                  <a:cubicBezTo>
                    <a:pt x="299" y="100"/>
                    <a:pt x="310" y="45"/>
                    <a:pt x="325" y="45"/>
                  </a:cubicBezTo>
                  <a:cubicBezTo>
                    <a:pt x="340" y="45"/>
                    <a:pt x="350" y="105"/>
                    <a:pt x="373" y="141"/>
                  </a:cubicBezTo>
                  <a:cubicBezTo>
                    <a:pt x="396" y="177"/>
                    <a:pt x="435" y="281"/>
                    <a:pt x="463" y="261"/>
                  </a:cubicBezTo>
                  <a:cubicBezTo>
                    <a:pt x="491" y="241"/>
                    <a:pt x="512" y="20"/>
                    <a:pt x="541" y="21"/>
                  </a:cubicBezTo>
                  <a:cubicBezTo>
                    <a:pt x="570" y="22"/>
                    <a:pt x="606" y="256"/>
                    <a:pt x="637" y="267"/>
                  </a:cubicBezTo>
                  <a:cubicBezTo>
                    <a:pt x="668" y="278"/>
                    <a:pt x="693" y="119"/>
                    <a:pt x="727" y="87"/>
                  </a:cubicBezTo>
                  <a:cubicBezTo>
                    <a:pt x="761" y="55"/>
                    <a:pt x="817" y="77"/>
                    <a:pt x="841" y="75"/>
                  </a:cubicBezTo>
                </a:path>
              </a:pathLst>
            </a:custGeom>
            <a:noFill/>
            <a:ln w="9525">
              <a:solidFill>
                <a:schemeClr val="tx1"/>
              </a:solidFill>
              <a:round/>
              <a:headEnd type="none" w="med" len="me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 name="Text Box 7"/>
            <p:cNvSpPr txBox="1">
              <a:spLocks noChangeArrowheads="1"/>
            </p:cNvSpPr>
            <p:nvPr/>
          </p:nvSpPr>
          <p:spPr bwMode="auto">
            <a:xfrm>
              <a:off x="681" y="2019"/>
              <a:ext cx="12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spcBef>
                  <a:spcPct val="0"/>
                </a:spcBef>
              </a:pPr>
              <a:r>
                <a:rPr lang="nl-NL" altLang="en-US" sz="2400" b="0" dirty="0">
                  <a:solidFill>
                    <a:schemeClr val="tx1"/>
                  </a:solidFill>
                </a:rPr>
                <a:t>Single photon</a:t>
              </a:r>
            </a:p>
          </p:txBody>
        </p:sp>
        <p:sp>
          <p:nvSpPr>
            <p:cNvPr id="9" name="Text Box 8"/>
            <p:cNvSpPr txBox="1">
              <a:spLocks noChangeArrowheads="1"/>
            </p:cNvSpPr>
            <p:nvPr/>
          </p:nvSpPr>
          <p:spPr bwMode="auto">
            <a:xfrm>
              <a:off x="781" y="2352"/>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spcBef>
                  <a:spcPct val="0"/>
                </a:spcBef>
              </a:pPr>
              <a:r>
                <a:rPr lang="nl-NL" altLang="en-US" sz="2400" b="0" dirty="0">
                  <a:solidFill>
                    <a:schemeClr val="tx1"/>
                  </a:solidFill>
                </a:rPr>
                <a:t>h</a:t>
              </a:r>
              <a:r>
                <a:rPr lang="nl-NL" altLang="en-US" sz="2400" b="0" dirty="0">
                  <a:solidFill>
                    <a:schemeClr val="tx1"/>
                  </a:solidFill>
                  <a:latin typeface="Symbol" pitchFamily="18" charset="2"/>
                  <a:sym typeface="Symbol" pitchFamily="18" charset="2"/>
                </a:rPr>
                <a:t></a:t>
              </a:r>
              <a:r>
                <a:rPr lang="en-US" altLang="en-US" sz="2400" b="0" dirty="0">
                  <a:solidFill>
                    <a:schemeClr val="tx1"/>
                  </a:solidFill>
                  <a:sym typeface="Symbol" pitchFamily="18" charset="2"/>
                </a:rPr>
                <a:t> = E</a:t>
              </a:r>
              <a:r>
                <a:rPr lang="en-US" altLang="en-US" sz="2400" b="0" baseline="-25000" dirty="0">
                  <a:solidFill>
                    <a:schemeClr val="tx1"/>
                  </a:solidFill>
                  <a:sym typeface="Symbol" pitchFamily="18" charset="2"/>
                </a:rPr>
                <a:t>2</a:t>
              </a:r>
              <a:r>
                <a:rPr lang="en-US" altLang="en-US" sz="2400" b="0" dirty="0">
                  <a:solidFill>
                    <a:schemeClr val="tx1"/>
                  </a:solidFill>
                  <a:sym typeface="Symbol" pitchFamily="18" charset="2"/>
                </a:rPr>
                <a:t>-E</a:t>
              </a:r>
              <a:r>
                <a:rPr lang="en-US" altLang="en-US" sz="2400" b="0" baseline="-25000" dirty="0">
                  <a:solidFill>
                    <a:schemeClr val="tx1"/>
                  </a:solidFill>
                  <a:sym typeface="Symbol" pitchFamily="18" charset="2"/>
                </a:rPr>
                <a:t>1</a:t>
              </a:r>
              <a:endParaRPr lang="nl-NL" altLang="en-US" sz="2400" b="0" baseline="-25000" dirty="0">
                <a:solidFill>
                  <a:schemeClr val="tx1"/>
                </a:solidFill>
                <a:sym typeface="Symbol" pitchFamily="18" charset="2"/>
              </a:endParaRPr>
            </a:p>
          </p:txBody>
        </p:sp>
        <p:sp>
          <p:nvSpPr>
            <p:cNvPr id="10" name="Text Box 9"/>
            <p:cNvSpPr txBox="1">
              <a:spLocks noChangeArrowheads="1"/>
            </p:cNvSpPr>
            <p:nvPr/>
          </p:nvSpPr>
          <p:spPr bwMode="auto">
            <a:xfrm>
              <a:off x="-1359" y="2765"/>
              <a:ext cx="176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spcBef>
                  <a:spcPct val="0"/>
                </a:spcBef>
              </a:pPr>
              <a:r>
                <a:rPr lang="en-US" altLang="en-US" sz="2000" i="1" dirty="0">
                  <a:solidFill>
                    <a:schemeClr val="tx1"/>
                  </a:solidFill>
                  <a:sym typeface="Symbol" pitchFamily="18" charset="2"/>
                </a:rPr>
                <a:t>Typically  &lt; 200 nm for fused silica</a:t>
              </a:r>
            </a:p>
          </p:txBody>
        </p:sp>
      </p:grpSp>
      <p:sp>
        <p:nvSpPr>
          <p:cNvPr id="11" name="TextBox 10"/>
          <p:cNvSpPr txBox="1"/>
          <p:nvPr/>
        </p:nvSpPr>
        <p:spPr>
          <a:xfrm>
            <a:off x="8491443" y="5956320"/>
            <a:ext cx="1446230" cy="369332"/>
          </a:xfrm>
          <a:prstGeom prst="rect">
            <a:avLst/>
          </a:prstGeom>
          <a:noFill/>
        </p:spPr>
        <p:txBody>
          <a:bodyPr wrap="none" rtlCol="0">
            <a:spAutoFit/>
          </a:bodyPr>
          <a:lstStyle/>
          <a:p>
            <a:r>
              <a:rPr lang="en-US" dirty="0"/>
              <a:t>Valence band</a:t>
            </a:r>
          </a:p>
        </p:txBody>
      </p:sp>
      <p:sp>
        <p:nvSpPr>
          <p:cNvPr id="12" name="TextBox 11"/>
          <p:cNvSpPr txBox="1"/>
          <p:nvPr/>
        </p:nvSpPr>
        <p:spPr>
          <a:xfrm>
            <a:off x="8491444" y="3881452"/>
            <a:ext cx="1848583" cy="369332"/>
          </a:xfrm>
          <a:prstGeom prst="rect">
            <a:avLst/>
          </a:prstGeom>
          <a:noFill/>
        </p:spPr>
        <p:txBody>
          <a:bodyPr wrap="none" rtlCol="0">
            <a:spAutoFit/>
          </a:bodyPr>
          <a:lstStyle/>
          <a:p>
            <a:r>
              <a:rPr lang="en-US" dirty="0"/>
              <a:t>Conduction band</a:t>
            </a:r>
          </a:p>
        </p:txBody>
      </p:sp>
    </p:spTree>
    <p:extLst>
      <p:ext uri="{BB962C8B-B14F-4D97-AF65-F5344CB8AC3E}">
        <p14:creationId xmlns:p14="http://schemas.microsoft.com/office/powerpoint/2010/main" val="56969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UV laser ablation</a:t>
            </a:r>
            <a:endParaRPr lang="en-US"/>
          </a:p>
        </p:txBody>
      </p:sp>
      <p:sp>
        <p:nvSpPr>
          <p:cNvPr id="3" name="Espace réservé du contenu 2"/>
          <p:cNvSpPr>
            <a:spLocks noGrp="1"/>
          </p:cNvSpPr>
          <p:nvPr>
            <p:ph idx="1"/>
          </p:nvPr>
        </p:nvSpPr>
        <p:spPr>
          <a:xfrm>
            <a:off x="838200" y="1825625"/>
            <a:ext cx="8680704" cy="4351338"/>
          </a:xfrm>
        </p:spPr>
        <p:txBody>
          <a:bodyPr/>
          <a:lstStyle/>
          <a:p>
            <a:r>
              <a:rPr lang="fr-FR"/>
              <a:t>In this example, the beam is shaped using interferences</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79</a:t>
            </a:fld>
            <a:endParaRPr lang="fr-CH"/>
          </a:p>
        </p:txBody>
      </p:sp>
      <p:sp>
        <p:nvSpPr>
          <p:cNvPr id="5" name="Espace réservé du texte 4"/>
          <p:cNvSpPr txBox="1">
            <a:spLocks/>
          </p:cNvSpPr>
          <p:nvPr/>
        </p:nvSpPr>
        <p:spPr>
          <a:xfrm>
            <a:off x="6330188" y="2304800"/>
            <a:ext cx="3206591" cy="382034"/>
          </a:xfrm>
          <a:prstGeom prst="rect">
            <a:avLst/>
          </a:prstGeom>
        </p:spPr>
        <p:txBody>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rgbClr val="FF0000"/>
              </a:buClr>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a:t>Polycarbonate</a:t>
            </a:r>
            <a:endParaRPr lang="en-US" sz="1600"/>
          </a:p>
        </p:txBody>
      </p:sp>
      <p:pic>
        <p:nvPicPr>
          <p:cNvPr id="6" name="Imag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2444" y="2283622"/>
            <a:ext cx="5143500" cy="2390775"/>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05635" y="2605785"/>
            <a:ext cx="5112161" cy="3794109"/>
          </a:xfrm>
          <a:prstGeom prst="rect">
            <a:avLst/>
          </a:prstGeom>
        </p:spPr>
      </p:pic>
      <p:sp>
        <p:nvSpPr>
          <p:cNvPr id="8" name="ZoneTexte 7"/>
          <p:cNvSpPr txBox="1"/>
          <p:nvPr/>
        </p:nvSpPr>
        <p:spPr bwMode="auto">
          <a:xfrm>
            <a:off x="1093859" y="4932339"/>
            <a:ext cx="1909497" cy="400110"/>
          </a:xfrm>
          <a:prstGeom prst="rect">
            <a:avLst/>
          </a:prstGeom>
          <a:noFill/>
          <a:ln w="50800">
            <a:noFill/>
            <a:miter lim="800000"/>
            <a:headEnd/>
            <a:tailEnd/>
          </a:ln>
        </p:spPr>
        <p:txBody>
          <a:bodyPr wrap="none" rtlCol="0">
            <a:spAutoFit/>
          </a:bodyPr>
          <a:lstStyle/>
          <a:p>
            <a:pPr eaLnBrk="0" hangingPunct="0">
              <a:buNone/>
            </a:pPr>
            <a:r>
              <a:rPr lang="fr-FR" sz="2000" kern="0">
                <a:solidFill>
                  <a:srgbClr val="FF0000"/>
                </a:solidFill>
                <a:latin typeface="Arial" pitchFamily="34" charset="0"/>
                <a:cs typeface="Arial" pitchFamily="34" charset="0"/>
              </a:rPr>
              <a:t>3 ns long pulse</a:t>
            </a:r>
            <a:endParaRPr lang="en-US" sz="2000" kern="0">
              <a:solidFill>
                <a:srgbClr val="FF0000"/>
              </a:solidFill>
              <a:latin typeface="Arial" pitchFamily="34" charset="0"/>
              <a:cs typeface="Arial" pitchFamily="34" charset="0"/>
            </a:endParaRPr>
          </a:p>
        </p:txBody>
      </p:sp>
      <p:sp>
        <p:nvSpPr>
          <p:cNvPr id="10" name="Espace réservé du texte 5"/>
          <p:cNvSpPr txBox="1">
            <a:spLocks/>
          </p:cNvSpPr>
          <p:nvPr/>
        </p:nvSpPr>
        <p:spPr>
          <a:xfrm>
            <a:off x="6405635" y="6399894"/>
            <a:ext cx="4826498" cy="325954"/>
          </a:xfrm>
          <a:prstGeom prst="rect">
            <a:avLst/>
          </a:prstGeom>
        </p:spPr>
        <p:txBody>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rgbClr val="FF0000"/>
              </a:buClr>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a:t>Mezera et al, </a:t>
            </a:r>
            <a:r>
              <a:rPr lang="en-US" sz="1600" i="1"/>
              <a:t>Nanomaterials</a:t>
            </a:r>
            <a:r>
              <a:rPr lang="en-US" sz="1600"/>
              <a:t> </a:t>
            </a:r>
            <a:r>
              <a:rPr lang="en-US" sz="1600" b="1" i="1"/>
              <a:t>10</a:t>
            </a:r>
            <a:r>
              <a:rPr lang="en-US" sz="1600"/>
              <a:t>, 1184 (2020)</a:t>
            </a:r>
          </a:p>
        </p:txBody>
      </p:sp>
    </p:spTree>
    <p:extLst>
      <p:ext uri="{BB962C8B-B14F-4D97-AF65-F5344CB8AC3E}">
        <p14:creationId xmlns:p14="http://schemas.microsoft.com/office/powerpoint/2010/main" val="2326062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523663" y="6399213"/>
            <a:ext cx="668337" cy="342900"/>
          </a:xfrm>
        </p:spPr>
        <p:txBody>
          <a:bodyPr/>
          <a:lstStyle/>
          <a:p>
            <a:fld id="{44A68BA8-7460-4AE7-97A1-6C92CDFA0F8E}" type="slidenum">
              <a:rPr lang="fr-CH" smtClean="0"/>
              <a:pPr/>
              <a:t>8</a:t>
            </a:fld>
            <a:endParaRPr lang="fr-CH"/>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0208" y="175363"/>
            <a:ext cx="9933140" cy="6518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333973" y="5419973"/>
            <a:ext cx="1579831" cy="923330"/>
          </a:xfrm>
          <a:prstGeom prst="rect">
            <a:avLst/>
          </a:prstGeom>
          <a:noFill/>
        </p:spPr>
        <p:txBody>
          <a:bodyPr wrap="square" rtlCol="0">
            <a:spAutoFit/>
          </a:bodyPr>
          <a:lstStyle/>
          <a:p>
            <a:r>
              <a:rPr lang="fr-CH" dirty="0" err="1">
                <a:solidFill>
                  <a:schemeClr val="bg2"/>
                </a:solidFill>
              </a:rPr>
              <a:t>Chichkov</a:t>
            </a:r>
            <a:r>
              <a:rPr lang="fr-CH" dirty="0">
                <a:solidFill>
                  <a:schemeClr val="bg2"/>
                </a:solidFill>
              </a:rPr>
              <a:t>, Nature </a:t>
            </a:r>
            <a:r>
              <a:rPr lang="fr-CH" dirty="0" err="1">
                <a:solidFill>
                  <a:schemeClr val="bg2"/>
                </a:solidFill>
              </a:rPr>
              <a:t>Comm</a:t>
            </a:r>
            <a:r>
              <a:rPr lang="fr-CH" dirty="0">
                <a:solidFill>
                  <a:schemeClr val="bg2"/>
                </a:solidFill>
              </a:rPr>
              <a:t>. (2015)</a:t>
            </a:r>
            <a:endParaRPr lang="en-US" dirty="0">
              <a:solidFill>
                <a:schemeClr val="bg2"/>
              </a:solidFill>
            </a:endParaRPr>
          </a:p>
        </p:txBody>
      </p:sp>
    </p:spTree>
    <p:extLst>
      <p:ext uri="{BB962C8B-B14F-4D97-AF65-F5344CB8AC3E}">
        <p14:creationId xmlns:p14="http://schemas.microsoft.com/office/powerpoint/2010/main" val="4626375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41415" y="745068"/>
            <a:ext cx="8702408" cy="5350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215466" y="105305"/>
            <a:ext cx="5271911" cy="1143000"/>
          </a:xfrm>
        </p:spPr>
        <p:txBody>
          <a:bodyPr>
            <a:normAutofit/>
          </a:bodyPr>
          <a:lstStyle/>
          <a:p>
            <a:r>
              <a:rPr lang="en-US" dirty="0"/>
              <a:t>Optimization</a:t>
            </a:r>
          </a:p>
        </p:txBody>
      </p:sp>
      <p:sp>
        <p:nvSpPr>
          <p:cNvPr id="4" name="Rectangle 3"/>
          <p:cNvSpPr/>
          <p:nvPr/>
        </p:nvSpPr>
        <p:spPr>
          <a:xfrm>
            <a:off x="2415456" y="6245510"/>
            <a:ext cx="6113645" cy="338554"/>
          </a:xfrm>
          <a:prstGeom prst="rect">
            <a:avLst/>
          </a:prstGeom>
        </p:spPr>
        <p:txBody>
          <a:bodyPr wrap="square">
            <a:spAutoFit/>
          </a:bodyPr>
          <a:lstStyle/>
          <a:p>
            <a:r>
              <a:rPr lang="en-US" sz="1600" dirty="0"/>
              <a:t>D. </a:t>
            </a:r>
            <a:r>
              <a:rPr lang="en-US" sz="1600" dirty="0" err="1"/>
              <a:t>Bruneel</a:t>
            </a:r>
            <a:r>
              <a:rPr lang="en-US" sz="1600" dirty="0"/>
              <a:t>, </a:t>
            </a:r>
            <a:r>
              <a:rPr lang="en-US" sz="1600" i="1" dirty="0"/>
              <a:t>et al. </a:t>
            </a:r>
            <a:r>
              <a:rPr lang="en-US" sz="1600" dirty="0"/>
              <a:t>, Optics and Lasers </a:t>
            </a:r>
            <a:r>
              <a:rPr lang="nl-NL" sz="1600" dirty="0"/>
              <a:t>in Engineering, </a:t>
            </a:r>
            <a:r>
              <a:rPr lang="nl-NL" sz="1600" b="1" dirty="0"/>
              <a:t>48</a:t>
            </a:r>
            <a:r>
              <a:rPr lang="nl-NL" sz="1600" dirty="0"/>
              <a:t>, 268-271 </a:t>
            </a:r>
            <a:r>
              <a:rPr lang="en-US" sz="1600" dirty="0"/>
              <a:t>(2010)</a:t>
            </a:r>
          </a:p>
        </p:txBody>
      </p:sp>
    </p:spTree>
    <p:extLst>
      <p:ext uri="{BB962C8B-B14F-4D97-AF65-F5344CB8AC3E}">
        <p14:creationId xmlns:p14="http://schemas.microsoft.com/office/powerpoint/2010/main" val="20686877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210" y="292342"/>
            <a:ext cx="10567283" cy="1389982"/>
          </a:xfrm>
        </p:spPr>
        <p:txBody>
          <a:bodyPr>
            <a:noAutofit/>
          </a:bodyPr>
          <a:lstStyle/>
          <a:p>
            <a:r>
              <a:rPr lang="en-US" sz="3600" dirty="0"/>
              <a:t>‘Material Removal Rate’, example of an empirical law</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8419" y="1969825"/>
            <a:ext cx="3915079" cy="1488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023" y="3184696"/>
            <a:ext cx="9525" cy="1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82648" y="3609976"/>
            <a:ext cx="5857875"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33404" y="3610099"/>
            <a:ext cx="332509" cy="2850078"/>
          </a:xfrm>
          <a:prstGeom prst="rect">
            <a:avLst/>
          </a:prstGeom>
          <a:solidFill>
            <a:schemeClr val="accent6">
              <a:alpha val="3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3" name="Rectangle 2"/>
          <p:cNvSpPr/>
          <p:nvPr/>
        </p:nvSpPr>
        <p:spPr>
          <a:xfrm>
            <a:off x="7787308" y="5777370"/>
            <a:ext cx="2737263" cy="830997"/>
          </a:xfrm>
          <a:prstGeom prst="rect">
            <a:avLst/>
          </a:prstGeom>
        </p:spPr>
        <p:txBody>
          <a:bodyPr wrap="square">
            <a:spAutoFit/>
          </a:bodyPr>
          <a:lstStyle/>
          <a:p>
            <a:r>
              <a:rPr lang="de-DE" sz="1600" dirty="0">
                <a:latin typeface="Helvetica" panose="020B0604020202020204" pitchFamily="34" charset="0"/>
                <a:cs typeface="Helvetica" panose="020B0604020202020204" pitchFamily="34" charset="0"/>
              </a:rPr>
              <a:t>B. Neuenschwander, et al.,  </a:t>
            </a:r>
            <a:r>
              <a:rPr lang="en-US" sz="1600" dirty="0">
                <a:latin typeface="Helvetica" panose="020B0604020202020204" pitchFamily="34" charset="0"/>
                <a:cs typeface="Helvetica" panose="020B0604020202020204" pitchFamily="34" charset="0"/>
              </a:rPr>
              <a:t>Phys. Procedia </a:t>
            </a:r>
            <a:r>
              <a:rPr lang="en-US" sz="1600" b="1" dirty="0">
                <a:latin typeface="Helvetica" panose="020B0604020202020204" pitchFamily="34" charset="0"/>
                <a:cs typeface="Helvetica" panose="020B0604020202020204" pitchFamily="34" charset="0"/>
              </a:rPr>
              <a:t>56</a:t>
            </a:r>
            <a:r>
              <a:rPr lang="en-US" sz="1600" dirty="0">
                <a:latin typeface="Helvetica" panose="020B0604020202020204" pitchFamily="34" charset="0"/>
                <a:cs typeface="Helvetica" panose="020B0604020202020204" pitchFamily="34" charset="0"/>
              </a:rPr>
              <a:t>, 1047–1058 (2014).</a:t>
            </a:r>
          </a:p>
        </p:txBody>
      </p:sp>
      <p:grpSp>
        <p:nvGrpSpPr>
          <p:cNvPr id="8" name="Group 7"/>
          <p:cNvGrpSpPr/>
          <p:nvPr/>
        </p:nvGrpSpPr>
        <p:grpSpPr>
          <a:xfrm>
            <a:off x="7974710" y="3232816"/>
            <a:ext cx="2214747" cy="1014464"/>
            <a:chOff x="6388925" y="3467595"/>
            <a:chExt cx="2214747" cy="1014464"/>
          </a:xfrm>
        </p:grpSpPr>
        <p:sp>
          <p:nvSpPr>
            <p:cNvPr id="5" name="TextBox 4"/>
            <p:cNvSpPr txBox="1"/>
            <p:nvPr/>
          </p:nvSpPr>
          <p:spPr>
            <a:xfrm>
              <a:off x="6388925" y="3835728"/>
              <a:ext cx="2214747" cy="646331"/>
            </a:xfrm>
            <a:prstGeom prst="rect">
              <a:avLst/>
            </a:prstGeom>
            <a:noFill/>
          </p:spPr>
          <p:txBody>
            <a:bodyPr wrap="square" rtlCol="0">
              <a:spAutoFit/>
            </a:bodyPr>
            <a:lstStyle/>
            <a:p>
              <a:r>
                <a:rPr lang="en-US" dirty="0">
                  <a:solidFill>
                    <a:srgbClr val="00B050"/>
                  </a:solidFill>
                  <a:latin typeface="Helvetica" panose="020B0604020202020204" pitchFamily="34" charset="0"/>
                  <a:cs typeface="Helvetica" panose="020B0604020202020204" pitchFamily="34" charset="0"/>
                </a:rPr>
                <a:t>Absorption </a:t>
              </a:r>
              <a:r>
                <a:rPr lang="en-US" dirty="0" err="1">
                  <a:solidFill>
                    <a:srgbClr val="00B050"/>
                  </a:solidFill>
                  <a:latin typeface="Helvetica" panose="020B0604020202020204" pitchFamily="34" charset="0"/>
                  <a:cs typeface="Helvetica" panose="020B0604020202020204" pitchFamily="34" charset="0"/>
                </a:rPr>
                <a:t>fluence</a:t>
              </a:r>
              <a:r>
                <a:rPr lang="en-US" dirty="0">
                  <a:solidFill>
                    <a:srgbClr val="00B050"/>
                  </a:solidFill>
                  <a:latin typeface="Helvetica" panose="020B0604020202020204" pitchFamily="34" charset="0"/>
                  <a:cs typeface="Helvetica" panose="020B0604020202020204" pitchFamily="34" charset="0"/>
                </a:rPr>
                <a:t> threshold</a:t>
              </a:r>
            </a:p>
          </p:txBody>
        </p:sp>
        <p:cxnSp>
          <p:nvCxnSpPr>
            <p:cNvPr id="7" name="Straight Arrow Connector 6"/>
            <p:cNvCxnSpPr/>
            <p:nvPr/>
          </p:nvCxnSpPr>
          <p:spPr>
            <a:xfrm flipH="1">
              <a:off x="7730836" y="3467595"/>
              <a:ext cx="380011" cy="35626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8103359" y="1437663"/>
            <a:ext cx="2364750" cy="783345"/>
            <a:chOff x="6388925" y="3835729"/>
            <a:chExt cx="2364750" cy="783345"/>
          </a:xfrm>
        </p:grpSpPr>
        <p:sp>
          <p:nvSpPr>
            <p:cNvPr id="13" name="TextBox 12"/>
            <p:cNvSpPr txBox="1"/>
            <p:nvPr/>
          </p:nvSpPr>
          <p:spPr>
            <a:xfrm>
              <a:off x="6388925" y="3835729"/>
              <a:ext cx="2364750" cy="369332"/>
            </a:xfrm>
            <a:prstGeom prst="rect">
              <a:avLst/>
            </a:prstGeom>
            <a:noFill/>
          </p:spPr>
          <p:txBody>
            <a:bodyPr wrap="none" rtlCol="0">
              <a:spAutoFit/>
            </a:bodyPr>
            <a:lstStyle/>
            <a:p>
              <a:r>
                <a:rPr lang="en-US" dirty="0">
                  <a:solidFill>
                    <a:srgbClr val="00B050"/>
                  </a:solidFill>
                  <a:latin typeface="Helvetica" panose="020B0604020202020204" pitchFamily="34" charset="0"/>
                  <a:cs typeface="Helvetica" panose="020B0604020202020204" pitchFamily="34" charset="0"/>
                </a:rPr>
                <a:t>Net </a:t>
              </a:r>
              <a:r>
                <a:rPr lang="en-US" dirty="0" err="1">
                  <a:solidFill>
                    <a:srgbClr val="00B050"/>
                  </a:solidFill>
                  <a:latin typeface="Helvetica" panose="020B0604020202020204" pitchFamily="34" charset="0"/>
                  <a:cs typeface="Helvetica" panose="020B0604020202020204" pitchFamily="34" charset="0"/>
                </a:rPr>
                <a:t>fluence</a:t>
              </a:r>
              <a:r>
                <a:rPr lang="en-US" dirty="0">
                  <a:solidFill>
                    <a:srgbClr val="00B050"/>
                  </a:solidFill>
                  <a:latin typeface="Helvetica" panose="020B0604020202020204" pitchFamily="34" charset="0"/>
                  <a:cs typeface="Helvetica" panose="020B0604020202020204" pitchFamily="34" charset="0"/>
                </a:rPr>
                <a:t> (W/mm</a:t>
              </a:r>
              <a:r>
                <a:rPr lang="en-US" baseline="30000" dirty="0">
                  <a:solidFill>
                    <a:srgbClr val="00B050"/>
                  </a:solidFill>
                  <a:latin typeface="Helvetica" panose="020B0604020202020204" pitchFamily="34" charset="0"/>
                  <a:cs typeface="Helvetica" panose="020B0604020202020204" pitchFamily="34" charset="0"/>
                </a:rPr>
                <a:t>2</a:t>
              </a:r>
              <a:r>
                <a:rPr lang="en-US" dirty="0">
                  <a:solidFill>
                    <a:srgbClr val="00B050"/>
                  </a:solidFill>
                  <a:latin typeface="Helvetica" panose="020B0604020202020204" pitchFamily="34" charset="0"/>
                  <a:cs typeface="Helvetica" panose="020B0604020202020204" pitchFamily="34" charset="0"/>
                </a:rPr>
                <a:t>)</a:t>
              </a:r>
            </a:p>
          </p:txBody>
        </p:sp>
        <p:cxnSp>
          <p:nvCxnSpPr>
            <p:cNvPr id="14" name="Straight Arrow Connector 13"/>
            <p:cNvCxnSpPr/>
            <p:nvPr/>
          </p:nvCxnSpPr>
          <p:spPr>
            <a:xfrm flipH="1" flipV="1">
              <a:off x="7732763" y="4225209"/>
              <a:ext cx="251359" cy="39386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5954919" y="1613644"/>
            <a:ext cx="2005677" cy="369332"/>
          </a:xfrm>
          <a:prstGeom prst="rect">
            <a:avLst/>
          </a:prstGeom>
          <a:noFill/>
        </p:spPr>
        <p:txBody>
          <a:bodyPr wrap="none" rtlCol="0">
            <a:spAutoFit/>
          </a:bodyPr>
          <a:lstStyle/>
          <a:p>
            <a:r>
              <a:rPr lang="en-US" dirty="0">
                <a:solidFill>
                  <a:srgbClr val="00B050"/>
                </a:solidFill>
                <a:latin typeface="Helvetica" panose="020B0604020202020204" pitchFamily="34" charset="0"/>
                <a:cs typeface="Helvetica" panose="020B0604020202020204" pitchFamily="34" charset="0"/>
              </a:rPr>
              <a:t>Penetration depth</a:t>
            </a:r>
          </a:p>
        </p:txBody>
      </p:sp>
      <p:cxnSp>
        <p:nvCxnSpPr>
          <p:cNvPr id="17" name="Straight Arrow Connector 16"/>
          <p:cNvCxnSpPr/>
          <p:nvPr/>
        </p:nvCxnSpPr>
        <p:spPr>
          <a:xfrm flipH="1" flipV="1">
            <a:off x="7808455" y="1985907"/>
            <a:ext cx="615539" cy="330530"/>
          </a:xfrm>
          <a:prstGeom prst="straightConnector1">
            <a:avLst/>
          </a:prstGeom>
          <a:ln>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27401" y="2253101"/>
            <a:ext cx="2351926" cy="369332"/>
          </a:xfrm>
          <a:prstGeom prst="rect">
            <a:avLst/>
          </a:prstGeom>
          <a:noFill/>
        </p:spPr>
        <p:txBody>
          <a:bodyPr wrap="none" rtlCol="0">
            <a:spAutoFit/>
          </a:bodyPr>
          <a:lstStyle/>
          <a:p>
            <a:r>
              <a:rPr lang="en-US" dirty="0">
                <a:solidFill>
                  <a:srgbClr val="00B050"/>
                </a:solidFill>
                <a:latin typeface="Helvetica" panose="020B0604020202020204" pitchFamily="34" charset="0"/>
                <a:cs typeface="Helvetica" panose="020B0604020202020204" pitchFamily="34" charset="0"/>
              </a:rPr>
              <a:t>Material removal rate</a:t>
            </a:r>
          </a:p>
        </p:txBody>
      </p:sp>
      <p:cxnSp>
        <p:nvCxnSpPr>
          <p:cNvPr id="20" name="Straight Arrow Connector 19"/>
          <p:cNvCxnSpPr>
            <a:endCxn id="19" idx="3"/>
          </p:cNvCxnSpPr>
          <p:nvPr/>
        </p:nvCxnSpPr>
        <p:spPr>
          <a:xfrm flipH="1">
            <a:off x="5879327" y="2421337"/>
            <a:ext cx="737654" cy="16431"/>
          </a:xfrm>
          <a:prstGeom prst="straightConnector1">
            <a:avLst/>
          </a:prstGeom>
          <a:ln>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323470" y="2850857"/>
            <a:ext cx="2957882" cy="646331"/>
          </a:xfrm>
          <a:prstGeom prst="rect">
            <a:avLst/>
          </a:prstGeom>
          <a:noFill/>
        </p:spPr>
        <p:txBody>
          <a:bodyPr wrap="square" rtlCol="0">
            <a:spAutoFit/>
          </a:bodyPr>
          <a:lstStyle/>
          <a:p>
            <a:r>
              <a:rPr lang="en-US" dirty="0">
                <a:solidFill>
                  <a:srgbClr val="00B050"/>
                </a:solidFill>
                <a:latin typeface="Helvetica" panose="020B0604020202020204" pitchFamily="34" charset="0"/>
                <a:cs typeface="Helvetica" panose="020B0604020202020204" pitchFamily="34" charset="0"/>
              </a:rPr>
              <a:t>Average power of the laser (W)</a:t>
            </a:r>
          </a:p>
        </p:txBody>
      </p:sp>
      <p:cxnSp>
        <p:nvCxnSpPr>
          <p:cNvPr id="23" name="Straight Arrow Connector 22"/>
          <p:cNvCxnSpPr/>
          <p:nvPr/>
        </p:nvCxnSpPr>
        <p:spPr>
          <a:xfrm flipH="1">
            <a:off x="6446329" y="3048750"/>
            <a:ext cx="323051" cy="16431"/>
          </a:xfrm>
          <a:prstGeom prst="straightConnector1">
            <a:avLst/>
          </a:prstGeom>
          <a:ln>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39634" y="2910855"/>
            <a:ext cx="1340403" cy="646331"/>
          </a:xfrm>
          <a:prstGeom prst="rect">
            <a:avLst/>
          </a:prstGeom>
          <a:noFill/>
        </p:spPr>
        <p:txBody>
          <a:bodyPr wrap="square" rtlCol="0">
            <a:spAutoFit/>
          </a:bodyPr>
          <a:lstStyle/>
          <a:p>
            <a:pPr algn="ctr"/>
            <a:r>
              <a:rPr lang="en-US" dirty="0">
                <a:solidFill>
                  <a:schemeClr val="accent6">
                    <a:lumMod val="75000"/>
                  </a:schemeClr>
                </a:solidFill>
                <a:latin typeface="Helvetica" panose="020B0604020202020204" pitchFamily="34" charset="0"/>
                <a:cs typeface="Helvetica" panose="020B0604020202020204" pitchFamily="34" charset="0"/>
              </a:rPr>
              <a:t>Optimal machining</a:t>
            </a:r>
          </a:p>
        </p:txBody>
      </p:sp>
    </p:spTree>
    <p:extLst>
      <p:ext uri="{BB962C8B-B14F-4D97-AF65-F5344CB8AC3E}">
        <p14:creationId xmlns:p14="http://schemas.microsoft.com/office/powerpoint/2010/main" val="9772304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421615" y="3318283"/>
            <a:ext cx="2706688" cy="315753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p:cNvSpPr>
            <a:spLocks noGrp="1" noChangeArrowheads="1"/>
          </p:cNvSpPr>
          <p:nvPr>
            <p:ph type="title"/>
          </p:nvPr>
        </p:nvSpPr>
        <p:spPr>
          <a:xfrm>
            <a:off x="696544" y="216416"/>
            <a:ext cx="8229600" cy="1143000"/>
          </a:xfrm>
        </p:spPr>
        <p:txBody>
          <a:bodyPr/>
          <a:lstStyle/>
          <a:p>
            <a:pPr eaLnBrk="1" hangingPunct="1"/>
            <a:r>
              <a:rPr lang="en-US" altLang="en-US" dirty="0"/>
              <a:t>Laser-matter interaction</a:t>
            </a:r>
            <a:endParaRPr lang="nl-NL" altLang="en-US" dirty="0"/>
          </a:p>
        </p:txBody>
      </p:sp>
      <p:sp>
        <p:nvSpPr>
          <p:cNvPr id="51203" name="Rectangle 3"/>
          <p:cNvSpPr>
            <a:spLocks noGrp="1" noChangeArrowheads="1"/>
          </p:cNvSpPr>
          <p:nvPr>
            <p:ph idx="1"/>
          </p:nvPr>
        </p:nvSpPr>
        <p:spPr>
          <a:xfrm>
            <a:off x="616688" y="1557338"/>
            <a:ext cx="9605225" cy="1727200"/>
          </a:xfrm>
        </p:spPr>
        <p:txBody>
          <a:bodyPr/>
          <a:lstStyle/>
          <a:p>
            <a:pPr eaLnBrk="1" hangingPunct="1"/>
            <a:r>
              <a:rPr lang="en-US" altLang="en-US" dirty="0"/>
              <a:t>A dynamical process: “how the energy deposited by the laser is ‘digested’ by the material” </a:t>
            </a:r>
            <a:endParaRPr lang="nl-NL" altLang="en-US" dirty="0"/>
          </a:p>
        </p:txBody>
      </p:sp>
      <p:sp>
        <p:nvSpPr>
          <p:cNvPr id="205829" name="Text Box 5"/>
          <p:cNvSpPr txBox="1">
            <a:spLocks noChangeArrowheads="1"/>
          </p:cNvSpPr>
          <p:nvPr/>
        </p:nvSpPr>
        <p:spPr bwMode="auto">
          <a:xfrm>
            <a:off x="1354361" y="3680048"/>
            <a:ext cx="2447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US" altLang="en-US" sz="2400" b="0">
                <a:solidFill>
                  <a:srgbClr val="3399FF"/>
                </a:solidFill>
              </a:rPr>
              <a:t>Molecular bond breaking  (Ionization)</a:t>
            </a:r>
            <a:endParaRPr lang="nl-NL" altLang="en-US" sz="2400" b="0">
              <a:solidFill>
                <a:srgbClr val="3399FF"/>
              </a:solidFill>
            </a:endParaRPr>
          </a:p>
        </p:txBody>
      </p:sp>
      <p:sp>
        <p:nvSpPr>
          <p:cNvPr id="205830" name="Text Box 6"/>
          <p:cNvSpPr txBox="1">
            <a:spLocks noChangeArrowheads="1"/>
          </p:cNvSpPr>
          <p:nvPr/>
        </p:nvSpPr>
        <p:spPr bwMode="auto">
          <a:xfrm>
            <a:off x="4634874" y="2552036"/>
            <a:ext cx="32400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US" altLang="en-US" sz="2400" b="0">
                <a:solidFill>
                  <a:srgbClr val="FF5050"/>
                </a:solidFill>
              </a:rPr>
              <a:t>Heat transfer to the material (phonons for dielectrics, electrons for metals) </a:t>
            </a:r>
            <a:endParaRPr lang="nl-NL" altLang="en-US" sz="2400" b="0">
              <a:solidFill>
                <a:srgbClr val="FF5050"/>
              </a:solidFill>
            </a:endParaRPr>
          </a:p>
        </p:txBody>
      </p:sp>
      <p:sp>
        <p:nvSpPr>
          <p:cNvPr id="51206" name="Text Box 7"/>
          <p:cNvSpPr txBox="1">
            <a:spLocks noChangeArrowheads="1"/>
          </p:cNvSpPr>
          <p:nvPr/>
        </p:nvSpPr>
        <p:spPr bwMode="auto">
          <a:xfrm>
            <a:off x="2505297" y="497703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endParaRPr lang="en-US" altLang="en-US" sz="2400" b="0">
              <a:solidFill>
                <a:srgbClr val="3399FF"/>
              </a:solidFill>
            </a:endParaRPr>
          </a:p>
        </p:txBody>
      </p:sp>
      <p:grpSp>
        <p:nvGrpSpPr>
          <p:cNvPr id="2" name="Group 19"/>
          <p:cNvGrpSpPr>
            <a:grpSpLocks/>
          </p:cNvGrpSpPr>
          <p:nvPr/>
        </p:nvGrpSpPr>
        <p:grpSpPr bwMode="auto">
          <a:xfrm>
            <a:off x="1857597" y="4959256"/>
            <a:ext cx="1371600" cy="978217"/>
            <a:chOff x="971550" y="5140008"/>
            <a:chExt cx="1371600" cy="978217"/>
          </a:xfrm>
        </p:grpSpPr>
        <p:sp>
          <p:nvSpPr>
            <p:cNvPr id="51224" name="Text Box 15"/>
            <p:cNvSpPr txBox="1">
              <a:spLocks noChangeArrowheads="1"/>
            </p:cNvSpPr>
            <p:nvPr/>
          </p:nvSpPr>
          <p:spPr bwMode="auto">
            <a:xfrm>
              <a:off x="971550" y="566102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rgbClr val="3399FF"/>
                  </a:solidFill>
                </a:rPr>
                <a:t>Ablation </a:t>
              </a:r>
              <a:endParaRPr lang="nl-NL" altLang="en-US" sz="2400" b="0">
                <a:solidFill>
                  <a:srgbClr val="3399FF"/>
                </a:solidFill>
              </a:endParaRPr>
            </a:p>
          </p:txBody>
        </p:sp>
        <p:sp>
          <p:nvSpPr>
            <p:cNvPr id="205840" name="AutoShape 16"/>
            <p:cNvSpPr>
              <a:spLocks noChangeArrowheads="1"/>
            </p:cNvSpPr>
            <p:nvPr/>
          </p:nvSpPr>
          <p:spPr bwMode="auto">
            <a:xfrm>
              <a:off x="1403350" y="5140008"/>
              <a:ext cx="366960" cy="465773"/>
            </a:xfrm>
            <a:prstGeom prst="downArrow">
              <a:avLst>
                <a:gd name="adj1" fmla="val 50000"/>
                <a:gd name="adj2" fmla="val 53308"/>
              </a:avLst>
            </a:prstGeom>
            <a:solidFill>
              <a:srgbClr val="4F81BD"/>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3" name="Group 20"/>
          <p:cNvGrpSpPr>
            <a:grpSpLocks/>
          </p:cNvGrpSpPr>
          <p:nvPr/>
        </p:nvGrpSpPr>
        <p:grpSpPr bwMode="auto">
          <a:xfrm>
            <a:off x="5498474" y="4336070"/>
            <a:ext cx="1252537" cy="978217"/>
            <a:chOff x="3995738" y="4708208"/>
            <a:chExt cx="1252537" cy="978217"/>
          </a:xfrm>
        </p:grpSpPr>
        <p:sp>
          <p:nvSpPr>
            <p:cNvPr id="51222" name="Text Box 10"/>
            <p:cNvSpPr txBox="1">
              <a:spLocks noChangeArrowheads="1"/>
            </p:cNvSpPr>
            <p:nvPr/>
          </p:nvSpPr>
          <p:spPr bwMode="auto">
            <a:xfrm>
              <a:off x="3995738" y="5229225"/>
              <a:ext cx="1252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rgbClr val="FF5050"/>
                  </a:solidFill>
                </a:rPr>
                <a:t>Melting </a:t>
              </a:r>
              <a:endParaRPr lang="nl-NL" altLang="en-US" sz="2400" b="0">
                <a:solidFill>
                  <a:srgbClr val="FF5050"/>
                </a:solidFill>
              </a:endParaRPr>
            </a:p>
          </p:txBody>
        </p:sp>
        <p:sp>
          <p:nvSpPr>
            <p:cNvPr id="205841" name="AutoShape 17"/>
            <p:cNvSpPr>
              <a:spLocks noChangeArrowheads="1"/>
            </p:cNvSpPr>
            <p:nvPr/>
          </p:nvSpPr>
          <p:spPr bwMode="auto">
            <a:xfrm>
              <a:off x="4356100" y="4708208"/>
              <a:ext cx="366960" cy="465773"/>
            </a:xfrm>
            <a:prstGeom prst="downArrow">
              <a:avLst>
                <a:gd name="adj1" fmla="val 50000"/>
                <a:gd name="adj2" fmla="val 53308"/>
              </a:avLst>
            </a:prstGeom>
            <a:solidFill>
              <a:srgbClr val="FF0000"/>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4" name="Group 21"/>
          <p:cNvGrpSpPr>
            <a:grpSpLocks/>
          </p:cNvGrpSpPr>
          <p:nvPr/>
        </p:nvGrpSpPr>
        <p:grpSpPr bwMode="auto">
          <a:xfrm>
            <a:off x="5257742" y="5417157"/>
            <a:ext cx="1965325" cy="918841"/>
            <a:chOff x="3755006" y="5789295"/>
            <a:chExt cx="1965325" cy="918841"/>
          </a:xfrm>
        </p:grpSpPr>
        <p:sp>
          <p:nvSpPr>
            <p:cNvPr id="51220" name="Text Box 9"/>
            <p:cNvSpPr txBox="1">
              <a:spLocks noChangeArrowheads="1"/>
            </p:cNvSpPr>
            <p:nvPr/>
          </p:nvSpPr>
          <p:spPr bwMode="auto">
            <a:xfrm>
              <a:off x="3755006" y="6250936"/>
              <a:ext cx="1965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dirty="0">
                  <a:solidFill>
                    <a:srgbClr val="FF5050"/>
                  </a:solidFill>
                </a:rPr>
                <a:t>Vaporization </a:t>
              </a:r>
              <a:endParaRPr lang="nl-NL" altLang="en-US" sz="2400" b="0" dirty="0">
                <a:solidFill>
                  <a:srgbClr val="FF5050"/>
                </a:solidFill>
              </a:endParaRPr>
            </a:p>
          </p:txBody>
        </p:sp>
        <p:sp>
          <p:nvSpPr>
            <p:cNvPr id="205842" name="AutoShape 18"/>
            <p:cNvSpPr>
              <a:spLocks noChangeArrowheads="1"/>
            </p:cNvSpPr>
            <p:nvPr/>
          </p:nvSpPr>
          <p:spPr bwMode="auto">
            <a:xfrm>
              <a:off x="4356100" y="5789295"/>
              <a:ext cx="366960" cy="465773"/>
            </a:xfrm>
            <a:prstGeom prst="downArrow">
              <a:avLst>
                <a:gd name="adj1" fmla="val 50000"/>
                <a:gd name="adj2" fmla="val 53308"/>
              </a:avLst>
            </a:prstGeom>
            <a:solidFill>
              <a:srgbClr val="FF0000"/>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sp>
        <p:nvSpPr>
          <p:cNvPr id="205835" name="Text Box 11"/>
          <p:cNvSpPr txBox="1">
            <a:spLocks noChangeArrowheads="1"/>
          </p:cNvSpPr>
          <p:nvPr/>
        </p:nvSpPr>
        <p:spPr bwMode="auto">
          <a:xfrm>
            <a:off x="8494641" y="3318282"/>
            <a:ext cx="2592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eaLnBrk="1" hangingPunct="1"/>
            <a:r>
              <a:rPr lang="en-US" altLang="en-US" sz="2400" b="0">
                <a:solidFill>
                  <a:schemeClr val="folHlink"/>
                </a:solidFill>
              </a:rPr>
              <a:t>Pressure wave </a:t>
            </a:r>
            <a:endParaRPr lang="nl-NL" altLang="en-US" sz="2400" b="0">
              <a:solidFill>
                <a:schemeClr val="folHlink"/>
              </a:solidFill>
            </a:endParaRPr>
          </a:p>
        </p:txBody>
      </p:sp>
      <p:grpSp>
        <p:nvGrpSpPr>
          <p:cNvPr id="5" name="Group 23"/>
          <p:cNvGrpSpPr>
            <a:grpSpLocks/>
          </p:cNvGrpSpPr>
          <p:nvPr/>
        </p:nvGrpSpPr>
        <p:grpSpPr bwMode="auto">
          <a:xfrm>
            <a:off x="9286802" y="4021228"/>
            <a:ext cx="1131888" cy="1049655"/>
            <a:chOff x="7092950" y="4276408"/>
            <a:chExt cx="1131888" cy="1049655"/>
          </a:xfrm>
        </p:grpSpPr>
        <p:sp>
          <p:nvSpPr>
            <p:cNvPr id="51218" name="Text Box 12"/>
            <p:cNvSpPr txBox="1">
              <a:spLocks noChangeArrowheads="1"/>
            </p:cNvSpPr>
            <p:nvPr/>
          </p:nvSpPr>
          <p:spPr bwMode="auto">
            <a:xfrm>
              <a:off x="7092950" y="4868863"/>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a:solidFill>
                    <a:schemeClr val="folHlink"/>
                  </a:solidFill>
                </a:rPr>
                <a:t>Stress </a:t>
              </a:r>
              <a:endParaRPr lang="nl-NL" altLang="en-US" sz="2400" b="0">
                <a:solidFill>
                  <a:schemeClr val="folHlink"/>
                </a:solidFill>
              </a:endParaRPr>
            </a:p>
          </p:txBody>
        </p:sp>
        <p:sp>
          <p:nvSpPr>
            <p:cNvPr id="205843" name="AutoShape 19"/>
            <p:cNvSpPr>
              <a:spLocks noChangeArrowheads="1"/>
            </p:cNvSpPr>
            <p:nvPr/>
          </p:nvSpPr>
          <p:spPr bwMode="auto">
            <a:xfrm>
              <a:off x="7451725" y="4276408"/>
              <a:ext cx="366960" cy="465773"/>
            </a:xfrm>
            <a:prstGeom prst="downArrow">
              <a:avLst>
                <a:gd name="adj1" fmla="val 50000"/>
                <a:gd name="adj2" fmla="val 53308"/>
              </a:avLst>
            </a:prstGeom>
            <a:solidFill>
              <a:schemeClr val="accent4">
                <a:lumMod val="60000"/>
                <a:lumOff val="40000"/>
              </a:schemeClr>
            </a:solidFill>
            <a:ln w="9525" algn="ctr">
              <a:noFill/>
              <a:miter lim="800000"/>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6" name="Group 24"/>
          <p:cNvGrpSpPr>
            <a:grpSpLocks/>
          </p:cNvGrpSpPr>
          <p:nvPr/>
        </p:nvGrpSpPr>
        <p:grpSpPr bwMode="auto">
          <a:xfrm>
            <a:off x="8350178" y="4998136"/>
            <a:ext cx="2778125" cy="793472"/>
            <a:chOff x="6156325" y="5253641"/>
            <a:chExt cx="2778125" cy="793147"/>
          </a:xfrm>
        </p:grpSpPr>
        <p:sp>
          <p:nvSpPr>
            <p:cNvPr id="51216" name="Text Box 13"/>
            <p:cNvSpPr txBox="1">
              <a:spLocks noChangeArrowheads="1"/>
            </p:cNvSpPr>
            <p:nvPr/>
          </p:nvSpPr>
          <p:spPr bwMode="auto">
            <a:xfrm>
              <a:off x="6156325" y="5589588"/>
              <a:ext cx="2778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dirty="0">
                  <a:solidFill>
                    <a:schemeClr val="folHlink"/>
                  </a:solidFill>
                </a:rPr>
                <a:t>Plastic deformation</a:t>
              </a:r>
              <a:endParaRPr lang="nl-NL" altLang="en-US" sz="2400" b="0" dirty="0">
                <a:solidFill>
                  <a:schemeClr val="folHlink"/>
                </a:solidFill>
              </a:endParaRPr>
            </a:p>
          </p:txBody>
        </p:sp>
        <p:sp>
          <p:nvSpPr>
            <p:cNvPr id="205844" name="AutoShape 20"/>
            <p:cNvSpPr>
              <a:spLocks noChangeArrowheads="1"/>
            </p:cNvSpPr>
            <p:nvPr/>
          </p:nvSpPr>
          <p:spPr bwMode="auto">
            <a:xfrm>
              <a:off x="7451725" y="5253641"/>
              <a:ext cx="431800" cy="454871"/>
            </a:xfrm>
            <a:prstGeom prst="downArrow">
              <a:avLst>
                <a:gd name="adj1" fmla="val 50000"/>
                <a:gd name="adj2" fmla="val 39944"/>
              </a:avLst>
            </a:prstGeom>
            <a:solidFill>
              <a:schemeClr val="accent4">
                <a:lumMod val="60000"/>
                <a:lumOff val="40000"/>
              </a:schemeClr>
            </a:soli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latin typeface="Arial" charset="0"/>
              </a:endParaRPr>
            </a:p>
          </p:txBody>
        </p:sp>
      </p:grpSp>
      <p:grpSp>
        <p:nvGrpSpPr>
          <p:cNvPr id="7" name="Group 25"/>
          <p:cNvGrpSpPr>
            <a:grpSpLocks/>
          </p:cNvGrpSpPr>
          <p:nvPr/>
        </p:nvGrpSpPr>
        <p:grpSpPr bwMode="auto">
          <a:xfrm>
            <a:off x="9142340" y="5683141"/>
            <a:ext cx="1319212" cy="756166"/>
            <a:chOff x="6948488" y="5938322"/>
            <a:chExt cx="1319212" cy="756166"/>
          </a:xfrm>
        </p:grpSpPr>
        <p:sp>
          <p:nvSpPr>
            <p:cNvPr id="51214" name="Text Box 14"/>
            <p:cNvSpPr txBox="1">
              <a:spLocks noChangeArrowheads="1"/>
            </p:cNvSpPr>
            <p:nvPr/>
          </p:nvSpPr>
          <p:spPr bwMode="auto">
            <a:xfrm>
              <a:off x="6948488" y="6237288"/>
              <a:ext cx="1319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400" b="0" dirty="0">
                  <a:solidFill>
                    <a:schemeClr val="folHlink"/>
                  </a:solidFill>
                </a:rPr>
                <a:t>Fracture</a:t>
              </a:r>
              <a:endParaRPr lang="nl-NL" altLang="en-US" sz="2400" b="0" dirty="0">
                <a:solidFill>
                  <a:schemeClr val="folHlink"/>
                </a:solidFill>
              </a:endParaRPr>
            </a:p>
          </p:txBody>
        </p:sp>
        <p:sp>
          <p:nvSpPr>
            <p:cNvPr id="205845" name="AutoShape 21"/>
            <p:cNvSpPr>
              <a:spLocks noChangeArrowheads="1"/>
            </p:cNvSpPr>
            <p:nvPr/>
          </p:nvSpPr>
          <p:spPr bwMode="auto">
            <a:xfrm>
              <a:off x="7451725" y="5938322"/>
              <a:ext cx="431800" cy="455057"/>
            </a:xfrm>
            <a:prstGeom prst="downArrow">
              <a:avLst>
                <a:gd name="adj1" fmla="val 50000"/>
                <a:gd name="adj2" fmla="val 39944"/>
              </a:avLst>
            </a:prstGeom>
            <a:solidFill>
              <a:schemeClr val="accent4">
                <a:lumMod val="60000"/>
                <a:lumOff val="40000"/>
              </a:schemeClr>
            </a:soli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latin typeface="Arial" charset="0"/>
              </a:endParaRPr>
            </a:p>
          </p:txBody>
        </p:sp>
      </p:grpSp>
    </p:spTree>
    <p:extLst>
      <p:ext uri="{BB962C8B-B14F-4D97-AF65-F5344CB8AC3E}">
        <p14:creationId xmlns:p14="http://schemas.microsoft.com/office/powerpoint/2010/main" val="789400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583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583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5829" grpId="0"/>
      <p:bldP spid="205830" grpId="0"/>
      <p:bldP spid="20583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Shockwaves</a:t>
            </a:r>
            <a:endParaRPr lang="fr-CH" dirty="0"/>
          </a:p>
        </p:txBody>
      </p:sp>
      <p:sp>
        <p:nvSpPr>
          <p:cNvPr id="3" name="Content Placeholder 2"/>
          <p:cNvSpPr>
            <a:spLocks noGrp="1"/>
          </p:cNvSpPr>
          <p:nvPr>
            <p:ph idx="1"/>
          </p:nvPr>
        </p:nvSpPr>
        <p:spPr>
          <a:xfrm>
            <a:off x="829341" y="2178790"/>
            <a:ext cx="3498112" cy="2031704"/>
          </a:xfrm>
        </p:spPr>
        <p:txBody>
          <a:bodyPr>
            <a:normAutofit/>
          </a:bodyPr>
          <a:lstStyle/>
          <a:p>
            <a:r>
              <a:rPr lang="en-US" sz="2400" dirty="0"/>
              <a:t>Rapid absorption of energy</a:t>
            </a:r>
          </a:p>
          <a:p>
            <a:r>
              <a:rPr lang="en-US" sz="2400" dirty="0"/>
              <a:t>Rapid expansion of the zone under laser exposure </a:t>
            </a:r>
          </a:p>
          <a:p>
            <a:endParaRPr lang="fr-CH" sz="2400"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04971" y="473428"/>
            <a:ext cx="7723496" cy="5629659"/>
          </a:xfrm>
          <a:prstGeom prst="rect">
            <a:avLst/>
          </a:prstGeom>
        </p:spPr>
      </p:pic>
      <p:sp>
        <p:nvSpPr>
          <p:cNvPr id="5" name="TextBox 4"/>
          <p:cNvSpPr txBox="1"/>
          <p:nvPr/>
        </p:nvSpPr>
        <p:spPr>
          <a:xfrm>
            <a:off x="5285008" y="6117246"/>
            <a:ext cx="5382993" cy="338554"/>
          </a:xfrm>
          <a:prstGeom prst="rect">
            <a:avLst/>
          </a:prstGeom>
          <a:noFill/>
        </p:spPr>
        <p:txBody>
          <a:bodyPr wrap="square" rtlCol="0">
            <a:spAutoFit/>
          </a:bodyPr>
          <a:lstStyle/>
          <a:p>
            <a:r>
              <a:rPr lang="en-US" sz="1600" i="1" dirty="0"/>
              <a:t>(source: M. </a:t>
            </a:r>
            <a:r>
              <a:rPr lang="en-US" sz="1600" i="1" dirty="0" err="1"/>
              <a:t>Boustie</a:t>
            </a:r>
            <a:r>
              <a:rPr lang="en-US" sz="1600" i="1" dirty="0"/>
              <a:t>, et al. Laser </a:t>
            </a:r>
            <a:r>
              <a:rPr lang="en-US" sz="1600" i="1" dirty="0" err="1"/>
              <a:t>Ultrasonics</a:t>
            </a:r>
            <a:r>
              <a:rPr lang="en-US" sz="1600" i="1" dirty="0"/>
              <a:t>, Montréal 2008)</a:t>
            </a:r>
            <a:endParaRPr lang="fr-CH" sz="1600" i="1" dirty="0"/>
          </a:p>
        </p:txBody>
      </p:sp>
    </p:spTree>
    <p:extLst>
      <p:ext uri="{BB962C8B-B14F-4D97-AF65-F5344CB8AC3E}">
        <p14:creationId xmlns:p14="http://schemas.microsoft.com/office/powerpoint/2010/main" val="20047455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9678275" y="938367"/>
            <a:ext cx="184731" cy="369332"/>
          </a:xfrm>
          <a:prstGeom prst="rect">
            <a:avLst/>
          </a:prstGeom>
          <a:noFill/>
        </p:spPr>
        <p:txBody>
          <a:bodyPr wrap="none" rtlCol="0">
            <a:spAutoFit/>
          </a:bodyPr>
          <a:lstStyle/>
          <a:p>
            <a:endParaRPr lang="en-US" dirty="0"/>
          </a:p>
        </p:txBody>
      </p:sp>
      <p:sp>
        <p:nvSpPr>
          <p:cNvPr id="24" name="TextBox 23"/>
          <p:cNvSpPr txBox="1"/>
          <p:nvPr/>
        </p:nvSpPr>
        <p:spPr>
          <a:xfrm>
            <a:off x="7211027" y="5847795"/>
            <a:ext cx="1971198" cy="646331"/>
          </a:xfrm>
          <a:prstGeom prst="rect">
            <a:avLst/>
          </a:prstGeom>
          <a:noFill/>
        </p:spPr>
        <p:txBody>
          <a:bodyPr wrap="square" rtlCol="0">
            <a:spAutoFit/>
          </a:bodyPr>
          <a:lstStyle/>
          <a:p>
            <a:r>
              <a:rPr lang="fr-CH" b="1" dirty="0" err="1">
                <a:solidFill>
                  <a:schemeClr val="accent3">
                    <a:lumMod val="75000"/>
                  </a:schemeClr>
                </a:solidFill>
              </a:rPr>
              <a:t>Conventional</a:t>
            </a:r>
            <a:r>
              <a:rPr lang="fr-CH" b="1" dirty="0">
                <a:solidFill>
                  <a:schemeClr val="accent3">
                    <a:lumMod val="75000"/>
                  </a:schemeClr>
                </a:solidFill>
              </a:rPr>
              <a:t> </a:t>
            </a:r>
            <a:r>
              <a:rPr lang="fr-CH" b="1" dirty="0" err="1">
                <a:solidFill>
                  <a:schemeClr val="accent3">
                    <a:lumMod val="75000"/>
                  </a:schemeClr>
                </a:solidFill>
              </a:rPr>
              <a:t>shot</a:t>
            </a:r>
            <a:r>
              <a:rPr lang="fr-CH" b="1" dirty="0">
                <a:solidFill>
                  <a:schemeClr val="accent3">
                    <a:lumMod val="75000"/>
                  </a:schemeClr>
                </a:solidFill>
              </a:rPr>
              <a:t> </a:t>
            </a:r>
            <a:r>
              <a:rPr lang="fr-CH" b="1" dirty="0" err="1">
                <a:solidFill>
                  <a:schemeClr val="accent3">
                    <a:lumMod val="75000"/>
                  </a:schemeClr>
                </a:solidFill>
              </a:rPr>
              <a:t>peening</a:t>
            </a:r>
            <a:r>
              <a:rPr lang="fr-CH" b="1" dirty="0">
                <a:solidFill>
                  <a:schemeClr val="accent3">
                    <a:lumMod val="75000"/>
                  </a:schemeClr>
                </a:solidFill>
              </a:rPr>
              <a:t> (SP)</a:t>
            </a:r>
            <a:endParaRPr lang="en-US" b="1" dirty="0">
              <a:solidFill>
                <a:schemeClr val="accent3">
                  <a:lumMod val="75000"/>
                </a:schemeClr>
              </a:solidFill>
            </a:endParaRPr>
          </a:p>
        </p:txBody>
      </p:sp>
      <p:sp>
        <p:nvSpPr>
          <p:cNvPr id="2" name="Title 1"/>
          <p:cNvSpPr>
            <a:spLocks noGrp="1"/>
          </p:cNvSpPr>
          <p:nvPr>
            <p:ph type="title"/>
          </p:nvPr>
        </p:nvSpPr>
        <p:spPr>
          <a:xfrm>
            <a:off x="449317" y="0"/>
            <a:ext cx="10515600" cy="1325563"/>
          </a:xfrm>
        </p:spPr>
        <p:txBody>
          <a:bodyPr>
            <a:normAutofit/>
          </a:bodyPr>
          <a:lstStyle/>
          <a:p>
            <a:r>
              <a:rPr lang="en-US" dirty="0"/>
              <a:t>Illustration of</a:t>
            </a:r>
            <a:r>
              <a:rPr lang="en-US" baseline="0" dirty="0"/>
              <a:t> selective laser melting </a:t>
            </a:r>
            <a:r>
              <a:rPr lang="en-US" sz="2700" dirty="0"/>
              <a:t>(Lab. Prof Logé)</a:t>
            </a:r>
          </a:p>
        </p:txBody>
      </p:sp>
      <p:pic>
        <p:nvPicPr>
          <p:cNvPr id="25" name="Content Placeholder 4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670807" y="4200905"/>
            <a:ext cx="3395534" cy="2263690"/>
          </a:xfrm>
        </p:spPr>
      </p:pic>
      <p:sp>
        <p:nvSpPr>
          <p:cNvPr id="27" name="TextBox 26"/>
          <p:cNvSpPr txBox="1"/>
          <p:nvPr/>
        </p:nvSpPr>
        <p:spPr>
          <a:xfrm>
            <a:off x="1617198" y="1086375"/>
            <a:ext cx="3628712" cy="646331"/>
          </a:xfrm>
          <a:prstGeom prst="rect">
            <a:avLst/>
          </a:prstGeom>
          <a:noFill/>
        </p:spPr>
        <p:txBody>
          <a:bodyPr wrap="square" rtlCol="0">
            <a:spAutoFit/>
          </a:bodyPr>
          <a:lstStyle/>
          <a:p>
            <a:r>
              <a:rPr lang="fr-CH" b="1" dirty="0" err="1">
                <a:solidFill>
                  <a:schemeClr val="accent3">
                    <a:lumMod val="75000"/>
                  </a:schemeClr>
                </a:solidFill>
              </a:rPr>
              <a:t>Selective</a:t>
            </a:r>
            <a:r>
              <a:rPr lang="fr-CH" b="1" dirty="0">
                <a:solidFill>
                  <a:schemeClr val="accent3">
                    <a:lumMod val="75000"/>
                  </a:schemeClr>
                </a:solidFill>
              </a:rPr>
              <a:t> Laser </a:t>
            </a:r>
            <a:r>
              <a:rPr lang="fr-CH" b="1" dirty="0" err="1">
                <a:solidFill>
                  <a:schemeClr val="accent3">
                    <a:lumMod val="75000"/>
                  </a:schemeClr>
                </a:solidFill>
              </a:rPr>
              <a:t>Melting</a:t>
            </a:r>
            <a:r>
              <a:rPr lang="fr-CH" b="1" dirty="0">
                <a:solidFill>
                  <a:schemeClr val="accent3">
                    <a:lumMod val="75000"/>
                  </a:schemeClr>
                </a:solidFill>
              </a:rPr>
              <a:t> (SLM) + Laser </a:t>
            </a:r>
            <a:r>
              <a:rPr lang="fr-CH" b="1" dirty="0" err="1">
                <a:solidFill>
                  <a:schemeClr val="accent3">
                    <a:lumMod val="75000"/>
                  </a:schemeClr>
                </a:solidFill>
              </a:rPr>
              <a:t>shock</a:t>
            </a:r>
            <a:r>
              <a:rPr lang="fr-CH" b="1" dirty="0">
                <a:solidFill>
                  <a:schemeClr val="accent3">
                    <a:lumMod val="75000"/>
                  </a:schemeClr>
                </a:solidFill>
              </a:rPr>
              <a:t> </a:t>
            </a:r>
            <a:r>
              <a:rPr lang="fr-CH" b="1" dirty="0" err="1">
                <a:solidFill>
                  <a:schemeClr val="accent3">
                    <a:lumMod val="75000"/>
                  </a:schemeClr>
                </a:solidFill>
              </a:rPr>
              <a:t>peening</a:t>
            </a:r>
            <a:r>
              <a:rPr lang="fr-CH" b="1" dirty="0">
                <a:solidFill>
                  <a:schemeClr val="accent3">
                    <a:lumMod val="75000"/>
                  </a:schemeClr>
                </a:solidFill>
              </a:rPr>
              <a:t> (LSP) = </a:t>
            </a:r>
            <a:r>
              <a:rPr lang="fr-CH" b="1" dirty="0">
                <a:solidFill>
                  <a:srgbClr val="FF0000"/>
                </a:solidFill>
              </a:rPr>
              <a:t>3D LSP</a:t>
            </a:r>
            <a:endParaRPr lang="en-US" b="1" dirty="0">
              <a:solidFill>
                <a:srgbClr val="FF0000"/>
              </a:solidFill>
            </a:endParaRPr>
          </a:p>
        </p:txBody>
      </p:sp>
      <p:grpSp>
        <p:nvGrpSpPr>
          <p:cNvPr id="19" name="Group 18"/>
          <p:cNvGrpSpPr/>
          <p:nvPr/>
        </p:nvGrpSpPr>
        <p:grpSpPr>
          <a:xfrm>
            <a:off x="326464" y="3750526"/>
            <a:ext cx="3144654" cy="2929466"/>
            <a:chOff x="2165896" y="3739894"/>
            <a:chExt cx="3144654" cy="2929466"/>
          </a:xfrm>
        </p:grpSpPr>
        <p:sp>
          <p:nvSpPr>
            <p:cNvPr id="8" name="TextBox 7"/>
            <p:cNvSpPr txBox="1"/>
            <p:nvPr/>
          </p:nvSpPr>
          <p:spPr>
            <a:xfrm>
              <a:off x="2636901" y="3739894"/>
              <a:ext cx="1623842" cy="307777"/>
            </a:xfrm>
            <a:prstGeom prst="rect">
              <a:avLst/>
            </a:prstGeom>
            <a:noFill/>
          </p:spPr>
          <p:txBody>
            <a:bodyPr wrap="none" rtlCol="0">
              <a:spAutoFit/>
            </a:bodyPr>
            <a:lstStyle/>
            <a:p>
              <a:r>
                <a:rPr lang="fr-CH" sz="1400" b="1" dirty="0"/>
                <a:t>LSP </a:t>
              </a:r>
              <a:r>
                <a:rPr lang="fr-CH" sz="1400" b="1" dirty="0" err="1"/>
                <a:t>Treated</a:t>
              </a:r>
              <a:r>
                <a:rPr lang="fr-CH" sz="1400" b="1" dirty="0"/>
                <a:t> surface</a:t>
              </a:r>
              <a:endParaRPr lang="en-US" sz="1400" b="1" dirty="0"/>
            </a:p>
          </p:txBody>
        </p:sp>
        <p:cxnSp>
          <p:nvCxnSpPr>
            <p:cNvPr id="11" name="Straight Arrow Connector 10"/>
            <p:cNvCxnSpPr/>
            <p:nvPr/>
          </p:nvCxnSpPr>
          <p:spPr>
            <a:xfrm>
              <a:off x="3830129" y="4047670"/>
              <a:ext cx="145449" cy="339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65896" y="4005064"/>
              <a:ext cx="1387352" cy="369332"/>
            </a:xfrm>
            <a:prstGeom prst="rect">
              <a:avLst/>
            </a:prstGeom>
            <a:noFill/>
          </p:spPr>
          <p:txBody>
            <a:bodyPr wrap="square" rtlCol="0">
              <a:spAutoFit/>
            </a:bodyPr>
            <a:lstStyle/>
            <a:p>
              <a:r>
                <a:rPr lang="fr-CH" dirty="0"/>
                <a:t>Compressive</a:t>
              </a:r>
              <a:endParaRPr lang="en-US" dirty="0"/>
            </a:p>
          </p:txBody>
        </p:sp>
        <p:sp>
          <p:nvSpPr>
            <p:cNvPr id="10" name="TextBox 9"/>
            <p:cNvSpPr txBox="1"/>
            <p:nvPr/>
          </p:nvSpPr>
          <p:spPr>
            <a:xfrm>
              <a:off x="4374446" y="4005064"/>
              <a:ext cx="936104" cy="369332"/>
            </a:xfrm>
            <a:prstGeom prst="rect">
              <a:avLst/>
            </a:prstGeom>
            <a:noFill/>
          </p:spPr>
          <p:txBody>
            <a:bodyPr wrap="square" rtlCol="0">
              <a:spAutoFit/>
            </a:bodyPr>
            <a:lstStyle/>
            <a:p>
              <a:r>
                <a:rPr lang="fr-CH" dirty="0" err="1"/>
                <a:t>Tensile</a:t>
              </a:r>
              <a:endParaRPr lang="en-US" dirty="0"/>
            </a:p>
          </p:txBody>
        </p:sp>
        <p:cxnSp>
          <p:nvCxnSpPr>
            <p:cNvPr id="5" name="Straight Connector 4"/>
            <p:cNvCxnSpPr/>
            <p:nvPr/>
          </p:nvCxnSpPr>
          <p:spPr>
            <a:xfrm flipV="1">
              <a:off x="2489507" y="4440108"/>
              <a:ext cx="2459184" cy="4263"/>
            </a:xfrm>
            <a:prstGeom prst="line">
              <a:avLst/>
            </a:prstGeom>
            <a:ln w="38100"/>
          </p:spPr>
          <p:style>
            <a:lnRef idx="2">
              <a:schemeClr val="dk1"/>
            </a:lnRef>
            <a:fillRef idx="0">
              <a:schemeClr val="dk1"/>
            </a:fillRef>
            <a:effectRef idx="1">
              <a:schemeClr val="dk1"/>
            </a:effectRef>
            <a:fontRef idx="minor">
              <a:schemeClr val="tx1"/>
            </a:fontRef>
          </p:style>
        </p:cxnSp>
        <p:sp>
          <p:nvSpPr>
            <p:cNvPr id="6" name="Rectangle 5"/>
            <p:cNvSpPr/>
            <p:nvPr/>
          </p:nvSpPr>
          <p:spPr>
            <a:xfrm>
              <a:off x="2489507" y="4444370"/>
              <a:ext cx="2459184" cy="2205628"/>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a:stCxn id="6" idx="2"/>
              <a:endCxn id="6" idx="0"/>
            </p:cNvCxnSpPr>
            <p:nvPr/>
          </p:nvCxnSpPr>
          <p:spPr>
            <a:xfrm flipV="1">
              <a:off x="3719099" y="4444370"/>
              <a:ext cx="0" cy="220562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2" name="Freeform 11"/>
            <p:cNvSpPr/>
            <p:nvPr/>
          </p:nvSpPr>
          <p:spPr>
            <a:xfrm>
              <a:off x="3321423" y="4440108"/>
              <a:ext cx="696071" cy="2207923"/>
            </a:xfrm>
            <a:custGeom>
              <a:avLst/>
              <a:gdLst>
                <a:gd name="connsiteX0" fmla="*/ 146927 w 1441184"/>
                <a:gd name="connsiteY0" fmla="*/ 0 h 2924355"/>
                <a:gd name="connsiteX1" fmla="*/ 103795 w 1441184"/>
                <a:gd name="connsiteY1" fmla="*/ 586596 h 2924355"/>
                <a:gd name="connsiteX2" fmla="*/ 1320119 w 1441184"/>
                <a:gd name="connsiteY2" fmla="*/ 1440611 h 2924355"/>
                <a:gd name="connsiteX3" fmla="*/ 1406383 w 1441184"/>
                <a:gd name="connsiteY3" fmla="*/ 2924355 h 2924355"/>
                <a:gd name="connsiteX0" fmla="*/ 127309 w 1456072"/>
                <a:gd name="connsiteY0" fmla="*/ 0 h 2915728"/>
                <a:gd name="connsiteX1" fmla="*/ 118683 w 1456072"/>
                <a:gd name="connsiteY1" fmla="*/ 577969 h 2915728"/>
                <a:gd name="connsiteX2" fmla="*/ 1335007 w 1456072"/>
                <a:gd name="connsiteY2" fmla="*/ 1431984 h 2915728"/>
                <a:gd name="connsiteX3" fmla="*/ 1421271 w 1456072"/>
                <a:gd name="connsiteY3" fmla="*/ 2915728 h 2915728"/>
                <a:gd name="connsiteX0" fmla="*/ 109895 w 1438658"/>
                <a:gd name="connsiteY0" fmla="*/ 0 h 2915728"/>
                <a:gd name="connsiteX1" fmla="*/ 101269 w 1438658"/>
                <a:gd name="connsiteY1" fmla="*/ 577969 h 2915728"/>
                <a:gd name="connsiteX2" fmla="*/ 1317593 w 1438658"/>
                <a:gd name="connsiteY2" fmla="*/ 1431984 h 2915728"/>
                <a:gd name="connsiteX3" fmla="*/ 1403857 w 1438658"/>
                <a:gd name="connsiteY3" fmla="*/ 2915728 h 2915728"/>
                <a:gd name="connsiteX0" fmla="*/ 109895 w 1413641"/>
                <a:gd name="connsiteY0" fmla="*/ 0 h 3036497"/>
                <a:gd name="connsiteX1" fmla="*/ 101269 w 1413641"/>
                <a:gd name="connsiteY1" fmla="*/ 577969 h 3036497"/>
                <a:gd name="connsiteX2" fmla="*/ 1317593 w 1413641"/>
                <a:gd name="connsiteY2" fmla="*/ 1431984 h 3036497"/>
                <a:gd name="connsiteX3" fmla="*/ 1343472 w 1413641"/>
                <a:gd name="connsiteY3" fmla="*/ 3036497 h 3036497"/>
                <a:gd name="connsiteX0" fmla="*/ 109895 w 1397059"/>
                <a:gd name="connsiteY0" fmla="*/ 0 h 3105509"/>
                <a:gd name="connsiteX1" fmla="*/ 101269 w 1397059"/>
                <a:gd name="connsiteY1" fmla="*/ 577969 h 3105509"/>
                <a:gd name="connsiteX2" fmla="*/ 1317593 w 1397059"/>
                <a:gd name="connsiteY2" fmla="*/ 1431984 h 3105509"/>
                <a:gd name="connsiteX3" fmla="*/ 1291713 w 1397059"/>
                <a:gd name="connsiteY3" fmla="*/ 3105509 h 3105509"/>
                <a:gd name="connsiteX0" fmla="*/ 109895 w 1404883"/>
                <a:gd name="connsiteY0" fmla="*/ 0 h 3183146"/>
                <a:gd name="connsiteX1" fmla="*/ 101269 w 1404883"/>
                <a:gd name="connsiteY1" fmla="*/ 577969 h 3183146"/>
                <a:gd name="connsiteX2" fmla="*/ 1317593 w 1404883"/>
                <a:gd name="connsiteY2" fmla="*/ 1431984 h 3183146"/>
                <a:gd name="connsiteX3" fmla="*/ 1317593 w 1404883"/>
                <a:gd name="connsiteY3" fmla="*/ 3183146 h 3183146"/>
                <a:gd name="connsiteX0" fmla="*/ 16057 w 1291894"/>
                <a:gd name="connsiteY0" fmla="*/ 0 h 3183146"/>
                <a:gd name="connsiteX1" fmla="*/ 266223 w 1291894"/>
                <a:gd name="connsiteY1" fmla="*/ 595222 h 3183146"/>
                <a:gd name="connsiteX2" fmla="*/ 1223755 w 1291894"/>
                <a:gd name="connsiteY2" fmla="*/ 1431984 h 3183146"/>
                <a:gd name="connsiteX3" fmla="*/ 1223755 w 1291894"/>
                <a:gd name="connsiteY3" fmla="*/ 3183146 h 3183146"/>
                <a:gd name="connsiteX0" fmla="*/ 45586 w 1157521"/>
                <a:gd name="connsiteY0" fmla="*/ 0 h 3209026"/>
                <a:gd name="connsiteX1" fmla="*/ 131850 w 1157521"/>
                <a:gd name="connsiteY1" fmla="*/ 621102 h 3209026"/>
                <a:gd name="connsiteX2" fmla="*/ 1089382 w 1157521"/>
                <a:gd name="connsiteY2" fmla="*/ 1457864 h 3209026"/>
                <a:gd name="connsiteX3" fmla="*/ 1089382 w 1157521"/>
                <a:gd name="connsiteY3" fmla="*/ 3209026 h 3209026"/>
                <a:gd name="connsiteX0" fmla="*/ 47055 w 1180232"/>
                <a:gd name="connsiteY0" fmla="*/ 0 h 3209026"/>
                <a:gd name="connsiteX1" fmla="*/ 133319 w 1180232"/>
                <a:gd name="connsiteY1" fmla="*/ 621102 h 3209026"/>
                <a:gd name="connsiteX2" fmla="*/ 1118105 w 1180232"/>
                <a:gd name="connsiteY2" fmla="*/ 1135866 h 3209026"/>
                <a:gd name="connsiteX3" fmla="*/ 1090851 w 1180232"/>
                <a:gd name="connsiteY3" fmla="*/ 3209026 h 3209026"/>
                <a:gd name="connsiteX0" fmla="*/ 22300 w 1148854"/>
                <a:gd name="connsiteY0" fmla="*/ 0 h 3209026"/>
                <a:gd name="connsiteX1" fmla="*/ 199407 w 1148854"/>
                <a:gd name="connsiteY1" fmla="*/ 453395 h 3209026"/>
                <a:gd name="connsiteX2" fmla="*/ 1093350 w 1148854"/>
                <a:gd name="connsiteY2" fmla="*/ 1135866 h 3209026"/>
                <a:gd name="connsiteX3" fmla="*/ 1066096 w 1148854"/>
                <a:gd name="connsiteY3" fmla="*/ 3209026 h 3209026"/>
                <a:gd name="connsiteX0" fmla="*/ 27963 w 1154517"/>
                <a:gd name="connsiteY0" fmla="*/ 0 h 3209026"/>
                <a:gd name="connsiteX1" fmla="*/ 175098 w 1154517"/>
                <a:gd name="connsiteY1" fmla="*/ 440173 h 3209026"/>
                <a:gd name="connsiteX2" fmla="*/ 1099013 w 1154517"/>
                <a:gd name="connsiteY2" fmla="*/ 1135866 h 3209026"/>
                <a:gd name="connsiteX3" fmla="*/ 1071759 w 1154517"/>
                <a:gd name="connsiteY3" fmla="*/ 3209026 h 3209026"/>
              </a:gdLst>
              <a:ahLst/>
              <a:cxnLst>
                <a:cxn ang="0">
                  <a:pos x="connsiteX0" y="connsiteY0"/>
                </a:cxn>
                <a:cxn ang="0">
                  <a:pos x="connsiteX1" y="connsiteY1"/>
                </a:cxn>
                <a:cxn ang="0">
                  <a:pos x="connsiteX2" y="connsiteY2"/>
                </a:cxn>
                <a:cxn ang="0">
                  <a:pos x="connsiteX3" y="connsiteY3"/>
                </a:cxn>
              </a:cxnLst>
              <a:rect l="l" t="t" r="r" b="b"/>
              <a:pathLst>
                <a:path w="1154517" h="3209026">
                  <a:moveTo>
                    <a:pt x="27963" y="0"/>
                  </a:moveTo>
                  <a:cubicBezTo>
                    <a:pt x="-30984" y="173247"/>
                    <a:pt x="-3410" y="250862"/>
                    <a:pt x="175098" y="440173"/>
                  </a:cubicBezTo>
                  <a:cubicBezTo>
                    <a:pt x="353606" y="629484"/>
                    <a:pt x="954565" y="676594"/>
                    <a:pt x="1099013" y="1135866"/>
                  </a:cubicBezTo>
                  <a:cubicBezTo>
                    <a:pt x="1243461" y="1595138"/>
                    <a:pt x="1058819" y="2894162"/>
                    <a:pt x="1071759" y="3209026"/>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3" name="TextBox 12"/>
            <p:cNvSpPr txBox="1"/>
            <p:nvPr/>
          </p:nvSpPr>
          <p:spPr>
            <a:xfrm>
              <a:off x="3382815" y="4480680"/>
              <a:ext cx="543347" cy="369332"/>
            </a:xfrm>
            <a:prstGeom prst="rect">
              <a:avLst/>
            </a:prstGeom>
            <a:noFill/>
          </p:spPr>
          <p:txBody>
            <a:bodyPr wrap="square" rtlCol="0">
              <a:spAutoFit/>
            </a:bodyPr>
            <a:lstStyle/>
            <a:p>
              <a:r>
                <a:rPr lang="fr-CH" dirty="0"/>
                <a:t>SP</a:t>
              </a:r>
              <a:endParaRPr lang="en-US" dirty="0"/>
            </a:p>
          </p:txBody>
        </p:sp>
        <p:sp>
          <p:nvSpPr>
            <p:cNvPr id="14" name="Freeform 13"/>
            <p:cNvSpPr/>
            <p:nvPr/>
          </p:nvSpPr>
          <p:spPr>
            <a:xfrm>
              <a:off x="3197098" y="4440106"/>
              <a:ext cx="946470" cy="2207925"/>
            </a:xfrm>
            <a:custGeom>
              <a:avLst/>
              <a:gdLst>
                <a:gd name="connsiteX0" fmla="*/ 146927 w 1441184"/>
                <a:gd name="connsiteY0" fmla="*/ 0 h 2924355"/>
                <a:gd name="connsiteX1" fmla="*/ 103795 w 1441184"/>
                <a:gd name="connsiteY1" fmla="*/ 586596 h 2924355"/>
                <a:gd name="connsiteX2" fmla="*/ 1320119 w 1441184"/>
                <a:gd name="connsiteY2" fmla="*/ 1440611 h 2924355"/>
                <a:gd name="connsiteX3" fmla="*/ 1406383 w 1441184"/>
                <a:gd name="connsiteY3" fmla="*/ 2924355 h 2924355"/>
                <a:gd name="connsiteX0" fmla="*/ 127309 w 1456072"/>
                <a:gd name="connsiteY0" fmla="*/ 0 h 2915728"/>
                <a:gd name="connsiteX1" fmla="*/ 118683 w 1456072"/>
                <a:gd name="connsiteY1" fmla="*/ 577969 h 2915728"/>
                <a:gd name="connsiteX2" fmla="*/ 1335007 w 1456072"/>
                <a:gd name="connsiteY2" fmla="*/ 1431984 h 2915728"/>
                <a:gd name="connsiteX3" fmla="*/ 1421271 w 1456072"/>
                <a:gd name="connsiteY3" fmla="*/ 2915728 h 2915728"/>
                <a:gd name="connsiteX0" fmla="*/ 109895 w 1438658"/>
                <a:gd name="connsiteY0" fmla="*/ 0 h 2915728"/>
                <a:gd name="connsiteX1" fmla="*/ 101269 w 1438658"/>
                <a:gd name="connsiteY1" fmla="*/ 577969 h 2915728"/>
                <a:gd name="connsiteX2" fmla="*/ 1317593 w 1438658"/>
                <a:gd name="connsiteY2" fmla="*/ 1431984 h 2915728"/>
                <a:gd name="connsiteX3" fmla="*/ 1403857 w 1438658"/>
                <a:gd name="connsiteY3" fmla="*/ 2915728 h 2915728"/>
                <a:gd name="connsiteX0" fmla="*/ 109895 w 1413641"/>
                <a:gd name="connsiteY0" fmla="*/ 0 h 3036497"/>
                <a:gd name="connsiteX1" fmla="*/ 101269 w 1413641"/>
                <a:gd name="connsiteY1" fmla="*/ 577969 h 3036497"/>
                <a:gd name="connsiteX2" fmla="*/ 1317593 w 1413641"/>
                <a:gd name="connsiteY2" fmla="*/ 1431984 h 3036497"/>
                <a:gd name="connsiteX3" fmla="*/ 1343472 w 1413641"/>
                <a:gd name="connsiteY3" fmla="*/ 3036497 h 3036497"/>
                <a:gd name="connsiteX0" fmla="*/ 109895 w 1397059"/>
                <a:gd name="connsiteY0" fmla="*/ 0 h 3105509"/>
                <a:gd name="connsiteX1" fmla="*/ 101269 w 1397059"/>
                <a:gd name="connsiteY1" fmla="*/ 577969 h 3105509"/>
                <a:gd name="connsiteX2" fmla="*/ 1317593 w 1397059"/>
                <a:gd name="connsiteY2" fmla="*/ 1431984 h 3105509"/>
                <a:gd name="connsiteX3" fmla="*/ 1291713 w 1397059"/>
                <a:gd name="connsiteY3" fmla="*/ 3105509 h 3105509"/>
                <a:gd name="connsiteX0" fmla="*/ 109895 w 1404883"/>
                <a:gd name="connsiteY0" fmla="*/ 0 h 3183146"/>
                <a:gd name="connsiteX1" fmla="*/ 101269 w 1404883"/>
                <a:gd name="connsiteY1" fmla="*/ 577969 h 3183146"/>
                <a:gd name="connsiteX2" fmla="*/ 1317593 w 1404883"/>
                <a:gd name="connsiteY2" fmla="*/ 1431984 h 3183146"/>
                <a:gd name="connsiteX3" fmla="*/ 1317593 w 1404883"/>
                <a:gd name="connsiteY3" fmla="*/ 3183146 h 3183146"/>
                <a:gd name="connsiteX0" fmla="*/ 16057 w 1291894"/>
                <a:gd name="connsiteY0" fmla="*/ 0 h 3183146"/>
                <a:gd name="connsiteX1" fmla="*/ 266223 w 1291894"/>
                <a:gd name="connsiteY1" fmla="*/ 595222 h 3183146"/>
                <a:gd name="connsiteX2" fmla="*/ 1223755 w 1291894"/>
                <a:gd name="connsiteY2" fmla="*/ 1431984 h 3183146"/>
                <a:gd name="connsiteX3" fmla="*/ 1223755 w 1291894"/>
                <a:gd name="connsiteY3" fmla="*/ 3183146 h 3183146"/>
                <a:gd name="connsiteX0" fmla="*/ 45586 w 1157521"/>
                <a:gd name="connsiteY0" fmla="*/ 0 h 3209026"/>
                <a:gd name="connsiteX1" fmla="*/ 131850 w 1157521"/>
                <a:gd name="connsiteY1" fmla="*/ 621102 h 3209026"/>
                <a:gd name="connsiteX2" fmla="*/ 1089382 w 1157521"/>
                <a:gd name="connsiteY2" fmla="*/ 1457864 h 3209026"/>
                <a:gd name="connsiteX3" fmla="*/ 1089382 w 1157521"/>
                <a:gd name="connsiteY3" fmla="*/ 3209026 h 3209026"/>
                <a:gd name="connsiteX0" fmla="*/ 13273 w 1112251"/>
                <a:gd name="connsiteY0" fmla="*/ 0 h 3209026"/>
                <a:gd name="connsiteX1" fmla="*/ 274697 w 1112251"/>
                <a:gd name="connsiteY1" fmla="*/ 814059 h 3209026"/>
                <a:gd name="connsiteX2" fmla="*/ 1057069 w 1112251"/>
                <a:gd name="connsiteY2" fmla="*/ 1457864 h 3209026"/>
                <a:gd name="connsiteX3" fmla="*/ 1057069 w 1112251"/>
                <a:gd name="connsiteY3" fmla="*/ 3209026 h 3209026"/>
                <a:gd name="connsiteX0" fmla="*/ 13213 w 1107662"/>
                <a:gd name="connsiteY0" fmla="*/ 0 h 3209026"/>
                <a:gd name="connsiteX1" fmla="*/ 274637 w 1107662"/>
                <a:gd name="connsiteY1" fmla="*/ 814059 h 3209026"/>
                <a:gd name="connsiteX2" fmla="*/ 1051015 w 1107662"/>
                <a:gd name="connsiteY2" fmla="*/ 1435161 h 3209026"/>
                <a:gd name="connsiteX3" fmla="*/ 1057009 w 1107662"/>
                <a:gd name="connsiteY3" fmla="*/ 3209026 h 3209026"/>
                <a:gd name="connsiteX0" fmla="*/ 15058 w 1111423"/>
                <a:gd name="connsiteY0" fmla="*/ 0 h 3209026"/>
                <a:gd name="connsiteX1" fmla="*/ 250603 w 1111423"/>
                <a:gd name="connsiteY1" fmla="*/ 986587 h 3209026"/>
                <a:gd name="connsiteX2" fmla="*/ 1052860 w 1111423"/>
                <a:gd name="connsiteY2" fmla="*/ 1435161 h 3209026"/>
                <a:gd name="connsiteX3" fmla="*/ 1058854 w 1111423"/>
                <a:gd name="connsiteY3" fmla="*/ 3209026 h 3209026"/>
                <a:gd name="connsiteX0" fmla="*/ 14951 w 1104939"/>
                <a:gd name="connsiteY0" fmla="*/ 0 h 3209026"/>
                <a:gd name="connsiteX1" fmla="*/ 250496 w 1104939"/>
                <a:gd name="connsiteY1" fmla="*/ 986587 h 3209026"/>
                <a:gd name="connsiteX2" fmla="*/ 1044127 w 1104939"/>
                <a:gd name="connsiteY2" fmla="*/ 1771592 h 3209026"/>
                <a:gd name="connsiteX3" fmla="*/ 1058747 w 1104939"/>
                <a:gd name="connsiteY3" fmla="*/ 3209026 h 3209026"/>
                <a:gd name="connsiteX0" fmla="*/ 10357 w 1094316"/>
                <a:gd name="connsiteY0" fmla="*/ 0 h 3209026"/>
                <a:gd name="connsiteX1" fmla="*/ 327343 w 1094316"/>
                <a:gd name="connsiteY1" fmla="*/ 1207203 h 3209026"/>
                <a:gd name="connsiteX2" fmla="*/ 1039533 w 1094316"/>
                <a:gd name="connsiteY2" fmla="*/ 1771592 h 3209026"/>
                <a:gd name="connsiteX3" fmla="*/ 1054153 w 1094316"/>
                <a:gd name="connsiteY3" fmla="*/ 3209026 h 3209026"/>
                <a:gd name="connsiteX0" fmla="*/ 10314 w 1089398"/>
                <a:gd name="connsiteY0" fmla="*/ 0 h 3209026"/>
                <a:gd name="connsiteX1" fmla="*/ 327300 w 1089398"/>
                <a:gd name="connsiteY1" fmla="*/ 1207203 h 3209026"/>
                <a:gd name="connsiteX2" fmla="*/ 1032704 w 1089398"/>
                <a:gd name="connsiteY2" fmla="*/ 1875006 h 3209026"/>
                <a:gd name="connsiteX3" fmla="*/ 1054110 w 1089398"/>
                <a:gd name="connsiteY3" fmla="*/ 3209026 h 3209026"/>
                <a:gd name="connsiteX0" fmla="*/ 19680 w 1108286"/>
                <a:gd name="connsiteY0" fmla="*/ 0 h 3209026"/>
                <a:gd name="connsiteX1" fmla="*/ 207719 w 1108286"/>
                <a:gd name="connsiteY1" fmla="*/ 1096895 h 3209026"/>
                <a:gd name="connsiteX2" fmla="*/ 1042070 w 1108286"/>
                <a:gd name="connsiteY2" fmla="*/ 1875006 h 3209026"/>
                <a:gd name="connsiteX3" fmla="*/ 1063476 w 1108286"/>
                <a:gd name="connsiteY3" fmla="*/ 3209026 h 3209026"/>
                <a:gd name="connsiteX0" fmla="*/ 25257 w 1113863"/>
                <a:gd name="connsiteY0" fmla="*/ 0 h 3209026"/>
                <a:gd name="connsiteX1" fmla="*/ 178257 w 1113863"/>
                <a:gd name="connsiteY1" fmla="*/ 1139000 h 3209026"/>
                <a:gd name="connsiteX2" fmla="*/ 1047647 w 1113863"/>
                <a:gd name="connsiteY2" fmla="*/ 1875006 h 3209026"/>
                <a:gd name="connsiteX3" fmla="*/ 1069053 w 1113863"/>
                <a:gd name="connsiteY3" fmla="*/ 3209026 h 3209026"/>
              </a:gdLst>
              <a:ahLst/>
              <a:cxnLst>
                <a:cxn ang="0">
                  <a:pos x="connsiteX0" y="connsiteY0"/>
                </a:cxn>
                <a:cxn ang="0">
                  <a:pos x="connsiteX1" y="connsiteY1"/>
                </a:cxn>
                <a:cxn ang="0">
                  <a:pos x="connsiteX2" y="connsiteY2"/>
                </a:cxn>
                <a:cxn ang="0">
                  <a:pos x="connsiteX3" y="connsiteY3"/>
                </a:cxn>
              </a:cxnLst>
              <a:rect l="l" t="t" r="r" b="b"/>
              <a:pathLst>
                <a:path w="1113863" h="3209026">
                  <a:moveTo>
                    <a:pt x="25257" y="0"/>
                  </a:moveTo>
                  <a:cubicBezTo>
                    <a:pt x="-33690" y="173247"/>
                    <a:pt x="7859" y="826499"/>
                    <a:pt x="178257" y="1139000"/>
                  </a:cubicBezTo>
                  <a:cubicBezTo>
                    <a:pt x="348655" y="1451501"/>
                    <a:pt x="905021" y="1522984"/>
                    <a:pt x="1047647" y="1875006"/>
                  </a:cubicBezTo>
                  <a:cubicBezTo>
                    <a:pt x="1190273" y="2227028"/>
                    <a:pt x="1056113" y="2894162"/>
                    <a:pt x="1069053" y="3209026"/>
                  </a:cubicBezTo>
                </a:path>
              </a:pathLst>
            </a:custGeom>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
          <p:nvSpPr>
            <p:cNvPr id="15" name="TextBox 14"/>
            <p:cNvSpPr txBox="1"/>
            <p:nvPr/>
          </p:nvSpPr>
          <p:spPr>
            <a:xfrm>
              <a:off x="3287688" y="5013176"/>
              <a:ext cx="542440" cy="369332"/>
            </a:xfrm>
            <a:prstGeom prst="rect">
              <a:avLst/>
            </a:prstGeom>
            <a:noFill/>
          </p:spPr>
          <p:txBody>
            <a:bodyPr wrap="square" rtlCol="0">
              <a:spAutoFit/>
            </a:bodyPr>
            <a:lstStyle/>
            <a:p>
              <a:r>
                <a:rPr lang="fr-CH" dirty="0"/>
                <a:t>LSP</a:t>
              </a:r>
              <a:endParaRPr lang="en-US" dirty="0"/>
            </a:p>
          </p:txBody>
        </p:sp>
        <p:sp>
          <p:nvSpPr>
            <p:cNvPr id="16" name="TextBox 15"/>
            <p:cNvSpPr txBox="1"/>
            <p:nvPr/>
          </p:nvSpPr>
          <p:spPr>
            <a:xfrm>
              <a:off x="2744402" y="5157193"/>
              <a:ext cx="687303" cy="646331"/>
            </a:xfrm>
            <a:prstGeom prst="rect">
              <a:avLst/>
            </a:prstGeom>
            <a:noFill/>
          </p:spPr>
          <p:txBody>
            <a:bodyPr wrap="square" rtlCol="0">
              <a:spAutoFit/>
            </a:bodyPr>
            <a:lstStyle/>
            <a:p>
              <a:r>
                <a:rPr lang="fr-CH" dirty="0"/>
                <a:t>3D LSP</a:t>
              </a:r>
              <a:endParaRPr lang="en-US" dirty="0"/>
            </a:p>
          </p:txBody>
        </p:sp>
        <p:sp>
          <p:nvSpPr>
            <p:cNvPr id="17" name="Freeform 16"/>
            <p:cNvSpPr/>
            <p:nvPr/>
          </p:nvSpPr>
          <p:spPr>
            <a:xfrm>
              <a:off x="3106224" y="4440106"/>
              <a:ext cx="1028518" cy="2209892"/>
            </a:xfrm>
            <a:custGeom>
              <a:avLst/>
              <a:gdLst>
                <a:gd name="connsiteX0" fmla="*/ 146927 w 1441184"/>
                <a:gd name="connsiteY0" fmla="*/ 0 h 2924355"/>
                <a:gd name="connsiteX1" fmla="*/ 103795 w 1441184"/>
                <a:gd name="connsiteY1" fmla="*/ 586596 h 2924355"/>
                <a:gd name="connsiteX2" fmla="*/ 1320119 w 1441184"/>
                <a:gd name="connsiteY2" fmla="*/ 1440611 h 2924355"/>
                <a:gd name="connsiteX3" fmla="*/ 1406383 w 1441184"/>
                <a:gd name="connsiteY3" fmla="*/ 2924355 h 2924355"/>
                <a:gd name="connsiteX0" fmla="*/ 127309 w 1456072"/>
                <a:gd name="connsiteY0" fmla="*/ 0 h 2915728"/>
                <a:gd name="connsiteX1" fmla="*/ 118683 w 1456072"/>
                <a:gd name="connsiteY1" fmla="*/ 577969 h 2915728"/>
                <a:gd name="connsiteX2" fmla="*/ 1335007 w 1456072"/>
                <a:gd name="connsiteY2" fmla="*/ 1431984 h 2915728"/>
                <a:gd name="connsiteX3" fmla="*/ 1421271 w 1456072"/>
                <a:gd name="connsiteY3" fmla="*/ 2915728 h 2915728"/>
                <a:gd name="connsiteX0" fmla="*/ 109895 w 1438658"/>
                <a:gd name="connsiteY0" fmla="*/ 0 h 2915728"/>
                <a:gd name="connsiteX1" fmla="*/ 101269 w 1438658"/>
                <a:gd name="connsiteY1" fmla="*/ 577969 h 2915728"/>
                <a:gd name="connsiteX2" fmla="*/ 1317593 w 1438658"/>
                <a:gd name="connsiteY2" fmla="*/ 1431984 h 2915728"/>
                <a:gd name="connsiteX3" fmla="*/ 1403857 w 1438658"/>
                <a:gd name="connsiteY3" fmla="*/ 2915728 h 2915728"/>
                <a:gd name="connsiteX0" fmla="*/ 109895 w 1413641"/>
                <a:gd name="connsiteY0" fmla="*/ 0 h 3036497"/>
                <a:gd name="connsiteX1" fmla="*/ 101269 w 1413641"/>
                <a:gd name="connsiteY1" fmla="*/ 577969 h 3036497"/>
                <a:gd name="connsiteX2" fmla="*/ 1317593 w 1413641"/>
                <a:gd name="connsiteY2" fmla="*/ 1431984 h 3036497"/>
                <a:gd name="connsiteX3" fmla="*/ 1343472 w 1413641"/>
                <a:gd name="connsiteY3" fmla="*/ 3036497 h 3036497"/>
                <a:gd name="connsiteX0" fmla="*/ 109895 w 1397059"/>
                <a:gd name="connsiteY0" fmla="*/ 0 h 3105509"/>
                <a:gd name="connsiteX1" fmla="*/ 101269 w 1397059"/>
                <a:gd name="connsiteY1" fmla="*/ 577969 h 3105509"/>
                <a:gd name="connsiteX2" fmla="*/ 1317593 w 1397059"/>
                <a:gd name="connsiteY2" fmla="*/ 1431984 h 3105509"/>
                <a:gd name="connsiteX3" fmla="*/ 1291713 w 1397059"/>
                <a:gd name="connsiteY3" fmla="*/ 3105509 h 3105509"/>
                <a:gd name="connsiteX0" fmla="*/ 109895 w 1404883"/>
                <a:gd name="connsiteY0" fmla="*/ 0 h 3183146"/>
                <a:gd name="connsiteX1" fmla="*/ 101269 w 1404883"/>
                <a:gd name="connsiteY1" fmla="*/ 577969 h 3183146"/>
                <a:gd name="connsiteX2" fmla="*/ 1317593 w 1404883"/>
                <a:gd name="connsiteY2" fmla="*/ 1431984 h 3183146"/>
                <a:gd name="connsiteX3" fmla="*/ 1317593 w 1404883"/>
                <a:gd name="connsiteY3" fmla="*/ 3183146 h 3183146"/>
                <a:gd name="connsiteX0" fmla="*/ 16057 w 1291894"/>
                <a:gd name="connsiteY0" fmla="*/ 0 h 3183146"/>
                <a:gd name="connsiteX1" fmla="*/ 266223 w 1291894"/>
                <a:gd name="connsiteY1" fmla="*/ 595222 h 3183146"/>
                <a:gd name="connsiteX2" fmla="*/ 1223755 w 1291894"/>
                <a:gd name="connsiteY2" fmla="*/ 1431984 h 3183146"/>
                <a:gd name="connsiteX3" fmla="*/ 1223755 w 1291894"/>
                <a:gd name="connsiteY3" fmla="*/ 3183146 h 3183146"/>
                <a:gd name="connsiteX0" fmla="*/ 45586 w 1157521"/>
                <a:gd name="connsiteY0" fmla="*/ 0 h 3209026"/>
                <a:gd name="connsiteX1" fmla="*/ 131850 w 1157521"/>
                <a:gd name="connsiteY1" fmla="*/ 621102 h 3209026"/>
                <a:gd name="connsiteX2" fmla="*/ 1089382 w 1157521"/>
                <a:gd name="connsiteY2" fmla="*/ 1457864 h 3209026"/>
                <a:gd name="connsiteX3" fmla="*/ 1089382 w 1157521"/>
                <a:gd name="connsiteY3" fmla="*/ 3209026 h 3209026"/>
                <a:gd name="connsiteX0" fmla="*/ 13273 w 1112251"/>
                <a:gd name="connsiteY0" fmla="*/ 0 h 3209026"/>
                <a:gd name="connsiteX1" fmla="*/ 274697 w 1112251"/>
                <a:gd name="connsiteY1" fmla="*/ 814059 h 3209026"/>
                <a:gd name="connsiteX2" fmla="*/ 1057069 w 1112251"/>
                <a:gd name="connsiteY2" fmla="*/ 1457864 h 3209026"/>
                <a:gd name="connsiteX3" fmla="*/ 1057069 w 1112251"/>
                <a:gd name="connsiteY3" fmla="*/ 3209026 h 3209026"/>
                <a:gd name="connsiteX0" fmla="*/ 13213 w 1107662"/>
                <a:gd name="connsiteY0" fmla="*/ 0 h 3209026"/>
                <a:gd name="connsiteX1" fmla="*/ 274637 w 1107662"/>
                <a:gd name="connsiteY1" fmla="*/ 814059 h 3209026"/>
                <a:gd name="connsiteX2" fmla="*/ 1051015 w 1107662"/>
                <a:gd name="connsiteY2" fmla="*/ 1435161 h 3209026"/>
                <a:gd name="connsiteX3" fmla="*/ 1057009 w 1107662"/>
                <a:gd name="connsiteY3" fmla="*/ 3209026 h 3209026"/>
                <a:gd name="connsiteX0" fmla="*/ 15058 w 1111423"/>
                <a:gd name="connsiteY0" fmla="*/ 0 h 3209026"/>
                <a:gd name="connsiteX1" fmla="*/ 250603 w 1111423"/>
                <a:gd name="connsiteY1" fmla="*/ 986587 h 3209026"/>
                <a:gd name="connsiteX2" fmla="*/ 1052860 w 1111423"/>
                <a:gd name="connsiteY2" fmla="*/ 1435161 h 3209026"/>
                <a:gd name="connsiteX3" fmla="*/ 1058854 w 1111423"/>
                <a:gd name="connsiteY3" fmla="*/ 3209026 h 3209026"/>
                <a:gd name="connsiteX0" fmla="*/ 14951 w 1104939"/>
                <a:gd name="connsiteY0" fmla="*/ 0 h 3209026"/>
                <a:gd name="connsiteX1" fmla="*/ 250496 w 1104939"/>
                <a:gd name="connsiteY1" fmla="*/ 986587 h 3209026"/>
                <a:gd name="connsiteX2" fmla="*/ 1044127 w 1104939"/>
                <a:gd name="connsiteY2" fmla="*/ 1771592 h 3209026"/>
                <a:gd name="connsiteX3" fmla="*/ 1058747 w 1104939"/>
                <a:gd name="connsiteY3" fmla="*/ 3209026 h 3209026"/>
                <a:gd name="connsiteX0" fmla="*/ 10357 w 1094316"/>
                <a:gd name="connsiteY0" fmla="*/ 0 h 3209026"/>
                <a:gd name="connsiteX1" fmla="*/ 327343 w 1094316"/>
                <a:gd name="connsiteY1" fmla="*/ 1207203 h 3209026"/>
                <a:gd name="connsiteX2" fmla="*/ 1039533 w 1094316"/>
                <a:gd name="connsiteY2" fmla="*/ 1771592 h 3209026"/>
                <a:gd name="connsiteX3" fmla="*/ 1054153 w 1094316"/>
                <a:gd name="connsiteY3" fmla="*/ 3209026 h 3209026"/>
                <a:gd name="connsiteX0" fmla="*/ 10314 w 1089398"/>
                <a:gd name="connsiteY0" fmla="*/ 0 h 3209026"/>
                <a:gd name="connsiteX1" fmla="*/ 327300 w 1089398"/>
                <a:gd name="connsiteY1" fmla="*/ 1207203 h 3209026"/>
                <a:gd name="connsiteX2" fmla="*/ 1032704 w 1089398"/>
                <a:gd name="connsiteY2" fmla="*/ 1875006 h 3209026"/>
                <a:gd name="connsiteX3" fmla="*/ 1054110 w 1089398"/>
                <a:gd name="connsiteY3" fmla="*/ 3209026 h 3209026"/>
                <a:gd name="connsiteX0" fmla="*/ 19680 w 1108286"/>
                <a:gd name="connsiteY0" fmla="*/ 0 h 3209026"/>
                <a:gd name="connsiteX1" fmla="*/ 207719 w 1108286"/>
                <a:gd name="connsiteY1" fmla="*/ 1096895 h 3209026"/>
                <a:gd name="connsiteX2" fmla="*/ 1042070 w 1108286"/>
                <a:gd name="connsiteY2" fmla="*/ 1875006 h 3209026"/>
                <a:gd name="connsiteX3" fmla="*/ 1063476 w 1108286"/>
                <a:gd name="connsiteY3" fmla="*/ 3209026 h 3209026"/>
                <a:gd name="connsiteX0" fmla="*/ 13333 w 1096836"/>
                <a:gd name="connsiteY0" fmla="*/ 0 h 3209026"/>
                <a:gd name="connsiteX1" fmla="*/ 270458 w 1096836"/>
                <a:gd name="connsiteY1" fmla="*/ 1687253 h 3209026"/>
                <a:gd name="connsiteX2" fmla="*/ 1035723 w 1096836"/>
                <a:gd name="connsiteY2" fmla="*/ 1875006 h 3209026"/>
                <a:gd name="connsiteX3" fmla="*/ 1057129 w 1096836"/>
                <a:gd name="connsiteY3" fmla="*/ 3209026 h 3209026"/>
                <a:gd name="connsiteX0" fmla="*/ 15382 w 1250438"/>
                <a:gd name="connsiteY0" fmla="*/ 0 h 3209026"/>
                <a:gd name="connsiteX1" fmla="*/ 272507 w 1250438"/>
                <a:gd name="connsiteY1" fmla="*/ 1687253 h 3209026"/>
                <a:gd name="connsiteX2" fmla="*/ 1217396 w 1250438"/>
                <a:gd name="connsiteY2" fmla="*/ 2506551 h 3209026"/>
                <a:gd name="connsiteX3" fmla="*/ 1059178 w 1250438"/>
                <a:gd name="connsiteY3" fmla="*/ 3209026 h 3209026"/>
                <a:gd name="connsiteX0" fmla="*/ 15382 w 1334859"/>
                <a:gd name="connsiteY0" fmla="*/ 0 h 3209026"/>
                <a:gd name="connsiteX1" fmla="*/ 272507 w 1334859"/>
                <a:gd name="connsiteY1" fmla="*/ 1687253 h 3209026"/>
                <a:gd name="connsiteX2" fmla="*/ 1217396 w 1334859"/>
                <a:gd name="connsiteY2" fmla="*/ 2506551 h 3209026"/>
                <a:gd name="connsiteX3" fmla="*/ 1328614 w 1334859"/>
                <a:gd name="connsiteY3" fmla="*/ 3209026 h 3209026"/>
                <a:gd name="connsiteX0" fmla="*/ 14218 w 1327450"/>
                <a:gd name="connsiteY0" fmla="*/ 0 h 3209026"/>
                <a:gd name="connsiteX1" fmla="*/ 271343 w 1327450"/>
                <a:gd name="connsiteY1" fmla="*/ 1687253 h 3209026"/>
                <a:gd name="connsiteX2" fmla="*/ 1119512 w 1327450"/>
                <a:gd name="connsiteY2" fmla="*/ 2479093 h 3209026"/>
                <a:gd name="connsiteX3" fmla="*/ 1327450 w 1327450"/>
                <a:gd name="connsiteY3" fmla="*/ 3209026 h 3209026"/>
                <a:gd name="connsiteX0" fmla="*/ 14218 w 1258364"/>
                <a:gd name="connsiteY0" fmla="*/ 0 h 3215890"/>
                <a:gd name="connsiteX1" fmla="*/ 271343 w 1258364"/>
                <a:gd name="connsiteY1" fmla="*/ 1687253 h 3215890"/>
                <a:gd name="connsiteX2" fmla="*/ 1119512 w 1258364"/>
                <a:gd name="connsiteY2" fmla="*/ 2479093 h 3215890"/>
                <a:gd name="connsiteX3" fmla="*/ 1258364 w 1258364"/>
                <a:gd name="connsiteY3" fmla="*/ 3215890 h 3215890"/>
                <a:gd name="connsiteX0" fmla="*/ 14218 w 1237821"/>
                <a:gd name="connsiteY0" fmla="*/ 0 h 3215890"/>
                <a:gd name="connsiteX1" fmla="*/ 271343 w 1237821"/>
                <a:gd name="connsiteY1" fmla="*/ 1687253 h 3215890"/>
                <a:gd name="connsiteX2" fmla="*/ 1119512 w 1237821"/>
                <a:gd name="connsiteY2" fmla="*/ 2479093 h 3215890"/>
                <a:gd name="connsiteX3" fmla="*/ 1237821 w 1237821"/>
                <a:gd name="connsiteY3" fmla="*/ 3215890 h 3215890"/>
                <a:gd name="connsiteX0" fmla="*/ 27460 w 1255196"/>
                <a:gd name="connsiteY0" fmla="*/ 0 h 3215890"/>
                <a:gd name="connsiteX1" fmla="*/ 181869 w 1255196"/>
                <a:gd name="connsiteY1" fmla="*/ 1383719 h 3215890"/>
                <a:gd name="connsiteX2" fmla="*/ 1132754 w 1255196"/>
                <a:gd name="connsiteY2" fmla="*/ 2479093 h 3215890"/>
                <a:gd name="connsiteX3" fmla="*/ 1251063 w 1255196"/>
                <a:gd name="connsiteY3" fmla="*/ 3215890 h 3215890"/>
                <a:gd name="connsiteX0" fmla="*/ 28340 w 1268504"/>
                <a:gd name="connsiteY0" fmla="*/ 0 h 3215890"/>
                <a:gd name="connsiteX1" fmla="*/ 182749 w 1268504"/>
                <a:gd name="connsiteY1" fmla="*/ 1383719 h 3215890"/>
                <a:gd name="connsiteX2" fmla="*/ 1161025 w 1268504"/>
                <a:gd name="connsiteY2" fmla="*/ 2656154 h 3215890"/>
                <a:gd name="connsiteX3" fmla="*/ 1251943 w 1268504"/>
                <a:gd name="connsiteY3" fmla="*/ 3215890 h 3215890"/>
                <a:gd name="connsiteX0" fmla="*/ 14035 w 1247355"/>
                <a:gd name="connsiteY0" fmla="*/ 0 h 3215890"/>
                <a:gd name="connsiteX1" fmla="*/ 278008 w 1247355"/>
                <a:gd name="connsiteY1" fmla="*/ 1782107 h 3215890"/>
                <a:gd name="connsiteX2" fmla="*/ 1146720 w 1247355"/>
                <a:gd name="connsiteY2" fmla="*/ 2656154 h 3215890"/>
                <a:gd name="connsiteX3" fmla="*/ 1237638 w 1247355"/>
                <a:gd name="connsiteY3" fmla="*/ 3215890 h 3215890"/>
                <a:gd name="connsiteX0" fmla="*/ 28340 w 1261660"/>
                <a:gd name="connsiteY0" fmla="*/ 0 h 3215890"/>
                <a:gd name="connsiteX1" fmla="*/ 182749 w 1261660"/>
                <a:gd name="connsiteY1" fmla="*/ 1672498 h 3215890"/>
                <a:gd name="connsiteX2" fmla="*/ 1161025 w 1261660"/>
                <a:gd name="connsiteY2" fmla="*/ 2656154 h 3215890"/>
                <a:gd name="connsiteX3" fmla="*/ 1251943 w 1261660"/>
                <a:gd name="connsiteY3" fmla="*/ 3215890 h 3215890"/>
              </a:gdLst>
              <a:ahLst/>
              <a:cxnLst>
                <a:cxn ang="0">
                  <a:pos x="connsiteX0" y="connsiteY0"/>
                </a:cxn>
                <a:cxn ang="0">
                  <a:pos x="connsiteX1" y="connsiteY1"/>
                </a:cxn>
                <a:cxn ang="0">
                  <a:pos x="connsiteX2" y="connsiteY2"/>
                </a:cxn>
                <a:cxn ang="0">
                  <a:pos x="connsiteX3" y="connsiteY3"/>
                </a:cxn>
              </a:cxnLst>
              <a:rect l="l" t="t" r="r" b="b"/>
              <a:pathLst>
                <a:path w="1261660" h="3215890">
                  <a:moveTo>
                    <a:pt x="28340" y="0"/>
                  </a:moveTo>
                  <a:cubicBezTo>
                    <a:pt x="-30607" y="173247"/>
                    <a:pt x="-6032" y="1229806"/>
                    <a:pt x="182749" y="1672498"/>
                  </a:cubicBezTo>
                  <a:cubicBezTo>
                    <a:pt x="371530" y="2115190"/>
                    <a:pt x="1001087" y="2417190"/>
                    <a:pt x="1161025" y="2656154"/>
                  </a:cubicBezTo>
                  <a:cubicBezTo>
                    <a:pt x="1320963" y="2895118"/>
                    <a:pt x="1239003" y="2901026"/>
                    <a:pt x="1251943" y="3215890"/>
                  </a:cubicBezTo>
                </a:path>
              </a:pathLst>
            </a:cu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1" name="Freeform 20"/>
            <p:cNvSpPr/>
            <p:nvPr/>
          </p:nvSpPr>
          <p:spPr>
            <a:xfrm>
              <a:off x="3610251" y="4437112"/>
              <a:ext cx="681429" cy="2232248"/>
            </a:xfrm>
            <a:custGeom>
              <a:avLst/>
              <a:gdLst>
                <a:gd name="connsiteX0" fmla="*/ 979055 w 1073264"/>
                <a:gd name="connsiteY0" fmla="*/ 0 h 4516581"/>
                <a:gd name="connsiteX1" fmla="*/ 979055 w 1073264"/>
                <a:gd name="connsiteY1" fmla="*/ 1902691 h 4516581"/>
                <a:gd name="connsiteX2" fmla="*/ 0 w 1073264"/>
                <a:gd name="connsiteY2" fmla="*/ 4516581 h 4516581"/>
              </a:gdLst>
              <a:ahLst/>
              <a:cxnLst>
                <a:cxn ang="0">
                  <a:pos x="connsiteX0" y="connsiteY0"/>
                </a:cxn>
                <a:cxn ang="0">
                  <a:pos x="connsiteX1" y="connsiteY1"/>
                </a:cxn>
                <a:cxn ang="0">
                  <a:pos x="connsiteX2" y="connsiteY2"/>
                </a:cxn>
              </a:cxnLst>
              <a:rect l="l" t="t" r="r" b="b"/>
              <a:pathLst>
                <a:path w="1073264" h="4516581">
                  <a:moveTo>
                    <a:pt x="979055" y="0"/>
                  </a:moveTo>
                  <a:cubicBezTo>
                    <a:pt x="1060643" y="574964"/>
                    <a:pt x="1142231" y="1149928"/>
                    <a:pt x="979055" y="1902691"/>
                  </a:cubicBezTo>
                  <a:cubicBezTo>
                    <a:pt x="815879" y="2655455"/>
                    <a:pt x="190885" y="4028593"/>
                    <a:pt x="0" y="4516581"/>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3" name="TextBox 22"/>
            <p:cNvSpPr txBox="1"/>
            <p:nvPr/>
          </p:nvSpPr>
          <p:spPr>
            <a:xfrm>
              <a:off x="4261464" y="4574078"/>
              <a:ext cx="581035" cy="369332"/>
            </a:xfrm>
            <a:prstGeom prst="rect">
              <a:avLst/>
            </a:prstGeom>
            <a:noFill/>
          </p:spPr>
          <p:txBody>
            <a:bodyPr wrap="square" rtlCol="0">
              <a:spAutoFit/>
            </a:bodyPr>
            <a:lstStyle/>
            <a:p>
              <a:r>
                <a:rPr lang="fr-CH" dirty="0"/>
                <a:t>SLM</a:t>
              </a:r>
              <a:endParaRPr lang="en-US" dirty="0"/>
            </a:p>
          </p:txBody>
        </p:sp>
        <p:sp>
          <p:nvSpPr>
            <p:cNvPr id="20" name="TextBox 19"/>
            <p:cNvSpPr txBox="1"/>
            <p:nvPr/>
          </p:nvSpPr>
          <p:spPr>
            <a:xfrm>
              <a:off x="2555011" y="6022986"/>
              <a:ext cx="809109" cy="584775"/>
            </a:xfrm>
            <a:prstGeom prst="rect">
              <a:avLst/>
            </a:prstGeom>
            <a:solidFill>
              <a:schemeClr val="bg1"/>
            </a:solidFill>
          </p:spPr>
          <p:txBody>
            <a:bodyPr wrap="square" rtlCol="0">
              <a:spAutoFit/>
            </a:bodyPr>
            <a:lstStyle/>
            <a:p>
              <a:r>
                <a:rPr lang="fr-FR" sz="1600" dirty="0"/>
                <a:t>Stress profiles</a:t>
              </a:r>
            </a:p>
          </p:txBody>
        </p:sp>
      </p:grpSp>
      <p:pic>
        <p:nvPicPr>
          <p:cNvPr id="28" name="Picture 2" descr="C:\Ke Huang\EPFL\Experiments\EBSD\Nikola\304L_10\Local misorientation max 1.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0615" y="1719274"/>
            <a:ext cx="3468590" cy="267326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346562" y="4356765"/>
            <a:ext cx="906017" cy="369332"/>
          </a:xfrm>
          <a:prstGeom prst="rect">
            <a:avLst/>
          </a:prstGeom>
          <a:noFill/>
        </p:spPr>
        <p:txBody>
          <a:bodyPr wrap="none" rtlCol="0">
            <a:spAutoFit/>
          </a:bodyPr>
          <a:lstStyle/>
          <a:p>
            <a:r>
              <a:rPr lang="fr-FR" dirty="0"/>
              <a:t>100 </a:t>
            </a:r>
            <a:r>
              <a:rPr lang="fr-FR" dirty="0">
                <a:latin typeface="Symbol" panose="05050102010706020507" pitchFamily="18" charset="2"/>
              </a:rPr>
              <a:t>m</a:t>
            </a:r>
            <a:r>
              <a:rPr lang="fr-FR" dirty="0"/>
              <a:t>m</a:t>
            </a:r>
          </a:p>
        </p:txBody>
      </p:sp>
      <p:cxnSp>
        <p:nvCxnSpPr>
          <p:cNvPr id="30" name="Straight Arrow Connector 29"/>
          <p:cNvCxnSpPr/>
          <p:nvPr/>
        </p:nvCxnSpPr>
        <p:spPr>
          <a:xfrm flipH="1">
            <a:off x="10286085" y="1423458"/>
            <a:ext cx="287978" cy="11476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0071573" y="1044397"/>
            <a:ext cx="1241365" cy="369332"/>
          </a:xfrm>
          <a:prstGeom prst="rect">
            <a:avLst/>
          </a:prstGeom>
          <a:noFill/>
        </p:spPr>
        <p:txBody>
          <a:bodyPr wrap="none" rtlCol="0">
            <a:spAutoFit/>
          </a:bodyPr>
          <a:lstStyle/>
          <a:p>
            <a:r>
              <a:rPr lang="fr-FR" dirty="0">
                <a:solidFill>
                  <a:srgbClr val="FF0000"/>
                </a:solidFill>
              </a:rPr>
              <a:t>LSP surface</a:t>
            </a:r>
          </a:p>
        </p:txBody>
      </p:sp>
      <p:cxnSp>
        <p:nvCxnSpPr>
          <p:cNvPr id="32" name="Straight Arrow Connector 31"/>
          <p:cNvCxnSpPr/>
          <p:nvPr/>
        </p:nvCxnSpPr>
        <p:spPr>
          <a:xfrm>
            <a:off x="9073421" y="1527031"/>
            <a:ext cx="446706" cy="8150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093610" y="1205596"/>
            <a:ext cx="1584665" cy="338554"/>
          </a:xfrm>
          <a:prstGeom prst="rect">
            <a:avLst/>
          </a:prstGeom>
          <a:noFill/>
        </p:spPr>
        <p:txBody>
          <a:bodyPr wrap="none" rtlCol="0">
            <a:spAutoFit/>
          </a:bodyPr>
          <a:lstStyle/>
          <a:p>
            <a:r>
              <a:rPr lang="en-US" sz="1600" dirty="0"/>
              <a:t>grain boundaries</a:t>
            </a:r>
          </a:p>
        </p:txBody>
      </p:sp>
      <p:pic>
        <p:nvPicPr>
          <p:cNvPr id="34" name="Picture 3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7129" y="1731802"/>
            <a:ext cx="4029424" cy="1837170"/>
          </a:xfrm>
          <a:prstGeom prst="rect">
            <a:avLst/>
          </a:prstGeom>
        </p:spPr>
      </p:pic>
      <p:sp>
        <p:nvSpPr>
          <p:cNvPr id="38" name="TextBox 37"/>
          <p:cNvSpPr txBox="1"/>
          <p:nvPr/>
        </p:nvSpPr>
        <p:spPr>
          <a:xfrm>
            <a:off x="9637074" y="4418320"/>
            <a:ext cx="1539524" cy="523220"/>
          </a:xfrm>
          <a:prstGeom prst="rect">
            <a:avLst/>
          </a:prstGeom>
          <a:noFill/>
        </p:spPr>
        <p:txBody>
          <a:bodyPr wrap="none" rtlCol="0">
            <a:spAutoFit/>
          </a:bodyPr>
          <a:lstStyle/>
          <a:p>
            <a:r>
              <a:rPr lang="fr-FR" sz="1400" b="1" dirty="0" err="1">
                <a:solidFill>
                  <a:schemeClr val="accent3">
                    <a:lumMod val="75000"/>
                  </a:schemeClr>
                </a:solidFill>
              </a:rPr>
              <a:t>Strain</a:t>
            </a:r>
            <a:r>
              <a:rPr lang="fr-FR" sz="1400" b="1" dirty="0">
                <a:solidFill>
                  <a:schemeClr val="accent3">
                    <a:lumMod val="75000"/>
                  </a:schemeClr>
                </a:solidFill>
              </a:rPr>
              <a:t> </a:t>
            </a:r>
            <a:r>
              <a:rPr lang="fr-FR" sz="1400" b="1" dirty="0" err="1">
                <a:solidFill>
                  <a:schemeClr val="accent3">
                    <a:lumMod val="75000"/>
                  </a:schemeClr>
                </a:solidFill>
              </a:rPr>
              <a:t>energy</a:t>
            </a:r>
            <a:r>
              <a:rPr lang="fr-FR" sz="1400" b="1" dirty="0">
                <a:solidFill>
                  <a:schemeClr val="accent3">
                    <a:lumMod val="75000"/>
                  </a:schemeClr>
                </a:solidFill>
              </a:rPr>
              <a:t> </a:t>
            </a:r>
            <a:r>
              <a:rPr lang="fr-FR" sz="1400" b="1" dirty="0" err="1">
                <a:solidFill>
                  <a:schemeClr val="accent3">
                    <a:lumMod val="75000"/>
                  </a:schemeClr>
                </a:solidFill>
              </a:rPr>
              <a:t>map</a:t>
            </a:r>
            <a:endParaRPr lang="fr-FR" sz="1400" b="1" dirty="0">
              <a:solidFill>
                <a:schemeClr val="accent3">
                  <a:lumMod val="75000"/>
                </a:schemeClr>
              </a:solidFill>
            </a:endParaRPr>
          </a:p>
          <a:p>
            <a:r>
              <a:rPr lang="fr-FR" sz="1400" b="1" dirty="0" err="1">
                <a:solidFill>
                  <a:schemeClr val="accent3">
                    <a:lumMod val="75000"/>
                  </a:schemeClr>
                </a:solidFill>
              </a:rPr>
              <a:t>After</a:t>
            </a:r>
            <a:r>
              <a:rPr lang="fr-FR" sz="1400" b="1" dirty="0">
                <a:solidFill>
                  <a:schemeClr val="accent3">
                    <a:lumMod val="75000"/>
                  </a:schemeClr>
                </a:solidFill>
              </a:rPr>
              <a:t> LSP</a:t>
            </a:r>
          </a:p>
        </p:txBody>
      </p:sp>
    </p:spTree>
    <p:extLst>
      <p:ext uri="{BB962C8B-B14F-4D97-AF65-F5344CB8AC3E}">
        <p14:creationId xmlns:p14="http://schemas.microsoft.com/office/powerpoint/2010/main" val="374127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9" grpId="0"/>
      <p:bldP spid="31" grpId="0"/>
      <p:bldP spid="33" grpId="0"/>
      <p:bldP spid="3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Part II / </a:t>
            </a:r>
            <a:r>
              <a:rPr lang="en-US" dirty="0"/>
              <a:t>Ultrafast laser-materials processing</a:t>
            </a:r>
            <a:endParaRPr lang="fr-CH" dirty="0"/>
          </a:p>
        </p:txBody>
      </p:sp>
    </p:spTree>
    <p:extLst>
      <p:ext uri="{BB962C8B-B14F-4D97-AF65-F5344CB8AC3E}">
        <p14:creationId xmlns:p14="http://schemas.microsoft.com/office/powerpoint/2010/main" val="32833647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a:t>Ultrafast laser pulse</a:t>
            </a:r>
            <a:endParaRPr lang="en-US"/>
          </a:p>
        </p:txBody>
      </p:sp>
      <p:sp>
        <p:nvSpPr>
          <p:cNvPr id="4" name="Espace réservé du contenu 3"/>
          <p:cNvSpPr>
            <a:spLocks noGrp="1"/>
          </p:cNvSpPr>
          <p:nvPr>
            <p:ph idx="1"/>
          </p:nvPr>
        </p:nvSpPr>
        <p:spPr>
          <a:xfrm>
            <a:off x="838200" y="1825625"/>
            <a:ext cx="10515600" cy="707263"/>
          </a:xfrm>
        </p:spPr>
        <p:txBody>
          <a:bodyPr>
            <a:normAutofit lnSpcReduction="10000"/>
          </a:bodyPr>
          <a:lstStyle/>
          <a:p>
            <a:r>
              <a:rPr lang="fr-FR"/>
              <a:t>Ultrafast laser pulses are extremely short flashes of light and –when amplified- extremely intense.</a:t>
            </a:r>
            <a:endParaRPr lang="en-US"/>
          </a:p>
        </p:txBody>
      </p:sp>
      <p:sp>
        <p:nvSpPr>
          <p:cNvPr id="20" name="Espace réservé du texte 5"/>
          <p:cNvSpPr txBox="1">
            <a:spLocks/>
          </p:cNvSpPr>
          <p:nvPr/>
        </p:nvSpPr>
        <p:spPr>
          <a:xfrm>
            <a:off x="2061425" y="6208494"/>
            <a:ext cx="8441921" cy="837151"/>
          </a:xfrm>
          <a:prstGeom prst="rect">
            <a:avLst/>
          </a:prstGeom>
        </p:spPr>
        <p:txBody>
          <a:bodyPr/>
          <a:lst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rgbClr val="FF0000"/>
              </a:buClr>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Clr>
                <a:srgbClr val="FF0000"/>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r>
              <a:rPr lang="fr-FR" altLang="en-US" sz="2400"/>
              <a:t>Ratio 1 fs / 1 s  = 1 s / 32 million years</a:t>
            </a:r>
          </a:p>
          <a:p>
            <a:pPr marL="0" indent="0">
              <a:buNone/>
            </a:pPr>
            <a:endParaRPr lang="en-US" sz="2400"/>
          </a:p>
        </p:txBody>
      </p:sp>
      <p:sp>
        <p:nvSpPr>
          <p:cNvPr id="21" name="Rectangle à coins arrondis 20"/>
          <p:cNvSpPr/>
          <p:nvPr/>
        </p:nvSpPr>
        <p:spPr bwMode="auto">
          <a:xfrm>
            <a:off x="6373479" y="2545184"/>
            <a:ext cx="3879035" cy="1652216"/>
          </a:xfrm>
          <a:prstGeom prst="roundRect">
            <a:avLst>
              <a:gd name="adj" fmla="val 3516"/>
            </a:avLst>
          </a:prstGeom>
          <a:ln w="12700">
            <a:solidFill>
              <a:srgbClr val="0D5394"/>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fr-FR" sz="1600" b="1" i="0" u="none" strike="noStrike" cap="none" normalizeH="0" baseline="0">
              <a:ln>
                <a:noFill/>
              </a:ln>
              <a:solidFill>
                <a:schemeClr val="tx1"/>
              </a:solidFill>
              <a:effectLst/>
              <a:latin typeface="Arial" pitchFamily="34" charset="0"/>
              <a:cs typeface="Arial" pitchFamily="34" charset="0"/>
            </a:endParaRPr>
          </a:p>
        </p:txBody>
      </p:sp>
      <p:grpSp>
        <p:nvGrpSpPr>
          <p:cNvPr id="22" name="Groupe 21"/>
          <p:cNvGrpSpPr/>
          <p:nvPr/>
        </p:nvGrpSpPr>
        <p:grpSpPr>
          <a:xfrm>
            <a:off x="1847095" y="2850879"/>
            <a:ext cx="3076345" cy="2871986"/>
            <a:chOff x="30128" y="2498035"/>
            <a:chExt cx="2945936" cy="2750240"/>
          </a:xfrm>
        </p:grpSpPr>
        <p:cxnSp>
          <p:nvCxnSpPr>
            <p:cNvPr id="23" name="Connecteur droit 22"/>
            <p:cNvCxnSpPr/>
            <p:nvPr/>
          </p:nvCxnSpPr>
          <p:spPr bwMode="auto">
            <a:xfrm>
              <a:off x="30128" y="5248275"/>
              <a:ext cx="2931733" cy="0"/>
            </a:xfrm>
            <a:prstGeom prst="line">
              <a:avLst/>
            </a:prstGeom>
            <a:solidFill>
              <a:schemeClr val="accent1"/>
            </a:solidFill>
            <a:ln w="19050" cap="flat" cmpd="sng" algn="ctr">
              <a:solidFill>
                <a:schemeClr val="tx1"/>
              </a:solidFill>
              <a:prstDash val="solid"/>
              <a:round/>
              <a:headEnd type="none" w="med" len="med"/>
              <a:tailEnd type="triangle" w="med" len="med"/>
            </a:ln>
            <a:effectLst/>
          </p:spPr>
        </p:cxnSp>
        <p:cxnSp>
          <p:nvCxnSpPr>
            <p:cNvPr id="24" name="Connecteur droit 23"/>
            <p:cNvCxnSpPr/>
            <p:nvPr/>
          </p:nvCxnSpPr>
          <p:spPr bwMode="auto">
            <a:xfrm flipV="1">
              <a:off x="179526" y="2551043"/>
              <a:ext cx="0" cy="2697232"/>
            </a:xfrm>
            <a:prstGeom prst="line">
              <a:avLst/>
            </a:prstGeom>
            <a:solidFill>
              <a:schemeClr val="accent1"/>
            </a:solidFill>
            <a:ln w="19050" cap="flat" cmpd="sng" algn="ctr">
              <a:solidFill>
                <a:schemeClr val="tx1"/>
              </a:solidFill>
              <a:prstDash val="solid"/>
              <a:round/>
              <a:headEnd type="none" w="med" len="med"/>
              <a:tailEnd type="triangle" w="med" len="med"/>
            </a:ln>
            <a:effectLst/>
          </p:spPr>
        </p:cxnSp>
        <p:sp>
          <p:nvSpPr>
            <p:cNvPr id="25" name="ZoneTexte 24"/>
            <p:cNvSpPr txBox="1"/>
            <p:nvPr/>
          </p:nvSpPr>
          <p:spPr bwMode="auto">
            <a:xfrm>
              <a:off x="235373" y="2498035"/>
              <a:ext cx="663449" cy="294730"/>
            </a:xfrm>
            <a:prstGeom prst="rect">
              <a:avLst/>
            </a:prstGeom>
            <a:solidFill>
              <a:schemeClr val="bg1"/>
            </a:solidFill>
            <a:ln w="50800">
              <a:noFill/>
              <a:miter lim="800000"/>
              <a:headEnd/>
              <a:tailEnd/>
            </a:ln>
          </p:spPr>
          <p:txBody>
            <a:bodyPr wrap="none" rtlCol="0">
              <a:spAutoFit/>
            </a:bodyPr>
            <a:lstStyle/>
            <a:p>
              <a:pPr eaLnBrk="0" hangingPunct="0">
                <a:buNone/>
              </a:pPr>
              <a:r>
                <a:rPr lang="fr-FR" sz="1400" kern="0">
                  <a:latin typeface="Arial" pitchFamily="34" charset="0"/>
                  <a:cs typeface="Arial" pitchFamily="34" charset="0"/>
                </a:rPr>
                <a:t>Power</a:t>
              </a:r>
              <a:endParaRPr lang="fr-FR" sz="1400" kern="0" dirty="0">
                <a:latin typeface="Arial" pitchFamily="34" charset="0"/>
                <a:cs typeface="Arial" pitchFamily="34" charset="0"/>
              </a:endParaRPr>
            </a:p>
          </p:txBody>
        </p:sp>
        <p:sp>
          <p:nvSpPr>
            <p:cNvPr id="26" name="ZoneTexte 25"/>
            <p:cNvSpPr txBox="1"/>
            <p:nvPr/>
          </p:nvSpPr>
          <p:spPr bwMode="auto">
            <a:xfrm>
              <a:off x="2418533" y="4884372"/>
              <a:ext cx="557531" cy="294730"/>
            </a:xfrm>
            <a:prstGeom prst="rect">
              <a:avLst/>
            </a:prstGeom>
            <a:solidFill>
              <a:schemeClr val="bg1"/>
            </a:solidFill>
            <a:ln w="50800">
              <a:noFill/>
              <a:miter lim="800000"/>
              <a:headEnd/>
              <a:tailEnd/>
            </a:ln>
          </p:spPr>
          <p:txBody>
            <a:bodyPr wrap="none" rtlCol="0">
              <a:spAutoFit/>
            </a:bodyPr>
            <a:lstStyle/>
            <a:p>
              <a:pPr eaLnBrk="0" hangingPunct="0">
                <a:buNone/>
              </a:pPr>
              <a:r>
                <a:rPr lang="fr-FR" sz="1400" kern="0">
                  <a:latin typeface="Arial" pitchFamily="34" charset="0"/>
                  <a:cs typeface="Arial" pitchFamily="34" charset="0"/>
                </a:rPr>
                <a:t>Time</a:t>
              </a:r>
              <a:endParaRPr lang="fr-FR" sz="1400" kern="0" dirty="0">
                <a:latin typeface="Arial" pitchFamily="34" charset="0"/>
                <a:cs typeface="Arial" pitchFamily="34" charset="0"/>
              </a:endParaRPr>
            </a:p>
          </p:txBody>
        </p:sp>
      </p:grpSp>
      <p:pic>
        <p:nvPicPr>
          <p:cNvPr id="27" name="Picture 11" descr="Image associée"/>
          <p:cNvPicPr>
            <a:picLocks noChangeAspect="1" noChangeArrowheads="1" noCrop="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08263" y="2850879"/>
            <a:ext cx="2277966" cy="1312109"/>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64350" y="4643997"/>
            <a:ext cx="2018546" cy="1202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ZoneTexte 28"/>
          <p:cNvSpPr txBox="1"/>
          <p:nvPr/>
        </p:nvSpPr>
        <p:spPr bwMode="auto">
          <a:xfrm>
            <a:off x="6459876" y="4352159"/>
            <a:ext cx="1271502" cy="276999"/>
          </a:xfrm>
          <a:prstGeom prst="rect">
            <a:avLst/>
          </a:prstGeom>
          <a:noFill/>
          <a:ln w="50800">
            <a:noFill/>
            <a:miter lim="800000"/>
            <a:headEnd/>
            <a:tailEnd/>
          </a:ln>
        </p:spPr>
        <p:txBody>
          <a:bodyPr wrap="none" rtlCol="0">
            <a:spAutoFit/>
          </a:bodyPr>
          <a:lstStyle/>
          <a:p>
            <a:pPr eaLnBrk="0" hangingPunct="0">
              <a:buNone/>
            </a:pPr>
            <a:r>
              <a:rPr lang="fr-FR" sz="1200" b="1" kern="0">
                <a:latin typeface="Arial" pitchFamily="34" charset="0"/>
                <a:cs typeface="Arial" pitchFamily="34" charset="0"/>
              </a:rPr>
              <a:t>Power density </a:t>
            </a:r>
            <a:endParaRPr lang="fr-FR" sz="1200" b="1" kern="0" dirty="0">
              <a:latin typeface="Arial" pitchFamily="34" charset="0"/>
              <a:cs typeface="Arial" pitchFamily="34" charset="0"/>
            </a:endParaRPr>
          </a:p>
        </p:txBody>
      </p:sp>
      <p:sp>
        <p:nvSpPr>
          <p:cNvPr id="30" name="ZoneTexte 29"/>
          <p:cNvSpPr txBox="1"/>
          <p:nvPr/>
        </p:nvSpPr>
        <p:spPr bwMode="auto">
          <a:xfrm>
            <a:off x="8629801" y="4659448"/>
            <a:ext cx="1487908" cy="1015663"/>
          </a:xfrm>
          <a:prstGeom prst="rect">
            <a:avLst/>
          </a:prstGeom>
          <a:noFill/>
          <a:ln w="50800">
            <a:noFill/>
            <a:miter lim="800000"/>
            <a:headEnd/>
            <a:tailEnd/>
          </a:ln>
        </p:spPr>
        <p:txBody>
          <a:bodyPr wrap="none" rtlCol="0">
            <a:spAutoFit/>
          </a:bodyPr>
          <a:lstStyle/>
          <a:p>
            <a:pPr eaLnBrk="0" hangingPunct="0">
              <a:buNone/>
            </a:pPr>
            <a:r>
              <a:rPr lang="fr-FR" sz="1200" kern="0">
                <a:latin typeface="Arial" pitchFamily="34" charset="0"/>
                <a:cs typeface="Arial" pitchFamily="34" charset="0"/>
              </a:rPr>
              <a:t>Lightning:</a:t>
            </a:r>
            <a:endParaRPr lang="fr-FR" sz="1200" kern="0" dirty="0">
              <a:latin typeface="Arial" pitchFamily="34" charset="0"/>
              <a:cs typeface="Arial" pitchFamily="34" charset="0"/>
            </a:endParaRPr>
          </a:p>
          <a:p>
            <a:pPr eaLnBrk="0" hangingPunct="0"/>
            <a:r>
              <a:rPr lang="fr-FR" sz="1200" kern="0">
                <a:latin typeface="Arial" pitchFamily="34" charset="0"/>
                <a:cs typeface="Arial" pitchFamily="34" charset="0"/>
              </a:rPr>
              <a:t>10</a:t>
            </a:r>
            <a:r>
              <a:rPr lang="fr-FR" sz="1200" kern="0" baseline="30000">
                <a:latin typeface="Arial" pitchFamily="34" charset="0"/>
                <a:cs typeface="Arial" pitchFamily="34" charset="0"/>
              </a:rPr>
              <a:t>9 </a:t>
            </a:r>
            <a:r>
              <a:rPr lang="fr-FR" sz="1200" kern="0">
                <a:latin typeface="Arial" pitchFamily="34" charset="0"/>
                <a:cs typeface="Arial" pitchFamily="34" charset="0"/>
              </a:rPr>
              <a:t> </a:t>
            </a:r>
            <a:r>
              <a:rPr lang="fr-FR" sz="1200" kern="0" dirty="0">
                <a:latin typeface="Arial" pitchFamily="34" charset="0"/>
                <a:cs typeface="Arial" pitchFamily="34" charset="0"/>
              </a:rPr>
              <a:t>-</a:t>
            </a:r>
            <a:r>
              <a:rPr lang="fr-FR" sz="1200" kern="0">
                <a:latin typeface="Arial" pitchFamily="34" charset="0"/>
                <a:cs typeface="Arial" pitchFamily="34" charset="0"/>
              </a:rPr>
              <a:t> </a:t>
            </a:r>
            <a:r>
              <a:rPr lang="fr-FR" sz="1200" kern="0" dirty="0">
                <a:latin typeface="Arial" pitchFamily="34" charset="0"/>
                <a:cs typeface="Arial" pitchFamily="34" charset="0"/>
              </a:rPr>
              <a:t>10</a:t>
            </a:r>
            <a:r>
              <a:rPr lang="fr-FR" sz="1200" kern="0" baseline="30000" dirty="0">
                <a:latin typeface="Arial" pitchFamily="34" charset="0"/>
                <a:cs typeface="Arial" pitchFamily="34" charset="0"/>
              </a:rPr>
              <a:t>12</a:t>
            </a:r>
            <a:r>
              <a:rPr lang="fr-FR" sz="1200" kern="0" dirty="0">
                <a:latin typeface="Arial" pitchFamily="34" charset="0"/>
                <a:cs typeface="Arial" pitchFamily="34" charset="0"/>
              </a:rPr>
              <a:t> W/cm²</a:t>
            </a:r>
          </a:p>
          <a:p>
            <a:pPr eaLnBrk="0" hangingPunct="0">
              <a:buNone/>
            </a:pPr>
            <a:endParaRPr lang="fr-FR" sz="1200" kern="0" dirty="0">
              <a:latin typeface="Arial" pitchFamily="34" charset="0"/>
              <a:cs typeface="Arial" pitchFamily="34" charset="0"/>
            </a:endParaRPr>
          </a:p>
          <a:p>
            <a:pPr eaLnBrk="0" hangingPunct="0">
              <a:buNone/>
            </a:pPr>
            <a:r>
              <a:rPr lang="fr-FR" sz="1200" kern="0">
                <a:latin typeface="Arial" pitchFamily="34" charset="0"/>
                <a:cs typeface="Arial" pitchFamily="34" charset="0"/>
              </a:rPr>
              <a:t>Fs laser pulse:</a:t>
            </a:r>
            <a:endParaRPr lang="fr-FR" sz="1200" kern="0" dirty="0">
              <a:latin typeface="Arial" pitchFamily="34" charset="0"/>
              <a:cs typeface="Arial" pitchFamily="34" charset="0"/>
            </a:endParaRPr>
          </a:p>
          <a:p>
            <a:pPr eaLnBrk="0" hangingPunct="0"/>
            <a:r>
              <a:rPr lang="fr-FR" sz="1200" kern="0">
                <a:latin typeface="Arial" pitchFamily="34" charset="0"/>
                <a:cs typeface="Arial" pitchFamily="34" charset="0"/>
              </a:rPr>
              <a:t>10</a:t>
            </a:r>
            <a:r>
              <a:rPr lang="fr-FR" sz="1200" kern="0" baseline="30000">
                <a:latin typeface="Arial" pitchFamily="34" charset="0"/>
                <a:cs typeface="Arial" pitchFamily="34" charset="0"/>
              </a:rPr>
              <a:t>12 </a:t>
            </a:r>
            <a:r>
              <a:rPr lang="fr-FR" sz="1200" kern="0">
                <a:latin typeface="Arial" pitchFamily="34" charset="0"/>
                <a:cs typeface="Arial" pitchFamily="34" charset="0"/>
              </a:rPr>
              <a:t> to 10</a:t>
            </a:r>
            <a:r>
              <a:rPr lang="fr-FR" sz="1200" kern="0" baseline="30000">
                <a:latin typeface="Arial" pitchFamily="34" charset="0"/>
                <a:cs typeface="Arial" pitchFamily="34" charset="0"/>
              </a:rPr>
              <a:t>15</a:t>
            </a:r>
            <a:r>
              <a:rPr lang="fr-FR" sz="1200" kern="0">
                <a:latin typeface="Arial" pitchFamily="34" charset="0"/>
                <a:cs typeface="Arial" pitchFamily="34" charset="0"/>
              </a:rPr>
              <a:t> </a:t>
            </a:r>
            <a:r>
              <a:rPr lang="fr-FR" sz="1200" kern="0" dirty="0">
                <a:latin typeface="Arial" pitchFamily="34" charset="0"/>
                <a:cs typeface="Arial" pitchFamily="34" charset="0"/>
              </a:rPr>
              <a:t>W/cm²</a:t>
            </a:r>
          </a:p>
        </p:txBody>
      </p:sp>
      <p:sp>
        <p:nvSpPr>
          <p:cNvPr id="31" name="ZoneTexte 30"/>
          <p:cNvSpPr txBox="1"/>
          <p:nvPr/>
        </p:nvSpPr>
        <p:spPr bwMode="auto">
          <a:xfrm>
            <a:off x="6459876" y="2545184"/>
            <a:ext cx="1651414" cy="276999"/>
          </a:xfrm>
          <a:prstGeom prst="rect">
            <a:avLst/>
          </a:prstGeom>
          <a:noFill/>
          <a:ln w="50800">
            <a:noFill/>
            <a:miter lim="800000"/>
            <a:headEnd/>
            <a:tailEnd/>
          </a:ln>
        </p:spPr>
        <p:txBody>
          <a:bodyPr wrap="none" rtlCol="0">
            <a:spAutoFit/>
          </a:bodyPr>
          <a:lstStyle/>
          <a:p>
            <a:pPr eaLnBrk="0" hangingPunct="0">
              <a:buNone/>
            </a:pPr>
            <a:r>
              <a:rPr lang="fr-FR" sz="1200" b="1" kern="0">
                <a:latin typeface="Arial" pitchFamily="34" charset="0"/>
                <a:cs typeface="Arial" pitchFamily="34" charset="0"/>
              </a:rPr>
              <a:t>Characteristic times</a:t>
            </a:r>
            <a:endParaRPr lang="fr-FR" sz="1200" b="1" kern="0" dirty="0">
              <a:latin typeface="Arial" pitchFamily="34" charset="0"/>
              <a:cs typeface="Arial" pitchFamily="34" charset="0"/>
            </a:endParaRPr>
          </a:p>
        </p:txBody>
      </p:sp>
      <p:sp>
        <p:nvSpPr>
          <p:cNvPr id="32" name="ZoneTexte 31"/>
          <p:cNvSpPr txBox="1"/>
          <p:nvPr/>
        </p:nvSpPr>
        <p:spPr bwMode="auto">
          <a:xfrm>
            <a:off x="8491417" y="2743528"/>
            <a:ext cx="2011930" cy="1754326"/>
          </a:xfrm>
          <a:prstGeom prst="rect">
            <a:avLst/>
          </a:prstGeom>
          <a:noFill/>
          <a:ln w="50800">
            <a:noFill/>
            <a:miter lim="800000"/>
            <a:headEnd/>
            <a:tailEnd/>
          </a:ln>
        </p:spPr>
        <p:txBody>
          <a:bodyPr wrap="square" rtlCol="0">
            <a:spAutoFit/>
          </a:bodyPr>
          <a:lstStyle/>
          <a:p>
            <a:pPr eaLnBrk="0" hangingPunct="0">
              <a:buNone/>
            </a:pPr>
            <a:r>
              <a:rPr lang="fr-FR" sz="1200" kern="0">
                <a:latin typeface="Arial" pitchFamily="34" charset="0"/>
                <a:cs typeface="Arial" pitchFamily="34" charset="0"/>
              </a:rPr>
              <a:t>Molecular periods:</a:t>
            </a:r>
            <a:endParaRPr lang="fr-FR" sz="1200" kern="0" dirty="0">
              <a:latin typeface="Arial" pitchFamily="34" charset="0"/>
              <a:cs typeface="Arial" pitchFamily="34" charset="0"/>
            </a:endParaRPr>
          </a:p>
          <a:p>
            <a:pPr eaLnBrk="0" hangingPunct="0">
              <a:buNone/>
            </a:pPr>
            <a:endParaRPr lang="fr-FR" sz="1200" kern="0" dirty="0">
              <a:latin typeface="Arial" pitchFamily="34" charset="0"/>
              <a:cs typeface="Arial" pitchFamily="34" charset="0"/>
            </a:endParaRPr>
          </a:p>
          <a:p>
            <a:pPr eaLnBrk="0" hangingPunct="0"/>
            <a:r>
              <a:rPr lang="fr-FR" sz="1200" kern="0" dirty="0">
                <a:latin typeface="Arial" pitchFamily="34" charset="0"/>
                <a:cs typeface="Arial" pitchFamily="34" charset="0"/>
              </a:rPr>
              <a:t>Rotation :  10  - 100 </a:t>
            </a:r>
            <a:r>
              <a:rPr lang="fr-FR" sz="1200" kern="0" dirty="0" err="1">
                <a:latin typeface="Arial" pitchFamily="34" charset="0"/>
                <a:cs typeface="Arial" pitchFamily="34" charset="0"/>
              </a:rPr>
              <a:t>ps</a:t>
            </a:r>
            <a:endParaRPr lang="fr-FR" sz="1200" kern="0" dirty="0">
              <a:latin typeface="Arial" pitchFamily="34" charset="0"/>
              <a:cs typeface="Arial" pitchFamily="34" charset="0"/>
            </a:endParaRPr>
          </a:p>
          <a:p>
            <a:pPr eaLnBrk="0" hangingPunct="0"/>
            <a:r>
              <a:rPr lang="fr-FR" sz="1200" kern="0" dirty="0">
                <a:latin typeface="Arial" pitchFamily="34" charset="0"/>
                <a:cs typeface="Arial" pitchFamily="34" charset="0"/>
              </a:rPr>
              <a:t>Vibration : 10  - 100 </a:t>
            </a:r>
            <a:r>
              <a:rPr lang="fr-FR" sz="1200" kern="0" dirty="0" err="1">
                <a:latin typeface="Arial" pitchFamily="34" charset="0"/>
                <a:cs typeface="Arial" pitchFamily="34" charset="0"/>
              </a:rPr>
              <a:t>fs</a:t>
            </a:r>
            <a:endParaRPr lang="fr-FR" sz="1200" kern="0" dirty="0">
              <a:latin typeface="Arial" pitchFamily="34" charset="0"/>
              <a:cs typeface="Arial" pitchFamily="34" charset="0"/>
            </a:endParaRPr>
          </a:p>
          <a:p>
            <a:pPr eaLnBrk="0" hangingPunct="0"/>
            <a:endParaRPr lang="fr-FR" sz="1200" kern="0" dirty="0">
              <a:latin typeface="Arial" pitchFamily="34" charset="0"/>
              <a:cs typeface="Arial" pitchFamily="34" charset="0"/>
            </a:endParaRPr>
          </a:p>
          <a:p>
            <a:pPr eaLnBrk="0" hangingPunct="0"/>
            <a:r>
              <a:rPr lang="fr-FR" sz="1200" kern="0">
                <a:latin typeface="Arial" pitchFamily="34" charset="0"/>
                <a:cs typeface="Arial" pitchFamily="34" charset="0"/>
              </a:rPr>
              <a:t>Femtosecond pulses: </a:t>
            </a:r>
            <a:endParaRPr lang="fr-FR" sz="1200" kern="0" dirty="0">
              <a:latin typeface="Arial" pitchFamily="34" charset="0"/>
              <a:cs typeface="Arial" pitchFamily="34" charset="0"/>
            </a:endParaRPr>
          </a:p>
          <a:p>
            <a:pPr algn="ctr" eaLnBrk="0" hangingPunct="0"/>
            <a:r>
              <a:rPr lang="fr-FR" sz="1200" kern="0">
                <a:latin typeface="Arial" pitchFamily="34" charset="0"/>
                <a:cs typeface="Arial" pitchFamily="34" charset="0"/>
              </a:rPr>
              <a:t>50  - 500 </a:t>
            </a:r>
            <a:r>
              <a:rPr lang="fr-FR" sz="1200" kern="0" dirty="0" err="1">
                <a:latin typeface="Arial" pitchFamily="34" charset="0"/>
                <a:cs typeface="Arial" pitchFamily="34" charset="0"/>
              </a:rPr>
              <a:t>fs</a:t>
            </a:r>
            <a:r>
              <a:rPr lang="fr-FR" sz="1200" kern="0" dirty="0">
                <a:latin typeface="Arial" pitchFamily="34" charset="0"/>
                <a:cs typeface="Arial" pitchFamily="34" charset="0"/>
              </a:rPr>
              <a:t>         </a:t>
            </a:r>
          </a:p>
          <a:p>
            <a:pPr eaLnBrk="0" hangingPunct="0">
              <a:buNone/>
            </a:pPr>
            <a:endParaRPr lang="fr-FR" sz="1200" kern="0" dirty="0">
              <a:latin typeface="Arial" pitchFamily="34" charset="0"/>
              <a:cs typeface="Arial" pitchFamily="34" charset="0"/>
            </a:endParaRPr>
          </a:p>
          <a:p>
            <a:pPr eaLnBrk="0" hangingPunct="0">
              <a:buNone/>
            </a:pPr>
            <a:endParaRPr lang="fr-FR" sz="1200" kern="0" dirty="0" err="1">
              <a:latin typeface="Arial" pitchFamily="34" charset="0"/>
              <a:cs typeface="Arial" pitchFamily="34" charset="0"/>
            </a:endParaRPr>
          </a:p>
        </p:txBody>
      </p:sp>
      <p:sp>
        <p:nvSpPr>
          <p:cNvPr id="33" name="Rectangle à coins arrondis 32"/>
          <p:cNvSpPr/>
          <p:nvPr/>
        </p:nvSpPr>
        <p:spPr bwMode="auto">
          <a:xfrm>
            <a:off x="6373479" y="4281943"/>
            <a:ext cx="3879035" cy="1652216"/>
          </a:xfrm>
          <a:prstGeom prst="roundRect">
            <a:avLst>
              <a:gd name="adj" fmla="val 3516"/>
            </a:avLst>
          </a:prstGeom>
          <a:noFill/>
          <a:ln w="12700">
            <a:solidFill>
              <a:srgbClr val="0D5394"/>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fr-FR" sz="1600" b="1" i="0" u="none" strike="noStrike" cap="none" normalizeH="0" baseline="0">
              <a:ln>
                <a:noFill/>
              </a:ln>
              <a:solidFill>
                <a:schemeClr val="tx1"/>
              </a:solidFill>
              <a:effectLst/>
              <a:latin typeface="Arial" pitchFamily="34" charset="0"/>
              <a:cs typeface="Arial" pitchFamily="34" charset="0"/>
            </a:endParaRPr>
          </a:p>
        </p:txBody>
      </p:sp>
      <p:pic>
        <p:nvPicPr>
          <p:cNvPr id="34" name="Image 3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92721" y="3060461"/>
            <a:ext cx="323437" cy="2657808"/>
          </a:xfrm>
          <a:prstGeom prst="rect">
            <a:avLst/>
          </a:prstGeom>
        </p:spPr>
      </p:pic>
    </p:spTree>
    <p:extLst>
      <p:ext uri="{BB962C8B-B14F-4D97-AF65-F5344CB8AC3E}">
        <p14:creationId xmlns:p14="http://schemas.microsoft.com/office/powerpoint/2010/main" val="275195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p:bldP spid="30" grpId="0"/>
      <p:bldP spid="31" grpId="0"/>
      <p:bldP spid="32" grpId="0"/>
      <p:bldP spid="3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How are they produced?</a:t>
            </a:r>
            <a:endParaRPr lang="en-US"/>
          </a:p>
        </p:txBody>
      </p:sp>
      <p:sp>
        <p:nvSpPr>
          <p:cNvPr id="3" name="Espace réservé du contenu 2"/>
          <p:cNvSpPr>
            <a:spLocks noGrp="1"/>
          </p:cNvSpPr>
          <p:nvPr>
            <p:ph idx="1"/>
          </p:nvPr>
        </p:nvSpPr>
        <p:spPr>
          <a:xfrm>
            <a:off x="335280" y="2557145"/>
            <a:ext cx="10515600" cy="917575"/>
          </a:xfrm>
        </p:spPr>
        <p:txBody>
          <a:bodyPr/>
          <a:lstStyle/>
          <a:p>
            <a:r>
              <a:rPr lang="fr-FR" dirty="0"/>
              <a:t>Superposition of modes in a laser </a:t>
            </a:r>
            <a:r>
              <a:rPr lang="fr-FR" dirty="0" err="1"/>
              <a:t>cavity</a:t>
            </a:r>
            <a:endParaRPr lang="en-US" dirty="0"/>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87</a:t>
            </a:fld>
            <a:endParaRPr lang="fr-CH"/>
          </a:p>
        </p:txBody>
      </p:sp>
      <p:grpSp>
        <p:nvGrpSpPr>
          <p:cNvPr id="5" name="Groupe 4"/>
          <p:cNvGrpSpPr/>
          <p:nvPr/>
        </p:nvGrpSpPr>
        <p:grpSpPr>
          <a:xfrm>
            <a:off x="560385" y="3686917"/>
            <a:ext cx="5549900" cy="1079500"/>
            <a:chOff x="3488728" y="2828288"/>
            <a:chExt cx="5549900" cy="1079500"/>
          </a:xfrm>
        </p:grpSpPr>
        <p:grpSp>
          <p:nvGrpSpPr>
            <p:cNvPr id="6" name="Group 8"/>
            <p:cNvGrpSpPr>
              <a:grpSpLocks/>
            </p:cNvGrpSpPr>
            <p:nvPr/>
          </p:nvGrpSpPr>
          <p:grpSpPr bwMode="auto">
            <a:xfrm>
              <a:off x="3488728" y="2828288"/>
              <a:ext cx="5549900" cy="838200"/>
              <a:chOff x="1612" y="2872"/>
              <a:chExt cx="3496" cy="528"/>
            </a:xfrm>
          </p:grpSpPr>
          <p:sp>
            <p:nvSpPr>
              <p:cNvPr id="14" name="Rectangle 9"/>
              <p:cNvSpPr>
                <a:spLocks noChangeArrowheads="1"/>
              </p:cNvSpPr>
              <p:nvPr/>
            </p:nvSpPr>
            <p:spPr bwMode="auto">
              <a:xfrm>
                <a:off x="2728" y="3005"/>
                <a:ext cx="1192" cy="376"/>
              </a:xfrm>
              <a:prstGeom prst="rect">
                <a:avLst/>
              </a:prstGeom>
              <a:solidFill>
                <a:srgbClr val="FFCCCC"/>
              </a:solidFill>
              <a:ln>
                <a:noFill/>
              </a:ln>
              <a:effectLst/>
              <a:extLst>
                <a:ext uri="{91240B29-F687-4F45-9708-019B960494DF}">
                  <a14:hiddenLine xmlns:a14="http://schemas.microsoft.com/office/drawing/2010/main" w="12700" cap="rnd">
                    <a:solidFill>
                      <a:schemeClr val="tx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Arial" panose="020B0604020202020204" pitchFamily="34" charset="0"/>
                    <a:cs typeface="Arial" panose="020B0604020202020204" pitchFamily="34" charset="0"/>
                  </a:defRPr>
                </a:lvl1pPr>
                <a:lvl2pPr marL="742950" indent="-285750" algn="ctr">
                  <a:defRPr sz="1600">
                    <a:solidFill>
                      <a:schemeClr val="tx1"/>
                    </a:solidFill>
                    <a:latin typeface="Arial" panose="020B0604020202020204" pitchFamily="34" charset="0"/>
                    <a:cs typeface="Arial" panose="020B0604020202020204" pitchFamily="34" charset="0"/>
                  </a:defRPr>
                </a:lvl2pPr>
                <a:lvl3pPr marL="1143000" indent="-228600" algn="ctr">
                  <a:defRPr sz="1600">
                    <a:solidFill>
                      <a:schemeClr val="tx1"/>
                    </a:solidFill>
                    <a:latin typeface="Arial" panose="020B0604020202020204" pitchFamily="34" charset="0"/>
                    <a:cs typeface="Arial" panose="020B0604020202020204" pitchFamily="34" charset="0"/>
                  </a:defRPr>
                </a:lvl3pPr>
                <a:lvl4pPr marL="1600200" indent="-228600" algn="ctr">
                  <a:defRPr sz="1600">
                    <a:solidFill>
                      <a:schemeClr val="tx1"/>
                    </a:solidFill>
                    <a:latin typeface="Arial" panose="020B0604020202020204" pitchFamily="34" charset="0"/>
                    <a:cs typeface="Arial" panose="020B0604020202020204" pitchFamily="34" charset="0"/>
                  </a:defRPr>
                </a:lvl4pPr>
                <a:lvl5pPr marL="2057400" indent="-228600" algn="ctr">
                  <a:defRPr sz="1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15" name="Group 10"/>
              <p:cNvGrpSpPr>
                <a:grpSpLocks/>
              </p:cNvGrpSpPr>
              <p:nvPr/>
            </p:nvGrpSpPr>
            <p:grpSpPr bwMode="auto">
              <a:xfrm>
                <a:off x="1612" y="3024"/>
                <a:ext cx="3496" cy="376"/>
                <a:chOff x="1118" y="1411"/>
                <a:chExt cx="3496" cy="376"/>
              </a:xfrm>
            </p:grpSpPr>
            <p:sp>
              <p:nvSpPr>
                <p:cNvPr id="17" name="Rectangle 16"/>
                <p:cNvSpPr>
                  <a:spLocks noChangeArrowheads="1"/>
                </p:cNvSpPr>
                <p:nvPr/>
              </p:nvSpPr>
              <p:spPr bwMode="auto">
                <a:xfrm>
                  <a:off x="1118" y="1411"/>
                  <a:ext cx="120" cy="376"/>
                </a:xfrm>
                <a:prstGeom prst="rect">
                  <a:avLst/>
                </a:prstGeom>
                <a:solidFill>
                  <a:srgbClr val="000000"/>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Arial" panose="020B0604020202020204" pitchFamily="34" charset="0"/>
                      <a:cs typeface="Arial" panose="020B0604020202020204" pitchFamily="34" charset="0"/>
                    </a:defRPr>
                  </a:lvl1pPr>
                  <a:lvl2pPr marL="742950" indent="-285750" algn="ctr">
                    <a:defRPr sz="1600">
                      <a:solidFill>
                        <a:schemeClr val="tx1"/>
                      </a:solidFill>
                      <a:latin typeface="Arial" panose="020B0604020202020204" pitchFamily="34" charset="0"/>
                      <a:cs typeface="Arial" panose="020B0604020202020204" pitchFamily="34" charset="0"/>
                    </a:defRPr>
                  </a:lvl2pPr>
                  <a:lvl3pPr marL="1143000" indent="-228600" algn="ctr">
                    <a:defRPr sz="1600">
                      <a:solidFill>
                        <a:schemeClr val="tx1"/>
                      </a:solidFill>
                      <a:latin typeface="Arial" panose="020B0604020202020204" pitchFamily="34" charset="0"/>
                      <a:cs typeface="Arial" panose="020B0604020202020204" pitchFamily="34" charset="0"/>
                    </a:defRPr>
                  </a:lvl3pPr>
                  <a:lvl4pPr marL="1600200" indent="-228600" algn="ctr">
                    <a:defRPr sz="1600">
                      <a:solidFill>
                        <a:schemeClr val="tx1"/>
                      </a:solidFill>
                      <a:latin typeface="Arial" panose="020B0604020202020204" pitchFamily="34" charset="0"/>
                      <a:cs typeface="Arial" panose="020B0604020202020204" pitchFamily="34" charset="0"/>
                    </a:defRPr>
                  </a:lvl4pPr>
                  <a:lvl5pPr marL="2057400" indent="-228600" algn="ctr">
                    <a:defRPr sz="1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 name="Rectangle 17"/>
                <p:cNvSpPr>
                  <a:spLocks noChangeArrowheads="1"/>
                </p:cNvSpPr>
                <p:nvPr/>
              </p:nvSpPr>
              <p:spPr bwMode="auto">
                <a:xfrm>
                  <a:off x="4494" y="1411"/>
                  <a:ext cx="120" cy="376"/>
                </a:xfrm>
                <a:prstGeom prst="rect">
                  <a:avLst/>
                </a:prstGeom>
                <a:solidFill>
                  <a:srgbClr val="000000"/>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Arial" panose="020B0604020202020204" pitchFamily="34" charset="0"/>
                      <a:cs typeface="Arial" panose="020B0604020202020204" pitchFamily="34" charset="0"/>
                    </a:defRPr>
                  </a:lvl1pPr>
                  <a:lvl2pPr marL="742950" indent="-285750" algn="ctr">
                    <a:defRPr sz="1600">
                      <a:solidFill>
                        <a:schemeClr val="tx1"/>
                      </a:solidFill>
                      <a:latin typeface="Arial" panose="020B0604020202020204" pitchFamily="34" charset="0"/>
                      <a:cs typeface="Arial" panose="020B0604020202020204" pitchFamily="34" charset="0"/>
                    </a:defRPr>
                  </a:lvl2pPr>
                  <a:lvl3pPr marL="1143000" indent="-228600" algn="ctr">
                    <a:defRPr sz="1600">
                      <a:solidFill>
                        <a:schemeClr val="tx1"/>
                      </a:solidFill>
                      <a:latin typeface="Arial" panose="020B0604020202020204" pitchFamily="34" charset="0"/>
                      <a:cs typeface="Arial" panose="020B0604020202020204" pitchFamily="34" charset="0"/>
                    </a:defRPr>
                  </a:lvl3pPr>
                  <a:lvl4pPr marL="1600200" indent="-228600" algn="ctr">
                    <a:defRPr sz="1600">
                      <a:solidFill>
                        <a:schemeClr val="tx1"/>
                      </a:solidFill>
                      <a:latin typeface="Arial" panose="020B0604020202020204" pitchFamily="34" charset="0"/>
                      <a:cs typeface="Arial" panose="020B0604020202020204" pitchFamily="34" charset="0"/>
                    </a:defRPr>
                  </a:lvl4pPr>
                  <a:lvl5pPr marL="2057400" indent="-228600" algn="ctr">
                    <a:defRPr sz="1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pic>
            <p:nvPicPr>
              <p:cNvPr id="16"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8" y="2872"/>
                <a:ext cx="3264"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2878" y="2939413"/>
              <a:ext cx="5181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2878" y="3069588"/>
              <a:ext cx="5181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2878" y="3168013"/>
              <a:ext cx="5181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2878" y="3275963"/>
              <a:ext cx="5181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2878" y="3374388"/>
              <a:ext cx="5181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e 18"/>
          <p:cNvGrpSpPr/>
          <p:nvPr/>
        </p:nvGrpSpPr>
        <p:grpSpPr>
          <a:xfrm>
            <a:off x="6903720" y="3322554"/>
            <a:ext cx="4709236" cy="1798086"/>
            <a:chOff x="8033065" y="3911097"/>
            <a:chExt cx="4035204" cy="1385180"/>
          </a:xfrm>
        </p:grpSpPr>
        <p:pic>
          <p:nvPicPr>
            <p:cNvPr id="20" name="Picture 28"/>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033065" y="3911097"/>
              <a:ext cx="4035204" cy="1385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bwMode="auto">
            <a:xfrm>
              <a:off x="8637006" y="4044366"/>
              <a:ext cx="353085" cy="355618"/>
            </a:xfrm>
            <a:prstGeom prst="rect">
              <a:avLst/>
            </a:prstGeom>
            <a:solidFill>
              <a:schemeClr val="bg1"/>
            </a:solidFill>
            <a:ln w="63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grpSp>
      <p:sp>
        <p:nvSpPr>
          <p:cNvPr id="22" name="ZoneTexte 21"/>
          <p:cNvSpPr txBox="1"/>
          <p:nvPr/>
        </p:nvSpPr>
        <p:spPr bwMode="auto">
          <a:xfrm>
            <a:off x="8253504" y="2632485"/>
            <a:ext cx="2052165" cy="707886"/>
          </a:xfrm>
          <a:prstGeom prst="rect">
            <a:avLst/>
          </a:prstGeom>
          <a:noFill/>
          <a:ln w="50800">
            <a:noFill/>
            <a:miter lim="800000"/>
            <a:headEnd/>
            <a:tailEnd/>
          </a:ln>
        </p:spPr>
        <p:txBody>
          <a:bodyPr wrap="none" rtlCol="0">
            <a:spAutoFit/>
          </a:bodyPr>
          <a:lstStyle/>
          <a:p>
            <a:pPr eaLnBrk="0" hangingPunct="0">
              <a:buNone/>
            </a:pPr>
            <a:r>
              <a:rPr lang="fr-FR" sz="2000" kern="0">
                <a:solidFill>
                  <a:schemeClr val="tx1">
                    <a:lumMod val="65000"/>
                    <a:lumOff val="35000"/>
                  </a:schemeClr>
                </a:solidFill>
                <a:latin typeface="Arial" pitchFamily="34" charset="0"/>
                <a:cs typeface="Arial" pitchFamily="34" charset="0"/>
              </a:rPr>
              <a:t>Random phases</a:t>
            </a:r>
          </a:p>
          <a:p>
            <a:pPr eaLnBrk="0" hangingPunct="0">
              <a:buNone/>
            </a:pPr>
            <a:r>
              <a:rPr lang="fr-FR" sz="2000" kern="0">
                <a:solidFill>
                  <a:schemeClr val="tx1">
                    <a:lumMod val="65000"/>
                    <a:lumOff val="35000"/>
                  </a:schemeClr>
                </a:solidFill>
                <a:latin typeface="Arial" pitchFamily="34" charset="0"/>
                <a:cs typeface="Arial" pitchFamily="34" charset="0"/>
              </a:rPr>
              <a:t>No Interference</a:t>
            </a:r>
            <a:endParaRPr lang="en-US" sz="2000" kern="0">
              <a:solidFill>
                <a:schemeClr val="tx1">
                  <a:lumMod val="65000"/>
                  <a:lumOff val="35000"/>
                </a:schemeClr>
              </a:solidFill>
              <a:latin typeface="Arial" pitchFamily="34" charset="0"/>
              <a:cs typeface="Arial" pitchFamily="34" charset="0"/>
            </a:endParaRPr>
          </a:p>
        </p:txBody>
      </p:sp>
      <p:sp>
        <p:nvSpPr>
          <p:cNvPr id="23" name="Rectangle 31"/>
          <p:cNvSpPr>
            <a:spLocks noChangeArrowheads="1"/>
          </p:cNvSpPr>
          <p:nvPr/>
        </p:nvSpPr>
        <p:spPr bwMode="auto">
          <a:xfrm>
            <a:off x="2508486" y="4822664"/>
            <a:ext cx="15393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sz="1600">
                <a:solidFill>
                  <a:schemeClr val="tx1"/>
                </a:solidFill>
                <a:latin typeface="Arial" panose="020B0604020202020204" pitchFamily="34" charset="0"/>
                <a:cs typeface="Arial" panose="020B0604020202020204" pitchFamily="34" charset="0"/>
              </a:defRPr>
            </a:lvl1pPr>
            <a:lvl2pPr marL="742950" indent="-285750" algn="ctr">
              <a:defRPr sz="1600">
                <a:solidFill>
                  <a:schemeClr val="tx1"/>
                </a:solidFill>
                <a:latin typeface="Arial" panose="020B0604020202020204" pitchFamily="34" charset="0"/>
                <a:cs typeface="Arial" panose="020B0604020202020204" pitchFamily="34" charset="0"/>
              </a:defRPr>
            </a:lvl2pPr>
            <a:lvl3pPr marL="1143000" indent="-228600" algn="ctr">
              <a:defRPr sz="1600">
                <a:solidFill>
                  <a:schemeClr val="tx1"/>
                </a:solidFill>
                <a:latin typeface="Arial" panose="020B0604020202020204" pitchFamily="34" charset="0"/>
                <a:cs typeface="Arial" panose="020B0604020202020204" pitchFamily="34" charset="0"/>
              </a:defRPr>
            </a:lvl3pPr>
            <a:lvl4pPr marL="1600200" indent="-228600" algn="ctr">
              <a:defRPr sz="1600">
                <a:solidFill>
                  <a:schemeClr val="tx1"/>
                </a:solidFill>
                <a:latin typeface="Arial" panose="020B0604020202020204" pitchFamily="34" charset="0"/>
                <a:cs typeface="Arial" panose="020B0604020202020204" pitchFamily="34" charset="0"/>
              </a:defRPr>
            </a:lvl4pPr>
            <a:lvl5pPr marL="2057400" indent="-228600" algn="ctr">
              <a:defRPr sz="1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ru-RU" altLang="en-US" sz="2000" i="1">
                <a:solidFill>
                  <a:schemeClr val="accent2"/>
                </a:solidFill>
                <a:latin typeface="Times New Roman" panose="02020603050405020304" pitchFamily="18" charset="0"/>
              </a:rPr>
              <a:t> </a:t>
            </a:r>
            <a:r>
              <a:rPr lang="ru-RU" altLang="en-US" sz="2000">
                <a:latin typeface="Symbol" panose="05050102010706020507" pitchFamily="18" charset="2"/>
              </a:rPr>
              <a:t>D </a:t>
            </a:r>
            <a:r>
              <a:rPr lang="fr-FR" altLang="en-US" sz="2000">
                <a:latin typeface="Symbol" panose="05050102010706020507" pitchFamily="18" charset="2"/>
              </a:rPr>
              <a:t>w</a:t>
            </a:r>
            <a:r>
              <a:rPr lang="ru-RU" altLang="en-US" sz="2000" i="1">
                <a:latin typeface="Times New Roman" panose="02020603050405020304" pitchFamily="18" charset="0"/>
              </a:rPr>
              <a:t>= </a:t>
            </a:r>
            <a:r>
              <a:rPr lang="fr-FR" altLang="en-US" sz="2000" i="1">
                <a:latin typeface="Symbol" panose="05050102010706020507" pitchFamily="18" charset="2"/>
              </a:rPr>
              <a:t>p </a:t>
            </a:r>
            <a:r>
              <a:rPr lang="ru-RU" altLang="en-US" sz="2000">
                <a:latin typeface="Times New Roman" panose="02020603050405020304" pitchFamily="18" charset="0"/>
              </a:rPr>
              <a:t>c/</a:t>
            </a:r>
            <a:r>
              <a:rPr lang="ru-RU" altLang="en-US" sz="2000" i="1">
                <a:latin typeface="Times New Roman" panose="02020603050405020304" pitchFamily="18" charset="0"/>
              </a:rPr>
              <a:t> L </a:t>
            </a:r>
          </a:p>
        </p:txBody>
      </p:sp>
    </p:spTree>
    <p:extLst>
      <p:ext uri="{BB962C8B-B14F-4D97-AF65-F5344CB8AC3E}">
        <p14:creationId xmlns:p14="http://schemas.microsoft.com/office/powerpoint/2010/main" val="37670028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How are they produced?</a:t>
            </a:r>
            <a:endParaRPr lang="en-US"/>
          </a:p>
        </p:txBody>
      </p:sp>
      <p:sp>
        <p:nvSpPr>
          <p:cNvPr id="3" name="Espace réservé du contenu 2"/>
          <p:cNvSpPr>
            <a:spLocks noGrp="1"/>
          </p:cNvSpPr>
          <p:nvPr>
            <p:ph idx="1"/>
          </p:nvPr>
        </p:nvSpPr>
        <p:spPr>
          <a:xfrm>
            <a:off x="838200" y="1825625"/>
            <a:ext cx="10515600" cy="917575"/>
          </a:xfrm>
        </p:spPr>
        <p:txBody>
          <a:bodyPr/>
          <a:lstStyle/>
          <a:p>
            <a:r>
              <a:rPr lang="fr-FR"/>
              <a:t>Superposition of modes in a laser cavity</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88</a:t>
            </a:fld>
            <a:endParaRPr lang="fr-CH"/>
          </a:p>
        </p:txBody>
      </p:sp>
      <p:grpSp>
        <p:nvGrpSpPr>
          <p:cNvPr id="5" name="Groupe 4"/>
          <p:cNvGrpSpPr/>
          <p:nvPr/>
        </p:nvGrpSpPr>
        <p:grpSpPr>
          <a:xfrm>
            <a:off x="971865" y="2708509"/>
            <a:ext cx="5549900" cy="1364209"/>
            <a:chOff x="3488728" y="2828288"/>
            <a:chExt cx="5549900" cy="1364209"/>
          </a:xfrm>
        </p:grpSpPr>
        <p:grpSp>
          <p:nvGrpSpPr>
            <p:cNvPr id="6" name="Group 8"/>
            <p:cNvGrpSpPr>
              <a:grpSpLocks/>
            </p:cNvGrpSpPr>
            <p:nvPr/>
          </p:nvGrpSpPr>
          <p:grpSpPr bwMode="auto">
            <a:xfrm>
              <a:off x="3488728" y="2828288"/>
              <a:ext cx="5549900" cy="838200"/>
              <a:chOff x="1612" y="2872"/>
              <a:chExt cx="3496" cy="528"/>
            </a:xfrm>
          </p:grpSpPr>
          <p:sp>
            <p:nvSpPr>
              <p:cNvPr id="14" name="Rectangle 9"/>
              <p:cNvSpPr>
                <a:spLocks noChangeArrowheads="1"/>
              </p:cNvSpPr>
              <p:nvPr/>
            </p:nvSpPr>
            <p:spPr bwMode="auto">
              <a:xfrm>
                <a:off x="2728" y="3005"/>
                <a:ext cx="1192" cy="376"/>
              </a:xfrm>
              <a:prstGeom prst="rect">
                <a:avLst/>
              </a:prstGeom>
              <a:solidFill>
                <a:srgbClr val="FFCCCC"/>
              </a:solidFill>
              <a:ln>
                <a:noFill/>
              </a:ln>
              <a:effectLst/>
              <a:extLst>
                <a:ext uri="{91240B29-F687-4F45-9708-019B960494DF}">
                  <a14:hiddenLine xmlns:a14="http://schemas.microsoft.com/office/drawing/2010/main" w="12700" cap="rnd">
                    <a:solidFill>
                      <a:schemeClr val="tx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Arial" panose="020B0604020202020204" pitchFamily="34" charset="0"/>
                    <a:cs typeface="Arial" panose="020B0604020202020204" pitchFamily="34" charset="0"/>
                  </a:defRPr>
                </a:lvl1pPr>
                <a:lvl2pPr marL="742950" indent="-285750" algn="ctr">
                  <a:defRPr sz="1600">
                    <a:solidFill>
                      <a:schemeClr val="tx1"/>
                    </a:solidFill>
                    <a:latin typeface="Arial" panose="020B0604020202020204" pitchFamily="34" charset="0"/>
                    <a:cs typeface="Arial" panose="020B0604020202020204" pitchFamily="34" charset="0"/>
                  </a:defRPr>
                </a:lvl2pPr>
                <a:lvl3pPr marL="1143000" indent="-228600" algn="ctr">
                  <a:defRPr sz="1600">
                    <a:solidFill>
                      <a:schemeClr val="tx1"/>
                    </a:solidFill>
                    <a:latin typeface="Arial" panose="020B0604020202020204" pitchFamily="34" charset="0"/>
                    <a:cs typeface="Arial" panose="020B0604020202020204" pitchFamily="34" charset="0"/>
                  </a:defRPr>
                </a:lvl3pPr>
                <a:lvl4pPr marL="1600200" indent="-228600" algn="ctr">
                  <a:defRPr sz="1600">
                    <a:solidFill>
                      <a:schemeClr val="tx1"/>
                    </a:solidFill>
                    <a:latin typeface="Arial" panose="020B0604020202020204" pitchFamily="34" charset="0"/>
                    <a:cs typeface="Arial" panose="020B0604020202020204" pitchFamily="34" charset="0"/>
                  </a:defRPr>
                </a:lvl4pPr>
                <a:lvl5pPr marL="2057400" indent="-228600" algn="ctr">
                  <a:defRPr sz="1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15" name="Group 10"/>
              <p:cNvGrpSpPr>
                <a:grpSpLocks/>
              </p:cNvGrpSpPr>
              <p:nvPr/>
            </p:nvGrpSpPr>
            <p:grpSpPr bwMode="auto">
              <a:xfrm>
                <a:off x="1612" y="3024"/>
                <a:ext cx="3496" cy="376"/>
                <a:chOff x="1118" y="1411"/>
                <a:chExt cx="3496" cy="376"/>
              </a:xfrm>
            </p:grpSpPr>
            <p:sp>
              <p:nvSpPr>
                <p:cNvPr id="17" name="Rectangle 16"/>
                <p:cNvSpPr>
                  <a:spLocks noChangeArrowheads="1"/>
                </p:cNvSpPr>
                <p:nvPr/>
              </p:nvSpPr>
              <p:spPr bwMode="auto">
                <a:xfrm>
                  <a:off x="1118" y="1411"/>
                  <a:ext cx="120" cy="376"/>
                </a:xfrm>
                <a:prstGeom prst="rect">
                  <a:avLst/>
                </a:prstGeom>
                <a:solidFill>
                  <a:srgbClr val="000000"/>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Arial" panose="020B0604020202020204" pitchFamily="34" charset="0"/>
                      <a:cs typeface="Arial" panose="020B0604020202020204" pitchFamily="34" charset="0"/>
                    </a:defRPr>
                  </a:lvl1pPr>
                  <a:lvl2pPr marL="742950" indent="-285750" algn="ctr">
                    <a:defRPr sz="1600">
                      <a:solidFill>
                        <a:schemeClr val="tx1"/>
                      </a:solidFill>
                      <a:latin typeface="Arial" panose="020B0604020202020204" pitchFamily="34" charset="0"/>
                      <a:cs typeface="Arial" panose="020B0604020202020204" pitchFamily="34" charset="0"/>
                    </a:defRPr>
                  </a:lvl2pPr>
                  <a:lvl3pPr marL="1143000" indent="-228600" algn="ctr">
                    <a:defRPr sz="1600">
                      <a:solidFill>
                        <a:schemeClr val="tx1"/>
                      </a:solidFill>
                      <a:latin typeface="Arial" panose="020B0604020202020204" pitchFamily="34" charset="0"/>
                      <a:cs typeface="Arial" panose="020B0604020202020204" pitchFamily="34" charset="0"/>
                    </a:defRPr>
                  </a:lvl3pPr>
                  <a:lvl4pPr marL="1600200" indent="-228600" algn="ctr">
                    <a:defRPr sz="1600">
                      <a:solidFill>
                        <a:schemeClr val="tx1"/>
                      </a:solidFill>
                      <a:latin typeface="Arial" panose="020B0604020202020204" pitchFamily="34" charset="0"/>
                      <a:cs typeface="Arial" panose="020B0604020202020204" pitchFamily="34" charset="0"/>
                    </a:defRPr>
                  </a:lvl4pPr>
                  <a:lvl5pPr marL="2057400" indent="-228600" algn="ctr">
                    <a:defRPr sz="1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 name="Rectangle 17"/>
                <p:cNvSpPr>
                  <a:spLocks noChangeArrowheads="1"/>
                </p:cNvSpPr>
                <p:nvPr/>
              </p:nvSpPr>
              <p:spPr bwMode="auto">
                <a:xfrm>
                  <a:off x="4494" y="1411"/>
                  <a:ext cx="120" cy="376"/>
                </a:xfrm>
                <a:prstGeom prst="rect">
                  <a:avLst/>
                </a:prstGeom>
                <a:solidFill>
                  <a:srgbClr val="000000"/>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Arial" panose="020B0604020202020204" pitchFamily="34" charset="0"/>
                      <a:cs typeface="Arial" panose="020B0604020202020204" pitchFamily="34" charset="0"/>
                    </a:defRPr>
                  </a:lvl1pPr>
                  <a:lvl2pPr marL="742950" indent="-285750" algn="ctr">
                    <a:defRPr sz="1600">
                      <a:solidFill>
                        <a:schemeClr val="tx1"/>
                      </a:solidFill>
                      <a:latin typeface="Arial" panose="020B0604020202020204" pitchFamily="34" charset="0"/>
                      <a:cs typeface="Arial" panose="020B0604020202020204" pitchFamily="34" charset="0"/>
                    </a:defRPr>
                  </a:lvl2pPr>
                  <a:lvl3pPr marL="1143000" indent="-228600" algn="ctr">
                    <a:defRPr sz="1600">
                      <a:solidFill>
                        <a:schemeClr val="tx1"/>
                      </a:solidFill>
                      <a:latin typeface="Arial" panose="020B0604020202020204" pitchFamily="34" charset="0"/>
                      <a:cs typeface="Arial" panose="020B0604020202020204" pitchFamily="34" charset="0"/>
                    </a:defRPr>
                  </a:lvl3pPr>
                  <a:lvl4pPr marL="1600200" indent="-228600" algn="ctr">
                    <a:defRPr sz="1600">
                      <a:solidFill>
                        <a:schemeClr val="tx1"/>
                      </a:solidFill>
                      <a:latin typeface="Arial" panose="020B0604020202020204" pitchFamily="34" charset="0"/>
                      <a:cs typeface="Arial" panose="020B0604020202020204" pitchFamily="34" charset="0"/>
                    </a:defRPr>
                  </a:lvl4pPr>
                  <a:lvl5pPr marL="2057400" indent="-228600" algn="ctr">
                    <a:defRPr sz="1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pic>
            <p:nvPicPr>
              <p:cNvPr id="16"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8" y="2872"/>
                <a:ext cx="3264"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2878" y="2939413"/>
              <a:ext cx="5181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2878" y="3069588"/>
              <a:ext cx="5181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2878" y="3168013"/>
              <a:ext cx="5181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2878" y="3275963"/>
              <a:ext cx="5181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2878" y="3374388"/>
              <a:ext cx="5181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31"/>
            <p:cNvSpPr>
              <a:spLocks noChangeArrowheads="1"/>
            </p:cNvSpPr>
            <p:nvPr/>
          </p:nvSpPr>
          <p:spPr bwMode="auto">
            <a:xfrm>
              <a:off x="5493979" y="3792387"/>
              <a:ext cx="15393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sz="1600">
                  <a:solidFill>
                    <a:schemeClr val="tx1"/>
                  </a:solidFill>
                  <a:latin typeface="Arial" panose="020B0604020202020204" pitchFamily="34" charset="0"/>
                  <a:cs typeface="Arial" panose="020B0604020202020204" pitchFamily="34" charset="0"/>
                </a:defRPr>
              </a:lvl1pPr>
              <a:lvl2pPr marL="742950" indent="-285750" algn="ctr">
                <a:defRPr sz="1600">
                  <a:solidFill>
                    <a:schemeClr val="tx1"/>
                  </a:solidFill>
                  <a:latin typeface="Arial" panose="020B0604020202020204" pitchFamily="34" charset="0"/>
                  <a:cs typeface="Arial" panose="020B0604020202020204" pitchFamily="34" charset="0"/>
                </a:defRPr>
              </a:lvl2pPr>
              <a:lvl3pPr marL="1143000" indent="-228600" algn="ctr">
                <a:defRPr sz="1600">
                  <a:solidFill>
                    <a:schemeClr val="tx1"/>
                  </a:solidFill>
                  <a:latin typeface="Arial" panose="020B0604020202020204" pitchFamily="34" charset="0"/>
                  <a:cs typeface="Arial" panose="020B0604020202020204" pitchFamily="34" charset="0"/>
                </a:defRPr>
              </a:lvl3pPr>
              <a:lvl4pPr marL="1600200" indent="-228600" algn="ctr">
                <a:defRPr sz="1600">
                  <a:solidFill>
                    <a:schemeClr val="tx1"/>
                  </a:solidFill>
                  <a:latin typeface="Arial" panose="020B0604020202020204" pitchFamily="34" charset="0"/>
                  <a:cs typeface="Arial" panose="020B0604020202020204" pitchFamily="34" charset="0"/>
                </a:defRPr>
              </a:lvl4pPr>
              <a:lvl5pPr marL="2057400" indent="-228600" algn="ctr">
                <a:defRPr sz="1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ru-RU" altLang="en-US" sz="2000" i="1">
                  <a:solidFill>
                    <a:schemeClr val="accent2"/>
                  </a:solidFill>
                  <a:latin typeface="Times New Roman" panose="02020603050405020304" pitchFamily="18" charset="0"/>
                </a:rPr>
                <a:t> </a:t>
              </a:r>
              <a:r>
                <a:rPr lang="ru-RU" altLang="en-US" sz="2000">
                  <a:latin typeface="Symbol" panose="05050102010706020507" pitchFamily="18" charset="2"/>
                </a:rPr>
                <a:t>D </a:t>
              </a:r>
              <a:r>
                <a:rPr lang="fr-FR" altLang="en-US" sz="2000">
                  <a:latin typeface="Symbol" panose="05050102010706020507" pitchFamily="18" charset="2"/>
                </a:rPr>
                <a:t>w</a:t>
              </a:r>
              <a:r>
                <a:rPr lang="ru-RU" altLang="en-US" sz="2000" i="1">
                  <a:latin typeface="Times New Roman" panose="02020603050405020304" pitchFamily="18" charset="0"/>
                </a:rPr>
                <a:t>= </a:t>
              </a:r>
              <a:r>
                <a:rPr lang="fr-FR" altLang="en-US" sz="2000" i="1">
                  <a:latin typeface="Symbol" panose="05050102010706020507" pitchFamily="18" charset="2"/>
                </a:rPr>
                <a:t>p </a:t>
              </a:r>
              <a:r>
                <a:rPr lang="ru-RU" altLang="en-US" sz="2000">
                  <a:latin typeface="Times New Roman" panose="02020603050405020304" pitchFamily="18" charset="0"/>
                </a:rPr>
                <a:t>c/</a:t>
              </a:r>
              <a:r>
                <a:rPr lang="ru-RU" altLang="en-US" sz="2000" i="1">
                  <a:latin typeface="Times New Roman" panose="02020603050405020304" pitchFamily="18" charset="0"/>
                </a:rPr>
                <a:t> L </a:t>
              </a:r>
            </a:p>
          </p:txBody>
        </p:sp>
      </p:grpSp>
      <p:sp>
        <p:nvSpPr>
          <p:cNvPr id="22" name="ZoneTexte 21"/>
          <p:cNvSpPr txBox="1"/>
          <p:nvPr/>
        </p:nvSpPr>
        <p:spPr bwMode="auto">
          <a:xfrm>
            <a:off x="8207784" y="2175285"/>
            <a:ext cx="3688830" cy="400110"/>
          </a:xfrm>
          <a:prstGeom prst="rect">
            <a:avLst/>
          </a:prstGeom>
          <a:noFill/>
          <a:ln w="50800">
            <a:noFill/>
            <a:miter lim="800000"/>
            <a:headEnd/>
            <a:tailEnd/>
          </a:ln>
        </p:spPr>
        <p:txBody>
          <a:bodyPr wrap="none" rtlCol="0">
            <a:spAutoFit/>
          </a:bodyPr>
          <a:lstStyle/>
          <a:p>
            <a:pPr eaLnBrk="0" hangingPunct="0">
              <a:buNone/>
            </a:pPr>
            <a:r>
              <a:rPr lang="fr-FR" sz="2000" kern="0">
                <a:solidFill>
                  <a:schemeClr val="tx1">
                    <a:lumMod val="65000"/>
                    <a:lumOff val="35000"/>
                  </a:schemeClr>
                </a:solidFill>
                <a:latin typeface="Arial" pitchFamily="34" charset="0"/>
                <a:cs typeface="Arial" pitchFamily="34" charset="0"/>
              </a:rPr>
              <a:t>"locked" phases (mode-locked)</a:t>
            </a:r>
            <a:endParaRPr lang="en-US" sz="2000" kern="0">
              <a:solidFill>
                <a:schemeClr val="tx1">
                  <a:lumMod val="65000"/>
                  <a:lumOff val="35000"/>
                </a:schemeClr>
              </a:solidFill>
              <a:latin typeface="Arial" pitchFamily="34" charset="0"/>
              <a:cs typeface="Arial" pitchFamily="34" charset="0"/>
            </a:endParaRPr>
          </a:p>
        </p:txBody>
      </p:sp>
      <p:grpSp>
        <p:nvGrpSpPr>
          <p:cNvPr id="23" name="Groupe 22"/>
          <p:cNvGrpSpPr/>
          <p:nvPr/>
        </p:nvGrpSpPr>
        <p:grpSpPr>
          <a:xfrm>
            <a:off x="6521765" y="2707854"/>
            <a:ext cx="4811758" cy="3967708"/>
            <a:chOff x="7116024" y="1819747"/>
            <a:chExt cx="4811758" cy="3967708"/>
          </a:xfrm>
        </p:grpSpPr>
        <p:pic>
          <p:nvPicPr>
            <p:cNvPr id="24"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70057" y="1910780"/>
              <a:ext cx="4657725"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bwMode="auto">
            <a:xfrm>
              <a:off x="7116024" y="1819747"/>
              <a:ext cx="416459" cy="307817"/>
            </a:xfrm>
            <a:prstGeom prst="rect">
              <a:avLst/>
            </a:prstGeom>
            <a:solidFill>
              <a:schemeClr val="bg1"/>
            </a:solidFill>
            <a:ln w="63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grpSp>
      <p:sp>
        <p:nvSpPr>
          <p:cNvPr id="12" name="ZoneTexte 11"/>
          <p:cNvSpPr txBox="1"/>
          <p:nvPr/>
        </p:nvSpPr>
        <p:spPr>
          <a:xfrm>
            <a:off x="7967166" y="6217097"/>
            <a:ext cx="3704540" cy="369332"/>
          </a:xfrm>
          <a:prstGeom prst="rect">
            <a:avLst/>
          </a:prstGeom>
          <a:noFill/>
        </p:spPr>
        <p:txBody>
          <a:bodyPr wrap="none" rtlCol="0">
            <a:spAutoFit/>
          </a:bodyPr>
          <a:lstStyle/>
          <a:p>
            <a:r>
              <a:rPr lang="fr-FR"/>
              <a:t>© R. Trebino ultrafast optics textbook</a:t>
            </a:r>
            <a:endParaRPr lang="en-US"/>
          </a:p>
        </p:txBody>
      </p:sp>
      <p:cxnSp>
        <p:nvCxnSpPr>
          <p:cNvPr id="27" name="Connecteur droit 26"/>
          <p:cNvCxnSpPr/>
          <p:nvPr/>
        </p:nvCxnSpPr>
        <p:spPr bwMode="auto">
          <a:xfrm flipV="1">
            <a:off x="962721" y="6568523"/>
            <a:ext cx="5026599" cy="5747"/>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sp>
        <p:nvSpPr>
          <p:cNvPr id="29" name="ZoneTexte 28"/>
          <p:cNvSpPr txBox="1"/>
          <p:nvPr/>
        </p:nvSpPr>
        <p:spPr bwMode="auto">
          <a:xfrm>
            <a:off x="1233229" y="3947483"/>
            <a:ext cx="692818" cy="307777"/>
          </a:xfrm>
          <a:prstGeom prst="rect">
            <a:avLst/>
          </a:prstGeom>
          <a:solidFill>
            <a:schemeClr val="bg1"/>
          </a:solidFill>
          <a:ln w="50800">
            <a:noFill/>
            <a:miter lim="800000"/>
            <a:headEnd/>
            <a:tailEnd/>
          </a:ln>
        </p:spPr>
        <p:txBody>
          <a:bodyPr wrap="none" rtlCol="0">
            <a:spAutoFit/>
          </a:bodyPr>
          <a:lstStyle/>
          <a:p>
            <a:pPr eaLnBrk="0" hangingPunct="0">
              <a:buNone/>
            </a:pPr>
            <a:r>
              <a:rPr lang="fr-FR" sz="1400" kern="0">
                <a:latin typeface="Arial" pitchFamily="34" charset="0"/>
                <a:cs typeface="Arial" pitchFamily="34" charset="0"/>
              </a:rPr>
              <a:t>Power</a:t>
            </a:r>
            <a:endParaRPr lang="fr-FR" sz="1400" kern="0" dirty="0">
              <a:latin typeface="Arial" pitchFamily="34" charset="0"/>
              <a:cs typeface="Arial" pitchFamily="34" charset="0"/>
            </a:endParaRPr>
          </a:p>
        </p:txBody>
      </p:sp>
      <p:sp>
        <p:nvSpPr>
          <p:cNvPr id="30" name="ZoneTexte 29"/>
          <p:cNvSpPr txBox="1"/>
          <p:nvPr/>
        </p:nvSpPr>
        <p:spPr bwMode="auto">
          <a:xfrm>
            <a:off x="5391541" y="6220958"/>
            <a:ext cx="582211" cy="307777"/>
          </a:xfrm>
          <a:prstGeom prst="rect">
            <a:avLst/>
          </a:prstGeom>
          <a:solidFill>
            <a:schemeClr val="bg1"/>
          </a:solidFill>
          <a:ln w="50800">
            <a:noFill/>
            <a:miter lim="800000"/>
            <a:headEnd/>
            <a:tailEnd/>
          </a:ln>
        </p:spPr>
        <p:txBody>
          <a:bodyPr wrap="none" rtlCol="0">
            <a:spAutoFit/>
          </a:bodyPr>
          <a:lstStyle/>
          <a:p>
            <a:pPr eaLnBrk="0" hangingPunct="0">
              <a:buNone/>
            </a:pPr>
            <a:r>
              <a:rPr lang="fr-FR" sz="1400" kern="0">
                <a:latin typeface="Arial" pitchFamily="34" charset="0"/>
                <a:cs typeface="Arial" pitchFamily="34" charset="0"/>
              </a:rPr>
              <a:t>Time</a:t>
            </a:r>
            <a:endParaRPr lang="fr-FR" sz="1400" kern="0" dirty="0">
              <a:latin typeface="Arial" pitchFamily="34" charset="0"/>
              <a:cs typeface="Arial" pitchFamily="34" charset="0"/>
            </a:endParaRPr>
          </a:p>
        </p:txBody>
      </p:sp>
      <p:pic>
        <p:nvPicPr>
          <p:cNvPr id="31" name="Image 3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67631" y="4507319"/>
            <a:ext cx="98429" cy="2061204"/>
          </a:xfrm>
          <a:prstGeom prst="rect">
            <a:avLst/>
          </a:prstGeom>
        </p:spPr>
      </p:pic>
      <p:pic>
        <p:nvPicPr>
          <p:cNvPr id="32" name="Image 3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324990" y="4525225"/>
            <a:ext cx="98429" cy="2061204"/>
          </a:xfrm>
          <a:prstGeom prst="rect">
            <a:avLst/>
          </a:prstGeom>
        </p:spPr>
      </p:pic>
      <p:pic>
        <p:nvPicPr>
          <p:cNvPr id="34" name="Image 3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282349" y="4507319"/>
            <a:ext cx="98429" cy="2061204"/>
          </a:xfrm>
          <a:prstGeom prst="rect">
            <a:avLst/>
          </a:prstGeom>
        </p:spPr>
      </p:pic>
      <p:cxnSp>
        <p:nvCxnSpPr>
          <p:cNvPr id="28" name="Connecteur droit 27"/>
          <p:cNvCxnSpPr/>
          <p:nvPr/>
        </p:nvCxnSpPr>
        <p:spPr bwMode="auto">
          <a:xfrm flipV="1">
            <a:off x="1407701" y="4244366"/>
            <a:ext cx="0" cy="2360275"/>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sp>
        <p:nvSpPr>
          <p:cNvPr id="36" name="Rectangle 31"/>
          <p:cNvSpPr>
            <a:spLocks noChangeArrowheads="1"/>
          </p:cNvSpPr>
          <p:nvPr/>
        </p:nvSpPr>
        <p:spPr bwMode="auto">
          <a:xfrm>
            <a:off x="2654615" y="6171199"/>
            <a:ext cx="7104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sz="1600">
                <a:solidFill>
                  <a:schemeClr val="tx1"/>
                </a:solidFill>
                <a:latin typeface="Arial" panose="020B0604020202020204" pitchFamily="34" charset="0"/>
                <a:cs typeface="Arial" panose="020B0604020202020204" pitchFamily="34" charset="0"/>
              </a:defRPr>
            </a:lvl1pPr>
            <a:lvl2pPr marL="742950" indent="-285750" algn="ctr">
              <a:defRPr sz="1600">
                <a:solidFill>
                  <a:schemeClr val="tx1"/>
                </a:solidFill>
                <a:latin typeface="Arial" panose="020B0604020202020204" pitchFamily="34" charset="0"/>
                <a:cs typeface="Arial" panose="020B0604020202020204" pitchFamily="34" charset="0"/>
              </a:defRPr>
            </a:lvl2pPr>
            <a:lvl3pPr marL="1143000" indent="-228600" algn="ctr">
              <a:defRPr sz="1600">
                <a:solidFill>
                  <a:schemeClr val="tx1"/>
                </a:solidFill>
                <a:latin typeface="Arial" panose="020B0604020202020204" pitchFamily="34" charset="0"/>
                <a:cs typeface="Arial" panose="020B0604020202020204" pitchFamily="34" charset="0"/>
              </a:defRPr>
            </a:lvl3pPr>
            <a:lvl4pPr marL="1600200" indent="-228600" algn="ctr">
              <a:defRPr sz="1600">
                <a:solidFill>
                  <a:schemeClr val="tx1"/>
                </a:solidFill>
                <a:latin typeface="Arial" panose="020B0604020202020204" pitchFamily="34" charset="0"/>
                <a:cs typeface="Arial" panose="020B0604020202020204" pitchFamily="34" charset="0"/>
              </a:defRPr>
            </a:lvl4pPr>
            <a:lvl5pPr marL="2057400" indent="-228600" algn="ctr">
              <a:defRPr sz="1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ru-RU" altLang="en-US" sz="2000" i="1">
                <a:solidFill>
                  <a:schemeClr val="accent2"/>
                </a:solidFill>
                <a:latin typeface="Times New Roman" panose="02020603050405020304" pitchFamily="18" charset="0"/>
              </a:rPr>
              <a:t> </a:t>
            </a:r>
            <a:r>
              <a:rPr lang="fr-FR" altLang="en-US" sz="2000" i="1">
                <a:latin typeface="Times New Roman" panose="02020603050405020304" pitchFamily="18" charset="0"/>
              </a:rPr>
              <a:t>2</a:t>
            </a:r>
            <a:r>
              <a:rPr lang="ru-RU" altLang="en-US" sz="2000">
                <a:latin typeface="Symbol" panose="05050102010706020507" pitchFamily="18" charset="2"/>
              </a:rPr>
              <a:t>D </a:t>
            </a:r>
            <a:r>
              <a:rPr lang="fr-FR" altLang="en-US" sz="2000">
                <a:latin typeface="Symbol" panose="05050102010706020507" pitchFamily="18" charset="2"/>
              </a:rPr>
              <a:t>t</a:t>
            </a:r>
            <a:endParaRPr lang="ru-RU" altLang="en-US" sz="2000" i="1">
              <a:latin typeface="Times New Roman" panose="02020603050405020304" pitchFamily="18" charset="0"/>
            </a:endParaRPr>
          </a:p>
        </p:txBody>
      </p:sp>
      <p:cxnSp>
        <p:nvCxnSpPr>
          <p:cNvPr id="40" name="Connecteur droit avec flèche 39"/>
          <p:cNvCxnSpPr/>
          <p:nvPr/>
        </p:nvCxnSpPr>
        <p:spPr>
          <a:xfrm>
            <a:off x="2849309" y="6522578"/>
            <a:ext cx="47568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H="1">
            <a:off x="3435821" y="6522578"/>
            <a:ext cx="47568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6037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endParaRPr lang="en-US"/>
          </a:p>
        </p:txBody>
      </p:sp>
      <p:sp>
        <p:nvSpPr>
          <p:cNvPr id="4" name="Espace réservé du numéro de diapositive 3"/>
          <p:cNvSpPr>
            <a:spLocks noGrp="1"/>
          </p:cNvSpPr>
          <p:nvPr>
            <p:ph type="sldNum" sz="quarter" idx="4294967295"/>
          </p:nvPr>
        </p:nvSpPr>
        <p:spPr>
          <a:xfrm>
            <a:off x="11523663" y="6399213"/>
            <a:ext cx="668337" cy="342900"/>
          </a:xfrm>
        </p:spPr>
        <p:txBody>
          <a:bodyPr/>
          <a:lstStyle/>
          <a:p>
            <a:fld id="{44A68BA8-7460-4AE7-97A1-6C92CDFA0F8E}" type="slidenum">
              <a:rPr lang="fr-CH" smtClean="0"/>
              <a:pPr/>
              <a:t>89</a:t>
            </a:fld>
            <a:endParaRPr lang="fr-CH"/>
          </a:p>
        </p:txBody>
      </p:sp>
      <p:pic>
        <p:nvPicPr>
          <p:cNvPr id="5" name="Imag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59014"/>
            <a:ext cx="12192000" cy="5951877"/>
          </a:xfrm>
          <a:prstGeom prst="rect">
            <a:avLst/>
          </a:prstGeom>
        </p:spPr>
      </p:pic>
      <p:sp>
        <p:nvSpPr>
          <p:cNvPr id="8" name="Title 1"/>
          <p:cNvSpPr txBox="1">
            <a:spLocks/>
          </p:cNvSpPr>
          <p:nvPr/>
        </p:nvSpPr>
        <p:spPr>
          <a:xfrm>
            <a:off x="2800478" y="237872"/>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i="0" kern="1200">
                <a:solidFill>
                  <a:schemeClr val="bg1"/>
                </a:solidFill>
                <a:latin typeface="Helvetica" panose="020B0604020202020204" pitchFamily="34" charset="0"/>
                <a:ea typeface="+mj-ea"/>
                <a:cs typeface="Helvetica" panose="020B0604020202020204" pitchFamily="34" charset="0"/>
              </a:defRPr>
            </a:lvl1pPr>
          </a:lstStyle>
          <a:p>
            <a:r>
              <a:rPr lang="en-US"/>
              <a:t>CPA-chirped pulse amplification</a:t>
            </a:r>
            <a:endParaRPr lang="fr-CH" dirty="0"/>
          </a:p>
        </p:txBody>
      </p:sp>
      <p:pic>
        <p:nvPicPr>
          <p:cNvPr id="9" name="Imag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390" y="1035569"/>
            <a:ext cx="5010150" cy="676275"/>
          </a:xfrm>
          <a:prstGeom prst="rect">
            <a:avLst/>
          </a:prstGeom>
        </p:spPr>
      </p:pic>
      <p:pic>
        <p:nvPicPr>
          <p:cNvPr id="7" name="Imag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809" y="64008"/>
            <a:ext cx="2482088" cy="2143067"/>
          </a:xfrm>
          <a:prstGeom prst="rect">
            <a:avLst/>
          </a:prstGeom>
        </p:spPr>
      </p:pic>
    </p:spTree>
    <p:extLst>
      <p:ext uri="{BB962C8B-B14F-4D97-AF65-F5344CB8AC3E}">
        <p14:creationId xmlns:p14="http://schemas.microsoft.com/office/powerpoint/2010/main" val="1408378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0622" y="291909"/>
            <a:ext cx="3642950" cy="3733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578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1742" y="310764"/>
            <a:ext cx="6199067" cy="40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5781" name="TextBox 7"/>
          <p:cNvSpPr txBox="1">
            <a:spLocks noChangeArrowheads="1"/>
          </p:cNvSpPr>
          <p:nvPr/>
        </p:nvSpPr>
        <p:spPr bwMode="auto">
          <a:xfrm>
            <a:off x="8441092" y="4734680"/>
            <a:ext cx="17956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nl-NL" altLang="en-US" b="0" dirty="0">
                <a:solidFill>
                  <a:schemeClr val="bg1">
                    <a:lumMod val="95000"/>
                  </a:schemeClr>
                </a:solidFill>
              </a:rPr>
              <a:t>(source Nanoscribe)</a:t>
            </a:r>
            <a:endParaRPr lang="en-US" altLang="en-US" b="0" dirty="0">
              <a:solidFill>
                <a:schemeClr val="bg1">
                  <a:lumMod val="95000"/>
                </a:schemeClr>
              </a:solidFill>
            </a:endParaRPr>
          </a:p>
        </p:txBody>
      </p:sp>
    </p:spTree>
    <p:extLst>
      <p:ext uri="{BB962C8B-B14F-4D97-AF65-F5344CB8AC3E}">
        <p14:creationId xmlns:p14="http://schemas.microsoft.com/office/powerpoint/2010/main" val="9451477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a:t>Absorption in dielectrics</a:t>
            </a:r>
            <a:endParaRPr lang="en-US"/>
          </a:p>
        </p:txBody>
      </p:sp>
      <p:sp>
        <p:nvSpPr>
          <p:cNvPr id="2" name="Espace réservé du contenu 1"/>
          <p:cNvSpPr>
            <a:spLocks noGrp="1"/>
          </p:cNvSpPr>
          <p:nvPr>
            <p:ph idx="1"/>
          </p:nvPr>
        </p:nvSpPr>
        <p:spPr>
          <a:xfrm>
            <a:off x="838200" y="1692752"/>
            <a:ext cx="10515600" cy="341249"/>
          </a:xfrm>
        </p:spPr>
        <p:txBody>
          <a:bodyPr>
            <a:normAutofit fontScale="92500" lnSpcReduction="20000"/>
          </a:bodyPr>
          <a:lstStyle/>
          <a:p>
            <a:r>
              <a:rPr lang="fr-FR"/>
              <a:t>The nonlinear absorption confines the interaction</a:t>
            </a:r>
            <a:endParaRPr lang="en-US"/>
          </a:p>
        </p:txBody>
      </p:sp>
      <p:sp>
        <p:nvSpPr>
          <p:cNvPr id="55" name="Line 32"/>
          <p:cNvSpPr>
            <a:spLocks noChangeShapeType="1"/>
          </p:cNvSpPr>
          <p:nvPr/>
        </p:nvSpPr>
        <p:spPr bwMode="auto">
          <a:xfrm>
            <a:off x="4832489" y="3971077"/>
            <a:ext cx="2048272" cy="0"/>
          </a:xfrm>
          <a:prstGeom prst="line">
            <a:avLst/>
          </a:prstGeom>
          <a:noFill/>
          <a:ln w="38100" cap="sq">
            <a:solidFill>
              <a:schemeClr val="tx1"/>
            </a:solidFill>
            <a:round/>
            <a:headEnd type="none" w="sm" len="sm"/>
            <a:tailEnd type="none" w="sm" len="sm"/>
          </a:ln>
          <a:effectLst/>
        </p:spPr>
        <p:txBody>
          <a:bodyPr/>
          <a:lstStyle/>
          <a:p>
            <a:endParaRPr lang="fr-FR" sz="2316"/>
          </a:p>
        </p:txBody>
      </p:sp>
      <p:sp>
        <p:nvSpPr>
          <p:cNvPr id="56" name="Line 33"/>
          <p:cNvSpPr>
            <a:spLocks noChangeShapeType="1"/>
          </p:cNvSpPr>
          <p:nvPr/>
        </p:nvSpPr>
        <p:spPr bwMode="auto">
          <a:xfrm>
            <a:off x="4834240" y="2974952"/>
            <a:ext cx="2048272" cy="0"/>
          </a:xfrm>
          <a:prstGeom prst="line">
            <a:avLst/>
          </a:prstGeom>
          <a:noFill/>
          <a:ln w="38100" cap="sq">
            <a:solidFill>
              <a:schemeClr val="tx1"/>
            </a:solidFill>
            <a:round/>
            <a:headEnd type="none" w="sm" len="sm"/>
            <a:tailEnd type="none" w="sm" len="sm"/>
          </a:ln>
          <a:effectLst/>
        </p:spPr>
        <p:txBody>
          <a:bodyPr/>
          <a:lstStyle/>
          <a:p>
            <a:endParaRPr lang="fr-FR" sz="2316"/>
          </a:p>
        </p:txBody>
      </p:sp>
      <p:sp>
        <p:nvSpPr>
          <p:cNvPr id="57" name="Oval 34"/>
          <p:cNvSpPr>
            <a:spLocks noChangeArrowheads="1"/>
          </p:cNvSpPr>
          <p:nvPr/>
        </p:nvSpPr>
        <p:spPr bwMode="auto">
          <a:xfrm>
            <a:off x="5569517" y="3890547"/>
            <a:ext cx="175066" cy="175066"/>
          </a:xfrm>
          <a:prstGeom prst="ellipse">
            <a:avLst/>
          </a:prstGeom>
          <a:solidFill>
            <a:srgbClr val="3333FF"/>
          </a:solidFill>
          <a:ln w="38100" cap="sq" algn="ctr">
            <a:solidFill>
              <a:srgbClr val="3333FF"/>
            </a:solidFill>
            <a:round/>
            <a:headEnd type="none" w="sm" len="sm"/>
            <a:tailEnd type="none" w="sm" len="sm"/>
          </a:ln>
          <a:effectLst/>
        </p:spPr>
        <p:txBody>
          <a:bodyPr wrap="none" anchor="ctr"/>
          <a:lstStyle/>
          <a:p>
            <a:endParaRPr lang="fr-FR" sz="2316"/>
          </a:p>
        </p:txBody>
      </p:sp>
      <p:sp>
        <p:nvSpPr>
          <p:cNvPr id="58" name="Line 32"/>
          <p:cNvSpPr>
            <a:spLocks noChangeShapeType="1"/>
          </p:cNvSpPr>
          <p:nvPr/>
        </p:nvSpPr>
        <p:spPr bwMode="auto">
          <a:xfrm>
            <a:off x="1581514" y="4540702"/>
            <a:ext cx="2048272" cy="0"/>
          </a:xfrm>
          <a:prstGeom prst="line">
            <a:avLst/>
          </a:prstGeom>
          <a:noFill/>
          <a:ln w="38100" cap="sq">
            <a:solidFill>
              <a:schemeClr val="tx1"/>
            </a:solidFill>
            <a:round/>
            <a:headEnd type="none" w="sm" len="sm"/>
            <a:tailEnd type="none" w="sm" len="sm"/>
          </a:ln>
          <a:effectLst/>
        </p:spPr>
        <p:txBody>
          <a:bodyPr/>
          <a:lstStyle/>
          <a:p>
            <a:endParaRPr lang="fr-FR" sz="2316"/>
          </a:p>
        </p:txBody>
      </p:sp>
      <p:sp>
        <p:nvSpPr>
          <p:cNvPr id="59" name="Line 33"/>
          <p:cNvSpPr>
            <a:spLocks noChangeShapeType="1"/>
          </p:cNvSpPr>
          <p:nvPr/>
        </p:nvSpPr>
        <p:spPr bwMode="auto">
          <a:xfrm>
            <a:off x="1583265" y="3544577"/>
            <a:ext cx="2048272" cy="0"/>
          </a:xfrm>
          <a:prstGeom prst="line">
            <a:avLst/>
          </a:prstGeom>
          <a:noFill/>
          <a:ln w="38100" cap="sq">
            <a:solidFill>
              <a:schemeClr val="tx1"/>
            </a:solidFill>
            <a:round/>
            <a:headEnd type="none" w="sm" len="sm"/>
            <a:tailEnd type="none" w="sm" len="sm"/>
          </a:ln>
          <a:effectLst/>
        </p:spPr>
        <p:txBody>
          <a:bodyPr/>
          <a:lstStyle/>
          <a:p>
            <a:endParaRPr lang="fr-FR" sz="2316"/>
          </a:p>
        </p:txBody>
      </p:sp>
      <p:sp>
        <p:nvSpPr>
          <p:cNvPr id="60" name="Oval 34"/>
          <p:cNvSpPr>
            <a:spLocks noChangeArrowheads="1"/>
          </p:cNvSpPr>
          <p:nvPr/>
        </p:nvSpPr>
        <p:spPr bwMode="auto">
          <a:xfrm>
            <a:off x="2318542" y="4460172"/>
            <a:ext cx="175066" cy="175066"/>
          </a:xfrm>
          <a:prstGeom prst="ellipse">
            <a:avLst/>
          </a:prstGeom>
          <a:solidFill>
            <a:srgbClr val="3333FF"/>
          </a:solidFill>
          <a:ln w="38100" cap="sq" algn="ctr">
            <a:solidFill>
              <a:srgbClr val="3333FF"/>
            </a:solidFill>
            <a:round/>
            <a:headEnd type="none" w="sm" len="sm"/>
            <a:tailEnd type="none" w="sm" len="sm"/>
          </a:ln>
          <a:effectLst/>
        </p:spPr>
        <p:txBody>
          <a:bodyPr wrap="none" anchor="ctr"/>
          <a:lstStyle/>
          <a:p>
            <a:endParaRPr lang="fr-FR" sz="2316"/>
          </a:p>
        </p:txBody>
      </p:sp>
      <p:grpSp>
        <p:nvGrpSpPr>
          <p:cNvPr id="65" name="Group 40"/>
          <p:cNvGrpSpPr>
            <a:grpSpLocks/>
          </p:cNvGrpSpPr>
          <p:nvPr/>
        </p:nvGrpSpPr>
        <p:grpSpPr bwMode="auto">
          <a:xfrm rot="19125861">
            <a:off x="1563920" y="3709066"/>
            <a:ext cx="554960" cy="502440"/>
            <a:chOff x="2109" y="2463"/>
            <a:chExt cx="680" cy="650"/>
          </a:xfrm>
        </p:grpSpPr>
        <p:sp>
          <p:nvSpPr>
            <p:cNvPr id="66" name="Freeform 41"/>
            <p:cNvSpPr>
              <a:spLocks/>
            </p:cNvSpPr>
            <p:nvPr/>
          </p:nvSpPr>
          <p:spPr bwMode="auto">
            <a:xfrm>
              <a:off x="2109" y="2463"/>
              <a:ext cx="544" cy="536"/>
            </a:xfrm>
            <a:custGeom>
              <a:avLst/>
              <a:gdLst/>
              <a:ahLst/>
              <a:cxnLst>
                <a:cxn ang="0">
                  <a:pos x="0" y="60"/>
                </a:cxn>
                <a:cxn ang="0">
                  <a:pos x="136" y="15"/>
                </a:cxn>
                <a:cxn ang="0">
                  <a:pos x="91" y="151"/>
                </a:cxn>
                <a:cxn ang="0">
                  <a:pos x="227" y="105"/>
                </a:cxn>
                <a:cxn ang="0">
                  <a:pos x="181" y="241"/>
                </a:cxn>
                <a:cxn ang="0">
                  <a:pos x="317" y="196"/>
                </a:cxn>
                <a:cxn ang="0">
                  <a:pos x="272" y="332"/>
                </a:cxn>
                <a:cxn ang="0">
                  <a:pos x="408" y="287"/>
                </a:cxn>
                <a:cxn ang="0">
                  <a:pos x="363" y="423"/>
                </a:cxn>
                <a:cxn ang="0">
                  <a:pos x="499" y="377"/>
                </a:cxn>
                <a:cxn ang="0">
                  <a:pos x="453" y="513"/>
                </a:cxn>
                <a:cxn ang="0">
                  <a:pos x="544" y="513"/>
                </a:cxn>
              </a:cxnLst>
              <a:rect l="0" t="0" r="r" b="b"/>
              <a:pathLst>
                <a:path w="544" h="536">
                  <a:moveTo>
                    <a:pt x="0" y="60"/>
                  </a:moveTo>
                  <a:cubicBezTo>
                    <a:pt x="60" y="30"/>
                    <a:pt x="121" y="0"/>
                    <a:pt x="136" y="15"/>
                  </a:cubicBezTo>
                  <a:cubicBezTo>
                    <a:pt x="151" y="30"/>
                    <a:pt x="76" y="136"/>
                    <a:pt x="91" y="151"/>
                  </a:cubicBezTo>
                  <a:cubicBezTo>
                    <a:pt x="106" y="166"/>
                    <a:pt x="212" y="90"/>
                    <a:pt x="227" y="105"/>
                  </a:cubicBezTo>
                  <a:cubicBezTo>
                    <a:pt x="242" y="120"/>
                    <a:pt x="166" y="226"/>
                    <a:pt x="181" y="241"/>
                  </a:cubicBezTo>
                  <a:cubicBezTo>
                    <a:pt x="196" y="256"/>
                    <a:pt x="302" y="181"/>
                    <a:pt x="317" y="196"/>
                  </a:cubicBezTo>
                  <a:cubicBezTo>
                    <a:pt x="332" y="211"/>
                    <a:pt x="257" y="317"/>
                    <a:pt x="272" y="332"/>
                  </a:cubicBezTo>
                  <a:cubicBezTo>
                    <a:pt x="287" y="347"/>
                    <a:pt x="393" y="272"/>
                    <a:pt x="408" y="287"/>
                  </a:cubicBezTo>
                  <a:cubicBezTo>
                    <a:pt x="423" y="302"/>
                    <a:pt x="348" y="408"/>
                    <a:pt x="363" y="423"/>
                  </a:cubicBezTo>
                  <a:cubicBezTo>
                    <a:pt x="378" y="438"/>
                    <a:pt x="484" y="362"/>
                    <a:pt x="499" y="377"/>
                  </a:cubicBezTo>
                  <a:cubicBezTo>
                    <a:pt x="514" y="392"/>
                    <a:pt x="446" y="490"/>
                    <a:pt x="453" y="513"/>
                  </a:cubicBezTo>
                  <a:cubicBezTo>
                    <a:pt x="460" y="536"/>
                    <a:pt x="529" y="513"/>
                    <a:pt x="544" y="513"/>
                  </a:cubicBezTo>
                </a:path>
              </a:pathLst>
            </a:custGeom>
            <a:noFill/>
            <a:ln w="12700" cap="flat" cmpd="sng">
              <a:solidFill>
                <a:srgbClr val="7030A0"/>
              </a:solidFill>
              <a:prstDash val="solid"/>
              <a:round/>
              <a:headEnd/>
              <a:tailEnd/>
            </a:ln>
            <a:effectLst/>
          </p:spPr>
          <p:txBody>
            <a:bodyPr wrap="none" anchor="ctr"/>
            <a:lstStyle/>
            <a:p>
              <a:endParaRPr lang="fr-FR" sz="2316"/>
            </a:p>
          </p:txBody>
        </p:sp>
        <p:sp>
          <p:nvSpPr>
            <p:cNvPr id="67" name="Line 42"/>
            <p:cNvSpPr>
              <a:spLocks noChangeShapeType="1"/>
            </p:cNvSpPr>
            <p:nvPr/>
          </p:nvSpPr>
          <p:spPr bwMode="auto">
            <a:xfrm>
              <a:off x="2653" y="2976"/>
              <a:ext cx="136" cy="137"/>
            </a:xfrm>
            <a:prstGeom prst="line">
              <a:avLst/>
            </a:prstGeom>
            <a:noFill/>
            <a:ln w="12700">
              <a:solidFill>
                <a:srgbClr val="7030A0"/>
              </a:solidFill>
              <a:round/>
              <a:headEnd/>
              <a:tailEnd type="triangle" w="lg" len="lg"/>
            </a:ln>
            <a:effectLst/>
          </p:spPr>
          <p:txBody>
            <a:bodyPr wrap="none" anchor="ctr"/>
            <a:lstStyle/>
            <a:p>
              <a:endParaRPr lang="fr-FR" sz="2316"/>
            </a:p>
          </p:txBody>
        </p:sp>
      </p:grpSp>
      <p:grpSp>
        <p:nvGrpSpPr>
          <p:cNvPr id="71" name="Group 40"/>
          <p:cNvGrpSpPr>
            <a:grpSpLocks/>
          </p:cNvGrpSpPr>
          <p:nvPr/>
        </p:nvGrpSpPr>
        <p:grpSpPr bwMode="auto">
          <a:xfrm rot="19125861">
            <a:off x="5569516" y="3134262"/>
            <a:ext cx="554960" cy="502440"/>
            <a:chOff x="2109" y="2463"/>
            <a:chExt cx="680" cy="650"/>
          </a:xfrm>
        </p:grpSpPr>
        <p:sp>
          <p:nvSpPr>
            <p:cNvPr id="72" name="Freeform 41"/>
            <p:cNvSpPr>
              <a:spLocks/>
            </p:cNvSpPr>
            <p:nvPr/>
          </p:nvSpPr>
          <p:spPr bwMode="auto">
            <a:xfrm>
              <a:off x="2109" y="2463"/>
              <a:ext cx="544" cy="536"/>
            </a:xfrm>
            <a:custGeom>
              <a:avLst/>
              <a:gdLst/>
              <a:ahLst/>
              <a:cxnLst>
                <a:cxn ang="0">
                  <a:pos x="0" y="60"/>
                </a:cxn>
                <a:cxn ang="0">
                  <a:pos x="136" y="15"/>
                </a:cxn>
                <a:cxn ang="0">
                  <a:pos x="91" y="151"/>
                </a:cxn>
                <a:cxn ang="0">
                  <a:pos x="227" y="105"/>
                </a:cxn>
                <a:cxn ang="0">
                  <a:pos x="181" y="241"/>
                </a:cxn>
                <a:cxn ang="0">
                  <a:pos x="317" y="196"/>
                </a:cxn>
                <a:cxn ang="0">
                  <a:pos x="272" y="332"/>
                </a:cxn>
                <a:cxn ang="0">
                  <a:pos x="408" y="287"/>
                </a:cxn>
                <a:cxn ang="0">
                  <a:pos x="363" y="423"/>
                </a:cxn>
                <a:cxn ang="0">
                  <a:pos x="499" y="377"/>
                </a:cxn>
                <a:cxn ang="0">
                  <a:pos x="453" y="513"/>
                </a:cxn>
                <a:cxn ang="0">
                  <a:pos x="544" y="513"/>
                </a:cxn>
              </a:cxnLst>
              <a:rect l="0" t="0" r="r" b="b"/>
              <a:pathLst>
                <a:path w="544" h="536">
                  <a:moveTo>
                    <a:pt x="0" y="60"/>
                  </a:moveTo>
                  <a:cubicBezTo>
                    <a:pt x="60" y="30"/>
                    <a:pt x="121" y="0"/>
                    <a:pt x="136" y="15"/>
                  </a:cubicBezTo>
                  <a:cubicBezTo>
                    <a:pt x="151" y="30"/>
                    <a:pt x="76" y="136"/>
                    <a:pt x="91" y="151"/>
                  </a:cubicBezTo>
                  <a:cubicBezTo>
                    <a:pt x="106" y="166"/>
                    <a:pt x="212" y="90"/>
                    <a:pt x="227" y="105"/>
                  </a:cubicBezTo>
                  <a:cubicBezTo>
                    <a:pt x="242" y="120"/>
                    <a:pt x="166" y="226"/>
                    <a:pt x="181" y="241"/>
                  </a:cubicBezTo>
                  <a:cubicBezTo>
                    <a:pt x="196" y="256"/>
                    <a:pt x="302" y="181"/>
                    <a:pt x="317" y="196"/>
                  </a:cubicBezTo>
                  <a:cubicBezTo>
                    <a:pt x="332" y="211"/>
                    <a:pt x="257" y="317"/>
                    <a:pt x="272" y="332"/>
                  </a:cubicBezTo>
                  <a:cubicBezTo>
                    <a:pt x="287" y="347"/>
                    <a:pt x="393" y="272"/>
                    <a:pt x="408" y="287"/>
                  </a:cubicBezTo>
                  <a:cubicBezTo>
                    <a:pt x="423" y="302"/>
                    <a:pt x="348" y="408"/>
                    <a:pt x="363" y="423"/>
                  </a:cubicBezTo>
                  <a:cubicBezTo>
                    <a:pt x="378" y="438"/>
                    <a:pt x="484" y="362"/>
                    <a:pt x="499" y="377"/>
                  </a:cubicBezTo>
                  <a:cubicBezTo>
                    <a:pt x="514" y="392"/>
                    <a:pt x="446" y="490"/>
                    <a:pt x="453" y="513"/>
                  </a:cubicBezTo>
                  <a:cubicBezTo>
                    <a:pt x="460" y="536"/>
                    <a:pt x="529" y="513"/>
                    <a:pt x="544" y="513"/>
                  </a:cubicBezTo>
                </a:path>
              </a:pathLst>
            </a:custGeom>
            <a:noFill/>
            <a:ln w="28575" cap="flat" cmpd="sng">
              <a:solidFill>
                <a:srgbClr val="FF0000"/>
              </a:solidFill>
              <a:prstDash val="solid"/>
              <a:round/>
              <a:headEnd/>
              <a:tailEnd/>
            </a:ln>
            <a:effectLst/>
          </p:spPr>
          <p:txBody>
            <a:bodyPr wrap="none" anchor="ctr"/>
            <a:lstStyle/>
            <a:p>
              <a:endParaRPr lang="fr-FR" sz="2316"/>
            </a:p>
          </p:txBody>
        </p:sp>
        <p:sp>
          <p:nvSpPr>
            <p:cNvPr id="73" name="Line 42"/>
            <p:cNvSpPr>
              <a:spLocks noChangeShapeType="1"/>
            </p:cNvSpPr>
            <p:nvPr/>
          </p:nvSpPr>
          <p:spPr bwMode="auto">
            <a:xfrm>
              <a:off x="2653" y="2976"/>
              <a:ext cx="136" cy="137"/>
            </a:xfrm>
            <a:prstGeom prst="line">
              <a:avLst/>
            </a:prstGeom>
            <a:noFill/>
            <a:ln w="28575">
              <a:solidFill>
                <a:srgbClr val="FF0000"/>
              </a:solidFill>
              <a:round/>
              <a:headEnd/>
              <a:tailEnd type="triangle" w="lg" len="lg"/>
            </a:ln>
            <a:effectLst/>
          </p:spPr>
          <p:txBody>
            <a:bodyPr wrap="none" anchor="ctr"/>
            <a:lstStyle/>
            <a:p>
              <a:endParaRPr lang="fr-FR" sz="2316"/>
            </a:p>
          </p:txBody>
        </p:sp>
      </p:grpSp>
      <p:grpSp>
        <p:nvGrpSpPr>
          <p:cNvPr id="74" name="Group 49"/>
          <p:cNvGrpSpPr>
            <a:grpSpLocks/>
          </p:cNvGrpSpPr>
          <p:nvPr/>
        </p:nvGrpSpPr>
        <p:grpSpPr bwMode="auto">
          <a:xfrm rot="19125861">
            <a:off x="4729199" y="3109754"/>
            <a:ext cx="554960" cy="502440"/>
            <a:chOff x="2109" y="2463"/>
            <a:chExt cx="680" cy="650"/>
          </a:xfrm>
        </p:grpSpPr>
        <p:sp>
          <p:nvSpPr>
            <p:cNvPr id="75" name="Freeform 50"/>
            <p:cNvSpPr>
              <a:spLocks/>
            </p:cNvSpPr>
            <p:nvPr/>
          </p:nvSpPr>
          <p:spPr bwMode="auto">
            <a:xfrm>
              <a:off x="2109" y="2463"/>
              <a:ext cx="544" cy="536"/>
            </a:xfrm>
            <a:custGeom>
              <a:avLst/>
              <a:gdLst/>
              <a:ahLst/>
              <a:cxnLst>
                <a:cxn ang="0">
                  <a:pos x="0" y="60"/>
                </a:cxn>
                <a:cxn ang="0">
                  <a:pos x="136" y="15"/>
                </a:cxn>
                <a:cxn ang="0">
                  <a:pos x="91" y="151"/>
                </a:cxn>
                <a:cxn ang="0">
                  <a:pos x="227" y="105"/>
                </a:cxn>
                <a:cxn ang="0">
                  <a:pos x="181" y="241"/>
                </a:cxn>
                <a:cxn ang="0">
                  <a:pos x="317" y="196"/>
                </a:cxn>
                <a:cxn ang="0">
                  <a:pos x="272" y="332"/>
                </a:cxn>
                <a:cxn ang="0">
                  <a:pos x="408" y="287"/>
                </a:cxn>
                <a:cxn ang="0">
                  <a:pos x="363" y="423"/>
                </a:cxn>
                <a:cxn ang="0">
                  <a:pos x="499" y="377"/>
                </a:cxn>
                <a:cxn ang="0">
                  <a:pos x="453" y="513"/>
                </a:cxn>
                <a:cxn ang="0">
                  <a:pos x="544" y="513"/>
                </a:cxn>
              </a:cxnLst>
              <a:rect l="0" t="0" r="r" b="b"/>
              <a:pathLst>
                <a:path w="544" h="536">
                  <a:moveTo>
                    <a:pt x="0" y="60"/>
                  </a:moveTo>
                  <a:cubicBezTo>
                    <a:pt x="60" y="30"/>
                    <a:pt x="121" y="0"/>
                    <a:pt x="136" y="15"/>
                  </a:cubicBezTo>
                  <a:cubicBezTo>
                    <a:pt x="151" y="30"/>
                    <a:pt x="76" y="136"/>
                    <a:pt x="91" y="151"/>
                  </a:cubicBezTo>
                  <a:cubicBezTo>
                    <a:pt x="106" y="166"/>
                    <a:pt x="212" y="90"/>
                    <a:pt x="227" y="105"/>
                  </a:cubicBezTo>
                  <a:cubicBezTo>
                    <a:pt x="242" y="120"/>
                    <a:pt x="166" y="226"/>
                    <a:pt x="181" y="241"/>
                  </a:cubicBezTo>
                  <a:cubicBezTo>
                    <a:pt x="196" y="256"/>
                    <a:pt x="302" y="181"/>
                    <a:pt x="317" y="196"/>
                  </a:cubicBezTo>
                  <a:cubicBezTo>
                    <a:pt x="332" y="211"/>
                    <a:pt x="257" y="317"/>
                    <a:pt x="272" y="332"/>
                  </a:cubicBezTo>
                  <a:cubicBezTo>
                    <a:pt x="287" y="347"/>
                    <a:pt x="393" y="272"/>
                    <a:pt x="408" y="287"/>
                  </a:cubicBezTo>
                  <a:cubicBezTo>
                    <a:pt x="423" y="302"/>
                    <a:pt x="348" y="408"/>
                    <a:pt x="363" y="423"/>
                  </a:cubicBezTo>
                  <a:cubicBezTo>
                    <a:pt x="378" y="438"/>
                    <a:pt x="484" y="362"/>
                    <a:pt x="499" y="377"/>
                  </a:cubicBezTo>
                  <a:cubicBezTo>
                    <a:pt x="514" y="392"/>
                    <a:pt x="446" y="490"/>
                    <a:pt x="453" y="513"/>
                  </a:cubicBezTo>
                  <a:cubicBezTo>
                    <a:pt x="460" y="536"/>
                    <a:pt x="529" y="513"/>
                    <a:pt x="544" y="513"/>
                  </a:cubicBezTo>
                </a:path>
              </a:pathLst>
            </a:custGeom>
            <a:noFill/>
            <a:ln w="28575" cap="flat" cmpd="sng">
              <a:solidFill>
                <a:srgbClr val="FF0000"/>
              </a:solidFill>
              <a:prstDash val="solid"/>
              <a:round/>
              <a:headEnd/>
              <a:tailEnd/>
            </a:ln>
            <a:effectLst/>
          </p:spPr>
          <p:txBody>
            <a:bodyPr wrap="none" anchor="ctr"/>
            <a:lstStyle/>
            <a:p>
              <a:endParaRPr lang="fr-FR" sz="2316"/>
            </a:p>
          </p:txBody>
        </p:sp>
        <p:sp>
          <p:nvSpPr>
            <p:cNvPr id="76" name="Line 51"/>
            <p:cNvSpPr>
              <a:spLocks noChangeShapeType="1"/>
            </p:cNvSpPr>
            <p:nvPr/>
          </p:nvSpPr>
          <p:spPr bwMode="auto">
            <a:xfrm>
              <a:off x="2653" y="2976"/>
              <a:ext cx="136" cy="137"/>
            </a:xfrm>
            <a:prstGeom prst="line">
              <a:avLst/>
            </a:prstGeom>
            <a:noFill/>
            <a:ln w="28575">
              <a:solidFill>
                <a:srgbClr val="FF0000"/>
              </a:solidFill>
              <a:round/>
              <a:headEnd/>
              <a:tailEnd type="triangle" w="lg" len="lg"/>
            </a:ln>
            <a:effectLst/>
          </p:spPr>
          <p:txBody>
            <a:bodyPr wrap="none" anchor="ctr"/>
            <a:lstStyle/>
            <a:p>
              <a:endParaRPr lang="fr-FR" sz="2316"/>
            </a:p>
          </p:txBody>
        </p:sp>
      </p:grpSp>
      <p:sp>
        <p:nvSpPr>
          <p:cNvPr id="77" name="ZoneTexte 76"/>
          <p:cNvSpPr txBox="1"/>
          <p:nvPr/>
        </p:nvSpPr>
        <p:spPr bwMode="auto">
          <a:xfrm>
            <a:off x="4646919" y="4293200"/>
            <a:ext cx="2398413" cy="1450141"/>
          </a:xfrm>
          <a:prstGeom prst="rect">
            <a:avLst/>
          </a:prstGeom>
          <a:noFill/>
          <a:ln w="50800">
            <a:noFill/>
            <a:miter lim="800000"/>
            <a:headEnd/>
            <a:tailEnd/>
          </a:ln>
        </p:spPr>
        <p:txBody>
          <a:bodyPr wrap="none" rtlCol="0">
            <a:spAutoFit/>
          </a:bodyPr>
          <a:lstStyle/>
          <a:p>
            <a:pPr eaLnBrk="0" hangingPunct="0">
              <a:buNone/>
            </a:pPr>
            <a:r>
              <a:rPr lang="fr-FR" sz="2206">
                <a:solidFill>
                  <a:srgbClr val="005293"/>
                </a:solidFill>
                <a:latin typeface="Arial" pitchFamily="34" charset="0"/>
                <a:cs typeface="Arial" pitchFamily="34" charset="0"/>
              </a:rPr>
              <a:t>Pas d’absorption</a:t>
            </a:r>
          </a:p>
          <a:p>
            <a:pPr eaLnBrk="0" hangingPunct="0">
              <a:buNone/>
            </a:pPr>
            <a:endParaRPr lang="fr-FR" sz="2206">
              <a:solidFill>
                <a:srgbClr val="005293"/>
              </a:solidFill>
              <a:latin typeface="Arial" pitchFamily="34" charset="0"/>
              <a:cs typeface="Arial" pitchFamily="34" charset="0"/>
            </a:endParaRPr>
          </a:p>
          <a:p>
            <a:pPr eaLnBrk="0" hangingPunct="0">
              <a:buNone/>
            </a:pPr>
            <a:r>
              <a:rPr lang="fr-FR" sz="2206">
                <a:solidFill>
                  <a:srgbClr val="005293"/>
                </a:solidFill>
                <a:latin typeface="Arial" pitchFamily="34" charset="0"/>
                <a:cs typeface="Arial" pitchFamily="34" charset="0"/>
              </a:rPr>
              <a:t>Impulsion longue </a:t>
            </a:r>
          </a:p>
          <a:p>
            <a:pPr eaLnBrk="0" hangingPunct="0">
              <a:buNone/>
            </a:pPr>
            <a:r>
              <a:rPr lang="fr-FR" sz="2206">
                <a:solidFill>
                  <a:srgbClr val="005293"/>
                </a:solidFill>
                <a:latin typeface="Arial" pitchFamily="34" charset="0"/>
                <a:cs typeface="Arial" pitchFamily="34" charset="0"/>
              </a:rPr>
              <a:t>ou faible Intensité</a:t>
            </a:r>
          </a:p>
        </p:txBody>
      </p:sp>
      <p:sp>
        <p:nvSpPr>
          <p:cNvPr id="78" name="ZoneTexte 77"/>
          <p:cNvSpPr txBox="1"/>
          <p:nvPr/>
        </p:nvSpPr>
        <p:spPr bwMode="auto">
          <a:xfrm>
            <a:off x="5266653" y="2223920"/>
            <a:ext cx="1234633" cy="431785"/>
          </a:xfrm>
          <a:prstGeom prst="rect">
            <a:avLst/>
          </a:prstGeom>
          <a:noFill/>
          <a:ln w="50800">
            <a:noFill/>
            <a:miter lim="800000"/>
            <a:headEnd/>
            <a:tailEnd/>
          </a:ln>
        </p:spPr>
        <p:txBody>
          <a:bodyPr wrap="none" rtlCol="0">
            <a:spAutoFit/>
          </a:bodyPr>
          <a:lstStyle/>
          <a:p>
            <a:pPr eaLnBrk="0" hangingPunct="0">
              <a:buNone/>
            </a:pPr>
            <a:r>
              <a:rPr lang="fr-FR" sz="2206">
                <a:solidFill>
                  <a:srgbClr val="005293"/>
                </a:solidFill>
                <a:latin typeface="Arial" pitchFamily="34" charset="0"/>
                <a:cs typeface="Arial" pitchFamily="34" charset="0"/>
              </a:rPr>
              <a:t>E</a:t>
            </a:r>
            <a:r>
              <a:rPr lang="fr-FR" sz="2206" baseline="-25000">
                <a:solidFill>
                  <a:srgbClr val="005293"/>
                </a:solidFill>
                <a:latin typeface="Arial" pitchFamily="34" charset="0"/>
                <a:cs typeface="Arial" pitchFamily="34" charset="0"/>
              </a:rPr>
              <a:t>gap</a:t>
            </a:r>
            <a:r>
              <a:rPr lang="fr-FR" sz="2206">
                <a:solidFill>
                  <a:srgbClr val="005293"/>
                </a:solidFill>
                <a:latin typeface="Arial" pitchFamily="34" charset="0"/>
                <a:cs typeface="Arial" pitchFamily="34" charset="0"/>
              </a:rPr>
              <a:t> &lt;</a:t>
            </a:r>
            <a:r>
              <a:rPr lang="fr-FR" sz="2206">
                <a:solidFill>
                  <a:srgbClr val="005293"/>
                </a:solidFill>
                <a:latin typeface="+mj-lt"/>
                <a:cs typeface="Arial" pitchFamily="34" charset="0"/>
              </a:rPr>
              <a:t>h</a:t>
            </a:r>
            <a:r>
              <a:rPr lang="fr-FR" sz="2206">
                <a:solidFill>
                  <a:srgbClr val="005293"/>
                </a:solidFill>
                <a:latin typeface="Symbol" pitchFamily="18" charset="2"/>
                <a:cs typeface="Arial" pitchFamily="34" charset="0"/>
              </a:rPr>
              <a:t>n</a:t>
            </a:r>
          </a:p>
        </p:txBody>
      </p:sp>
      <p:grpSp>
        <p:nvGrpSpPr>
          <p:cNvPr id="79" name="Group 40"/>
          <p:cNvGrpSpPr>
            <a:grpSpLocks/>
          </p:cNvGrpSpPr>
          <p:nvPr/>
        </p:nvGrpSpPr>
        <p:grpSpPr bwMode="auto">
          <a:xfrm rot="19125861">
            <a:off x="6388824" y="3134262"/>
            <a:ext cx="554960" cy="502440"/>
            <a:chOff x="2109" y="2463"/>
            <a:chExt cx="680" cy="650"/>
          </a:xfrm>
        </p:grpSpPr>
        <p:sp>
          <p:nvSpPr>
            <p:cNvPr id="80" name="Freeform 41"/>
            <p:cNvSpPr>
              <a:spLocks/>
            </p:cNvSpPr>
            <p:nvPr/>
          </p:nvSpPr>
          <p:spPr bwMode="auto">
            <a:xfrm>
              <a:off x="2109" y="2463"/>
              <a:ext cx="544" cy="536"/>
            </a:xfrm>
            <a:custGeom>
              <a:avLst/>
              <a:gdLst/>
              <a:ahLst/>
              <a:cxnLst>
                <a:cxn ang="0">
                  <a:pos x="0" y="60"/>
                </a:cxn>
                <a:cxn ang="0">
                  <a:pos x="136" y="15"/>
                </a:cxn>
                <a:cxn ang="0">
                  <a:pos x="91" y="151"/>
                </a:cxn>
                <a:cxn ang="0">
                  <a:pos x="227" y="105"/>
                </a:cxn>
                <a:cxn ang="0">
                  <a:pos x="181" y="241"/>
                </a:cxn>
                <a:cxn ang="0">
                  <a:pos x="317" y="196"/>
                </a:cxn>
                <a:cxn ang="0">
                  <a:pos x="272" y="332"/>
                </a:cxn>
                <a:cxn ang="0">
                  <a:pos x="408" y="287"/>
                </a:cxn>
                <a:cxn ang="0">
                  <a:pos x="363" y="423"/>
                </a:cxn>
                <a:cxn ang="0">
                  <a:pos x="499" y="377"/>
                </a:cxn>
                <a:cxn ang="0">
                  <a:pos x="453" y="513"/>
                </a:cxn>
                <a:cxn ang="0">
                  <a:pos x="544" y="513"/>
                </a:cxn>
              </a:cxnLst>
              <a:rect l="0" t="0" r="r" b="b"/>
              <a:pathLst>
                <a:path w="544" h="536">
                  <a:moveTo>
                    <a:pt x="0" y="60"/>
                  </a:moveTo>
                  <a:cubicBezTo>
                    <a:pt x="60" y="30"/>
                    <a:pt x="121" y="0"/>
                    <a:pt x="136" y="15"/>
                  </a:cubicBezTo>
                  <a:cubicBezTo>
                    <a:pt x="151" y="30"/>
                    <a:pt x="76" y="136"/>
                    <a:pt x="91" y="151"/>
                  </a:cubicBezTo>
                  <a:cubicBezTo>
                    <a:pt x="106" y="166"/>
                    <a:pt x="212" y="90"/>
                    <a:pt x="227" y="105"/>
                  </a:cubicBezTo>
                  <a:cubicBezTo>
                    <a:pt x="242" y="120"/>
                    <a:pt x="166" y="226"/>
                    <a:pt x="181" y="241"/>
                  </a:cubicBezTo>
                  <a:cubicBezTo>
                    <a:pt x="196" y="256"/>
                    <a:pt x="302" y="181"/>
                    <a:pt x="317" y="196"/>
                  </a:cubicBezTo>
                  <a:cubicBezTo>
                    <a:pt x="332" y="211"/>
                    <a:pt x="257" y="317"/>
                    <a:pt x="272" y="332"/>
                  </a:cubicBezTo>
                  <a:cubicBezTo>
                    <a:pt x="287" y="347"/>
                    <a:pt x="393" y="272"/>
                    <a:pt x="408" y="287"/>
                  </a:cubicBezTo>
                  <a:cubicBezTo>
                    <a:pt x="423" y="302"/>
                    <a:pt x="348" y="408"/>
                    <a:pt x="363" y="423"/>
                  </a:cubicBezTo>
                  <a:cubicBezTo>
                    <a:pt x="378" y="438"/>
                    <a:pt x="484" y="362"/>
                    <a:pt x="499" y="377"/>
                  </a:cubicBezTo>
                  <a:cubicBezTo>
                    <a:pt x="514" y="392"/>
                    <a:pt x="446" y="490"/>
                    <a:pt x="453" y="513"/>
                  </a:cubicBezTo>
                  <a:cubicBezTo>
                    <a:pt x="460" y="536"/>
                    <a:pt x="529" y="513"/>
                    <a:pt x="544" y="513"/>
                  </a:cubicBezTo>
                </a:path>
              </a:pathLst>
            </a:custGeom>
            <a:noFill/>
            <a:ln w="28575" cap="flat" cmpd="sng">
              <a:solidFill>
                <a:srgbClr val="FF0000"/>
              </a:solidFill>
              <a:prstDash val="solid"/>
              <a:round/>
              <a:headEnd/>
              <a:tailEnd/>
            </a:ln>
            <a:effectLst/>
          </p:spPr>
          <p:txBody>
            <a:bodyPr wrap="none" anchor="ctr"/>
            <a:lstStyle/>
            <a:p>
              <a:endParaRPr lang="fr-FR" sz="2316"/>
            </a:p>
          </p:txBody>
        </p:sp>
        <p:sp>
          <p:nvSpPr>
            <p:cNvPr id="81" name="Line 42"/>
            <p:cNvSpPr>
              <a:spLocks noChangeShapeType="1"/>
            </p:cNvSpPr>
            <p:nvPr/>
          </p:nvSpPr>
          <p:spPr bwMode="auto">
            <a:xfrm>
              <a:off x="2653" y="2976"/>
              <a:ext cx="136" cy="137"/>
            </a:xfrm>
            <a:prstGeom prst="line">
              <a:avLst/>
            </a:prstGeom>
            <a:noFill/>
            <a:ln w="28575">
              <a:solidFill>
                <a:srgbClr val="FF0000"/>
              </a:solidFill>
              <a:round/>
              <a:headEnd/>
              <a:tailEnd type="triangle" w="lg" len="lg"/>
            </a:ln>
            <a:effectLst/>
          </p:spPr>
          <p:txBody>
            <a:bodyPr wrap="none" anchor="ctr"/>
            <a:lstStyle/>
            <a:p>
              <a:endParaRPr lang="fr-FR" sz="2316"/>
            </a:p>
          </p:txBody>
        </p:sp>
      </p:grpSp>
      <p:pic>
        <p:nvPicPr>
          <p:cNvPr id="82" name="Image 81" descr="Two-PhotonSpot.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4667927" y="2129383"/>
            <a:ext cx="2773045" cy="4033520"/>
          </a:xfrm>
          <a:prstGeom prst="rect">
            <a:avLst/>
          </a:prstGeom>
        </p:spPr>
      </p:pic>
      <p:sp>
        <p:nvSpPr>
          <p:cNvPr id="83" name="ZoneTexte 82"/>
          <p:cNvSpPr txBox="1"/>
          <p:nvPr/>
        </p:nvSpPr>
        <p:spPr bwMode="auto">
          <a:xfrm>
            <a:off x="4688934" y="6131391"/>
            <a:ext cx="2491708" cy="329962"/>
          </a:xfrm>
          <a:prstGeom prst="rect">
            <a:avLst/>
          </a:prstGeom>
          <a:noFill/>
          <a:ln w="50800">
            <a:noFill/>
            <a:miter lim="800000"/>
            <a:headEnd/>
            <a:tailEnd/>
          </a:ln>
        </p:spPr>
        <p:txBody>
          <a:bodyPr wrap="none" rtlCol="0">
            <a:spAutoFit/>
          </a:bodyPr>
          <a:lstStyle/>
          <a:p>
            <a:pPr eaLnBrk="0" hangingPunct="0">
              <a:buNone/>
            </a:pPr>
            <a:r>
              <a:rPr lang="fr-FR" sz="1544">
                <a:latin typeface="Arial" pitchFamily="34" charset="0"/>
                <a:cs typeface="Arial" pitchFamily="34" charset="0"/>
              </a:rPr>
              <a:t>B. Amos, Stowers Institute</a:t>
            </a:r>
          </a:p>
        </p:txBody>
      </p:sp>
      <p:sp>
        <p:nvSpPr>
          <p:cNvPr id="84" name="ZoneTexte 83"/>
          <p:cNvSpPr txBox="1"/>
          <p:nvPr/>
        </p:nvSpPr>
        <p:spPr bwMode="auto">
          <a:xfrm>
            <a:off x="1385135" y="2793545"/>
            <a:ext cx="2367956" cy="431785"/>
          </a:xfrm>
          <a:prstGeom prst="rect">
            <a:avLst/>
          </a:prstGeom>
          <a:noFill/>
          <a:ln w="50800">
            <a:noFill/>
            <a:miter lim="800000"/>
            <a:headEnd/>
            <a:tailEnd/>
          </a:ln>
        </p:spPr>
        <p:txBody>
          <a:bodyPr wrap="none" rtlCol="0">
            <a:spAutoFit/>
          </a:bodyPr>
          <a:lstStyle/>
          <a:p>
            <a:pPr eaLnBrk="0" hangingPunct="0">
              <a:buNone/>
            </a:pPr>
            <a:r>
              <a:rPr lang="fr-FR" sz="2206">
                <a:solidFill>
                  <a:srgbClr val="005293"/>
                </a:solidFill>
                <a:latin typeface="Arial" pitchFamily="34" charset="0"/>
                <a:cs typeface="Arial" pitchFamily="34" charset="0"/>
              </a:rPr>
              <a:t>Linear absorption</a:t>
            </a:r>
            <a:endParaRPr lang="fr-FR" sz="2206">
              <a:solidFill>
                <a:srgbClr val="005293"/>
              </a:solidFill>
              <a:latin typeface="Symbol" pitchFamily="18" charset="2"/>
              <a:cs typeface="Arial" pitchFamily="34" charset="0"/>
            </a:endParaRPr>
          </a:p>
        </p:txBody>
      </p:sp>
      <p:sp>
        <p:nvSpPr>
          <p:cNvPr id="88" name="Line 32"/>
          <p:cNvSpPr>
            <a:spLocks noChangeShapeType="1"/>
          </p:cNvSpPr>
          <p:nvPr/>
        </p:nvSpPr>
        <p:spPr bwMode="auto">
          <a:xfrm>
            <a:off x="7739776" y="5193035"/>
            <a:ext cx="2048272" cy="0"/>
          </a:xfrm>
          <a:prstGeom prst="line">
            <a:avLst/>
          </a:prstGeom>
          <a:noFill/>
          <a:ln w="38100" cap="sq">
            <a:solidFill>
              <a:schemeClr val="tx1"/>
            </a:solidFill>
            <a:round/>
            <a:headEnd type="none" w="sm" len="sm"/>
            <a:tailEnd type="none" w="sm" len="sm"/>
          </a:ln>
          <a:effectLst/>
        </p:spPr>
        <p:txBody>
          <a:bodyPr/>
          <a:lstStyle/>
          <a:p>
            <a:endParaRPr lang="fr-FR" sz="2316"/>
          </a:p>
        </p:txBody>
      </p:sp>
      <p:sp>
        <p:nvSpPr>
          <p:cNvPr id="89" name="Line 33"/>
          <p:cNvSpPr>
            <a:spLocks noChangeShapeType="1"/>
          </p:cNvSpPr>
          <p:nvPr/>
        </p:nvSpPr>
        <p:spPr bwMode="auto">
          <a:xfrm>
            <a:off x="7741527" y="4196911"/>
            <a:ext cx="2048272" cy="0"/>
          </a:xfrm>
          <a:prstGeom prst="line">
            <a:avLst/>
          </a:prstGeom>
          <a:noFill/>
          <a:ln w="38100" cap="sq">
            <a:solidFill>
              <a:schemeClr val="tx1"/>
            </a:solidFill>
            <a:round/>
            <a:headEnd type="none" w="sm" len="sm"/>
            <a:tailEnd type="none" w="sm" len="sm"/>
          </a:ln>
          <a:effectLst/>
        </p:spPr>
        <p:txBody>
          <a:bodyPr/>
          <a:lstStyle/>
          <a:p>
            <a:endParaRPr lang="fr-FR" sz="2316"/>
          </a:p>
        </p:txBody>
      </p:sp>
      <p:sp>
        <p:nvSpPr>
          <p:cNvPr id="90" name="Oval 34"/>
          <p:cNvSpPr>
            <a:spLocks noChangeArrowheads="1"/>
          </p:cNvSpPr>
          <p:nvPr/>
        </p:nvSpPr>
        <p:spPr bwMode="auto">
          <a:xfrm>
            <a:off x="8630919" y="5112505"/>
            <a:ext cx="175066" cy="175066"/>
          </a:xfrm>
          <a:prstGeom prst="ellipse">
            <a:avLst/>
          </a:prstGeom>
          <a:solidFill>
            <a:srgbClr val="3333FF"/>
          </a:solidFill>
          <a:ln w="38100" cap="sq" algn="ctr">
            <a:solidFill>
              <a:srgbClr val="3333FF"/>
            </a:solidFill>
            <a:round/>
            <a:headEnd type="none" w="sm" len="sm"/>
            <a:tailEnd type="none" w="sm" len="sm"/>
          </a:ln>
          <a:effectLst/>
        </p:spPr>
        <p:txBody>
          <a:bodyPr wrap="none" anchor="ctr"/>
          <a:lstStyle/>
          <a:p>
            <a:endParaRPr lang="fr-FR" sz="2316"/>
          </a:p>
        </p:txBody>
      </p:sp>
      <p:grpSp>
        <p:nvGrpSpPr>
          <p:cNvPr id="92" name="Group 36"/>
          <p:cNvGrpSpPr>
            <a:grpSpLocks/>
          </p:cNvGrpSpPr>
          <p:nvPr/>
        </p:nvGrpSpPr>
        <p:grpSpPr bwMode="auto">
          <a:xfrm rot="19125861">
            <a:off x="7925646" y="4557547"/>
            <a:ext cx="554960" cy="502440"/>
            <a:chOff x="2109" y="2463"/>
            <a:chExt cx="680" cy="650"/>
          </a:xfrm>
        </p:grpSpPr>
        <p:sp>
          <p:nvSpPr>
            <p:cNvPr id="102" name="Freeform 37"/>
            <p:cNvSpPr>
              <a:spLocks/>
            </p:cNvSpPr>
            <p:nvPr/>
          </p:nvSpPr>
          <p:spPr bwMode="auto">
            <a:xfrm>
              <a:off x="2109" y="2463"/>
              <a:ext cx="544" cy="536"/>
            </a:xfrm>
            <a:custGeom>
              <a:avLst/>
              <a:gdLst/>
              <a:ahLst/>
              <a:cxnLst>
                <a:cxn ang="0">
                  <a:pos x="0" y="60"/>
                </a:cxn>
                <a:cxn ang="0">
                  <a:pos x="136" y="15"/>
                </a:cxn>
                <a:cxn ang="0">
                  <a:pos x="91" y="151"/>
                </a:cxn>
                <a:cxn ang="0">
                  <a:pos x="227" y="105"/>
                </a:cxn>
                <a:cxn ang="0">
                  <a:pos x="181" y="241"/>
                </a:cxn>
                <a:cxn ang="0">
                  <a:pos x="317" y="196"/>
                </a:cxn>
                <a:cxn ang="0">
                  <a:pos x="272" y="332"/>
                </a:cxn>
                <a:cxn ang="0">
                  <a:pos x="408" y="287"/>
                </a:cxn>
                <a:cxn ang="0">
                  <a:pos x="363" y="423"/>
                </a:cxn>
                <a:cxn ang="0">
                  <a:pos x="499" y="377"/>
                </a:cxn>
                <a:cxn ang="0">
                  <a:pos x="453" y="513"/>
                </a:cxn>
                <a:cxn ang="0">
                  <a:pos x="544" y="513"/>
                </a:cxn>
              </a:cxnLst>
              <a:rect l="0" t="0" r="r" b="b"/>
              <a:pathLst>
                <a:path w="544" h="536">
                  <a:moveTo>
                    <a:pt x="0" y="60"/>
                  </a:moveTo>
                  <a:cubicBezTo>
                    <a:pt x="60" y="30"/>
                    <a:pt x="121" y="0"/>
                    <a:pt x="136" y="15"/>
                  </a:cubicBezTo>
                  <a:cubicBezTo>
                    <a:pt x="151" y="30"/>
                    <a:pt x="76" y="136"/>
                    <a:pt x="91" y="151"/>
                  </a:cubicBezTo>
                  <a:cubicBezTo>
                    <a:pt x="106" y="166"/>
                    <a:pt x="212" y="90"/>
                    <a:pt x="227" y="105"/>
                  </a:cubicBezTo>
                  <a:cubicBezTo>
                    <a:pt x="242" y="120"/>
                    <a:pt x="166" y="226"/>
                    <a:pt x="181" y="241"/>
                  </a:cubicBezTo>
                  <a:cubicBezTo>
                    <a:pt x="196" y="256"/>
                    <a:pt x="302" y="181"/>
                    <a:pt x="317" y="196"/>
                  </a:cubicBezTo>
                  <a:cubicBezTo>
                    <a:pt x="332" y="211"/>
                    <a:pt x="257" y="317"/>
                    <a:pt x="272" y="332"/>
                  </a:cubicBezTo>
                  <a:cubicBezTo>
                    <a:pt x="287" y="347"/>
                    <a:pt x="393" y="272"/>
                    <a:pt x="408" y="287"/>
                  </a:cubicBezTo>
                  <a:cubicBezTo>
                    <a:pt x="423" y="302"/>
                    <a:pt x="348" y="408"/>
                    <a:pt x="363" y="423"/>
                  </a:cubicBezTo>
                  <a:cubicBezTo>
                    <a:pt x="378" y="438"/>
                    <a:pt x="484" y="362"/>
                    <a:pt x="499" y="377"/>
                  </a:cubicBezTo>
                  <a:cubicBezTo>
                    <a:pt x="514" y="392"/>
                    <a:pt x="446" y="490"/>
                    <a:pt x="453" y="513"/>
                  </a:cubicBezTo>
                  <a:cubicBezTo>
                    <a:pt x="460" y="536"/>
                    <a:pt x="529" y="513"/>
                    <a:pt x="544" y="513"/>
                  </a:cubicBezTo>
                </a:path>
              </a:pathLst>
            </a:custGeom>
            <a:noFill/>
            <a:ln w="12700" cap="flat" cmpd="sng">
              <a:solidFill>
                <a:srgbClr val="FF0000"/>
              </a:solidFill>
              <a:prstDash val="solid"/>
              <a:round/>
              <a:headEnd/>
              <a:tailEnd/>
            </a:ln>
            <a:effectLst/>
          </p:spPr>
          <p:txBody>
            <a:bodyPr wrap="none" anchor="ctr"/>
            <a:lstStyle/>
            <a:p>
              <a:endParaRPr lang="fr-FR" sz="2316"/>
            </a:p>
          </p:txBody>
        </p:sp>
        <p:sp>
          <p:nvSpPr>
            <p:cNvPr id="103" name="Line 38"/>
            <p:cNvSpPr>
              <a:spLocks noChangeShapeType="1"/>
            </p:cNvSpPr>
            <p:nvPr/>
          </p:nvSpPr>
          <p:spPr bwMode="auto">
            <a:xfrm>
              <a:off x="2653" y="2976"/>
              <a:ext cx="136" cy="137"/>
            </a:xfrm>
            <a:prstGeom prst="line">
              <a:avLst/>
            </a:prstGeom>
            <a:noFill/>
            <a:ln w="12700">
              <a:solidFill>
                <a:srgbClr val="FF0000"/>
              </a:solidFill>
              <a:round/>
              <a:headEnd/>
              <a:tailEnd type="triangle" w="lg" len="lg"/>
            </a:ln>
            <a:effectLst/>
          </p:spPr>
          <p:txBody>
            <a:bodyPr wrap="none" anchor="ctr"/>
            <a:lstStyle/>
            <a:p>
              <a:endParaRPr lang="fr-FR" sz="2316"/>
            </a:p>
          </p:txBody>
        </p:sp>
      </p:grpSp>
      <p:grpSp>
        <p:nvGrpSpPr>
          <p:cNvPr id="93" name="Group 40"/>
          <p:cNvGrpSpPr>
            <a:grpSpLocks/>
          </p:cNvGrpSpPr>
          <p:nvPr/>
        </p:nvGrpSpPr>
        <p:grpSpPr bwMode="auto">
          <a:xfrm rot="19125861">
            <a:off x="7925646" y="4366724"/>
            <a:ext cx="554960" cy="502440"/>
            <a:chOff x="2109" y="2463"/>
            <a:chExt cx="680" cy="650"/>
          </a:xfrm>
        </p:grpSpPr>
        <p:sp>
          <p:nvSpPr>
            <p:cNvPr id="100" name="Freeform 41"/>
            <p:cNvSpPr>
              <a:spLocks/>
            </p:cNvSpPr>
            <p:nvPr/>
          </p:nvSpPr>
          <p:spPr bwMode="auto">
            <a:xfrm>
              <a:off x="2109" y="2463"/>
              <a:ext cx="544" cy="536"/>
            </a:xfrm>
            <a:custGeom>
              <a:avLst/>
              <a:gdLst/>
              <a:ahLst/>
              <a:cxnLst>
                <a:cxn ang="0">
                  <a:pos x="0" y="60"/>
                </a:cxn>
                <a:cxn ang="0">
                  <a:pos x="136" y="15"/>
                </a:cxn>
                <a:cxn ang="0">
                  <a:pos x="91" y="151"/>
                </a:cxn>
                <a:cxn ang="0">
                  <a:pos x="227" y="105"/>
                </a:cxn>
                <a:cxn ang="0">
                  <a:pos x="181" y="241"/>
                </a:cxn>
                <a:cxn ang="0">
                  <a:pos x="317" y="196"/>
                </a:cxn>
                <a:cxn ang="0">
                  <a:pos x="272" y="332"/>
                </a:cxn>
                <a:cxn ang="0">
                  <a:pos x="408" y="287"/>
                </a:cxn>
                <a:cxn ang="0">
                  <a:pos x="363" y="423"/>
                </a:cxn>
                <a:cxn ang="0">
                  <a:pos x="499" y="377"/>
                </a:cxn>
                <a:cxn ang="0">
                  <a:pos x="453" y="513"/>
                </a:cxn>
                <a:cxn ang="0">
                  <a:pos x="544" y="513"/>
                </a:cxn>
              </a:cxnLst>
              <a:rect l="0" t="0" r="r" b="b"/>
              <a:pathLst>
                <a:path w="544" h="536">
                  <a:moveTo>
                    <a:pt x="0" y="60"/>
                  </a:moveTo>
                  <a:cubicBezTo>
                    <a:pt x="60" y="30"/>
                    <a:pt x="121" y="0"/>
                    <a:pt x="136" y="15"/>
                  </a:cubicBezTo>
                  <a:cubicBezTo>
                    <a:pt x="151" y="30"/>
                    <a:pt x="76" y="136"/>
                    <a:pt x="91" y="151"/>
                  </a:cubicBezTo>
                  <a:cubicBezTo>
                    <a:pt x="106" y="166"/>
                    <a:pt x="212" y="90"/>
                    <a:pt x="227" y="105"/>
                  </a:cubicBezTo>
                  <a:cubicBezTo>
                    <a:pt x="242" y="120"/>
                    <a:pt x="166" y="226"/>
                    <a:pt x="181" y="241"/>
                  </a:cubicBezTo>
                  <a:cubicBezTo>
                    <a:pt x="196" y="256"/>
                    <a:pt x="302" y="181"/>
                    <a:pt x="317" y="196"/>
                  </a:cubicBezTo>
                  <a:cubicBezTo>
                    <a:pt x="332" y="211"/>
                    <a:pt x="257" y="317"/>
                    <a:pt x="272" y="332"/>
                  </a:cubicBezTo>
                  <a:cubicBezTo>
                    <a:pt x="287" y="347"/>
                    <a:pt x="393" y="272"/>
                    <a:pt x="408" y="287"/>
                  </a:cubicBezTo>
                  <a:cubicBezTo>
                    <a:pt x="423" y="302"/>
                    <a:pt x="348" y="408"/>
                    <a:pt x="363" y="423"/>
                  </a:cubicBezTo>
                  <a:cubicBezTo>
                    <a:pt x="378" y="438"/>
                    <a:pt x="484" y="362"/>
                    <a:pt x="499" y="377"/>
                  </a:cubicBezTo>
                  <a:cubicBezTo>
                    <a:pt x="514" y="392"/>
                    <a:pt x="446" y="490"/>
                    <a:pt x="453" y="513"/>
                  </a:cubicBezTo>
                  <a:cubicBezTo>
                    <a:pt x="460" y="536"/>
                    <a:pt x="529" y="513"/>
                    <a:pt x="544" y="513"/>
                  </a:cubicBezTo>
                </a:path>
              </a:pathLst>
            </a:custGeom>
            <a:noFill/>
            <a:ln w="12700" cap="flat" cmpd="sng">
              <a:solidFill>
                <a:srgbClr val="FF0000"/>
              </a:solidFill>
              <a:prstDash val="solid"/>
              <a:round/>
              <a:headEnd/>
              <a:tailEnd/>
            </a:ln>
            <a:effectLst/>
          </p:spPr>
          <p:txBody>
            <a:bodyPr wrap="none" anchor="ctr"/>
            <a:lstStyle/>
            <a:p>
              <a:endParaRPr lang="fr-FR" sz="2316"/>
            </a:p>
          </p:txBody>
        </p:sp>
        <p:sp>
          <p:nvSpPr>
            <p:cNvPr id="101" name="Line 42"/>
            <p:cNvSpPr>
              <a:spLocks noChangeShapeType="1"/>
            </p:cNvSpPr>
            <p:nvPr/>
          </p:nvSpPr>
          <p:spPr bwMode="auto">
            <a:xfrm>
              <a:off x="2653" y="2976"/>
              <a:ext cx="136" cy="137"/>
            </a:xfrm>
            <a:prstGeom prst="line">
              <a:avLst/>
            </a:prstGeom>
            <a:noFill/>
            <a:ln w="12700">
              <a:solidFill>
                <a:srgbClr val="FF0000"/>
              </a:solidFill>
              <a:round/>
              <a:headEnd/>
              <a:tailEnd type="triangle" w="lg" len="lg"/>
            </a:ln>
            <a:effectLst/>
          </p:spPr>
          <p:txBody>
            <a:bodyPr wrap="none" anchor="ctr"/>
            <a:lstStyle/>
            <a:p>
              <a:endParaRPr lang="fr-FR" sz="2316"/>
            </a:p>
          </p:txBody>
        </p:sp>
      </p:grpSp>
      <p:grpSp>
        <p:nvGrpSpPr>
          <p:cNvPr id="94" name="Group 43"/>
          <p:cNvGrpSpPr>
            <a:grpSpLocks/>
          </p:cNvGrpSpPr>
          <p:nvPr/>
        </p:nvGrpSpPr>
        <p:grpSpPr bwMode="auto">
          <a:xfrm rot="19125861">
            <a:off x="7925646" y="4748368"/>
            <a:ext cx="554960" cy="502440"/>
            <a:chOff x="2109" y="2463"/>
            <a:chExt cx="680" cy="650"/>
          </a:xfrm>
        </p:grpSpPr>
        <p:sp>
          <p:nvSpPr>
            <p:cNvPr id="98" name="Freeform 44"/>
            <p:cNvSpPr>
              <a:spLocks/>
            </p:cNvSpPr>
            <p:nvPr/>
          </p:nvSpPr>
          <p:spPr bwMode="auto">
            <a:xfrm>
              <a:off x="2109" y="2463"/>
              <a:ext cx="544" cy="536"/>
            </a:xfrm>
            <a:custGeom>
              <a:avLst/>
              <a:gdLst/>
              <a:ahLst/>
              <a:cxnLst>
                <a:cxn ang="0">
                  <a:pos x="0" y="60"/>
                </a:cxn>
                <a:cxn ang="0">
                  <a:pos x="136" y="15"/>
                </a:cxn>
                <a:cxn ang="0">
                  <a:pos x="91" y="151"/>
                </a:cxn>
                <a:cxn ang="0">
                  <a:pos x="227" y="105"/>
                </a:cxn>
                <a:cxn ang="0">
                  <a:pos x="181" y="241"/>
                </a:cxn>
                <a:cxn ang="0">
                  <a:pos x="317" y="196"/>
                </a:cxn>
                <a:cxn ang="0">
                  <a:pos x="272" y="332"/>
                </a:cxn>
                <a:cxn ang="0">
                  <a:pos x="408" y="287"/>
                </a:cxn>
                <a:cxn ang="0">
                  <a:pos x="363" y="423"/>
                </a:cxn>
                <a:cxn ang="0">
                  <a:pos x="499" y="377"/>
                </a:cxn>
                <a:cxn ang="0">
                  <a:pos x="453" y="513"/>
                </a:cxn>
                <a:cxn ang="0">
                  <a:pos x="544" y="513"/>
                </a:cxn>
              </a:cxnLst>
              <a:rect l="0" t="0" r="r" b="b"/>
              <a:pathLst>
                <a:path w="544" h="536">
                  <a:moveTo>
                    <a:pt x="0" y="60"/>
                  </a:moveTo>
                  <a:cubicBezTo>
                    <a:pt x="60" y="30"/>
                    <a:pt x="121" y="0"/>
                    <a:pt x="136" y="15"/>
                  </a:cubicBezTo>
                  <a:cubicBezTo>
                    <a:pt x="151" y="30"/>
                    <a:pt x="76" y="136"/>
                    <a:pt x="91" y="151"/>
                  </a:cubicBezTo>
                  <a:cubicBezTo>
                    <a:pt x="106" y="166"/>
                    <a:pt x="212" y="90"/>
                    <a:pt x="227" y="105"/>
                  </a:cubicBezTo>
                  <a:cubicBezTo>
                    <a:pt x="242" y="120"/>
                    <a:pt x="166" y="226"/>
                    <a:pt x="181" y="241"/>
                  </a:cubicBezTo>
                  <a:cubicBezTo>
                    <a:pt x="196" y="256"/>
                    <a:pt x="302" y="181"/>
                    <a:pt x="317" y="196"/>
                  </a:cubicBezTo>
                  <a:cubicBezTo>
                    <a:pt x="332" y="211"/>
                    <a:pt x="257" y="317"/>
                    <a:pt x="272" y="332"/>
                  </a:cubicBezTo>
                  <a:cubicBezTo>
                    <a:pt x="287" y="347"/>
                    <a:pt x="393" y="272"/>
                    <a:pt x="408" y="287"/>
                  </a:cubicBezTo>
                  <a:cubicBezTo>
                    <a:pt x="423" y="302"/>
                    <a:pt x="348" y="408"/>
                    <a:pt x="363" y="423"/>
                  </a:cubicBezTo>
                  <a:cubicBezTo>
                    <a:pt x="378" y="438"/>
                    <a:pt x="484" y="362"/>
                    <a:pt x="499" y="377"/>
                  </a:cubicBezTo>
                  <a:cubicBezTo>
                    <a:pt x="514" y="392"/>
                    <a:pt x="446" y="490"/>
                    <a:pt x="453" y="513"/>
                  </a:cubicBezTo>
                  <a:cubicBezTo>
                    <a:pt x="460" y="536"/>
                    <a:pt x="529" y="513"/>
                    <a:pt x="544" y="513"/>
                  </a:cubicBezTo>
                </a:path>
              </a:pathLst>
            </a:custGeom>
            <a:noFill/>
            <a:ln w="12700" cap="flat" cmpd="sng">
              <a:solidFill>
                <a:srgbClr val="FF0000"/>
              </a:solidFill>
              <a:prstDash val="solid"/>
              <a:round/>
              <a:headEnd/>
              <a:tailEnd/>
            </a:ln>
            <a:effectLst/>
          </p:spPr>
          <p:txBody>
            <a:bodyPr wrap="none" anchor="ctr"/>
            <a:lstStyle/>
            <a:p>
              <a:endParaRPr lang="fr-FR" sz="2316"/>
            </a:p>
          </p:txBody>
        </p:sp>
        <p:sp>
          <p:nvSpPr>
            <p:cNvPr id="99" name="Line 45"/>
            <p:cNvSpPr>
              <a:spLocks noChangeShapeType="1"/>
            </p:cNvSpPr>
            <p:nvPr/>
          </p:nvSpPr>
          <p:spPr bwMode="auto">
            <a:xfrm>
              <a:off x="2653" y="2976"/>
              <a:ext cx="136" cy="137"/>
            </a:xfrm>
            <a:prstGeom prst="line">
              <a:avLst/>
            </a:prstGeom>
            <a:noFill/>
            <a:ln w="12700">
              <a:solidFill>
                <a:srgbClr val="FF0000"/>
              </a:solidFill>
              <a:round/>
              <a:headEnd/>
              <a:tailEnd type="triangle" w="lg" len="lg"/>
            </a:ln>
            <a:effectLst/>
          </p:spPr>
          <p:txBody>
            <a:bodyPr wrap="none" anchor="ctr"/>
            <a:lstStyle/>
            <a:p>
              <a:endParaRPr lang="fr-FR" sz="2316"/>
            </a:p>
          </p:txBody>
        </p:sp>
      </p:grpSp>
      <p:grpSp>
        <p:nvGrpSpPr>
          <p:cNvPr id="95" name="Group 49"/>
          <p:cNvGrpSpPr>
            <a:grpSpLocks/>
          </p:cNvGrpSpPr>
          <p:nvPr/>
        </p:nvGrpSpPr>
        <p:grpSpPr bwMode="auto">
          <a:xfrm rot="19125861">
            <a:off x="7925646" y="4174152"/>
            <a:ext cx="554960" cy="502440"/>
            <a:chOff x="2109" y="2463"/>
            <a:chExt cx="680" cy="650"/>
          </a:xfrm>
        </p:grpSpPr>
        <p:sp>
          <p:nvSpPr>
            <p:cNvPr id="96" name="Freeform 50"/>
            <p:cNvSpPr>
              <a:spLocks/>
            </p:cNvSpPr>
            <p:nvPr/>
          </p:nvSpPr>
          <p:spPr bwMode="auto">
            <a:xfrm>
              <a:off x="2109" y="2463"/>
              <a:ext cx="544" cy="536"/>
            </a:xfrm>
            <a:custGeom>
              <a:avLst/>
              <a:gdLst/>
              <a:ahLst/>
              <a:cxnLst>
                <a:cxn ang="0">
                  <a:pos x="0" y="60"/>
                </a:cxn>
                <a:cxn ang="0">
                  <a:pos x="136" y="15"/>
                </a:cxn>
                <a:cxn ang="0">
                  <a:pos x="91" y="151"/>
                </a:cxn>
                <a:cxn ang="0">
                  <a:pos x="227" y="105"/>
                </a:cxn>
                <a:cxn ang="0">
                  <a:pos x="181" y="241"/>
                </a:cxn>
                <a:cxn ang="0">
                  <a:pos x="317" y="196"/>
                </a:cxn>
                <a:cxn ang="0">
                  <a:pos x="272" y="332"/>
                </a:cxn>
                <a:cxn ang="0">
                  <a:pos x="408" y="287"/>
                </a:cxn>
                <a:cxn ang="0">
                  <a:pos x="363" y="423"/>
                </a:cxn>
                <a:cxn ang="0">
                  <a:pos x="499" y="377"/>
                </a:cxn>
                <a:cxn ang="0">
                  <a:pos x="453" y="513"/>
                </a:cxn>
                <a:cxn ang="0">
                  <a:pos x="544" y="513"/>
                </a:cxn>
              </a:cxnLst>
              <a:rect l="0" t="0" r="r" b="b"/>
              <a:pathLst>
                <a:path w="544" h="536">
                  <a:moveTo>
                    <a:pt x="0" y="60"/>
                  </a:moveTo>
                  <a:cubicBezTo>
                    <a:pt x="60" y="30"/>
                    <a:pt x="121" y="0"/>
                    <a:pt x="136" y="15"/>
                  </a:cubicBezTo>
                  <a:cubicBezTo>
                    <a:pt x="151" y="30"/>
                    <a:pt x="76" y="136"/>
                    <a:pt x="91" y="151"/>
                  </a:cubicBezTo>
                  <a:cubicBezTo>
                    <a:pt x="106" y="166"/>
                    <a:pt x="212" y="90"/>
                    <a:pt x="227" y="105"/>
                  </a:cubicBezTo>
                  <a:cubicBezTo>
                    <a:pt x="242" y="120"/>
                    <a:pt x="166" y="226"/>
                    <a:pt x="181" y="241"/>
                  </a:cubicBezTo>
                  <a:cubicBezTo>
                    <a:pt x="196" y="256"/>
                    <a:pt x="302" y="181"/>
                    <a:pt x="317" y="196"/>
                  </a:cubicBezTo>
                  <a:cubicBezTo>
                    <a:pt x="332" y="211"/>
                    <a:pt x="257" y="317"/>
                    <a:pt x="272" y="332"/>
                  </a:cubicBezTo>
                  <a:cubicBezTo>
                    <a:pt x="287" y="347"/>
                    <a:pt x="393" y="272"/>
                    <a:pt x="408" y="287"/>
                  </a:cubicBezTo>
                  <a:cubicBezTo>
                    <a:pt x="423" y="302"/>
                    <a:pt x="348" y="408"/>
                    <a:pt x="363" y="423"/>
                  </a:cubicBezTo>
                  <a:cubicBezTo>
                    <a:pt x="378" y="438"/>
                    <a:pt x="484" y="362"/>
                    <a:pt x="499" y="377"/>
                  </a:cubicBezTo>
                  <a:cubicBezTo>
                    <a:pt x="514" y="392"/>
                    <a:pt x="446" y="490"/>
                    <a:pt x="453" y="513"/>
                  </a:cubicBezTo>
                  <a:cubicBezTo>
                    <a:pt x="460" y="536"/>
                    <a:pt x="529" y="513"/>
                    <a:pt x="544" y="513"/>
                  </a:cubicBezTo>
                </a:path>
              </a:pathLst>
            </a:custGeom>
            <a:noFill/>
            <a:ln w="12700" cap="flat" cmpd="sng">
              <a:solidFill>
                <a:srgbClr val="FF0000"/>
              </a:solidFill>
              <a:prstDash val="solid"/>
              <a:round/>
              <a:headEnd/>
              <a:tailEnd/>
            </a:ln>
            <a:effectLst/>
          </p:spPr>
          <p:txBody>
            <a:bodyPr wrap="none" anchor="ctr"/>
            <a:lstStyle/>
            <a:p>
              <a:endParaRPr lang="fr-FR" sz="2316"/>
            </a:p>
          </p:txBody>
        </p:sp>
        <p:sp>
          <p:nvSpPr>
            <p:cNvPr id="97" name="Line 51"/>
            <p:cNvSpPr>
              <a:spLocks noChangeShapeType="1"/>
            </p:cNvSpPr>
            <p:nvPr/>
          </p:nvSpPr>
          <p:spPr bwMode="auto">
            <a:xfrm>
              <a:off x="2653" y="2976"/>
              <a:ext cx="136" cy="137"/>
            </a:xfrm>
            <a:prstGeom prst="line">
              <a:avLst/>
            </a:prstGeom>
            <a:noFill/>
            <a:ln w="12700">
              <a:solidFill>
                <a:srgbClr val="FF0000"/>
              </a:solidFill>
              <a:round/>
              <a:headEnd/>
              <a:tailEnd type="triangle" w="lg" len="lg"/>
            </a:ln>
            <a:effectLst/>
          </p:spPr>
          <p:txBody>
            <a:bodyPr wrap="none" anchor="ctr"/>
            <a:lstStyle/>
            <a:p>
              <a:endParaRPr lang="fr-FR" sz="2316"/>
            </a:p>
          </p:txBody>
        </p:sp>
      </p:grpSp>
      <p:sp>
        <p:nvSpPr>
          <p:cNvPr id="87" name="ZoneTexte 86"/>
          <p:cNvSpPr txBox="1"/>
          <p:nvPr/>
        </p:nvSpPr>
        <p:spPr bwMode="auto">
          <a:xfrm>
            <a:off x="7969112" y="3508903"/>
            <a:ext cx="2885726" cy="431785"/>
          </a:xfrm>
          <a:prstGeom prst="rect">
            <a:avLst/>
          </a:prstGeom>
          <a:noFill/>
          <a:ln w="50800">
            <a:noFill/>
            <a:miter lim="800000"/>
            <a:headEnd/>
            <a:tailEnd/>
          </a:ln>
        </p:spPr>
        <p:txBody>
          <a:bodyPr wrap="none" rtlCol="0">
            <a:spAutoFit/>
          </a:bodyPr>
          <a:lstStyle/>
          <a:p>
            <a:pPr eaLnBrk="0" hangingPunct="0">
              <a:buNone/>
            </a:pPr>
            <a:r>
              <a:rPr lang="fr-FR" sz="2206">
                <a:solidFill>
                  <a:srgbClr val="005293"/>
                </a:solidFill>
                <a:latin typeface="Arial" pitchFamily="34" charset="0"/>
                <a:cs typeface="Arial" pitchFamily="34" charset="0"/>
              </a:rPr>
              <a:t>Non-linear absorption</a:t>
            </a:r>
            <a:endParaRPr lang="fr-FR" sz="2206">
              <a:solidFill>
                <a:srgbClr val="005293"/>
              </a:solidFill>
              <a:latin typeface="Symbol" pitchFamily="18" charset="2"/>
              <a:cs typeface="Arial" pitchFamily="34" charset="0"/>
            </a:endParaRPr>
          </a:p>
        </p:txBody>
      </p:sp>
      <p:sp>
        <p:nvSpPr>
          <p:cNvPr id="104" name="Ellipse 103"/>
          <p:cNvSpPr/>
          <p:nvPr/>
        </p:nvSpPr>
        <p:spPr bwMode="auto">
          <a:xfrm>
            <a:off x="5903778" y="4494887"/>
            <a:ext cx="337852" cy="337852"/>
          </a:xfrm>
          <a:prstGeom prst="ellipse">
            <a:avLst/>
          </a:prstGeom>
          <a:noFill/>
          <a:ln w="63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buFontTx/>
              <a:buChar char="•"/>
            </a:pPr>
            <a:endParaRPr lang="en-US" sz="1600" b="1">
              <a:latin typeface="Arial" pitchFamily="34" charset="0"/>
              <a:cs typeface="Arial" pitchFamily="34" charset="0"/>
            </a:endParaRPr>
          </a:p>
        </p:txBody>
      </p:sp>
      <p:cxnSp>
        <p:nvCxnSpPr>
          <p:cNvPr id="105" name="Connecteur droit avec flèche 104"/>
          <p:cNvCxnSpPr>
            <a:endCxn id="104" idx="6"/>
          </p:cNvCxnSpPr>
          <p:nvPr/>
        </p:nvCxnSpPr>
        <p:spPr bwMode="auto">
          <a:xfrm flipH="1">
            <a:off x="6241631" y="4540703"/>
            <a:ext cx="798935" cy="123111"/>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06" name="Accolade ouvrante 105"/>
          <p:cNvSpPr/>
          <p:nvPr/>
        </p:nvSpPr>
        <p:spPr bwMode="auto">
          <a:xfrm>
            <a:off x="7114961" y="3962468"/>
            <a:ext cx="232289" cy="1127424"/>
          </a:xfrm>
          <a:prstGeom prst="leftBrace">
            <a:avLst>
              <a:gd name="adj1" fmla="val 57539"/>
              <a:gd name="adj2" fmla="val 50000"/>
            </a:avLst>
          </a:prstGeom>
          <a:noFill/>
          <a:ln w="9525" cap="flat" cmpd="sng" algn="ctr">
            <a:solidFill>
              <a:schemeClr val="bg1"/>
            </a:solidFill>
            <a:prstDash val="solid"/>
            <a:round/>
            <a:headEnd type="none" w="med" len="med"/>
            <a:tailEnd type="none" w="med" len="med"/>
          </a:ln>
          <a:effectLst/>
        </p:spPr>
        <p:txBody>
          <a:bodyPr rtlCol="0" anchor="ctr"/>
          <a:lstStyle/>
          <a:p>
            <a:pPr algn="ctr"/>
            <a:endParaRPr lang="en-US"/>
          </a:p>
        </p:txBody>
      </p:sp>
      <p:grpSp>
        <p:nvGrpSpPr>
          <p:cNvPr id="107" name="Group 40"/>
          <p:cNvGrpSpPr>
            <a:grpSpLocks/>
          </p:cNvGrpSpPr>
          <p:nvPr/>
        </p:nvGrpSpPr>
        <p:grpSpPr bwMode="auto">
          <a:xfrm rot="16200000">
            <a:off x="3519672" y="3313613"/>
            <a:ext cx="554960" cy="502440"/>
            <a:chOff x="2109" y="2463"/>
            <a:chExt cx="680" cy="650"/>
          </a:xfrm>
        </p:grpSpPr>
        <p:sp>
          <p:nvSpPr>
            <p:cNvPr id="108" name="Freeform 41"/>
            <p:cNvSpPr>
              <a:spLocks/>
            </p:cNvSpPr>
            <p:nvPr/>
          </p:nvSpPr>
          <p:spPr bwMode="auto">
            <a:xfrm>
              <a:off x="2109" y="2463"/>
              <a:ext cx="544" cy="536"/>
            </a:xfrm>
            <a:custGeom>
              <a:avLst/>
              <a:gdLst/>
              <a:ahLst/>
              <a:cxnLst>
                <a:cxn ang="0">
                  <a:pos x="0" y="60"/>
                </a:cxn>
                <a:cxn ang="0">
                  <a:pos x="136" y="15"/>
                </a:cxn>
                <a:cxn ang="0">
                  <a:pos x="91" y="151"/>
                </a:cxn>
                <a:cxn ang="0">
                  <a:pos x="227" y="105"/>
                </a:cxn>
                <a:cxn ang="0">
                  <a:pos x="181" y="241"/>
                </a:cxn>
                <a:cxn ang="0">
                  <a:pos x="317" y="196"/>
                </a:cxn>
                <a:cxn ang="0">
                  <a:pos x="272" y="332"/>
                </a:cxn>
                <a:cxn ang="0">
                  <a:pos x="408" y="287"/>
                </a:cxn>
                <a:cxn ang="0">
                  <a:pos x="363" y="423"/>
                </a:cxn>
                <a:cxn ang="0">
                  <a:pos x="499" y="377"/>
                </a:cxn>
                <a:cxn ang="0">
                  <a:pos x="453" y="513"/>
                </a:cxn>
                <a:cxn ang="0">
                  <a:pos x="544" y="513"/>
                </a:cxn>
              </a:cxnLst>
              <a:rect l="0" t="0" r="r" b="b"/>
              <a:pathLst>
                <a:path w="544" h="536">
                  <a:moveTo>
                    <a:pt x="0" y="60"/>
                  </a:moveTo>
                  <a:cubicBezTo>
                    <a:pt x="60" y="30"/>
                    <a:pt x="121" y="0"/>
                    <a:pt x="136" y="15"/>
                  </a:cubicBezTo>
                  <a:cubicBezTo>
                    <a:pt x="151" y="30"/>
                    <a:pt x="76" y="136"/>
                    <a:pt x="91" y="151"/>
                  </a:cubicBezTo>
                  <a:cubicBezTo>
                    <a:pt x="106" y="166"/>
                    <a:pt x="212" y="90"/>
                    <a:pt x="227" y="105"/>
                  </a:cubicBezTo>
                  <a:cubicBezTo>
                    <a:pt x="242" y="120"/>
                    <a:pt x="166" y="226"/>
                    <a:pt x="181" y="241"/>
                  </a:cubicBezTo>
                  <a:cubicBezTo>
                    <a:pt x="196" y="256"/>
                    <a:pt x="302" y="181"/>
                    <a:pt x="317" y="196"/>
                  </a:cubicBezTo>
                  <a:cubicBezTo>
                    <a:pt x="332" y="211"/>
                    <a:pt x="257" y="317"/>
                    <a:pt x="272" y="332"/>
                  </a:cubicBezTo>
                  <a:cubicBezTo>
                    <a:pt x="287" y="347"/>
                    <a:pt x="393" y="272"/>
                    <a:pt x="408" y="287"/>
                  </a:cubicBezTo>
                  <a:cubicBezTo>
                    <a:pt x="423" y="302"/>
                    <a:pt x="348" y="408"/>
                    <a:pt x="363" y="423"/>
                  </a:cubicBezTo>
                  <a:cubicBezTo>
                    <a:pt x="378" y="438"/>
                    <a:pt x="484" y="362"/>
                    <a:pt x="499" y="377"/>
                  </a:cubicBezTo>
                  <a:cubicBezTo>
                    <a:pt x="514" y="392"/>
                    <a:pt x="446" y="490"/>
                    <a:pt x="453" y="513"/>
                  </a:cubicBezTo>
                  <a:cubicBezTo>
                    <a:pt x="460" y="536"/>
                    <a:pt x="529" y="513"/>
                    <a:pt x="544" y="513"/>
                  </a:cubicBezTo>
                </a:path>
              </a:pathLst>
            </a:custGeom>
            <a:noFill/>
            <a:ln w="12700" cap="flat" cmpd="sng">
              <a:solidFill>
                <a:schemeClr val="accent2"/>
              </a:solidFill>
              <a:prstDash val="solid"/>
              <a:round/>
              <a:headEnd/>
              <a:tailEnd/>
            </a:ln>
            <a:effectLst/>
          </p:spPr>
          <p:txBody>
            <a:bodyPr wrap="none" anchor="ctr"/>
            <a:lstStyle/>
            <a:p>
              <a:endParaRPr lang="fr-FR" sz="2316"/>
            </a:p>
          </p:txBody>
        </p:sp>
        <p:sp>
          <p:nvSpPr>
            <p:cNvPr id="109" name="Line 42"/>
            <p:cNvSpPr>
              <a:spLocks noChangeShapeType="1"/>
            </p:cNvSpPr>
            <p:nvPr/>
          </p:nvSpPr>
          <p:spPr bwMode="auto">
            <a:xfrm>
              <a:off x="2653" y="2976"/>
              <a:ext cx="136" cy="137"/>
            </a:xfrm>
            <a:prstGeom prst="line">
              <a:avLst/>
            </a:prstGeom>
            <a:noFill/>
            <a:ln w="12700">
              <a:solidFill>
                <a:schemeClr val="accent2"/>
              </a:solidFill>
              <a:round/>
              <a:headEnd/>
              <a:tailEnd type="triangle" w="lg" len="lg"/>
            </a:ln>
            <a:effectLst/>
          </p:spPr>
          <p:txBody>
            <a:bodyPr wrap="none" anchor="ctr"/>
            <a:lstStyle/>
            <a:p>
              <a:endParaRPr lang="fr-FR" sz="2316"/>
            </a:p>
          </p:txBody>
        </p:sp>
      </p:grpSp>
      <p:sp>
        <p:nvSpPr>
          <p:cNvPr id="110" name="Line 33"/>
          <p:cNvSpPr>
            <a:spLocks noChangeShapeType="1"/>
          </p:cNvSpPr>
          <p:nvPr/>
        </p:nvSpPr>
        <p:spPr bwMode="auto">
          <a:xfrm>
            <a:off x="3524014" y="4124993"/>
            <a:ext cx="958566" cy="0"/>
          </a:xfrm>
          <a:prstGeom prst="line">
            <a:avLst/>
          </a:prstGeom>
          <a:noFill/>
          <a:ln w="9525" cap="sq">
            <a:solidFill>
              <a:schemeClr val="tx1"/>
            </a:solidFill>
            <a:round/>
            <a:headEnd type="none" w="sm" len="sm"/>
            <a:tailEnd type="none" w="sm" len="sm"/>
          </a:ln>
          <a:effectLst/>
        </p:spPr>
        <p:txBody>
          <a:bodyPr/>
          <a:lstStyle/>
          <a:p>
            <a:endParaRPr lang="fr-FR" sz="2316"/>
          </a:p>
        </p:txBody>
      </p:sp>
      <p:cxnSp>
        <p:nvCxnSpPr>
          <p:cNvPr id="113" name="Connecteur droit avec flèche 112"/>
          <p:cNvCxnSpPr/>
          <p:nvPr/>
        </p:nvCxnSpPr>
        <p:spPr>
          <a:xfrm>
            <a:off x="2430928" y="3346128"/>
            <a:ext cx="1097415" cy="631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Connecteur droit avec flèche 113"/>
          <p:cNvCxnSpPr/>
          <p:nvPr/>
        </p:nvCxnSpPr>
        <p:spPr>
          <a:xfrm flipH="1" flipV="1">
            <a:off x="2378873" y="3298197"/>
            <a:ext cx="17925" cy="979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8" name="Group 40"/>
          <p:cNvGrpSpPr>
            <a:grpSpLocks/>
          </p:cNvGrpSpPr>
          <p:nvPr/>
        </p:nvGrpSpPr>
        <p:grpSpPr bwMode="auto">
          <a:xfrm rot="16200000">
            <a:off x="9831319" y="3977572"/>
            <a:ext cx="554960" cy="502440"/>
            <a:chOff x="2109" y="2463"/>
            <a:chExt cx="680" cy="650"/>
          </a:xfrm>
        </p:grpSpPr>
        <p:sp>
          <p:nvSpPr>
            <p:cNvPr id="119" name="Freeform 41"/>
            <p:cNvSpPr>
              <a:spLocks/>
            </p:cNvSpPr>
            <p:nvPr/>
          </p:nvSpPr>
          <p:spPr bwMode="auto">
            <a:xfrm>
              <a:off x="2109" y="2463"/>
              <a:ext cx="544" cy="536"/>
            </a:xfrm>
            <a:custGeom>
              <a:avLst/>
              <a:gdLst/>
              <a:ahLst/>
              <a:cxnLst>
                <a:cxn ang="0">
                  <a:pos x="0" y="60"/>
                </a:cxn>
                <a:cxn ang="0">
                  <a:pos x="136" y="15"/>
                </a:cxn>
                <a:cxn ang="0">
                  <a:pos x="91" y="151"/>
                </a:cxn>
                <a:cxn ang="0">
                  <a:pos x="227" y="105"/>
                </a:cxn>
                <a:cxn ang="0">
                  <a:pos x="181" y="241"/>
                </a:cxn>
                <a:cxn ang="0">
                  <a:pos x="317" y="196"/>
                </a:cxn>
                <a:cxn ang="0">
                  <a:pos x="272" y="332"/>
                </a:cxn>
                <a:cxn ang="0">
                  <a:pos x="408" y="287"/>
                </a:cxn>
                <a:cxn ang="0">
                  <a:pos x="363" y="423"/>
                </a:cxn>
                <a:cxn ang="0">
                  <a:pos x="499" y="377"/>
                </a:cxn>
                <a:cxn ang="0">
                  <a:pos x="453" y="513"/>
                </a:cxn>
                <a:cxn ang="0">
                  <a:pos x="544" y="513"/>
                </a:cxn>
              </a:cxnLst>
              <a:rect l="0" t="0" r="r" b="b"/>
              <a:pathLst>
                <a:path w="544" h="536">
                  <a:moveTo>
                    <a:pt x="0" y="60"/>
                  </a:moveTo>
                  <a:cubicBezTo>
                    <a:pt x="60" y="30"/>
                    <a:pt x="121" y="0"/>
                    <a:pt x="136" y="15"/>
                  </a:cubicBezTo>
                  <a:cubicBezTo>
                    <a:pt x="151" y="30"/>
                    <a:pt x="76" y="136"/>
                    <a:pt x="91" y="151"/>
                  </a:cubicBezTo>
                  <a:cubicBezTo>
                    <a:pt x="106" y="166"/>
                    <a:pt x="212" y="90"/>
                    <a:pt x="227" y="105"/>
                  </a:cubicBezTo>
                  <a:cubicBezTo>
                    <a:pt x="242" y="120"/>
                    <a:pt x="166" y="226"/>
                    <a:pt x="181" y="241"/>
                  </a:cubicBezTo>
                  <a:cubicBezTo>
                    <a:pt x="196" y="256"/>
                    <a:pt x="302" y="181"/>
                    <a:pt x="317" y="196"/>
                  </a:cubicBezTo>
                  <a:cubicBezTo>
                    <a:pt x="332" y="211"/>
                    <a:pt x="257" y="317"/>
                    <a:pt x="272" y="332"/>
                  </a:cubicBezTo>
                  <a:cubicBezTo>
                    <a:pt x="287" y="347"/>
                    <a:pt x="393" y="272"/>
                    <a:pt x="408" y="287"/>
                  </a:cubicBezTo>
                  <a:cubicBezTo>
                    <a:pt x="423" y="302"/>
                    <a:pt x="348" y="408"/>
                    <a:pt x="363" y="423"/>
                  </a:cubicBezTo>
                  <a:cubicBezTo>
                    <a:pt x="378" y="438"/>
                    <a:pt x="484" y="362"/>
                    <a:pt x="499" y="377"/>
                  </a:cubicBezTo>
                  <a:cubicBezTo>
                    <a:pt x="514" y="392"/>
                    <a:pt x="446" y="490"/>
                    <a:pt x="453" y="513"/>
                  </a:cubicBezTo>
                  <a:cubicBezTo>
                    <a:pt x="460" y="536"/>
                    <a:pt x="529" y="513"/>
                    <a:pt x="544" y="513"/>
                  </a:cubicBezTo>
                </a:path>
              </a:pathLst>
            </a:custGeom>
            <a:noFill/>
            <a:ln w="12700" cap="flat" cmpd="sng">
              <a:solidFill>
                <a:schemeClr val="accent2"/>
              </a:solidFill>
              <a:prstDash val="solid"/>
              <a:round/>
              <a:headEnd/>
              <a:tailEnd/>
            </a:ln>
            <a:effectLst/>
          </p:spPr>
          <p:txBody>
            <a:bodyPr wrap="none" anchor="ctr"/>
            <a:lstStyle/>
            <a:p>
              <a:endParaRPr lang="fr-FR" sz="2316"/>
            </a:p>
          </p:txBody>
        </p:sp>
        <p:sp>
          <p:nvSpPr>
            <p:cNvPr id="120" name="Line 42"/>
            <p:cNvSpPr>
              <a:spLocks noChangeShapeType="1"/>
            </p:cNvSpPr>
            <p:nvPr/>
          </p:nvSpPr>
          <p:spPr bwMode="auto">
            <a:xfrm>
              <a:off x="2653" y="2976"/>
              <a:ext cx="136" cy="137"/>
            </a:xfrm>
            <a:prstGeom prst="line">
              <a:avLst/>
            </a:prstGeom>
            <a:noFill/>
            <a:ln w="12700">
              <a:solidFill>
                <a:schemeClr val="accent2"/>
              </a:solidFill>
              <a:round/>
              <a:headEnd/>
              <a:tailEnd type="triangle" w="lg" len="lg"/>
            </a:ln>
            <a:effectLst/>
          </p:spPr>
          <p:txBody>
            <a:bodyPr wrap="none" anchor="ctr"/>
            <a:lstStyle/>
            <a:p>
              <a:endParaRPr lang="fr-FR" sz="2316"/>
            </a:p>
          </p:txBody>
        </p:sp>
      </p:grpSp>
      <p:sp>
        <p:nvSpPr>
          <p:cNvPr id="121" name="Line 33"/>
          <p:cNvSpPr>
            <a:spLocks noChangeShapeType="1"/>
          </p:cNvSpPr>
          <p:nvPr/>
        </p:nvSpPr>
        <p:spPr bwMode="auto">
          <a:xfrm>
            <a:off x="9835661" y="4788952"/>
            <a:ext cx="958566" cy="0"/>
          </a:xfrm>
          <a:prstGeom prst="line">
            <a:avLst/>
          </a:prstGeom>
          <a:noFill/>
          <a:ln w="9525" cap="sq">
            <a:solidFill>
              <a:schemeClr val="tx1"/>
            </a:solidFill>
            <a:round/>
            <a:headEnd type="none" w="sm" len="sm"/>
            <a:tailEnd type="none" w="sm" len="sm"/>
          </a:ln>
          <a:effectLst/>
        </p:spPr>
        <p:txBody>
          <a:bodyPr/>
          <a:lstStyle/>
          <a:p>
            <a:endParaRPr lang="fr-FR" sz="2316"/>
          </a:p>
        </p:txBody>
      </p:sp>
      <p:cxnSp>
        <p:nvCxnSpPr>
          <p:cNvPr id="122" name="Connecteur droit avec flèche 121"/>
          <p:cNvCxnSpPr/>
          <p:nvPr/>
        </p:nvCxnSpPr>
        <p:spPr>
          <a:xfrm>
            <a:off x="8875955" y="4042731"/>
            <a:ext cx="1097415" cy="631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3" name="Connecteur droit avec flèche 122"/>
          <p:cNvCxnSpPr/>
          <p:nvPr/>
        </p:nvCxnSpPr>
        <p:spPr>
          <a:xfrm flipH="1" flipV="1">
            <a:off x="8698687" y="3982471"/>
            <a:ext cx="17925" cy="979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59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nimBg="1"/>
      <p:bldP spid="87" grpId="0"/>
      <p:bldP spid="104" grpId="0" animBg="1"/>
      <p:bldP spid="106" grpId="0" animBg="1"/>
      <p:bldP spid="12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Ultrafast laser ablation/modification of materials</a:t>
            </a:r>
            <a:endParaRPr lang="en-US"/>
          </a:p>
        </p:txBody>
      </p:sp>
      <p:sp>
        <p:nvSpPr>
          <p:cNvPr id="3" name="Espace réservé du contenu 2"/>
          <p:cNvSpPr>
            <a:spLocks noGrp="1"/>
          </p:cNvSpPr>
          <p:nvPr>
            <p:ph idx="1"/>
          </p:nvPr>
        </p:nvSpPr>
        <p:spPr>
          <a:xfrm>
            <a:off x="883920" y="1560449"/>
            <a:ext cx="10515600" cy="423799"/>
          </a:xfrm>
        </p:spPr>
        <p:txBody>
          <a:bodyPr/>
          <a:lstStyle/>
          <a:p>
            <a:r>
              <a:rPr lang="fr-FR" dirty="0" err="1"/>
              <a:t>Timescales</a:t>
            </a:r>
            <a:r>
              <a:rPr lang="fr-FR" dirty="0"/>
              <a:t> of the </a:t>
            </a:r>
            <a:r>
              <a:rPr lang="fr-FR" dirty="0" err="1"/>
              <a:t>physical</a:t>
            </a:r>
            <a:r>
              <a:rPr lang="fr-FR" dirty="0"/>
              <a:t> </a:t>
            </a:r>
            <a:r>
              <a:rPr lang="fr-FR" dirty="0" err="1"/>
              <a:t>phenomena</a:t>
            </a:r>
            <a:r>
              <a:rPr lang="fr-FR" dirty="0"/>
              <a:t> </a:t>
            </a:r>
            <a:r>
              <a:rPr lang="fr-FR" dirty="0" err="1"/>
              <a:t>occurring</a:t>
            </a:r>
            <a:r>
              <a:rPr lang="fr-FR" dirty="0"/>
              <a:t> </a:t>
            </a:r>
            <a:r>
              <a:rPr lang="fr-FR" dirty="0" err="1"/>
              <a:t>after</a:t>
            </a:r>
            <a:r>
              <a:rPr lang="fr-FR" dirty="0"/>
              <a:t> laser illumination</a:t>
            </a:r>
          </a:p>
          <a:p>
            <a:endParaRPr lang="en-US" dirty="0"/>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91</a:t>
            </a:fld>
            <a:endParaRPr lang="fr-CH"/>
          </a:p>
        </p:txBody>
      </p:sp>
      <p:sp>
        <p:nvSpPr>
          <p:cNvPr id="5" name="Text Box 22"/>
          <p:cNvSpPr txBox="1">
            <a:spLocks noChangeArrowheads="1"/>
          </p:cNvSpPr>
          <p:nvPr/>
        </p:nvSpPr>
        <p:spPr bwMode="auto">
          <a:xfrm>
            <a:off x="2573264" y="6175057"/>
            <a:ext cx="5232394" cy="338554"/>
          </a:xfrm>
          <a:prstGeom prst="rect">
            <a:avLst/>
          </a:prstGeom>
          <a:noFill/>
          <a:ln w="38100" cap="sq" algn="ctr">
            <a:noFill/>
            <a:miter lim="800000"/>
            <a:headEnd/>
            <a:tailEnd/>
          </a:ln>
          <a:effectLst/>
        </p:spPr>
        <p:txBody>
          <a:bodyPr wrap="none">
            <a:spAutoFit/>
          </a:bodyPr>
          <a:lstStyle/>
          <a:p>
            <a:pPr>
              <a:buNone/>
            </a:pPr>
            <a:r>
              <a:rPr lang="fr-FR" sz="1600" b="0" dirty="0" err="1">
                <a:latin typeface="+mn-lt"/>
                <a:cs typeface="Times New Roman" pitchFamily="18" charset="0"/>
              </a:rPr>
              <a:t>Gatass,R</a:t>
            </a:r>
            <a:r>
              <a:rPr lang="fr-FR" sz="1600" b="0" dirty="0">
                <a:latin typeface="+mn-lt"/>
                <a:cs typeface="Times New Roman" pitchFamily="18" charset="0"/>
              </a:rPr>
              <a:t> and </a:t>
            </a:r>
            <a:r>
              <a:rPr lang="fr-FR" sz="1600" b="0" dirty="0" err="1">
                <a:latin typeface="+mn-lt"/>
                <a:cs typeface="Times New Roman" pitchFamily="18" charset="0"/>
              </a:rPr>
              <a:t>Mazur,E.</a:t>
            </a:r>
            <a:r>
              <a:rPr lang="fr-FR" sz="1600" b="0" dirty="0">
                <a:latin typeface="+mn-lt"/>
                <a:cs typeface="Times New Roman" pitchFamily="18" charset="0"/>
              </a:rPr>
              <a:t> Nature </a:t>
            </a:r>
            <a:r>
              <a:rPr lang="fr-FR" sz="1600" b="0" dirty="0" err="1">
                <a:latin typeface="+mn-lt"/>
                <a:cs typeface="Times New Roman" pitchFamily="18" charset="0"/>
              </a:rPr>
              <a:t>Photonics</a:t>
            </a:r>
            <a:r>
              <a:rPr lang="fr-FR" sz="1600" b="0" dirty="0">
                <a:latin typeface="+mn-lt"/>
                <a:cs typeface="Times New Roman" pitchFamily="18" charset="0"/>
              </a:rPr>
              <a:t>,2,219 (2008)</a:t>
            </a:r>
          </a:p>
        </p:txBody>
      </p:sp>
      <p:sp>
        <p:nvSpPr>
          <p:cNvPr id="6" name="Forme libre 5"/>
          <p:cNvSpPr/>
          <p:nvPr/>
        </p:nvSpPr>
        <p:spPr bwMode="auto">
          <a:xfrm>
            <a:off x="3477313" y="2249424"/>
            <a:ext cx="1419367" cy="546264"/>
          </a:xfrm>
          <a:custGeom>
            <a:avLst/>
            <a:gdLst>
              <a:gd name="connsiteX0" fmla="*/ 0 w 3348842"/>
              <a:gd name="connsiteY0" fmla="*/ 866898 h 920337"/>
              <a:gd name="connsiteX1" fmla="*/ 641268 w 3348842"/>
              <a:gd name="connsiteY1" fmla="*/ 866898 h 920337"/>
              <a:gd name="connsiteX2" fmla="*/ 1080655 w 3348842"/>
              <a:gd name="connsiteY2" fmla="*/ 546264 h 920337"/>
              <a:gd name="connsiteX3" fmla="*/ 1413164 w 3348842"/>
              <a:gd name="connsiteY3" fmla="*/ 11875 h 920337"/>
              <a:gd name="connsiteX4" fmla="*/ 1721922 w 3348842"/>
              <a:gd name="connsiteY4" fmla="*/ 475012 h 920337"/>
              <a:gd name="connsiteX5" fmla="*/ 2090057 w 3348842"/>
              <a:gd name="connsiteY5" fmla="*/ 831272 h 920337"/>
              <a:gd name="connsiteX6" fmla="*/ 2850078 w 3348842"/>
              <a:gd name="connsiteY6" fmla="*/ 878774 h 920337"/>
              <a:gd name="connsiteX7" fmla="*/ 3348842 w 3348842"/>
              <a:gd name="connsiteY7" fmla="*/ 866898 h 9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8842" h="920337">
                <a:moveTo>
                  <a:pt x="0" y="866898"/>
                </a:moveTo>
                <a:cubicBezTo>
                  <a:pt x="230579" y="893617"/>
                  <a:pt x="461159" y="920337"/>
                  <a:pt x="641268" y="866898"/>
                </a:cubicBezTo>
                <a:cubicBezTo>
                  <a:pt x="821377" y="813459"/>
                  <a:pt x="952006" y="688768"/>
                  <a:pt x="1080655" y="546264"/>
                </a:cubicBezTo>
                <a:cubicBezTo>
                  <a:pt x="1209304" y="403760"/>
                  <a:pt x="1306286" y="23750"/>
                  <a:pt x="1413164" y="11875"/>
                </a:cubicBezTo>
                <a:cubicBezTo>
                  <a:pt x="1520042" y="0"/>
                  <a:pt x="1609107" y="338446"/>
                  <a:pt x="1721922" y="475012"/>
                </a:cubicBezTo>
                <a:cubicBezTo>
                  <a:pt x="1834737" y="611578"/>
                  <a:pt x="1902031" y="763978"/>
                  <a:pt x="2090057" y="831272"/>
                </a:cubicBezTo>
                <a:cubicBezTo>
                  <a:pt x="2278083" y="898566"/>
                  <a:pt x="2640281" y="872836"/>
                  <a:pt x="2850078" y="878774"/>
                </a:cubicBezTo>
                <a:cubicBezTo>
                  <a:pt x="3059875" y="884712"/>
                  <a:pt x="3204358" y="875805"/>
                  <a:pt x="3348842" y="866898"/>
                </a:cubicBezTo>
              </a:path>
            </a:pathLst>
          </a:cu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fr-FR" sz="1600" b="1" i="0" u="none" strike="noStrike" cap="none" normalizeH="0" baseline="0">
              <a:ln>
                <a:noFill/>
              </a:ln>
              <a:solidFill>
                <a:schemeClr val="tx1"/>
              </a:solidFill>
              <a:effectLst/>
              <a:latin typeface="Arial" pitchFamily="34" charset="0"/>
              <a:cs typeface="Arial" pitchFamily="34" charset="0"/>
            </a:endParaRPr>
          </a:p>
        </p:txBody>
      </p:sp>
      <p:sp>
        <p:nvSpPr>
          <p:cNvPr id="7" name="ZoneTexte 6"/>
          <p:cNvSpPr txBox="1"/>
          <p:nvPr/>
        </p:nvSpPr>
        <p:spPr bwMode="auto">
          <a:xfrm>
            <a:off x="2125387" y="2281504"/>
            <a:ext cx="1835759" cy="338554"/>
          </a:xfrm>
          <a:prstGeom prst="rect">
            <a:avLst/>
          </a:prstGeom>
          <a:noFill/>
          <a:ln w="50800">
            <a:noFill/>
            <a:miter lim="800000"/>
            <a:headEnd/>
            <a:tailEnd/>
          </a:ln>
        </p:spPr>
        <p:txBody>
          <a:bodyPr wrap="none" rtlCol="0">
            <a:spAutoFit/>
          </a:bodyPr>
          <a:lstStyle/>
          <a:p>
            <a:pPr eaLnBrk="0" hangingPunct="0">
              <a:buNone/>
            </a:pPr>
            <a:r>
              <a:rPr lang="fr-FR" b="0" dirty="0">
                <a:latin typeface="+mn-lt"/>
              </a:rPr>
              <a:t>Pulse propagation</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0486" y="2768392"/>
            <a:ext cx="736282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bwMode="auto">
          <a:xfrm>
            <a:off x="1812286" y="3618200"/>
            <a:ext cx="7738281" cy="1255594"/>
          </a:xfrm>
          <a:prstGeom prst="rect">
            <a:avLst/>
          </a:prstGeom>
          <a:ln>
            <a:solidFill>
              <a:schemeClr val="bg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tabLst/>
            </a:pPr>
            <a:endParaRPr kumimoji="0" lang="fr-FR" sz="1600" b="0" i="0" u="none" strike="noStrike" cap="none" normalizeH="0" baseline="0">
              <a:ln>
                <a:noFill/>
              </a:ln>
              <a:solidFill>
                <a:schemeClr val="tx1"/>
              </a:solidFill>
              <a:effectLst/>
              <a:latin typeface="Arial" pitchFamily="34" charset="0"/>
              <a:cs typeface="Arial" pitchFamily="34" charset="0"/>
            </a:endParaRPr>
          </a:p>
        </p:txBody>
      </p:sp>
      <p:sp>
        <p:nvSpPr>
          <p:cNvPr id="10" name="Rectangle 9"/>
          <p:cNvSpPr/>
          <p:nvPr/>
        </p:nvSpPr>
        <p:spPr bwMode="auto">
          <a:xfrm>
            <a:off x="1964686" y="4245997"/>
            <a:ext cx="7738281" cy="1298821"/>
          </a:xfrm>
          <a:prstGeom prst="rect">
            <a:avLst/>
          </a:prstGeom>
          <a:ln>
            <a:solidFill>
              <a:schemeClr val="bg1"/>
            </a:solidFill>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tabLst/>
            </a:pPr>
            <a:endParaRPr kumimoji="0" lang="fr-FR" sz="16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1219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Ultrafast laser ablation/modification of materials</a:t>
            </a:r>
            <a:endParaRPr lang="en-US"/>
          </a:p>
        </p:txBody>
      </p:sp>
      <p:sp>
        <p:nvSpPr>
          <p:cNvPr id="3" name="Espace réservé du contenu 2"/>
          <p:cNvSpPr>
            <a:spLocks noGrp="1"/>
          </p:cNvSpPr>
          <p:nvPr>
            <p:ph idx="1"/>
          </p:nvPr>
        </p:nvSpPr>
        <p:spPr>
          <a:xfrm>
            <a:off x="838200" y="1825625"/>
            <a:ext cx="10515600" cy="423799"/>
          </a:xfrm>
        </p:spPr>
        <p:txBody>
          <a:bodyPr/>
          <a:lstStyle/>
          <a:p>
            <a:r>
              <a:rPr lang="fr-FR"/>
              <a:t>Timescales of the physical phenomena occurring after laser illumination</a:t>
            </a:r>
          </a:p>
          <a:p>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92</a:t>
            </a:fld>
            <a:endParaRPr lang="fr-CH"/>
          </a:p>
        </p:txBody>
      </p:sp>
      <p:grpSp>
        <p:nvGrpSpPr>
          <p:cNvPr id="31" name="Groupe 30"/>
          <p:cNvGrpSpPr/>
          <p:nvPr/>
        </p:nvGrpSpPr>
        <p:grpSpPr>
          <a:xfrm>
            <a:off x="2600986" y="2586794"/>
            <a:ext cx="7639315" cy="2697533"/>
            <a:chOff x="1524661" y="2520119"/>
            <a:chExt cx="7639315" cy="2697533"/>
          </a:xfrm>
        </p:grpSpPr>
        <p:grpSp>
          <p:nvGrpSpPr>
            <p:cNvPr id="12" name="Groupe 11"/>
            <p:cNvGrpSpPr/>
            <p:nvPr/>
          </p:nvGrpSpPr>
          <p:grpSpPr>
            <a:xfrm>
              <a:off x="1524661" y="2520119"/>
              <a:ext cx="7513349" cy="2160778"/>
              <a:chOff x="728110" y="1201823"/>
              <a:chExt cx="7513349" cy="2160778"/>
            </a:xfrm>
          </p:grpSpPr>
          <p:grpSp>
            <p:nvGrpSpPr>
              <p:cNvPr id="21" name="Groupe 20"/>
              <p:cNvGrpSpPr/>
              <p:nvPr/>
            </p:nvGrpSpPr>
            <p:grpSpPr>
              <a:xfrm>
                <a:off x="728110" y="1201823"/>
                <a:ext cx="7513349" cy="2160778"/>
                <a:chOff x="728110" y="1201823"/>
                <a:chExt cx="7513349" cy="2160778"/>
              </a:xfrm>
            </p:grpSpPr>
            <p:grpSp>
              <p:nvGrpSpPr>
                <p:cNvPr id="23" name="Groupe 22"/>
                <p:cNvGrpSpPr/>
                <p:nvPr/>
              </p:nvGrpSpPr>
              <p:grpSpPr>
                <a:xfrm>
                  <a:off x="728110" y="1201823"/>
                  <a:ext cx="7513349" cy="2160778"/>
                  <a:chOff x="728107" y="1129821"/>
                  <a:chExt cx="7513349" cy="2160778"/>
                </a:xfrm>
              </p:grpSpPr>
              <p:pic>
                <p:nvPicPr>
                  <p:cNvPr id="25" name="Image 2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8107" y="1404467"/>
                    <a:ext cx="7513349" cy="1886132"/>
                  </a:xfrm>
                  <a:prstGeom prst="rect">
                    <a:avLst/>
                  </a:prstGeom>
                </p:spPr>
              </p:pic>
              <p:sp>
                <p:nvSpPr>
                  <p:cNvPr id="26" name="ZoneTexte 25"/>
                  <p:cNvSpPr txBox="1"/>
                  <p:nvPr/>
                </p:nvSpPr>
                <p:spPr bwMode="auto">
                  <a:xfrm>
                    <a:off x="1500010" y="1129821"/>
                    <a:ext cx="1744388" cy="307777"/>
                  </a:xfrm>
                  <a:prstGeom prst="rect">
                    <a:avLst/>
                  </a:prstGeom>
                  <a:noFill/>
                  <a:ln w="50800">
                    <a:noFill/>
                    <a:miter lim="800000"/>
                    <a:headEnd/>
                    <a:tailEnd/>
                  </a:ln>
                </p:spPr>
                <p:txBody>
                  <a:bodyPr wrap="none" rtlCol="0">
                    <a:spAutoFit/>
                  </a:bodyPr>
                  <a:lstStyle/>
                  <a:p>
                    <a:pPr eaLnBrk="0" hangingPunct="0">
                      <a:buNone/>
                    </a:pPr>
                    <a:r>
                      <a:rPr lang="fr-FR" sz="1400" b="1" kern="0">
                        <a:latin typeface="Arial" pitchFamily="34" charset="0"/>
                        <a:cs typeface="Arial" pitchFamily="34" charset="0"/>
                      </a:rPr>
                      <a:t>Energy deposition</a:t>
                    </a:r>
                    <a:endParaRPr lang="fr-FR" sz="1400" b="1" kern="0" dirty="0">
                      <a:latin typeface="Arial" pitchFamily="34" charset="0"/>
                      <a:cs typeface="Arial" pitchFamily="34" charset="0"/>
                    </a:endParaRPr>
                  </a:p>
                </p:txBody>
              </p:sp>
              <p:sp>
                <p:nvSpPr>
                  <p:cNvPr id="27" name="Rectangle 26"/>
                  <p:cNvSpPr/>
                  <p:nvPr/>
                </p:nvSpPr>
                <p:spPr bwMode="auto">
                  <a:xfrm>
                    <a:off x="1043608" y="1404467"/>
                    <a:ext cx="2657192" cy="1886132"/>
                  </a:xfrm>
                  <a:prstGeom prst="rect">
                    <a:avLst/>
                  </a:prstGeom>
                  <a:noFill/>
                  <a:ln w="19050" cap="flat" cmpd="sng" algn="ctr">
                    <a:solidFill>
                      <a:schemeClr val="tx1"/>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fr-FR" sz="1600" b="1" i="0" u="none" strike="noStrike" cap="none" normalizeH="0" baseline="0">
                      <a:ln>
                        <a:noFill/>
                      </a:ln>
                      <a:solidFill>
                        <a:schemeClr val="tx1"/>
                      </a:solidFill>
                      <a:effectLst/>
                      <a:latin typeface="Arial" pitchFamily="34" charset="0"/>
                      <a:cs typeface="Arial" pitchFamily="34" charset="0"/>
                    </a:endParaRPr>
                  </a:p>
                </p:txBody>
              </p:sp>
            </p:grpSp>
            <p:sp>
              <p:nvSpPr>
                <p:cNvPr id="24" name="Rectangle 23"/>
                <p:cNvSpPr/>
                <p:nvPr/>
              </p:nvSpPr>
              <p:spPr bwMode="auto">
                <a:xfrm>
                  <a:off x="1130400" y="3168650"/>
                  <a:ext cx="2520056" cy="164526"/>
                </a:xfrm>
                <a:prstGeom prst="rect">
                  <a:avLst/>
                </a:prstGeom>
                <a:solidFill>
                  <a:schemeClr val="bg1"/>
                </a:solidFill>
                <a:ln w="63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fr-FR" sz="1600" b="1" i="0" u="none" strike="noStrike" cap="none" normalizeH="0" baseline="0">
                    <a:ln>
                      <a:noFill/>
                    </a:ln>
                    <a:solidFill>
                      <a:schemeClr val="tx1"/>
                    </a:solidFill>
                    <a:effectLst/>
                    <a:latin typeface="Arial" pitchFamily="34" charset="0"/>
                    <a:cs typeface="Arial" pitchFamily="34" charset="0"/>
                  </a:endParaRPr>
                </a:p>
              </p:txBody>
            </p:sp>
          </p:grpSp>
          <p:sp>
            <p:nvSpPr>
              <p:cNvPr id="22" name="Rectangle 21"/>
              <p:cNvSpPr/>
              <p:nvPr/>
            </p:nvSpPr>
            <p:spPr bwMode="auto">
              <a:xfrm>
                <a:off x="3317082" y="3015743"/>
                <a:ext cx="338136" cy="164526"/>
              </a:xfrm>
              <a:prstGeom prst="rect">
                <a:avLst/>
              </a:prstGeom>
              <a:solidFill>
                <a:schemeClr val="bg1"/>
              </a:solidFill>
              <a:ln w="63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fr-FR" sz="1600" b="1" i="0" u="none" strike="noStrike" cap="none" normalizeH="0" baseline="0">
                  <a:ln>
                    <a:noFill/>
                  </a:ln>
                  <a:solidFill>
                    <a:schemeClr val="tx1"/>
                  </a:solidFill>
                  <a:effectLst/>
                  <a:latin typeface="Arial" pitchFamily="34" charset="0"/>
                  <a:cs typeface="Arial" pitchFamily="34" charset="0"/>
                </a:endParaRPr>
              </a:p>
            </p:txBody>
          </p:sp>
        </p:grpSp>
        <p:sp>
          <p:nvSpPr>
            <p:cNvPr id="13" name="Rectangle 12"/>
            <p:cNvSpPr/>
            <p:nvPr/>
          </p:nvSpPr>
          <p:spPr bwMode="auto">
            <a:xfrm>
              <a:off x="3449264" y="4201989"/>
              <a:ext cx="902493" cy="292100"/>
            </a:xfrm>
            <a:prstGeom prst="rect">
              <a:avLst/>
            </a:prstGeom>
            <a:solidFill>
              <a:schemeClr val="bg1"/>
            </a:solidFill>
            <a:ln w="63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fr-FR" sz="1600" b="1" i="0" u="none" strike="noStrike" cap="none" normalizeH="0" baseline="0">
                <a:ln>
                  <a:noFill/>
                </a:ln>
                <a:solidFill>
                  <a:schemeClr val="tx1"/>
                </a:solidFill>
                <a:effectLst/>
                <a:latin typeface="Arial" pitchFamily="34" charset="0"/>
                <a:cs typeface="Arial" pitchFamily="34" charset="0"/>
              </a:endParaRPr>
            </a:p>
          </p:txBody>
        </p:sp>
        <p:sp>
          <p:nvSpPr>
            <p:cNvPr id="14" name="ZoneTexte 13"/>
            <p:cNvSpPr txBox="1"/>
            <p:nvPr/>
          </p:nvSpPr>
          <p:spPr bwMode="auto">
            <a:xfrm>
              <a:off x="3315097" y="4201989"/>
              <a:ext cx="1156086" cy="461665"/>
            </a:xfrm>
            <a:prstGeom prst="rect">
              <a:avLst/>
            </a:prstGeom>
            <a:solidFill>
              <a:schemeClr val="bg1"/>
            </a:solidFill>
            <a:ln w="50800">
              <a:noFill/>
              <a:miter lim="800000"/>
              <a:headEnd/>
              <a:tailEnd/>
            </a:ln>
          </p:spPr>
          <p:txBody>
            <a:bodyPr wrap="none" rtlCol="0">
              <a:spAutoFit/>
            </a:bodyPr>
            <a:lstStyle/>
            <a:p>
              <a:pPr algn="ctr" eaLnBrk="0" hangingPunct="0">
                <a:buNone/>
              </a:pPr>
              <a:r>
                <a:rPr lang="fr-FR" sz="1200" kern="0">
                  <a:latin typeface="Arial" pitchFamily="34" charset="0"/>
                  <a:cs typeface="Arial" pitchFamily="34" charset="0"/>
                </a:rPr>
                <a:t>Laser-plasma </a:t>
              </a:r>
            </a:p>
            <a:p>
              <a:pPr algn="ctr" eaLnBrk="0" hangingPunct="0">
                <a:buNone/>
              </a:pPr>
              <a:r>
                <a:rPr lang="fr-FR" sz="1200" kern="0">
                  <a:latin typeface="Arial" pitchFamily="34" charset="0"/>
                  <a:cs typeface="Arial" pitchFamily="34" charset="0"/>
                </a:rPr>
                <a:t>interaction</a:t>
              </a:r>
              <a:endParaRPr lang="fr-FR" sz="1200" kern="0" dirty="0">
                <a:latin typeface="Arial" pitchFamily="34" charset="0"/>
                <a:cs typeface="Arial" pitchFamily="34" charset="0"/>
              </a:endParaRPr>
            </a:p>
          </p:txBody>
        </p:sp>
        <p:sp>
          <p:nvSpPr>
            <p:cNvPr id="15" name="ZoneTexte 14"/>
            <p:cNvSpPr txBox="1"/>
            <p:nvPr/>
          </p:nvSpPr>
          <p:spPr bwMode="auto">
            <a:xfrm>
              <a:off x="1920601" y="4201989"/>
              <a:ext cx="1092100" cy="461665"/>
            </a:xfrm>
            <a:prstGeom prst="rect">
              <a:avLst/>
            </a:prstGeom>
            <a:solidFill>
              <a:schemeClr val="bg1"/>
            </a:solidFill>
            <a:ln w="50800">
              <a:noFill/>
              <a:miter lim="800000"/>
              <a:headEnd/>
              <a:tailEnd/>
            </a:ln>
          </p:spPr>
          <p:txBody>
            <a:bodyPr wrap="square" rtlCol="0">
              <a:spAutoFit/>
            </a:bodyPr>
            <a:lstStyle/>
            <a:p>
              <a:pPr algn="ctr" eaLnBrk="0" hangingPunct="0">
                <a:buNone/>
              </a:pPr>
              <a:r>
                <a:rPr lang="fr-FR" sz="1200" kern="0">
                  <a:latin typeface="Arial" pitchFamily="34" charset="0"/>
                  <a:cs typeface="Arial" pitchFamily="34" charset="0"/>
                </a:rPr>
                <a:t>Non-linear ionization</a:t>
              </a:r>
              <a:endParaRPr lang="fr-FR" sz="1200" kern="0" dirty="0">
                <a:latin typeface="Arial" pitchFamily="34" charset="0"/>
                <a:cs typeface="Arial" pitchFamily="34" charset="0"/>
              </a:endParaRPr>
            </a:p>
          </p:txBody>
        </p:sp>
        <p:sp>
          <p:nvSpPr>
            <p:cNvPr id="16" name="ZoneTexte 15"/>
            <p:cNvSpPr txBox="1"/>
            <p:nvPr/>
          </p:nvSpPr>
          <p:spPr bwMode="auto">
            <a:xfrm>
              <a:off x="5867797" y="4201989"/>
              <a:ext cx="1034353" cy="461665"/>
            </a:xfrm>
            <a:prstGeom prst="rect">
              <a:avLst/>
            </a:prstGeom>
            <a:solidFill>
              <a:schemeClr val="bg1"/>
            </a:solidFill>
            <a:ln w="50800">
              <a:noFill/>
              <a:miter lim="800000"/>
              <a:headEnd/>
              <a:tailEnd/>
            </a:ln>
          </p:spPr>
          <p:txBody>
            <a:bodyPr wrap="square" rtlCol="0">
              <a:spAutoFit/>
            </a:bodyPr>
            <a:lstStyle/>
            <a:p>
              <a:pPr algn="ctr" eaLnBrk="0" hangingPunct="0">
                <a:buNone/>
              </a:pPr>
              <a:r>
                <a:rPr lang="fr-FR" sz="1200" kern="0">
                  <a:latin typeface="Arial" pitchFamily="34" charset="0"/>
                  <a:cs typeface="Arial" pitchFamily="34" charset="0"/>
                </a:rPr>
                <a:t>Heat diffusion</a:t>
              </a:r>
              <a:endParaRPr lang="fr-FR" sz="1200" kern="0" dirty="0">
                <a:latin typeface="Arial" pitchFamily="34" charset="0"/>
                <a:cs typeface="Arial" pitchFamily="34" charset="0"/>
              </a:endParaRPr>
            </a:p>
          </p:txBody>
        </p:sp>
        <p:sp>
          <p:nvSpPr>
            <p:cNvPr id="17" name="ZoneTexte 16"/>
            <p:cNvSpPr txBox="1"/>
            <p:nvPr/>
          </p:nvSpPr>
          <p:spPr bwMode="auto">
            <a:xfrm>
              <a:off x="6897030" y="4201989"/>
              <a:ext cx="1344896" cy="646331"/>
            </a:xfrm>
            <a:prstGeom prst="rect">
              <a:avLst/>
            </a:prstGeom>
            <a:solidFill>
              <a:schemeClr val="bg1"/>
            </a:solidFill>
            <a:ln w="50800">
              <a:noFill/>
              <a:miter lim="800000"/>
              <a:headEnd/>
              <a:tailEnd/>
            </a:ln>
          </p:spPr>
          <p:txBody>
            <a:bodyPr wrap="square" rtlCol="0">
              <a:spAutoFit/>
            </a:bodyPr>
            <a:lstStyle/>
            <a:p>
              <a:pPr algn="ctr" eaLnBrk="0" hangingPunct="0">
                <a:buNone/>
              </a:pPr>
              <a:r>
                <a:rPr lang="fr-FR" sz="1200" kern="0">
                  <a:latin typeface="Arial" pitchFamily="34" charset="0"/>
                  <a:cs typeface="Arial" pitchFamily="34" charset="0"/>
                </a:rPr>
                <a:t>Long-lasting modifications</a:t>
              </a:r>
              <a:endParaRPr lang="fr-FR" sz="1200" kern="0" dirty="0">
                <a:latin typeface="Arial" pitchFamily="34" charset="0"/>
                <a:cs typeface="Arial" pitchFamily="34" charset="0"/>
              </a:endParaRPr>
            </a:p>
            <a:p>
              <a:pPr algn="ctr" eaLnBrk="0" hangingPunct="0">
                <a:buNone/>
              </a:pPr>
              <a:endParaRPr lang="fr-FR" sz="1200" kern="0" dirty="0">
                <a:latin typeface="Arial" pitchFamily="34" charset="0"/>
                <a:cs typeface="Arial" pitchFamily="34" charset="0"/>
              </a:endParaRPr>
            </a:p>
          </p:txBody>
        </p:sp>
        <p:sp>
          <p:nvSpPr>
            <p:cNvPr id="18" name="Rectangle 17"/>
            <p:cNvSpPr/>
            <p:nvPr/>
          </p:nvSpPr>
          <p:spPr bwMode="auto">
            <a:xfrm>
              <a:off x="4520826" y="4184527"/>
              <a:ext cx="1369219" cy="571460"/>
            </a:xfrm>
            <a:prstGeom prst="rect">
              <a:avLst/>
            </a:prstGeom>
            <a:solidFill>
              <a:schemeClr val="bg1"/>
            </a:solidFill>
            <a:ln w="63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fr-FR" sz="1600" b="1" i="0" u="none" strike="noStrike" cap="none" normalizeH="0" baseline="0">
                <a:ln>
                  <a:noFill/>
                </a:ln>
                <a:solidFill>
                  <a:schemeClr val="tx1"/>
                </a:solidFill>
                <a:effectLst/>
                <a:latin typeface="Arial" pitchFamily="34" charset="0"/>
                <a:cs typeface="Arial" pitchFamily="34" charset="0"/>
              </a:endParaRPr>
            </a:p>
          </p:txBody>
        </p:sp>
        <p:sp>
          <p:nvSpPr>
            <p:cNvPr id="19" name="ZoneTexte 18"/>
            <p:cNvSpPr txBox="1"/>
            <p:nvPr/>
          </p:nvSpPr>
          <p:spPr bwMode="auto">
            <a:xfrm>
              <a:off x="4584144" y="4201989"/>
              <a:ext cx="1138828" cy="1015663"/>
            </a:xfrm>
            <a:prstGeom prst="rect">
              <a:avLst/>
            </a:prstGeom>
            <a:noFill/>
            <a:ln w="50800">
              <a:noFill/>
              <a:miter lim="800000"/>
              <a:headEnd/>
              <a:tailEnd/>
            </a:ln>
          </p:spPr>
          <p:txBody>
            <a:bodyPr wrap="square" rtlCol="0">
              <a:spAutoFit/>
            </a:bodyPr>
            <a:lstStyle/>
            <a:p>
              <a:pPr algn="ctr" eaLnBrk="0" hangingPunct="0">
                <a:buNone/>
              </a:pPr>
              <a:r>
                <a:rPr lang="fr-FR" sz="1200" kern="0">
                  <a:latin typeface="Arial" pitchFamily="34" charset="0"/>
                  <a:cs typeface="Arial" pitchFamily="34" charset="0"/>
                </a:rPr>
                <a:t>Coupling to lattice</a:t>
              </a:r>
            </a:p>
            <a:p>
              <a:pPr algn="ctr" eaLnBrk="0" hangingPunct="0">
                <a:buNone/>
              </a:pPr>
              <a:r>
                <a:rPr lang="fr-FR" sz="1200" kern="0">
                  <a:latin typeface="Arial" pitchFamily="34" charset="0"/>
                  <a:cs typeface="Arial" pitchFamily="34" charset="0"/>
                </a:rPr>
                <a:t>+</a:t>
              </a:r>
            </a:p>
            <a:p>
              <a:pPr algn="ctr" eaLnBrk="0" hangingPunct="0">
                <a:buNone/>
              </a:pPr>
              <a:r>
                <a:rPr lang="fr-FR" sz="1200" kern="0">
                  <a:latin typeface="Arial" pitchFamily="34" charset="0"/>
                  <a:cs typeface="Arial" pitchFamily="34" charset="0"/>
                </a:rPr>
                <a:t>phase changes</a:t>
              </a:r>
              <a:endParaRPr lang="fr-FR" sz="1200" kern="0" dirty="0">
                <a:latin typeface="Arial" pitchFamily="34" charset="0"/>
                <a:cs typeface="Arial" pitchFamily="34" charset="0"/>
              </a:endParaRPr>
            </a:p>
          </p:txBody>
        </p:sp>
        <p:sp>
          <p:nvSpPr>
            <p:cNvPr id="20" name="Rectangle à coins arrondis 19"/>
            <p:cNvSpPr/>
            <p:nvPr/>
          </p:nvSpPr>
          <p:spPr bwMode="auto">
            <a:xfrm>
              <a:off x="1524662" y="2526019"/>
              <a:ext cx="7639314" cy="2691633"/>
            </a:xfrm>
            <a:prstGeom prst="roundRect">
              <a:avLst>
                <a:gd name="adj" fmla="val 3516"/>
              </a:avLst>
            </a:prstGeom>
            <a:noFill/>
            <a:ln w="12700">
              <a:solidFill>
                <a:srgbClr val="0D5394"/>
              </a:solidFill>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fr-FR" sz="1600" b="1" i="0" u="none" strike="noStrike" cap="none" normalizeH="0" baseline="0">
                <a:ln>
                  <a:noFill/>
                </a:ln>
                <a:solidFill>
                  <a:schemeClr val="tx1"/>
                </a:solidFill>
                <a:effectLst/>
                <a:latin typeface="Arial" pitchFamily="34" charset="0"/>
                <a:cs typeface="Arial" pitchFamily="34" charset="0"/>
              </a:endParaRPr>
            </a:p>
          </p:txBody>
        </p:sp>
        <p:pic>
          <p:nvPicPr>
            <p:cNvPr id="29" name="Image 2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7979" y="2935468"/>
              <a:ext cx="457200" cy="200025"/>
            </a:xfrm>
            <a:prstGeom prst="rect">
              <a:avLst/>
            </a:prstGeom>
          </p:spPr>
        </p:pic>
        <p:pic>
          <p:nvPicPr>
            <p:cNvPr id="30" name="Image 2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1926" y="2973013"/>
              <a:ext cx="457200" cy="200025"/>
            </a:xfrm>
            <a:prstGeom prst="rect">
              <a:avLst/>
            </a:prstGeom>
          </p:spPr>
        </p:pic>
        <p:sp>
          <p:nvSpPr>
            <p:cNvPr id="28" name="ZoneTexte 27"/>
            <p:cNvSpPr txBox="1"/>
            <p:nvPr/>
          </p:nvSpPr>
          <p:spPr bwMode="auto">
            <a:xfrm>
              <a:off x="8126712" y="2881591"/>
              <a:ext cx="603050" cy="307777"/>
            </a:xfrm>
            <a:prstGeom prst="rect">
              <a:avLst/>
            </a:prstGeom>
            <a:noFill/>
            <a:ln w="50800">
              <a:noFill/>
              <a:miter lim="800000"/>
              <a:headEnd/>
              <a:tailEnd/>
            </a:ln>
          </p:spPr>
          <p:txBody>
            <a:bodyPr wrap="none" rtlCol="0">
              <a:spAutoFit/>
            </a:bodyPr>
            <a:lstStyle/>
            <a:p>
              <a:pPr eaLnBrk="0" hangingPunct="0">
                <a:buNone/>
              </a:pPr>
              <a:r>
                <a:rPr lang="fr-FR" sz="1400" b="1" kern="0">
                  <a:latin typeface="Arial" pitchFamily="34" charset="0"/>
                  <a:cs typeface="Arial" pitchFamily="34" charset="0"/>
                </a:rPr>
                <a:t>Time</a:t>
              </a:r>
              <a:endParaRPr lang="fr-FR" sz="1400" b="1" kern="0" dirty="0">
                <a:latin typeface="Arial" pitchFamily="34" charset="0"/>
                <a:cs typeface="Arial" pitchFamily="34" charset="0"/>
              </a:endParaRPr>
            </a:p>
          </p:txBody>
        </p:sp>
      </p:grpSp>
    </p:spTree>
    <p:extLst>
      <p:ext uri="{BB962C8B-B14F-4D97-AF65-F5344CB8AC3E}">
        <p14:creationId xmlns:p14="http://schemas.microsoft.com/office/powerpoint/2010/main" val="35349412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7387737" y="3329416"/>
            <a:ext cx="3209282" cy="1832070"/>
          </a:xfrm>
          <a:prstGeom prst="rect">
            <a:avLst/>
          </a:prstGeom>
          <a:solidFill>
            <a:schemeClr val="accent1">
              <a:lumMod val="60000"/>
              <a:lumOff val="40000"/>
            </a:schemeClr>
          </a:soli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fr-FR"/>
              <a:t>Why is "ultrashort" important?</a:t>
            </a:r>
            <a:endParaRPr lang="en-US"/>
          </a:p>
        </p:txBody>
      </p:sp>
      <p:sp>
        <p:nvSpPr>
          <p:cNvPr id="3" name="Espace réservé du contenu 2"/>
          <p:cNvSpPr>
            <a:spLocks noGrp="1"/>
          </p:cNvSpPr>
          <p:nvPr>
            <p:ph idx="1"/>
          </p:nvPr>
        </p:nvSpPr>
        <p:spPr>
          <a:xfrm>
            <a:off x="838200" y="1825625"/>
            <a:ext cx="10515600" cy="475786"/>
          </a:xfrm>
        </p:spPr>
        <p:txBody>
          <a:bodyPr/>
          <a:lstStyle/>
          <a:p>
            <a:r>
              <a:rPr lang="fr-FR"/>
              <a:t>Let's follow the flow of energy</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93</a:t>
            </a:fld>
            <a:endParaRPr lang="fr-CH"/>
          </a:p>
        </p:txBody>
      </p:sp>
      <p:sp>
        <p:nvSpPr>
          <p:cNvPr id="5" name="Rectangle 4"/>
          <p:cNvSpPr/>
          <p:nvPr/>
        </p:nvSpPr>
        <p:spPr bwMode="auto">
          <a:xfrm>
            <a:off x="3488492" y="3792710"/>
            <a:ext cx="1339490" cy="993329"/>
          </a:xfrm>
          <a:prstGeom prst="rect">
            <a:avLst/>
          </a:prstGeom>
          <a:gradFill flip="none" rotWithShape="1">
            <a:gsLst>
              <a:gs pos="0">
                <a:srgbClr val="C00000"/>
              </a:gs>
              <a:gs pos="42000">
                <a:schemeClr val="bg1"/>
              </a:gs>
              <a:gs pos="100000">
                <a:schemeClr val="bg1"/>
              </a:gs>
            </a:gsLst>
            <a:lin ang="16200000" scaled="1"/>
            <a:tileRect/>
          </a:gra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6" name="Flèche vers le bas 5"/>
          <p:cNvSpPr/>
          <p:nvPr/>
        </p:nvSpPr>
        <p:spPr bwMode="auto">
          <a:xfrm rot="16200000">
            <a:off x="3119759" y="4254256"/>
            <a:ext cx="255857" cy="579442"/>
          </a:xfrm>
          <a:prstGeom prst="downArrow">
            <a:avLst/>
          </a:prstGeom>
          <a:solidFill>
            <a:srgbClr val="FF0000"/>
          </a:soli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7" name="Rectangle 6"/>
          <p:cNvSpPr/>
          <p:nvPr/>
        </p:nvSpPr>
        <p:spPr bwMode="auto">
          <a:xfrm>
            <a:off x="1699999" y="3792710"/>
            <a:ext cx="1339490" cy="993329"/>
          </a:xfrm>
          <a:prstGeom prst="rect">
            <a:avLst/>
          </a:prstGeom>
          <a:gradFill flip="none" rotWithShape="1">
            <a:gsLst>
              <a:gs pos="0">
                <a:srgbClr val="C00000"/>
              </a:gs>
              <a:gs pos="42000">
                <a:schemeClr val="bg1"/>
              </a:gs>
              <a:gs pos="100000">
                <a:schemeClr val="bg1"/>
              </a:gs>
            </a:gsLst>
            <a:lin ang="16200000" scaled="1"/>
            <a:tileRect/>
          </a:gra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8" name="ZoneTexte 7"/>
          <p:cNvSpPr txBox="1"/>
          <p:nvPr/>
        </p:nvSpPr>
        <p:spPr bwMode="auto">
          <a:xfrm>
            <a:off x="1804242" y="2313184"/>
            <a:ext cx="1324402" cy="338554"/>
          </a:xfrm>
          <a:prstGeom prst="rect">
            <a:avLst/>
          </a:prstGeom>
          <a:noFill/>
          <a:ln w="50800">
            <a:noFill/>
            <a:miter lim="800000"/>
            <a:headEnd/>
            <a:tailEnd/>
          </a:ln>
        </p:spPr>
        <p:txBody>
          <a:bodyPr wrap="none" rtlCol="0">
            <a:spAutoFit/>
          </a:bodyPr>
          <a:lstStyle/>
          <a:p>
            <a:pPr eaLnBrk="0" hangingPunct="0">
              <a:buNone/>
            </a:pPr>
            <a:r>
              <a:rPr lang="fr-FR" sz="1600" b="1">
                <a:latin typeface="Arial" pitchFamily="34" charset="0"/>
                <a:cs typeface="Arial" pitchFamily="34" charset="0"/>
              </a:rPr>
              <a:t>Laser pulse</a:t>
            </a:r>
          </a:p>
        </p:txBody>
      </p:sp>
      <p:sp>
        <p:nvSpPr>
          <p:cNvPr id="9" name="Rectangle 8"/>
          <p:cNvSpPr/>
          <p:nvPr/>
        </p:nvSpPr>
        <p:spPr bwMode="auto">
          <a:xfrm>
            <a:off x="3963939" y="5298254"/>
            <a:ext cx="1339490" cy="993329"/>
          </a:xfrm>
          <a:prstGeom prst="rect">
            <a:avLst/>
          </a:prstGeom>
          <a:gradFill flip="none" rotWithShape="1">
            <a:gsLst>
              <a:gs pos="0">
                <a:srgbClr val="C00000"/>
              </a:gs>
              <a:gs pos="36000">
                <a:schemeClr val="bg1"/>
              </a:gs>
              <a:gs pos="100000">
                <a:schemeClr val="bg1"/>
              </a:gs>
            </a:gsLst>
            <a:lin ang="16200000" scaled="1"/>
            <a:tileRect/>
          </a:gra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10" name="Flèche vers le bas 9"/>
          <p:cNvSpPr/>
          <p:nvPr/>
        </p:nvSpPr>
        <p:spPr bwMode="auto">
          <a:xfrm rot="19151309">
            <a:off x="4473737" y="4736651"/>
            <a:ext cx="245588" cy="556186"/>
          </a:xfrm>
          <a:prstGeom prst="downArrow">
            <a:avLst/>
          </a:prstGeom>
          <a:solidFill>
            <a:srgbClr val="FF0000"/>
          </a:soli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11" name="ZoneTexte 10"/>
          <p:cNvSpPr txBox="1"/>
          <p:nvPr/>
        </p:nvSpPr>
        <p:spPr bwMode="auto">
          <a:xfrm>
            <a:off x="1590950" y="4755941"/>
            <a:ext cx="1379769" cy="584775"/>
          </a:xfrm>
          <a:prstGeom prst="rect">
            <a:avLst/>
          </a:prstGeom>
          <a:noFill/>
          <a:ln w="50800">
            <a:noFill/>
            <a:miter lim="800000"/>
            <a:headEnd/>
            <a:tailEnd/>
          </a:ln>
        </p:spPr>
        <p:txBody>
          <a:bodyPr wrap="square" rtlCol="0">
            <a:spAutoFit/>
          </a:bodyPr>
          <a:lstStyle/>
          <a:p>
            <a:pPr eaLnBrk="0" hangingPunct="0">
              <a:buNone/>
            </a:pPr>
            <a:r>
              <a:rPr lang="fr-FR" sz="1600">
                <a:latin typeface="Arial" pitchFamily="34" charset="0"/>
                <a:cs typeface="Arial" pitchFamily="34" charset="0"/>
              </a:rPr>
              <a:t>Free electrons</a:t>
            </a:r>
          </a:p>
        </p:txBody>
      </p:sp>
      <p:sp>
        <p:nvSpPr>
          <p:cNvPr id="12" name="ZoneTexte 11"/>
          <p:cNvSpPr txBox="1"/>
          <p:nvPr/>
        </p:nvSpPr>
        <p:spPr bwMode="auto">
          <a:xfrm>
            <a:off x="3488492" y="4733845"/>
            <a:ext cx="788999" cy="338554"/>
          </a:xfrm>
          <a:prstGeom prst="rect">
            <a:avLst/>
          </a:prstGeom>
          <a:noFill/>
          <a:ln w="50800">
            <a:noFill/>
            <a:miter lim="800000"/>
            <a:headEnd/>
            <a:tailEnd/>
          </a:ln>
        </p:spPr>
        <p:txBody>
          <a:bodyPr wrap="none" rtlCol="0">
            <a:spAutoFit/>
          </a:bodyPr>
          <a:lstStyle/>
          <a:p>
            <a:pPr eaLnBrk="0" hangingPunct="0">
              <a:buNone/>
            </a:pPr>
            <a:r>
              <a:rPr lang="fr-FR" sz="1600">
                <a:latin typeface="Arial" pitchFamily="34" charset="0"/>
                <a:cs typeface="Arial" pitchFamily="34" charset="0"/>
              </a:rPr>
              <a:t>Lattice</a:t>
            </a:r>
          </a:p>
        </p:txBody>
      </p:sp>
      <p:sp>
        <p:nvSpPr>
          <p:cNvPr id="13" name="Rectangle 12"/>
          <p:cNvSpPr/>
          <p:nvPr/>
        </p:nvSpPr>
        <p:spPr bwMode="auto">
          <a:xfrm>
            <a:off x="1699999" y="3792710"/>
            <a:ext cx="1339490" cy="993329"/>
          </a:xfrm>
          <a:prstGeom prst="rect">
            <a:avLst/>
          </a:prstGeom>
          <a:solidFill>
            <a:schemeClr val="bg1"/>
          </a:solidFill>
          <a:ln w="63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sp>
        <p:nvSpPr>
          <p:cNvPr id="14" name="Rectangle 13"/>
          <p:cNvSpPr/>
          <p:nvPr/>
        </p:nvSpPr>
        <p:spPr bwMode="auto">
          <a:xfrm>
            <a:off x="3495181" y="3796387"/>
            <a:ext cx="1339490" cy="993329"/>
          </a:xfrm>
          <a:prstGeom prst="rect">
            <a:avLst/>
          </a:prstGeom>
          <a:solidFill>
            <a:schemeClr val="bg1"/>
          </a:solidFill>
          <a:ln w="63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sp>
        <p:nvSpPr>
          <p:cNvPr id="15" name="Rectangle 14"/>
          <p:cNvSpPr/>
          <p:nvPr/>
        </p:nvSpPr>
        <p:spPr bwMode="auto">
          <a:xfrm>
            <a:off x="3963939" y="5294577"/>
            <a:ext cx="1339490" cy="993329"/>
          </a:xfrm>
          <a:prstGeom prst="rect">
            <a:avLst/>
          </a:prstGeom>
          <a:solidFill>
            <a:schemeClr val="bg1"/>
          </a:solidFill>
          <a:ln w="63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sp>
        <p:nvSpPr>
          <p:cNvPr id="16" name="ZoneTexte 15"/>
          <p:cNvSpPr txBox="1"/>
          <p:nvPr/>
        </p:nvSpPr>
        <p:spPr bwMode="auto">
          <a:xfrm>
            <a:off x="3925712" y="6273698"/>
            <a:ext cx="2158992" cy="584775"/>
          </a:xfrm>
          <a:prstGeom prst="rect">
            <a:avLst/>
          </a:prstGeom>
          <a:noFill/>
          <a:ln w="50800">
            <a:noFill/>
            <a:miter lim="800000"/>
            <a:headEnd/>
            <a:tailEnd/>
          </a:ln>
        </p:spPr>
        <p:txBody>
          <a:bodyPr wrap="square" rtlCol="0">
            <a:spAutoFit/>
          </a:bodyPr>
          <a:lstStyle/>
          <a:p>
            <a:pPr eaLnBrk="0" hangingPunct="0">
              <a:buNone/>
            </a:pPr>
            <a:r>
              <a:rPr lang="fr-FR" sz="1600">
                <a:latin typeface="Arial" pitchFamily="34" charset="0"/>
                <a:cs typeface="Arial" pitchFamily="34" charset="0"/>
              </a:rPr>
              <a:t>Lattice outside the focal region</a:t>
            </a:r>
          </a:p>
        </p:txBody>
      </p:sp>
      <p:sp>
        <p:nvSpPr>
          <p:cNvPr id="17" name="Flèche vers le bas 16"/>
          <p:cNvSpPr/>
          <p:nvPr/>
        </p:nvSpPr>
        <p:spPr bwMode="auto">
          <a:xfrm>
            <a:off x="2234293" y="2754230"/>
            <a:ext cx="255857" cy="1204034"/>
          </a:xfrm>
          <a:prstGeom prst="downArrow">
            <a:avLst/>
          </a:prstGeom>
          <a:solidFill>
            <a:srgbClr val="FF0000"/>
          </a:soli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18" name="Ellipse 17"/>
          <p:cNvSpPr/>
          <p:nvPr/>
        </p:nvSpPr>
        <p:spPr bwMode="auto">
          <a:xfrm>
            <a:off x="8378744" y="3645373"/>
            <a:ext cx="1110568" cy="1110568"/>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6350" cap="flat" cmpd="sng" algn="ctr">
            <a:solidFill>
              <a:schemeClr val="tx1"/>
            </a:solidFill>
            <a:prstDash val="solid"/>
            <a:round/>
            <a:headEnd type="none" w="med" len="med"/>
            <a:tailEnd type="triangle" w="med" len="med"/>
          </a:ln>
          <a:effectLst/>
          <a:scene3d>
            <a:camera prst="isometricTopUp"/>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sp>
        <p:nvSpPr>
          <p:cNvPr id="19" name="Ellipse 18"/>
          <p:cNvSpPr/>
          <p:nvPr/>
        </p:nvSpPr>
        <p:spPr bwMode="auto">
          <a:xfrm>
            <a:off x="8664974" y="3931603"/>
            <a:ext cx="538108" cy="538108"/>
          </a:xfrm>
          <a:prstGeom prst="ellipse">
            <a:avLst/>
          </a:prstGeom>
          <a:solidFill>
            <a:srgbClr val="FF0000"/>
          </a:solidFill>
          <a:ln w="6350" cap="flat" cmpd="sng" algn="ctr">
            <a:solidFill>
              <a:schemeClr val="tx1"/>
            </a:solidFill>
            <a:prstDash val="solid"/>
            <a:round/>
            <a:headEnd type="none" w="med" len="med"/>
            <a:tailEnd type="triangle" w="med" len="med"/>
          </a:ln>
          <a:effectLst/>
          <a:scene3d>
            <a:camera prst="isometricTopUp"/>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cxnSp>
        <p:nvCxnSpPr>
          <p:cNvPr id="20" name="Connecteur droit avec flèche 19"/>
          <p:cNvCxnSpPr/>
          <p:nvPr/>
        </p:nvCxnSpPr>
        <p:spPr bwMode="auto">
          <a:xfrm flipV="1">
            <a:off x="5053151" y="4214200"/>
            <a:ext cx="3762553" cy="6018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Connecteur droit avec flèche 20"/>
          <p:cNvCxnSpPr/>
          <p:nvPr/>
        </p:nvCxnSpPr>
        <p:spPr bwMode="auto">
          <a:xfrm flipV="1">
            <a:off x="5345755" y="4354110"/>
            <a:ext cx="3319219" cy="131430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 name="Flèche vers le bas 21"/>
          <p:cNvSpPr/>
          <p:nvPr/>
        </p:nvSpPr>
        <p:spPr bwMode="auto">
          <a:xfrm>
            <a:off x="8815704" y="3289227"/>
            <a:ext cx="255857" cy="868689"/>
          </a:xfrm>
          <a:prstGeom prst="downArrow">
            <a:avLst/>
          </a:prstGeom>
          <a:solidFill>
            <a:srgbClr val="FF0000"/>
          </a:soli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25" name="ZoneTexte 24"/>
          <p:cNvSpPr txBox="1"/>
          <p:nvPr/>
        </p:nvSpPr>
        <p:spPr bwMode="auto">
          <a:xfrm>
            <a:off x="8164910" y="3026169"/>
            <a:ext cx="1324402" cy="338554"/>
          </a:xfrm>
          <a:prstGeom prst="rect">
            <a:avLst/>
          </a:prstGeom>
          <a:noFill/>
          <a:ln w="50800">
            <a:noFill/>
            <a:miter lim="800000"/>
            <a:headEnd/>
            <a:tailEnd/>
          </a:ln>
        </p:spPr>
        <p:txBody>
          <a:bodyPr wrap="none" rtlCol="0">
            <a:spAutoFit/>
          </a:bodyPr>
          <a:lstStyle/>
          <a:p>
            <a:pPr eaLnBrk="0" hangingPunct="0">
              <a:buNone/>
            </a:pPr>
            <a:r>
              <a:rPr lang="fr-FR" sz="1600" b="1">
                <a:latin typeface="Arial" pitchFamily="34" charset="0"/>
                <a:cs typeface="Arial" pitchFamily="34" charset="0"/>
              </a:rPr>
              <a:t>Laser pulse</a:t>
            </a:r>
          </a:p>
        </p:txBody>
      </p:sp>
      <p:sp>
        <p:nvSpPr>
          <p:cNvPr id="27" name="ZoneTexte 26"/>
          <p:cNvSpPr txBox="1"/>
          <p:nvPr/>
        </p:nvSpPr>
        <p:spPr bwMode="auto">
          <a:xfrm>
            <a:off x="7258348" y="4152301"/>
            <a:ext cx="1188146" cy="338554"/>
          </a:xfrm>
          <a:prstGeom prst="rect">
            <a:avLst/>
          </a:prstGeom>
          <a:noFill/>
          <a:ln w="50800">
            <a:noFill/>
            <a:miter lim="800000"/>
            <a:headEnd/>
            <a:tailEnd/>
          </a:ln>
          <a:scene3d>
            <a:camera prst="isometricTopUp"/>
            <a:lightRig rig="threePt" dir="t"/>
          </a:scene3d>
        </p:spPr>
        <p:txBody>
          <a:bodyPr wrap="none" rtlCol="0">
            <a:spAutoFit/>
          </a:bodyPr>
          <a:lstStyle/>
          <a:p>
            <a:pPr eaLnBrk="0" hangingPunct="0">
              <a:buNone/>
            </a:pPr>
            <a:r>
              <a:rPr lang="fr-FR" sz="1600" b="1">
                <a:latin typeface="Arial" pitchFamily="34" charset="0"/>
                <a:cs typeface="Arial" pitchFamily="34" charset="0"/>
              </a:rPr>
              <a:t>workpiece</a:t>
            </a:r>
          </a:p>
        </p:txBody>
      </p:sp>
    </p:spTree>
    <p:extLst>
      <p:ext uri="{BB962C8B-B14F-4D97-AF65-F5344CB8AC3E}">
        <p14:creationId xmlns:p14="http://schemas.microsoft.com/office/powerpoint/2010/main" val="24920837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7387737" y="3329416"/>
            <a:ext cx="3209282" cy="1832070"/>
          </a:xfrm>
          <a:prstGeom prst="rect">
            <a:avLst/>
          </a:prstGeom>
          <a:solidFill>
            <a:schemeClr val="accent1">
              <a:lumMod val="60000"/>
              <a:lumOff val="40000"/>
            </a:schemeClr>
          </a:soli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fr-FR"/>
              <a:t>Why is "ultrashort" important?</a:t>
            </a:r>
            <a:endParaRPr lang="en-US"/>
          </a:p>
        </p:txBody>
      </p:sp>
      <p:sp>
        <p:nvSpPr>
          <p:cNvPr id="3" name="Espace réservé du contenu 2"/>
          <p:cNvSpPr>
            <a:spLocks noGrp="1"/>
          </p:cNvSpPr>
          <p:nvPr>
            <p:ph idx="1"/>
          </p:nvPr>
        </p:nvSpPr>
        <p:spPr>
          <a:xfrm>
            <a:off x="838200" y="1825625"/>
            <a:ext cx="10515600" cy="475786"/>
          </a:xfrm>
        </p:spPr>
        <p:txBody>
          <a:bodyPr/>
          <a:lstStyle/>
          <a:p>
            <a:r>
              <a:rPr lang="fr-FR"/>
              <a:t>Let's follow the flow of energy</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94</a:t>
            </a:fld>
            <a:endParaRPr lang="fr-CH"/>
          </a:p>
        </p:txBody>
      </p:sp>
      <p:sp>
        <p:nvSpPr>
          <p:cNvPr id="5" name="Rectangle 4"/>
          <p:cNvSpPr/>
          <p:nvPr/>
        </p:nvSpPr>
        <p:spPr bwMode="auto">
          <a:xfrm>
            <a:off x="3488492" y="3792710"/>
            <a:ext cx="1339490" cy="993329"/>
          </a:xfrm>
          <a:prstGeom prst="rect">
            <a:avLst/>
          </a:prstGeom>
          <a:gradFill flip="none" rotWithShape="1">
            <a:gsLst>
              <a:gs pos="0">
                <a:srgbClr val="C00000"/>
              </a:gs>
              <a:gs pos="42000">
                <a:schemeClr val="bg1"/>
              </a:gs>
              <a:gs pos="100000">
                <a:schemeClr val="bg1"/>
              </a:gs>
            </a:gsLst>
            <a:lin ang="16200000" scaled="1"/>
            <a:tileRect/>
          </a:gra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7" name="Rectangle 6"/>
          <p:cNvSpPr/>
          <p:nvPr/>
        </p:nvSpPr>
        <p:spPr bwMode="auto">
          <a:xfrm>
            <a:off x="1699999" y="3792710"/>
            <a:ext cx="1339490" cy="993329"/>
          </a:xfrm>
          <a:prstGeom prst="rect">
            <a:avLst/>
          </a:prstGeom>
          <a:gradFill flip="none" rotWithShape="1">
            <a:gsLst>
              <a:gs pos="0">
                <a:srgbClr val="C00000"/>
              </a:gs>
              <a:gs pos="42000">
                <a:schemeClr val="bg1"/>
              </a:gs>
              <a:gs pos="100000">
                <a:schemeClr val="bg1"/>
              </a:gs>
            </a:gsLst>
            <a:lin ang="16200000" scaled="1"/>
            <a:tileRect/>
          </a:gra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8" name="ZoneTexte 7"/>
          <p:cNvSpPr txBox="1"/>
          <p:nvPr/>
        </p:nvSpPr>
        <p:spPr bwMode="auto">
          <a:xfrm>
            <a:off x="1804242" y="2313184"/>
            <a:ext cx="1277914" cy="338554"/>
          </a:xfrm>
          <a:prstGeom prst="rect">
            <a:avLst/>
          </a:prstGeom>
          <a:noFill/>
          <a:ln w="50800">
            <a:noFill/>
            <a:miter lim="800000"/>
            <a:headEnd/>
            <a:tailEnd/>
          </a:ln>
        </p:spPr>
        <p:txBody>
          <a:bodyPr wrap="none" rtlCol="0">
            <a:spAutoFit/>
          </a:bodyPr>
          <a:lstStyle/>
          <a:p>
            <a:pPr eaLnBrk="0" hangingPunct="0">
              <a:buNone/>
            </a:pPr>
            <a:r>
              <a:rPr lang="fr-FR" sz="1600" b="1">
                <a:latin typeface="Arial" pitchFamily="34" charset="0"/>
                <a:cs typeface="Arial" pitchFamily="34" charset="0"/>
              </a:rPr>
              <a:t>Long pulse</a:t>
            </a:r>
          </a:p>
        </p:txBody>
      </p:sp>
      <p:sp>
        <p:nvSpPr>
          <p:cNvPr id="9" name="Rectangle 8"/>
          <p:cNvSpPr/>
          <p:nvPr/>
        </p:nvSpPr>
        <p:spPr bwMode="auto">
          <a:xfrm>
            <a:off x="3963939" y="5298254"/>
            <a:ext cx="1339490" cy="993329"/>
          </a:xfrm>
          <a:prstGeom prst="rect">
            <a:avLst/>
          </a:prstGeom>
          <a:gradFill flip="none" rotWithShape="1">
            <a:gsLst>
              <a:gs pos="0">
                <a:srgbClr val="C00000"/>
              </a:gs>
              <a:gs pos="36000">
                <a:schemeClr val="bg1"/>
              </a:gs>
              <a:gs pos="100000">
                <a:schemeClr val="bg1"/>
              </a:gs>
            </a:gsLst>
            <a:lin ang="16200000" scaled="1"/>
            <a:tileRect/>
          </a:gra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10" name="Flèche vers le bas 9"/>
          <p:cNvSpPr/>
          <p:nvPr/>
        </p:nvSpPr>
        <p:spPr bwMode="auto">
          <a:xfrm rot="19151309">
            <a:off x="4473737" y="4736651"/>
            <a:ext cx="245588" cy="556186"/>
          </a:xfrm>
          <a:prstGeom prst="downArrow">
            <a:avLst/>
          </a:prstGeom>
          <a:solidFill>
            <a:srgbClr val="FF0000"/>
          </a:soli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11" name="ZoneTexte 10"/>
          <p:cNvSpPr txBox="1"/>
          <p:nvPr/>
        </p:nvSpPr>
        <p:spPr bwMode="auto">
          <a:xfrm>
            <a:off x="1590950" y="4755941"/>
            <a:ext cx="1379769" cy="584775"/>
          </a:xfrm>
          <a:prstGeom prst="rect">
            <a:avLst/>
          </a:prstGeom>
          <a:noFill/>
          <a:ln w="50800">
            <a:noFill/>
            <a:miter lim="800000"/>
            <a:headEnd/>
            <a:tailEnd/>
          </a:ln>
        </p:spPr>
        <p:txBody>
          <a:bodyPr wrap="square" rtlCol="0">
            <a:spAutoFit/>
          </a:bodyPr>
          <a:lstStyle/>
          <a:p>
            <a:pPr eaLnBrk="0" hangingPunct="0">
              <a:buNone/>
            </a:pPr>
            <a:r>
              <a:rPr lang="fr-FR" sz="1600">
                <a:latin typeface="Arial" pitchFamily="34" charset="0"/>
                <a:cs typeface="Arial" pitchFamily="34" charset="0"/>
              </a:rPr>
              <a:t>Free electrons</a:t>
            </a:r>
          </a:p>
        </p:txBody>
      </p:sp>
      <p:sp>
        <p:nvSpPr>
          <p:cNvPr id="12" name="ZoneTexte 11"/>
          <p:cNvSpPr txBox="1"/>
          <p:nvPr/>
        </p:nvSpPr>
        <p:spPr bwMode="auto">
          <a:xfrm>
            <a:off x="3488492" y="4733845"/>
            <a:ext cx="788999" cy="338554"/>
          </a:xfrm>
          <a:prstGeom prst="rect">
            <a:avLst/>
          </a:prstGeom>
          <a:noFill/>
          <a:ln w="50800">
            <a:noFill/>
            <a:miter lim="800000"/>
            <a:headEnd/>
            <a:tailEnd/>
          </a:ln>
        </p:spPr>
        <p:txBody>
          <a:bodyPr wrap="none" rtlCol="0">
            <a:spAutoFit/>
          </a:bodyPr>
          <a:lstStyle/>
          <a:p>
            <a:pPr eaLnBrk="0" hangingPunct="0">
              <a:buNone/>
            </a:pPr>
            <a:r>
              <a:rPr lang="fr-FR" sz="1600">
                <a:latin typeface="Arial" pitchFamily="34" charset="0"/>
                <a:cs typeface="Arial" pitchFamily="34" charset="0"/>
              </a:rPr>
              <a:t>Lattice</a:t>
            </a:r>
          </a:p>
        </p:txBody>
      </p:sp>
      <p:sp>
        <p:nvSpPr>
          <p:cNvPr id="13" name="Rectangle 12"/>
          <p:cNvSpPr/>
          <p:nvPr/>
        </p:nvSpPr>
        <p:spPr bwMode="auto">
          <a:xfrm>
            <a:off x="1699999" y="3792710"/>
            <a:ext cx="1339490" cy="993329"/>
          </a:xfrm>
          <a:prstGeom prst="rect">
            <a:avLst/>
          </a:prstGeom>
          <a:solidFill>
            <a:schemeClr val="bg1"/>
          </a:solidFill>
          <a:ln w="63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sp>
        <p:nvSpPr>
          <p:cNvPr id="14" name="Rectangle 13"/>
          <p:cNvSpPr/>
          <p:nvPr/>
        </p:nvSpPr>
        <p:spPr bwMode="auto">
          <a:xfrm>
            <a:off x="3495181" y="3796387"/>
            <a:ext cx="1339490" cy="993329"/>
          </a:xfrm>
          <a:prstGeom prst="rect">
            <a:avLst/>
          </a:prstGeom>
          <a:solidFill>
            <a:schemeClr val="bg1"/>
          </a:solidFill>
          <a:ln w="63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sp>
        <p:nvSpPr>
          <p:cNvPr id="15" name="Rectangle 14"/>
          <p:cNvSpPr/>
          <p:nvPr/>
        </p:nvSpPr>
        <p:spPr bwMode="auto">
          <a:xfrm>
            <a:off x="3963939" y="5294577"/>
            <a:ext cx="1339490" cy="993329"/>
          </a:xfrm>
          <a:prstGeom prst="rect">
            <a:avLst/>
          </a:prstGeom>
          <a:solidFill>
            <a:schemeClr val="bg1"/>
          </a:solidFill>
          <a:ln w="63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sp>
        <p:nvSpPr>
          <p:cNvPr id="16" name="ZoneTexte 15"/>
          <p:cNvSpPr txBox="1"/>
          <p:nvPr/>
        </p:nvSpPr>
        <p:spPr bwMode="auto">
          <a:xfrm>
            <a:off x="3925712" y="6273698"/>
            <a:ext cx="2158992" cy="584775"/>
          </a:xfrm>
          <a:prstGeom prst="rect">
            <a:avLst/>
          </a:prstGeom>
          <a:noFill/>
          <a:ln w="50800">
            <a:noFill/>
            <a:miter lim="800000"/>
            <a:headEnd/>
            <a:tailEnd/>
          </a:ln>
        </p:spPr>
        <p:txBody>
          <a:bodyPr wrap="square" rtlCol="0">
            <a:spAutoFit/>
          </a:bodyPr>
          <a:lstStyle/>
          <a:p>
            <a:pPr eaLnBrk="0" hangingPunct="0">
              <a:buNone/>
            </a:pPr>
            <a:r>
              <a:rPr lang="fr-FR" sz="1600">
                <a:latin typeface="Arial" pitchFamily="34" charset="0"/>
                <a:cs typeface="Arial" pitchFamily="34" charset="0"/>
              </a:rPr>
              <a:t>Lattice outside the focal region</a:t>
            </a:r>
          </a:p>
        </p:txBody>
      </p:sp>
      <p:sp>
        <p:nvSpPr>
          <p:cNvPr id="18" name="Ellipse 17"/>
          <p:cNvSpPr/>
          <p:nvPr/>
        </p:nvSpPr>
        <p:spPr bwMode="auto">
          <a:xfrm>
            <a:off x="8378744" y="3645373"/>
            <a:ext cx="1110568" cy="1110568"/>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6350" cap="flat" cmpd="sng" algn="ctr">
            <a:solidFill>
              <a:schemeClr val="tx1"/>
            </a:solidFill>
            <a:prstDash val="solid"/>
            <a:round/>
            <a:headEnd type="none" w="med" len="med"/>
            <a:tailEnd type="triangle" w="med" len="med"/>
          </a:ln>
          <a:effectLst/>
          <a:scene3d>
            <a:camera prst="isometricTopUp"/>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sp>
        <p:nvSpPr>
          <p:cNvPr id="19" name="Ellipse 18"/>
          <p:cNvSpPr/>
          <p:nvPr/>
        </p:nvSpPr>
        <p:spPr bwMode="auto">
          <a:xfrm>
            <a:off x="8664974" y="3931603"/>
            <a:ext cx="538108" cy="538108"/>
          </a:xfrm>
          <a:prstGeom prst="ellipse">
            <a:avLst/>
          </a:prstGeom>
          <a:solidFill>
            <a:srgbClr val="FF0000"/>
          </a:solidFill>
          <a:ln w="6350" cap="flat" cmpd="sng" algn="ctr">
            <a:solidFill>
              <a:schemeClr val="tx1"/>
            </a:solidFill>
            <a:prstDash val="solid"/>
            <a:round/>
            <a:headEnd type="none" w="med" len="med"/>
            <a:tailEnd type="triangle" w="med" len="med"/>
          </a:ln>
          <a:effectLst/>
          <a:scene3d>
            <a:camera prst="isometricTopUp"/>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cxnSp>
        <p:nvCxnSpPr>
          <p:cNvPr id="20" name="Connecteur droit avec flèche 19"/>
          <p:cNvCxnSpPr/>
          <p:nvPr/>
        </p:nvCxnSpPr>
        <p:spPr bwMode="auto">
          <a:xfrm flipV="1">
            <a:off x="5053151" y="4214200"/>
            <a:ext cx="3762553" cy="6018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Connecteur droit avec flèche 20"/>
          <p:cNvCxnSpPr/>
          <p:nvPr/>
        </p:nvCxnSpPr>
        <p:spPr bwMode="auto">
          <a:xfrm flipV="1">
            <a:off x="5345755" y="4354110"/>
            <a:ext cx="3319219" cy="131430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 name="Flèche vers le bas 21"/>
          <p:cNvSpPr/>
          <p:nvPr/>
        </p:nvSpPr>
        <p:spPr bwMode="auto">
          <a:xfrm>
            <a:off x="8815704" y="3289227"/>
            <a:ext cx="255857" cy="868689"/>
          </a:xfrm>
          <a:prstGeom prst="downArrow">
            <a:avLst/>
          </a:prstGeom>
          <a:solidFill>
            <a:srgbClr val="FF0000"/>
          </a:soli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25" name="ZoneTexte 24"/>
          <p:cNvSpPr txBox="1"/>
          <p:nvPr/>
        </p:nvSpPr>
        <p:spPr bwMode="auto">
          <a:xfrm>
            <a:off x="8164910" y="3026169"/>
            <a:ext cx="1324402" cy="338554"/>
          </a:xfrm>
          <a:prstGeom prst="rect">
            <a:avLst/>
          </a:prstGeom>
          <a:noFill/>
          <a:ln w="50800">
            <a:noFill/>
            <a:miter lim="800000"/>
            <a:headEnd/>
            <a:tailEnd/>
          </a:ln>
        </p:spPr>
        <p:txBody>
          <a:bodyPr wrap="none" rtlCol="0">
            <a:spAutoFit/>
          </a:bodyPr>
          <a:lstStyle/>
          <a:p>
            <a:pPr eaLnBrk="0" hangingPunct="0">
              <a:buNone/>
            </a:pPr>
            <a:r>
              <a:rPr lang="fr-FR" sz="1600" b="1">
                <a:latin typeface="Arial" pitchFamily="34" charset="0"/>
                <a:cs typeface="Arial" pitchFamily="34" charset="0"/>
              </a:rPr>
              <a:t>Laser pulse</a:t>
            </a:r>
          </a:p>
        </p:txBody>
      </p:sp>
      <p:sp>
        <p:nvSpPr>
          <p:cNvPr id="27" name="ZoneTexte 26"/>
          <p:cNvSpPr txBox="1"/>
          <p:nvPr/>
        </p:nvSpPr>
        <p:spPr bwMode="auto">
          <a:xfrm>
            <a:off x="7258348" y="4152301"/>
            <a:ext cx="1188146" cy="338554"/>
          </a:xfrm>
          <a:prstGeom prst="rect">
            <a:avLst/>
          </a:prstGeom>
          <a:noFill/>
          <a:ln w="50800">
            <a:noFill/>
            <a:miter lim="800000"/>
            <a:headEnd/>
            <a:tailEnd/>
          </a:ln>
          <a:scene3d>
            <a:camera prst="isometricTopUp"/>
            <a:lightRig rig="threePt" dir="t"/>
          </a:scene3d>
        </p:spPr>
        <p:txBody>
          <a:bodyPr wrap="none" rtlCol="0">
            <a:spAutoFit/>
          </a:bodyPr>
          <a:lstStyle/>
          <a:p>
            <a:pPr eaLnBrk="0" hangingPunct="0">
              <a:buNone/>
            </a:pPr>
            <a:r>
              <a:rPr lang="fr-FR" sz="1600" b="1">
                <a:latin typeface="Arial" pitchFamily="34" charset="0"/>
                <a:cs typeface="Arial" pitchFamily="34" charset="0"/>
              </a:rPr>
              <a:t>workpiece</a:t>
            </a:r>
          </a:p>
        </p:txBody>
      </p:sp>
      <p:sp>
        <p:nvSpPr>
          <p:cNvPr id="28" name="Rectangle 27"/>
          <p:cNvSpPr/>
          <p:nvPr/>
        </p:nvSpPr>
        <p:spPr bwMode="auto">
          <a:xfrm>
            <a:off x="3478054" y="3794798"/>
            <a:ext cx="1339490" cy="993329"/>
          </a:xfrm>
          <a:prstGeom prst="rect">
            <a:avLst/>
          </a:prstGeom>
          <a:gradFill flip="none" rotWithShape="1">
            <a:gsLst>
              <a:gs pos="0">
                <a:srgbClr val="C00000"/>
              </a:gs>
              <a:gs pos="42000">
                <a:schemeClr val="bg1"/>
              </a:gs>
              <a:gs pos="100000">
                <a:schemeClr val="bg1"/>
              </a:gs>
            </a:gsLst>
            <a:lin ang="16200000" scaled="1"/>
            <a:tileRect/>
          </a:gra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29" name="Rectangle 28"/>
          <p:cNvSpPr/>
          <p:nvPr/>
        </p:nvSpPr>
        <p:spPr bwMode="auto">
          <a:xfrm>
            <a:off x="1689561" y="3794798"/>
            <a:ext cx="1339490" cy="993329"/>
          </a:xfrm>
          <a:prstGeom prst="rect">
            <a:avLst/>
          </a:prstGeom>
          <a:gradFill flip="none" rotWithShape="1">
            <a:gsLst>
              <a:gs pos="0">
                <a:srgbClr val="C00000"/>
              </a:gs>
              <a:gs pos="42000">
                <a:schemeClr val="bg1"/>
              </a:gs>
              <a:gs pos="100000">
                <a:schemeClr val="bg1"/>
              </a:gs>
            </a:gsLst>
            <a:lin ang="16200000" scaled="1"/>
            <a:tileRect/>
          </a:gra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30" name="Rectangle 29"/>
          <p:cNvSpPr/>
          <p:nvPr/>
        </p:nvSpPr>
        <p:spPr bwMode="auto">
          <a:xfrm>
            <a:off x="3953501" y="5300342"/>
            <a:ext cx="1339490" cy="993329"/>
          </a:xfrm>
          <a:prstGeom prst="rect">
            <a:avLst/>
          </a:prstGeom>
          <a:gradFill flip="none" rotWithShape="1">
            <a:gsLst>
              <a:gs pos="0">
                <a:srgbClr val="C00000"/>
              </a:gs>
              <a:gs pos="36000">
                <a:schemeClr val="bg1"/>
              </a:gs>
              <a:gs pos="100000">
                <a:schemeClr val="bg1"/>
              </a:gs>
            </a:gsLst>
            <a:lin ang="16200000" scaled="1"/>
            <a:tileRect/>
          </a:gra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17" name="Flèche vers le bas 16"/>
          <p:cNvSpPr/>
          <p:nvPr/>
        </p:nvSpPr>
        <p:spPr bwMode="auto">
          <a:xfrm>
            <a:off x="2234293" y="2754230"/>
            <a:ext cx="255857" cy="1204034"/>
          </a:xfrm>
          <a:prstGeom prst="downArrow">
            <a:avLst/>
          </a:prstGeom>
          <a:solidFill>
            <a:srgbClr val="FF0000"/>
          </a:soli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6" name="Flèche vers le bas 5"/>
          <p:cNvSpPr/>
          <p:nvPr/>
        </p:nvSpPr>
        <p:spPr bwMode="auto">
          <a:xfrm rot="16200000">
            <a:off x="3119759" y="4254256"/>
            <a:ext cx="255857" cy="579442"/>
          </a:xfrm>
          <a:prstGeom prst="downArrow">
            <a:avLst/>
          </a:prstGeom>
          <a:solidFill>
            <a:srgbClr val="FF0000"/>
          </a:soli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1794047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7387737" y="3329416"/>
            <a:ext cx="3209282" cy="1832070"/>
          </a:xfrm>
          <a:prstGeom prst="rect">
            <a:avLst/>
          </a:prstGeom>
          <a:solidFill>
            <a:schemeClr val="accent1">
              <a:lumMod val="60000"/>
              <a:lumOff val="40000"/>
            </a:schemeClr>
          </a:soli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fr-FR"/>
              <a:t>Why is "ultrashort" important?</a:t>
            </a:r>
            <a:endParaRPr lang="en-US"/>
          </a:p>
        </p:txBody>
      </p:sp>
      <p:sp>
        <p:nvSpPr>
          <p:cNvPr id="3" name="Espace réservé du contenu 2"/>
          <p:cNvSpPr>
            <a:spLocks noGrp="1"/>
          </p:cNvSpPr>
          <p:nvPr>
            <p:ph idx="1"/>
          </p:nvPr>
        </p:nvSpPr>
        <p:spPr>
          <a:xfrm>
            <a:off x="838200" y="1825625"/>
            <a:ext cx="10515600" cy="475786"/>
          </a:xfrm>
        </p:spPr>
        <p:txBody>
          <a:bodyPr/>
          <a:lstStyle/>
          <a:p>
            <a:r>
              <a:rPr lang="fr-FR"/>
              <a:t>Let's follow the flow of energy</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95</a:t>
            </a:fld>
            <a:endParaRPr lang="fr-CH"/>
          </a:p>
        </p:txBody>
      </p:sp>
      <p:sp>
        <p:nvSpPr>
          <p:cNvPr id="5" name="Rectangle 4"/>
          <p:cNvSpPr/>
          <p:nvPr/>
        </p:nvSpPr>
        <p:spPr bwMode="auto">
          <a:xfrm>
            <a:off x="3488492" y="3792710"/>
            <a:ext cx="1339490" cy="993329"/>
          </a:xfrm>
          <a:prstGeom prst="rect">
            <a:avLst/>
          </a:prstGeom>
          <a:gradFill flip="none" rotWithShape="1">
            <a:gsLst>
              <a:gs pos="0">
                <a:srgbClr val="C00000"/>
              </a:gs>
              <a:gs pos="42000">
                <a:schemeClr val="bg1"/>
              </a:gs>
              <a:gs pos="100000">
                <a:schemeClr val="bg1"/>
              </a:gs>
            </a:gsLst>
            <a:lin ang="16200000" scaled="1"/>
            <a:tileRect/>
          </a:gra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7" name="Rectangle 6"/>
          <p:cNvSpPr/>
          <p:nvPr/>
        </p:nvSpPr>
        <p:spPr bwMode="auto">
          <a:xfrm>
            <a:off x="1699999" y="3792710"/>
            <a:ext cx="1339490" cy="993329"/>
          </a:xfrm>
          <a:prstGeom prst="rect">
            <a:avLst/>
          </a:prstGeom>
          <a:gradFill flip="none" rotWithShape="1">
            <a:gsLst>
              <a:gs pos="0">
                <a:srgbClr val="C00000"/>
              </a:gs>
              <a:gs pos="42000">
                <a:schemeClr val="bg1"/>
              </a:gs>
              <a:gs pos="100000">
                <a:schemeClr val="bg1"/>
              </a:gs>
            </a:gsLst>
            <a:lin ang="16200000" scaled="1"/>
            <a:tileRect/>
          </a:gra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8" name="ZoneTexte 7"/>
          <p:cNvSpPr txBox="1"/>
          <p:nvPr/>
        </p:nvSpPr>
        <p:spPr bwMode="auto">
          <a:xfrm>
            <a:off x="1804242" y="2313184"/>
            <a:ext cx="1758815" cy="338554"/>
          </a:xfrm>
          <a:prstGeom prst="rect">
            <a:avLst/>
          </a:prstGeom>
          <a:noFill/>
          <a:ln w="50800">
            <a:noFill/>
            <a:miter lim="800000"/>
            <a:headEnd/>
            <a:tailEnd/>
          </a:ln>
        </p:spPr>
        <p:txBody>
          <a:bodyPr wrap="none" rtlCol="0">
            <a:spAutoFit/>
          </a:bodyPr>
          <a:lstStyle/>
          <a:p>
            <a:pPr eaLnBrk="0" hangingPunct="0">
              <a:buNone/>
            </a:pPr>
            <a:r>
              <a:rPr lang="fr-FR" sz="1600" b="1">
                <a:latin typeface="Arial" pitchFamily="34" charset="0"/>
                <a:cs typeface="Arial" pitchFamily="34" charset="0"/>
              </a:rPr>
              <a:t>Ultrashort pulse</a:t>
            </a:r>
          </a:p>
        </p:txBody>
      </p:sp>
      <p:sp>
        <p:nvSpPr>
          <p:cNvPr id="9" name="Rectangle 8"/>
          <p:cNvSpPr/>
          <p:nvPr/>
        </p:nvSpPr>
        <p:spPr bwMode="auto">
          <a:xfrm>
            <a:off x="3963939" y="5298254"/>
            <a:ext cx="1339490" cy="993329"/>
          </a:xfrm>
          <a:prstGeom prst="rect">
            <a:avLst/>
          </a:prstGeom>
          <a:gradFill flip="none" rotWithShape="1">
            <a:gsLst>
              <a:gs pos="0">
                <a:srgbClr val="C00000"/>
              </a:gs>
              <a:gs pos="36000">
                <a:schemeClr val="bg1"/>
              </a:gs>
              <a:gs pos="100000">
                <a:schemeClr val="bg1"/>
              </a:gs>
            </a:gsLst>
            <a:lin ang="16200000" scaled="1"/>
            <a:tileRect/>
          </a:gra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10" name="Flèche vers le bas 9"/>
          <p:cNvSpPr/>
          <p:nvPr/>
        </p:nvSpPr>
        <p:spPr bwMode="auto">
          <a:xfrm rot="19151309">
            <a:off x="4473737" y="4736651"/>
            <a:ext cx="245588" cy="556186"/>
          </a:xfrm>
          <a:prstGeom prst="downArrow">
            <a:avLst/>
          </a:prstGeom>
          <a:solidFill>
            <a:srgbClr val="FF0000"/>
          </a:soli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11" name="ZoneTexte 10"/>
          <p:cNvSpPr txBox="1"/>
          <p:nvPr/>
        </p:nvSpPr>
        <p:spPr bwMode="auto">
          <a:xfrm>
            <a:off x="1590950" y="4755941"/>
            <a:ext cx="1379769" cy="584775"/>
          </a:xfrm>
          <a:prstGeom prst="rect">
            <a:avLst/>
          </a:prstGeom>
          <a:noFill/>
          <a:ln w="50800">
            <a:noFill/>
            <a:miter lim="800000"/>
            <a:headEnd/>
            <a:tailEnd/>
          </a:ln>
        </p:spPr>
        <p:txBody>
          <a:bodyPr wrap="square" rtlCol="0">
            <a:spAutoFit/>
          </a:bodyPr>
          <a:lstStyle/>
          <a:p>
            <a:pPr eaLnBrk="0" hangingPunct="0">
              <a:buNone/>
            </a:pPr>
            <a:r>
              <a:rPr lang="fr-FR" sz="1600">
                <a:latin typeface="Arial" pitchFamily="34" charset="0"/>
                <a:cs typeface="Arial" pitchFamily="34" charset="0"/>
              </a:rPr>
              <a:t>Free electrons</a:t>
            </a:r>
          </a:p>
        </p:txBody>
      </p:sp>
      <p:sp>
        <p:nvSpPr>
          <p:cNvPr id="12" name="ZoneTexte 11"/>
          <p:cNvSpPr txBox="1"/>
          <p:nvPr/>
        </p:nvSpPr>
        <p:spPr bwMode="auto">
          <a:xfrm>
            <a:off x="3488492" y="4733845"/>
            <a:ext cx="788999" cy="338554"/>
          </a:xfrm>
          <a:prstGeom prst="rect">
            <a:avLst/>
          </a:prstGeom>
          <a:noFill/>
          <a:ln w="50800">
            <a:noFill/>
            <a:miter lim="800000"/>
            <a:headEnd/>
            <a:tailEnd/>
          </a:ln>
        </p:spPr>
        <p:txBody>
          <a:bodyPr wrap="none" rtlCol="0">
            <a:spAutoFit/>
          </a:bodyPr>
          <a:lstStyle/>
          <a:p>
            <a:pPr eaLnBrk="0" hangingPunct="0">
              <a:buNone/>
            </a:pPr>
            <a:r>
              <a:rPr lang="fr-FR" sz="1600">
                <a:latin typeface="Arial" pitchFamily="34" charset="0"/>
                <a:cs typeface="Arial" pitchFamily="34" charset="0"/>
              </a:rPr>
              <a:t>Lattice</a:t>
            </a:r>
          </a:p>
        </p:txBody>
      </p:sp>
      <p:sp>
        <p:nvSpPr>
          <p:cNvPr id="13" name="Rectangle 12"/>
          <p:cNvSpPr/>
          <p:nvPr/>
        </p:nvSpPr>
        <p:spPr bwMode="auto">
          <a:xfrm>
            <a:off x="1699999" y="3792710"/>
            <a:ext cx="1339490" cy="993329"/>
          </a:xfrm>
          <a:prstGeom prst="rect">
            <a:avLst/>
          </a:prstGeom>
          <a:solidFill>
            <a:schemeClr val="bg1"/>
          </a:solidFill>
          <a:ln w="63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sp>
        <p:nvSpPr>
          <p:cNvPr id="14" name="Rectangle 13"/>
          <p:cNvSpPr/>
          <p:nvPr/>
        </p:nvSpPr>
        <p:spPr bwMode="auto">
          <a:xfrm>
            <a:off x="3495181" y="3796387"/>
            <a:ext cx="1339490" cy="993329"/>
          </a:xfrm>
          <a:prstGeom prst="rect">
            <a:avLst/>
          </a:prstGeom>
          <a:solidFill>
            <a:schemeClr val="bg1"/>
          </a:solidFill>
          <a:ln w="63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sp>
        <p:nvSpPr>
          <p:cNvPr id="15" name="Rectangle 14"/>
          <p:cNvSpPr/>
          <p:nvPr/>
        </p:nvSpPr>
        <p:spPr bwMode="auto">
          <a:xfrm>
            <a:off x="3963939" y="5294577"/>
            <a:ext cx="1339490" cy="993329"/>
          </a:xfrm>
          <a:prstGeom prst="rect">
            <a:avLst/>
          </a:prstGeom>
          <a:solidFill>
            <a:schemeClr val="bg1"/>
          </a:solidFill>
          <a:ln w="63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sp>
        <p:nvSpPr>
          <p:cNvPr id="16" name="ZoneTexte 15"/>
          <p:cNvSpPr txBox="1"/>
          <p:nvPr/>
        </p:nvSpPr>
        <p:spPr bwMode="auto">
          <a:xfrm>
            <a:off x="3925712" y="6273698"/>
            <a:ext cx="2158992" cy="584775"/>
          </a:xfrm>
          <a:prstGeom prst="rect">
            <a:avLst/>
          </a:prstGeom>
          <a:noFill/>
          <a:ln w="50800">
            <a:noFill/>
            <a:miter lim="800000"/>
            <a:headEnd/>
            <a:tailEnd/>
          </a:ln>
        </p:spPr>
        <p:txBody>
          <a:bodyPr wrap="square" rtlCol="0">
            <a:spAutoFit/>
          </a:bodyPr>
          <a:lstStyle/>
          <a:p>
            <a:pPr eaLnBrk="0" hangingPunct="0">
              <a:buNone/>
            </a:pPr>
            <a:r>
              <a:rPr lang="fr-FR" sz="1600">
                <a:latin typeface="Arial" pitchFamily="34" charset="0"/>
                <a:cs typeface="Arial" pitchFamily="34" charset="0"/>
              </a:rPr>
              <a:t>Lattice outside the focal region</a:t>
            </a:r>
          </a:p>
        </p:txBody>
      </p:sp>
      <p:sp>
        <p:nvSpPr>
          <p:cNvPr id="19" name="Ellipse 18"/>
          <p:cNvSpPr/>
          <p:nvPr/>
        </p:nvSpPr>
        <p:spPr bwMode="auto">
          <a:xfrm>
            <a:off x="8664974" y="3931603"/>
            <a:ext cx="538108" cy="538108"/>
          </a:xfrm>
          <a:prstGeom prst="ellipse">
            <a:avLst/>
          </a:prstGeom>
          <a:solidFill>
            <a:srgbClr val="FF0000"/>
          </a:solidFill>
          <a:ln w="6350" cap="flat" cmpd="sng" algn="ctr">
            <a:solidFill>
              <a:schemeClr val="tx1"/>
            </a:solidFill>
            <a:prstDash val="solid"/>
            <a:round/>
            <a:headEnd type="none" w="med" len="med"/>
            <a:tailEnd type="triangle" w="med" len="med"/>
          </a:ln>
          <a:effectLst/>
          <a:scene3d>
            <a:camera prst="isometricTopUp"/>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cxnSp>
        <p:nvCxnSpPr>
          <p:cNvPr id="20" name="Connecteur droit avec flèche 19"/>
          <p:cNvCxnSpPr/>
          <p:nvPr/>
        </p:nvCxnSpPr>
        <p:spPr bwMode="auto">
          <a:xfrm flipV="1">
            <a:off x="5053151" y="4214200"/>
            <a:ext cx="3762553" cy="6018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Connecteur droit avec flèche 20"/>
          <p:cNvCxnSpPr/>
          <p:nvPr/>
        </p:nvCxnSpPr>
        <p:spPr bwMode="auto">
          <a:xfrm flipV="1">
            <a:off x="5345755" y="4354110"/>
            <a:ext cx="3319219" cy="131430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 name="Flèche vers le bas 21"/>
          <p:cNvSpPr/>
          <p:nvPr/>
        </p:nvSpPr>
        <p:spPr bwMode="auto">
          <a:xfrm>
            <a:off x="8815704" y="3289227"/>
            <a:ext cx="255857" cy="868689"/>
          </a:xfrm>
          <a:prstGeom prst="downArrow">
            <a:avLst/>
          </a:prstGeom>
          <a:solidFill>
            <a:srgbClr val="FF0000"/>
          </a:soli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25" name="ZoneTexte 24"/>
          <p:cNvSpPr txBox="1"/>
          <p:nvPr/>
        </p:nvSpPr>
        <p:spPr bwMode="auto">
          <a:xfrm>
            <a:off x="8164910" y="3026169"/>
            <a:ext cx="1324402" cy="338554"/>
          </a:xfrm>
          <a:prstGeom prst="rect">
            <a:avLst/>
          </a:prstGeom>
          <a:noFill/>
          <a:ln w="50800">
            <a:noFill/>
            <a:miter lim="800000"/>
            <a:headEnd/>
            <a:tailEnd/>
          </a:ln>
        </p:spPr>
        <p:txBody>
          <a:bodyPr wrap="none" rtlCol="0">
            <a:spAutoFit/>
          </a:bodyPr>
          <a:lstStyle/>
          <a:p>
            <a:pPr eaLnBrk="0" hangingPunct="0">
              <a:buNone/>
            </a:pPr>
            <a:r>
              <a:rPr lang="fr-FR" sz="1600" b="1">
                <a:latin typeface="Arial" pitchFamily="34" charset="0"/>
                <a:cs typeface="Arial" pitchFamily="34" charset="0"/>
              </a:rPr>
              <a:t>Laser pulse</a:t>
            </a:r>
          </a:p>
        </p:txBody>
      </p:sp>
      <p:sp>
        <p:nvSpPr>
          <p:cNvPr id="27" name="ZoneTexte 26"/>
          <p:cNvSpPr txBox="1"/>
          <p:nvPr/>
        </p:nvSpPr>
        <p:spPr bwMode="auto">
          <a:xfrm>
            <a:off x="7258348" y="4152301"/>
            <a:ext cx="1188146" cy="338554"/>
          </a:xfrm>
          <a:prstGeom prst="rect">
            <a:avLst/>
          </a:prstGeom>
          <a:noFill/>
          <a:ln w="50800">
            <a:noFill/>
            <a:miter lim="800000"/>
            <a:headEnd/>
            <a:tailEnd/>
          </a:ln>
          <a:scene3d>
            <a:camera prst="isometricTopUp"/>
            <a:lightRig rig="threePt" dir="t"/>
          </a:scene3d>
        </p:spPr>
        <p:txBody>
          <a:bodyPr wrap="none" rtlCol="0">
            <a:spAutoFit/>
          </a:bodyPr>
          <a:lstStyle/>
          <a:p>
            <a:pPr eaLnBrk="0" hangingPunct="0">
              <a:buNone/>
            </a:pPr>
            <a:r>
              <a:rPr lang="fr-FR" sz="1600" b="1">
                <a:latin typeface="Arial" pitchFamily="34" charset="0"/>
                <a:cs typeface="Arial" pitchFamily="34" charset="0"/>
              </a:rPr>
              <a:t>workpiece</a:t>
            </a:r>
          </a:p>
        </p:txBody>
      </p:sp>
      <p:sp>
        <p:nvSpPr>
          <p:cNvPr id="17" name="Flèche vers le bas 16"/>
          <p:cNvSpPr/>
          <p:nvPr/>
        </p:nvSpPr>
        <p:spPr bwMode="auto">
          <a:xfrm>
            <a:off x="2234293" y="2754230"/>
            <a:ext cx="255857" cy="1204034"/>
          </a:xfrm>
          <a:prstGeom prst="downArrow">
            <a:avLst/>
          </a:prstGeom>
          <a:solidFill>
            <a:srgbClr val="FF0000"/>
          </a:soli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6" name="Flèche vers le bas 5"/>
          <p:cNvSpPr/>
          <p:nvPr/>
        </p:nvSpPr>
        <p:spPr bwMode="auto">
          <a:xfrm rot="16200000">
            <a:off x="3119759" y="4254256"/>
            <a:ext cx="255857" cy="579442"/>
          </a:xfrm>
          <a:prstGeom prst="downArrow">
            <a:avLst/>
          </a:prstGeom>
          <a:solidFill>
            <a:srgbClr val="FF0000"/>
          </a:soli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31" name="Rectangle 30"/>
          <p:cNvSpPr/>
          <p:nvPr/>
        </p:nvSpPr>
        <p:spPr bwMode="auto">
          <a:xfrm>
            <a:off x="1711133" y="3785139"/>
            <a:ext cx="1339490" cy="993329"/>
          </a:xfrm>
          <a:prstGeom prst="rect">
            <a:avLst/>
          </a:prstGeom>
          <a:gradFill flip="none" rotWithShape="1">
            <a:gsLst>
              <a:gs pos="0">
                <a:srgbClr val="C00000"/>
              </a:gs>
              <a:gs pos="88000">
                <a:schemeClr val="bg1"/>
              </a:gs>
              <a:gs pos="100000">
                <a:schemeClr val="bg1"/>
              </a:gs>
            </a:gsLst>
            <a:lin ang="16200000" scaled="1"/>
            <a:tileRect/>
          </a:gra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32" name="Rectangle 31"/>
          <p:cNvSpPr/>
          <p:nvPr/>
        </p:nvSpPr>
        <p:spPr bwMode="auto">
          <a:xfrm>
            <a:off x="3477145" y="3785139"/>
            <a:ext cx="1339490" cy="993329"/>
          </a:xfrm>
          <a:prstGeom prst="rect">
            <a:avLst/>
          </a:prstGeom>
          <a:gradFill flip="none" rotWithShape="1">
            <a:gsLst>
              <a:gs pos="0">
                <a:srgbClr val="C00000"/>
              </a:gs>
              <a:gs pos="9000">
                <a:schemeClr val="bg1"/>
              </a:gs>
              <a:gs pos="100000">
                <a:schemeClr val="bg1"/>
              </a:gs>
            </a:gsLst>
            <a:lin ang="16200000" scaled="1"/>
            <a:tileRect/>
          </a:gra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
        <p:nvSpPr>
          <p:cNvPr id="33" name="Rectangle 32"/>
          <p:cNvSpPr/>
          <p:nvPr/>
        </p:nvSpPr>
        <p:spPr bwMode="auto">
          <a:xfrm>
            <a:off x="3962007" y="5279959"/>
            <a:ext cx="1341422" cy="993329"/>
          </a:xfrm>
          <a:prstGeom prst="rect">
            <a:avLst/>
          </a:prstGeom>
          <a:gradFill flip="none" rotWithShape="1">
            <a:gsLst>
              <a:gs pos="0">
                <a:srgbClr val="C00000"/>
              </a:gs>
              <a:gs pos="3000">
                <a:schemeClr val="bg1"/>
              </a:gs>
              <a:gs pos="100000">
                <a:schemeClr val="bg1"/>
              </a:gs>
            </a:gsLst>
            <a:lin ang="16200000" scaled="1"/>
            <a:tileRect/>
          </a:grad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pPr>
            <a:endParaRPr lang="fr-FR" sz="1764">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291122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6448" y="81661"/>
            <a:ext cx="10515600" cy="1325563"/>
          </a:xfrm>
        </p:spPr>
        <p:txBody>
          <a:bodyPr/>
          <a:lstStyle/>
          <a:p>
            <a:r>
              <a:rPr lang="fr-FR" dirty="0" err="1"/>
              <a:t>Why</a:t>
            </a:r>
            <a:r>
              <a:rPr lang="fr-FR" dirty="0"/>
              <a:t> </a:t>
            </a:r>
            <a:r>
              <a:rPr lang="fr-FR" dirty="0" err="1"/>
              <a:t>is</a:t>
            </a:r>
            <a:r>
              <a:rPr lang="fr-FR" dirty="0"/>
              <a:t> "</a:t>
            </a:r>
            <a:r>
              <a:rPr lang="fr-FR" dirty="0" err="1"/>
              <a:t>ultrashort</a:t>
            </a:r>
            <a:r>
              <a:rPr lang="fr-FR" dirty="0"/>
              <a:t>" important?</a:t>
            </a:r>
            <a:endParaRPr lang="en-US" dirty="0"/>
          </a:p>
        </p:txBody>
      </p:sp>
      <p:sp>
        <p:nvSpPr>
          <p:cNvPr id="3" name="Espace réservé du contenu 2"/>
          <p:cNvSpPr>
            <a:spLocks noGrp="1"/>
          </p:cNvSpPr>
          <p:nvPr>
            <p:ph idx="1"/>
          </p:nvPr>
        </p:nvSpPr>
        <p:spPr>
          <a:xfrm>
            <a:off x="824010" y="1324417"/>
            <a:ext cx="10515600" cy="475786"/>
          </a:xfrm>
        </p:spPr>
        <p:txBody>
          <a:bodyPr/>
          <a:lstStyle/>
          <a:p>
            <a:r>
              <a:rPr lang="fr-FR"/>
              <a:t>Ultrashort pulses produce stronger thermodynamical gradients</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96</a:t>
            </a:fld>
            <a:endParaRPr lang="fr-CH"/>
          </a:p>
        </p:txBody>
      </p:sp>
      <p:sp>
        <p:nvSpPr>
          <p:cNvPr id="28" name="Espace réservé du texte 5"/>
          <p:cNvSpPr txBox="1">
            <a:spLocks/>
          </p:cNvSpPr>
          <p:nvPr/>
        </p:nvSpPr>
        <p:spPr>
          <a:xfrm>
            <a:off x="3030951" y="4922530"/>
            <a:ext cx="5804355" cy="328878"/>
          </a:xfrm>
          <a:prstGeom prst="rect">
            <a:avLst/>
          </a:prstGeom>
        </p:spPr>
        <p:txBody>
          <a:bodyPr/>
          <a:lstStyle>
            <a:lvl1pPr marL="342900" indent="-342900" algn="just" rtl="0" eaLnBrk="0" fontAlgn="base" hangingPunct="0">
              <a:spcBef>
                <a:spcPct val="20000"/>
              </a:spcBef>
              <a:spcAft>
                <a:spcPct val="0"/>
              </a:spcAft>
              <a:buSzPct val="125000"/>
              <a:buFont typeface="Arial" pitchFamily="34" charset="0"/>
              <a:buNone/>
              <a:defRPr sz="2000">
                <a:solidFill>
                  <a:srgbClr val="005293"/>
                </a:solidFill>
                <a:latin typeface="Arial" pitchFamily="34" charset="0"/>
                <a:ea typeface="+mn-ea"/>
                <a:cs typeface="Arial" pitchFamily="34" charset="0"/>
              </a:defRPr>
            </a:lvl1pPr>
            <a:lvl2pPr marL="742950" indent="-285750" algn="just" rtl="0" eaLnBrk="0" fontAlgn="base" hangingPunct="0">
              <a:spcBef>
                <a:spcPct val="20000"/>
              </a:spcBef>
              <a:spcAft>
                <a:spcPct val="0"/>
              </a:spcAft>
              <a:buSzPct val="125000"/>
              <a:buFont typeface="Arial" pitchFamily="34" charset="0"/>
              <a:buNone/>
              <a:defRPr sz="1800">
                <a:solidFill>
                  <a:schemeClr val="tx1"/>
                </a:solidFill>
                <a:latin typeface="Arial" pitchFamily="34" charset="0"/>
                <a:cs typeface="Arial" pitchFamily="34" charset="0"/>
              </a:defRPr>
            </a:lvl2pPr>
            <a:lvl3pPr marL="1143000" indent="-228600" algn="just" rtl="0" eaLnBrk="0" fontAlgn="base" hangingPunct="0">
              <a:spcBef>
                <a:spcPct val="20000"/>
              </a:spcBef>
              <a:spcAft>
                <a:spcPct val="0"/>
              </a:spcAft>
              <a:buFont typeface="Arial" pitchFamily="34" charset="0"/>
              <a:buNone/>
              <a:defRPr sz="18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2400">
                <a:solidFill>
                  <a:schemeClr val="tx1"/>
                </a:solidFill>
                <a:latin typeface="+mn-lt"/>
                <a:cs typeface="+mn-cs"/>
              </a:defRPr>
            </a:lvl4pPr>
            <a:lvl5pPr marL="2057400" indent="-228600" algn="l" rtl="0" eaLnBrk="0" fontAlgn="base" hangingPunct="0">
              <a:spcBef>
                <a:spcPct val="20000"/>
              </a:spcBef>
              <a:spcAft>
                <a:spcPct val="0"/>
              </a:spcAft>
              <a:buChar char="»"/>
              <a:defRPr sz="2400">
                <a:solidFill>
                  <a:schemeClr val="tx1"/>
                </a:solidFill>
                <a:latin typeface="+mn-lt"/>
                <a:cs typeface="+mn-cs"/>
              </a:defRPr>
            </a:lvl5pPr>
            <a:lvl6pPr marL="2514600" indent="-228600" algn="l" rtl="0" fontAlgn="base">
              <a:spcBef>
                <a:spcPct val="20000"/>
              </a:spcBef>
              <a:spcAft>
                <a:spcPct val="0"/>
              </a:spcAft>
              <a:buChar char="»"/>
              <a:defRPr sz="2400">
                <a:solidFill>
                  <a:schemeClr val="tx1"/>
                </a:solidFill>
                <a:latin typeface="+mn-lt"/>
                <a:cs typeface="+mn-cs"/>
              </a:defRPr>
            </a:lvl6pPr>
            <a:lvl7pPr marL="2971800" indent="-228600" algn="l" rtl="0" fontAlgn="base">
              <a:spcBef>
                <a:spcPct val="20000"/>
              </a:spcBef>
              <a:spcAft>
                <a:spcPct val="0"/>
              </a:spcAft>
              <a:buChar char="»"/>
              <a:defRPr sz="2400">
                <a:solidFill>
                  <a:schemeClr val="tx1"/>
                </a:solidFill>
                <a:latin typeface="+mn-lt"/>
                <a:cs typeface="+mn-cs"/>
              </a:defRPr>
            </a:lvl7pPr>
            <a:lvl8pPr marL="3429000" indent="-228600" algn="l" rtl="0" fontAlgn="base">
              <a:spcBef>
                <a:spcPct val="20000"/>
              </a:spcBef>
              <a:spcAft>
                <a:spcPct val="0"/>
              </a:spcAft>
              <a:buChar char="»"/>
              <a:defRPr sz="2400">
                <a:solidFill>
                  <a:schemeClr val="tx1"/>
                </a:solidFill>
                <a:latin typeface="+mn-lt"/>
                <a:cs typeface="+mn-cs"/>
              </a:defRPr>
            </a:lvl8pPr>
            <a:lvl9pPr marL="3886200" indent="-228600" algn="l" rtl="0" fontAlgn="base">
              <a:spcBef>
                <a:spcPct val="20000"/>
              </a:spcBef>
              <a:spcAft>
                <a:spcPct val="0"/>
              </a:spcAft>
              <a:buChar char="»"/>
              <a:defRPr sz="2400">
                <a:solidFill>
                  <a:schemeClr val="tx1"/>
                </a:solidFill>
                <a:latin typeface="+mn-lt"/>
                <a:cs typeface="+mn-cs"/>
              </a:defRPr>
            </a:lvl9pPr>
          </a:lstStyle>
          <a:p>
            <a:r>
              <a:rPr lang="fr-FR" sz="1600" kern="0">
                <a:solidFill>
                  <a:schemeClr val="tx1">
                    <a:lumMod val="50000"/>
                    <a:lumOff val="50000"/>
                  </a:schemeClr>
                </a:solidFill>
              </a:rPr>
              <a:t>B. Chichkov </a:t>
            </a:r>
            <a:r>
              <a:rPr lang="fr-FR" sz="1600" i="1" kern="0">
                <a:solidFill>
                  <a:schemeClr val="tx1">
                    <a:lumMod val="50000"/>
                    <a:lumOff val="50000"/>
                  </a:schemeClr>
                </a:solidFill>
              </a:rPr>
              <a:t>et al, Appl. Phys. A. </a:t>
            </a:r>
            <a:r>
              <a:rPr lang="fr-FR" sz="1600" b="1" kern="0">
                <a:solidFill>
                  <a:schemeClr val="tx1">
                    <a:lumMod val="50000"/>
                    <a:lumOff val="50000"/>
                  </a:schemeClr>
                </a:solidFill>
              </a:rPr>
              <a:t>63</a:t>
            </a:r>
            <a:r>
              <a:rPr lang="fr-FR" sz="1600" kern="0">
                <a:solidFill>
                  <a:schemeClr val="tx1">
                    <a:lumMod val="50000"/>
                    <a:lumOff val="50000"/>
                  </a:schemeClr>
                </a:solidFill>
              </a:rPr>
              <a:t>, 109 (1996)</a:t>
            </a:r>
          </a:p>
          <a:p>
            <a:endParaRPr lang="fr-FR" sz="1600" kern="0">
              <a:solidFill>
                <a:schemeClr val="tx1">
                  <a:lumMod val="50000"/>
                  <a:lumOff val="50000"/>
                </a:schemeClr>
              </a:solidFill>
            </a:endParaRPr>
          </a:p>
        </p:txBody>
      </p:sp>
      <p:pic>
        <p:nvPicPr>
          <p:cNvPr id="2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73825" y="3037607"/>
            <a:ext cx="2744261" cy="1889730"/>
          </a:xfrm>
          <a:prstGeom prst="rect">
            <a:avLst/>
          </a:prstGeom>
          <a:noFill/>
          <a:ln w="9525">
            <a:noFill/>
            <a:miter lim="800000"/>
            <a:headEnd/>
            <a:tailEnd/>
          </a:ln>
        </p:spPr>
      </p:pic>
      <p:pic>
        <p:nvPicPr>
          <p:cNvPr id="3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13205" y="3029615"/>
            <a:ext cx="2757425" cy="1885363"/>
          </a:xfrm>
          <a:prstGeom prst="rect">
            <a:avLst/>
          </a:prstGeom>
          <a:noFill/>
          <a:ln w="9525">
            <a:noFill/>
            <a:miter lim="800000"/>
            <a:headEnd/>
            <a:tailEnd/>
          </a:ln>
        </p:spPr>
      </p:pic>
      <p:sp>
        <p:nvSpPr>
          <p:cNvPr id="34" name="Espace réservé du contenu 2"/>
          <p:cNvSpPr txBox="1">
            <a:spLocks/>
          </p:cNvSpPr>
          <p:nvPr/>
        </p:nvSpPr>
        <p:spPr>
          <a:xfrm>
            <a:off x="2813205" y="3029615"/>
            <a:ext cx="826245" cy="374254"/>
          </a:xfrm>
          <a:prstGeom prst="rect">
            <a:avLst/>
          </a:prstGeom>
          <a:solidFill>
            <a:schemeClr val="bg1"/>
          </a:solidFill>
        </p:spPr>
        <p:txBody>
          <a:bodyPr/>
          <a:lstStyle/>
          <a:p>
            <a:pPr marL="378150" indent="-378150" algn="ctr" defTabSz="1008400" eaLnBrk="0" fontAlgn="base" hangingPunct="0">
              <a:spcBef>
                <a:spcPct val="20000"/>
              </a:spcBef>
              <a:spcAft>
                <a:spcPct val="0"/>
              </a:spcAft>
              <a:buSzPct val="125000"/>
              <a:defRPr/>
            </a:pPr>
            <a:r>
              <a:rPr lang="fr-FR" sz="1764" kern="0">
                <a:latin typeface="Arial" pitchFamily="34" charset="0"/>
                <a:cs typeface="Arial" pitchFamily="34" charset="0"/>
              </a:rPr>
              <a:t>200 fs</a:t>
            </a:r>
          </a:p>
          <a:p>
            <a:pPr marL="378150" indent="-378150" algn="ctr" defTabSz="1008400" eaLnBrk="0" fontAlgn="base" hangingPunct="0">
              <a:spcBef>
                <a:spcPct val="20000"/>
              </a:spcBef>
              <a:spcAft>
                <a:spcPct val="0"/>
              </a:spcAft>
              <a:buSzPct val="125000"/>
              <a:defRPr/>
            </a:pPr>
            <a:endParaRPr lang="fr-FR" sz="2206" kern="0">
              <a:solidFill>
                <a:srgbClr val="005293"/>
              </a:solidFill>
              <a:latin typeface="Arial" pitchFamily="34" charset="0"/>
              <a:cs typeface="Arial" pitchFamily="34" charset="0"/>
            </a:endParaRPr>
          </a:p>
        </p:txBody>
      </p:sp>
      <p:sp>
        <p:nvSpPr>
          <p:cNvPr id="35" name="Espace réservé du contenu 2"/>
          <p:cNvSpPr txBox="1">
            <a:spLocks/>
          </p:cNvSpPr>
          <p:nvPr/>
        </p:nvSpPr>
        <p:spPr>
          <a:xfrm>
            <a:off x="6173825" y="3037607"/>
            <a:ext cx="656973" cy="374254"/>
          </a:xfrm>
          <a:prstGeom prst="rect">
            <a:avLst/>
          </a:prstGeom>
          <a:solidFill>
            <a:schemeClr val="bg1"/>
          </a:solidFill>
        </p:spPr>
        <p:txBody>
          <a:bodyPr/>
          <a:lstStyle/>
          <a:p>
            <a:pPr marL="378150" indent="-378150" algn="ctr" defTabSz="1008400" eaLnBrk="0" fontAlgn="base" hangingPunct="0">
              <a:spcBef>
                <a:spcPct val="20000"/>
              </a:spcBef>
              <a:spcAft>
                <a:spcPct val="0"/>
              </a:spcAft>
              <a:buSzPct val="125000"/>
              <a:defRPr/>
            </a:pPr>
            <a:r>
              <a:rPr lang="fr-FR" sz="1764" kern="0">
                <a:latin typeface="Arial" pitchFamily="34" charset="0"/>
                <a:cs typeface="Arial" pitchFamily="34" charset="0"/>
              </a:rPr>
              <a:t>3 ns</a:t>
            </a:r>
          </a:p>
          <a:p>
            <a:pPr marL="378150" indent="-378150" algn="just" defTabSz="1008400" eaLnBrk="0" fontAlgn="base" hangingPunct="0">
              <a:spcBef>
                <a:spcPct val="20000"/>
              </a:spcBef>
              <a:spcAft>
                <a:spcPct val="0"/>
              </a:spcAft>
              <a:buSzPct val="125000"/>
              <a:defRPr/>
            </a:pPr>
            <a:endParaRPr lang="fr-FR" sz="2206" kern="0">
              <a:solidFill>
                <a:srgbClr val="005293"/>
              </a:solidFill>
              <a:latin typeface="Arial" pitchFamily="34" charset="0"/>
              <a:cs typeface="Arial" pitchFamily="34" charset="0"/>
            </a:endParaRPr>
          </a:p>
        </p:txBody>
      </p:sp>
      <p:sp>
        <p:nvSpPr>
          <p:cNvPr id="36" name="Rectangle 35"/>
          <p:cNvSpPr/>
          <p:nvPr/>
        </p:nvSpPr>
        <p:spPr bwMode="auto">
          <a:xfrm>
            <a:off x="2475077" y="2880352"/>
            <a:ext cx="6916105" cy="3969634"/>
          </a:xfrm>
          <a:prstGeom prst="rect">
            <a:avLst/>
          </a:prstGeom>
          <a:noFill/>
          <a:ln w="6350" cap="flat" cmpd="sng" algn="ctr">
            <a:solidFill>
              <a:schemeClr val="tx1"/>
            </a:solidFill>
            <a:prstDash val="solid"/>
            <a:round/>
            <a:headEnd type="none" w="med" len="med"/>
            <a:tailEnd type="triangle" w="med" len="med"/>
          </a:ln>
          <a:effectLst/>
        </p:spPr>
        <p:txBody>
          <a:bodyPr vert="horz" wrap="square" lIns="100838" tIns="50419" rIns="100838" bIns="50419" numCol="1" rtlCol="0" anchor="t" anchorCtr="0" compatLnSpc="1">
            <a:prstTxWarp prst="textNoShape">
              <a:avLst/>
            </a:prstTxWarp>
          </a:bodyPr>
          <a:lstStyle/>
          <a:p>
            <a:pPr algn="ctr" defTabSz="1008400" fontAlgn="base">
              <a:spcBef>
                <a:spcPct val="0"/>
              </a:spcBef>
              <a:spcAft>
                <a:spcPct val="0"/>
              </a:spcAft>
              <a:buFontTx/>
              <a:buChar char="•"/>
            </a:pPr>
            <a:endParaRPr lang="fr-FR" sz="1764" b="1">
              <a:latin typeface="Arial" pitchFamily="34" charset="0"/>
              <a:cs typeface="Arial" pitchFamily="34" charset="0"/>
            </a:endParaRPr>
          </a:p>
        </p:txBody>
      </p:sp>
      <p:grpSp>
        <p:nvGrpSpPr>
          <p:cNvPr id="37" name="Groupe 36"/>
          <p:cNvGrpSpPr/>
          <p:nvPr/>
        </p:nvGrpSpPr>
        <p:grpSpPr>
          <a:xfrm>
            <a:off x="6307949" y="5229794"/>
            <a:ext cx="2235422" cy="1493082"/>
            <a:chOff x="2411804" y="4308702"/>
            <a:chExt cx="2088379" cy="1394869"/>
          </a:xfrm>
        </p:grpSpPr>
        <p:pic>
          <p:nvPicPr>
            <p:cNvPr id="38" name="Image 37" descr="LongPuls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411804" y="4356202"/>
              <a:ext cx="2088379" cy="1347369"/>
            </a:xfrm>
            <a:prstGeom prst="rect">
              <a:avLst/>
            </a:prstGeom>
          </p:spPr>
        </p:pic>
        <p:sp>
          <p:nvSpPr>
            <p:cNvPr id="39" name="ZoneTexte 38"/>
            <p:cNvSpPr txBox="1"/>
            <p:nvPr/>
          </p:nvSpPr>
          <p:spPr bwMode="auto">
            <a:xfrm>
              <a:off x="2558251" y="4308702"/>
              <a:ext cx="1397522" cy="308258"/>
            </a:xfrm>
            <a:prstGeom prst="rect">
              <a:avLst/>
            </a:prstGeom>
            <a:noFill/>
            <a:ln w="50800">
              <a:noFill/>
              <a:miter lim="800000"/>
              <a:headEnd/>
              <a:tailEnd/>
            </a:ln>
          </p:spPr>
          <p:txBody>
            <a:bodyPr wrap="none" rtlCol="0">
              <a:spAutoFit/>
            </a:bodyPr>
            <a:lstStyle/>
            <a:p>
              <a:pPr eaLnBrk="0" hangingPunct="0">
                <a:buNone/>
              </a:pPr>
              <a:r>
                <a:rPr lang="fr-FR" sz="1544" kern="0">
                  <a:latin typeface="Arial" pitchFamily="34" charset="0"/>
                  <a:cs typeface="Arial" pitchFamily="34" charset="0"/>
                </a:rPr>
                <a:t>Energy density</a:t>
              </a:r>
            </a:p>
          </p:txBody>
        </p:sp>
        <p:sp>
          <p:nvSpPr>
            <p:cNvPr id="40" name="ZoneTexte 39"/>
            <p:cNvSpPr txBox="1"/>
            <p:nvPr/>
          </p:nvSpPr>
          <p:spPr bwMode="auto">
            <a:xfrm rot="16200000">
              <a:off x="2630693" y="4945930"/>
              <a:ext cx="666714" cy="308258"/>
            </a:xfrm>
            <a:prstGeom prst="rect">
              <a:avLst/>
            </a:prstGeom>
            <a:noFill/>
            <a:ln w="50800">
              <a:noFill/>
              <a:miter lim="800000"/>
              <a:headEnd/>
              <a:tailEnd/>
            </a:ln>
          </p:spPr>
          <p:txBody>
            <a:bodyPr wrap="none" rtlCol="0">
              <a:spAutoFit/>
            </a:bodyPr>
            <a:lstStyle/>
            <a:p>
              <a:pPr eaLnBrk="0" hangingPunct="0">
                <a:buNone/>
              </a:pPr>
              <a:r>
                <a:rPr lang="fr-FR" sz="1544" kern="0">
                  <a:latin typeface="Arial" pitchFamily="34" charset="0"/>
                  <a:cs typeface="Arial" pitchFamily="34" charset="0"/>
                </a:rPr>
                <a:t>Vapor</a:t>
              </a:r>
            </a:p>
          </p:txBody>
        </p:sp>
        <p:sp>
          <p:nvSpPr>
            <p:cNvPr id="41" name="ZoneTexte 40"/>
            <p:cNvSpPr txBox="1"/>
            <p:nvPr/>
          </p:nvSpPr>
          <p:spPr bwMode="auto">
            <a:xfrm rot="16200000">
              <a:off x="3074936" y="4945930"/>
              <a:ext cx="666714" cy="308258"/>
            </a:xfrm>
            <a:prstGeom prst="rect">
              <a:avLst/>
            </a:prstGeom>
            <a:noFill/>
            <a:ln w="50800">
              <a:noFill/>
              <a:miter lim="800000"/>
              <a:headEnd/>
              <a:tailEnd/>
            </a:ln>
          </p:spPr>
          <p:txBody>
            <a:bodyPr wrap="none" rtlCol="0">
              <a:spAutoFit/>
            </a:bodyPr>
            <a:lstStyle/>
            <a:p>
              <a:pPr eaLnBrk="0" hangingPunct="0">
                <a:buNone/>
              </a:pPr>
              <a:r>
                <a:rPr lang="fr-FR" sz="1544" kern="0">
                  <a:latin typeface="Arial" pitchFamily="34" charset="0"/>
                  <a:cs typeface="Arial" pitchFamily="34" charset="0"/>
                </a:rPr>
                <a:t>Liquid</a:t>
              </a:r>
            </a:p>
          </p:txBody>
        </p:sp>
        <p:sp>
          <p:nvSpPr>
            <p:cNvPr id="42" name="ZoneTexte 41"/>
            <p:cNvSpPr txBox="1"/>
            <p:nvPr/>
          </p:nvSpPr>
          <p:spPr bwMode="auto">
            <a:xfrm rot="16200000">
              <a:off x="3624237" y="4985202"/>
              <a:ext cx="582850" cy="308258"/>
            </a:xfrm>
            <a:prstGeom prst="rect">
              <a:avLst/>
            </a:prstGeom>
            <a:noFill/>
            <a:ln w="50800">
              <a:noFill/>
              <a:miter lim="800000"/>
              <a:headEnd/>
              <a:tailEnd/>
            </a:ln>
          </p:spPr>
          <p:txBody>
            <a:bodyPr wrap="none" rtlCol="0">
              <a:spAutoFit/>
            </a:bodyPr>
            <a:lstStyle/>
            <a:p>
              <a:pPr eaLnBrk="0" hangingPunct="0">
                <a:buNone/>
              </a:pPr>
              <a:r>
                <a:rPr lang="fr-FR" sz="1544" kern="0">
                  <a:latin typeface="Arial" pitchFamily="34" charset="0"/>
                  <a:cs typeface="Arial" pitchFamily="34" charset="0"/>
                </a:rPr>
                <a:t>Solid</a:t>
              </a:r>
            </a:p>
          </p:txBody>
        </p:sp>
      </p:grpSp>
      <p:grpSp>
        <p:nvGrpSpPr>
          <p:cNvPr id="43" name="Groupe 42"/>
          <p:cNvGrpSpPr/>
          <p:nvPr/>
        </p:nvGrpSpPr>
        <p:grpSpPr>
          <a:xfrm>
            <a:off x="2926571" y="5229794"/>
            <a:ext cx="2235016" cy="1505793"/>
            <a:chOff x="5426955" y="4308702"/>
            <a:chExt cx="2088000" cy="1406744"/>
          </a:xfrm>
        </p:grpSpPr>
        <p:pic>
          <p:nvPicPr>
            <p:cNvPr id="44" name="Image 43" descr="ShortPuls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426955" y="4356201"/>
              <a:ext cx="2088000" cy="1359245"/>
            </a:xfrm>
            <a:prstGeom prst="rect">
              <a:avLst/>
            </a:prstGeom>
            <a:ln>
              <a:solidFill>
                <a:schemeClr val="tx1"/>
              </a:solidFill>
            </a:ln>
          </p:spPr>
        </p:pic>
        <p:sp>
          <p:nvSpPr>
            <p:cNvPr id="45" name="ZoneTexte 44"/>
            <p:cNvSpPr txBox="1"/>
            <p:nvPr/>
          </p:nvSpPr>
          <p:spPr bwMode="auto">
            <a:xfrm>
              <a:off x="5598974" y="4308702"/>
              <a:ext cx="1397522" cy="308258"/>
            </a:xfrm>
            <a:prstGeom prst="rect">
              <a:avLst/>
            </a:prstGeom>
            <a:noFill/>
            <a:ln w="50800">
              <a:noFill/>
              <a:miter lim="800000"/>
              <a:headEnd/>
              <a:tailEnd/>
            </a:ln>
          </p:spPr>
          <p:txBody>
            <a:bodyPr wrap="none" rtlCol="0">
              <a:spAutoFit/>
            </a:bodyPr>
            <a:lstStyle/>
            <a:p>
              <a:pPr eaLnBrk="0" hangingPunct="0">
                <a:buNone/>
              </a:pPr>
              <a:r>
                <a:rPr lang="fr-FR" sz="1544" kern="0">
                  <a:latin typeface="Arial" pitchFamily="34" charset="0"/>
                  <a:cs typeface="Arial" pitchFamily="34" charset="0"/>
                </a:rPr>
                <a:t>Energy density</a:t>
              </a:r>
            </a:p>
          </p:txBody>
        </p:sp>
      </p:grpSp>
      <p:sp>
        <p:nvSpPr>
          <p:cNvPr id="46" name="ZoneTexte 45"/>
          <p:cNvSpPr txBox="1"/>
          <p:nvPr/>
        </p:nvSpPr>
        <p:spPr bwMode="auto">
          <a:xfrm rot="16200000">
            <a:off x="3121882" y="5922481"/>
            <a:ext cx="713657" cy="329962"/>
          </a:xfrm>
          <a:prstGeom prst="rect">
            <a:avLst/>
          </a:prstGeom>
          <a:noFill/>
          <a:ln w="50800">
            <a:noFill/>
            <a:miter lim="800000"/>
            <a:headEnd/>
            <a:tailEnd/>
          </a:ln>
        </p:spPr>
        <p:txBody>
          <a:bodyPr wrap="none" rtlCol="0">
            <a:spAutoFit/>
          </a:bodyPr>
          <a:lstStyle/>
          <a:p>
            <a:pPr eaLnBrk="0" hangingPunct="0">
              <a:buNone/>
            </a:pPr>
            <a:r>
              <a:rPr lang="fr-FR" sz="1544" kern="0">
                <a:latin typeface="Arial" pitchFamily="34" charset="0"/>
                <a:cs typeface="Arial" pitchFamily="34" charset="0"/>
              </a:rPr>
              <a:t>Vapor</a:t>
            </a:r>
          </a:p>
        </p:txBody>
      </p:sp>
      <p:sp>
        <p:nvSpPr>
          <p:cNvPr id="47" name="ZoneTexte 46"/>
          <p:cNvSpPr txBox="1"/>
          <p:nvPr/>
        </p:nvSpPr>
        <p:spPr bwMode="auto">
          <a:xfrm rot="16200000">
            <a:off x="4185379" y="5964519"/>
            <a:ext cx="623889" cy="329962"/>
          </a:xfrm>
          <a:prstGeom prst="rect">
            <a:avLst/>
          </a:prstGeom>
          <a:noFill/>
          <a:ln w="50800">
            <a:noFill/>
            <a:miter lim="800000"/>
            <a:headEnd/>
            <a:tailEnd/>
          </a:ln>
        </p:spPr>
        <p:txBody>
          <a:bodyPr wrap="none" rtlCol="0">
            <a:spAutoFit/>
          </a:bodyPr>
          <a:lstStyle/>
          <a:p>
            <a:pPr eaLnBrk="0" hangingPunct="0">
              <a:buNone/>
            </a:pPr>
            <a:r>
              <a:rPr lang="fr-FR" sz="1544" kern="0">
                <a:latin typeface="Arial" pitchFamily="34" charset="0"/>
                <a:cs typeface="Arial" pitchFamily="34" charset="0"/>
              </a:rPr>
              <a:t>Solid</a:t>
            </a:r>
          </a:p>
        </p:txBody>
      </p:sp>
      <p:sp>
        <p:nvSpPr>
          <p:cNvPr id="49" name="Rectangle 48"/>
          <p:cNvSpPr/>
          <p:nvPr/>
        </p:nvSpPr>
        <p:spPr bwMode="auto">
          <a:xfrm>
            <a:off x="4662305" y="3769528"/>
            <a:ext cx="797833" cy="768201"/>
          </a:xfrm>
          <a:prstGeom prst="rect">
            <a:avLst/>
          </a:prstGeom>
          <a:noFill/>
          <a:ln w="63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cxnSp>
        <p:nvCxnSpPr>
          <p:cNvPr id="50" name="Connecteur droit avec flèche 49"/>
          <p:cNvCxnSpPr/>
          <p:nvPr/>
        </p:nvCxnSpPr>
        <p:spPr bwMode="auto">
          <a:xfrm flipH="1">
            <a:off x="4651591" y="4554495"/>
            <a:ext cx="409463" cy="6752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1" name="Rectangle 50"/>
          <p:cNvSpPr/>
          <p:nvPr/>
        </p:nvSpPr>
        <p:spPr bwMode="auto">
          <a:xfrm>
            <a:off x="7858440" y="3815154"/>
            <a:ext cx="797833" cy="768201"/>
          </a:xfrm>
          <a:prstGeom prst="rect">
            <a:avLst/>
          </a:prstGeom>
          <a:noFill/>
          <a:ln w="63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en-US" sz="1600" b="1" i="0" u="none" strike="noStrike" cap="none" normalizeH="0" baseline="0">
              <a:ln>
                <a:noFill/>
              </a:ln>
              <a:solidFill>
                <a:schemeClr val="tx1"/>
              </a:solidFill>
              <a:effectLst/>
              <a:latin typeface="Arial" pitchFamily="34" charset="0"/>
              <a:cs typeface="Arial" pitchFamily="34" charset="0"/>
            </a:endParaRPr>
          </a:p>
        </p:txBody>
      </p:sp>
      <p:cxnSp>
        <p:nvCxnSpPr>
          <p:cNvPr id="52" name="Connecteur droit avec flèche 51"/>
          <p:cNvCxnSpPr/>
          <p:nvPr/>
        </p:nvCxnSpPr>
        <p:spPr bwMode="auto">
          <a:xfrm flipH="1">
            <a:off x="7847726" y="4600121"/>
            <a:ext cx="409463" cy="6752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3" name="Espace réservé du contenu 2"/>
          <p:cNvSpPr txBox="1">
            <a:spLocks/>
          </p:cNvSpPr>
          <p:nvPr/>
        </p:nvSpPr>
        <p:spPr>
          <a:xfrm>
            <a:off x="824010" y="1788958"/>
            <a:ext cx="10515600" cy="103030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rgbClr val="F20000"/>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Clr>
                <a:srgbClr val="F20000"/>
              </a:buClr>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2pPr>
            <a:lvl3pPr marL="1257300" indent="-342900" algn="l" defTabSz="914400" rtl="0" eaLnBrk="1" latinLnBrk="0" hangingPunct="1">
              <a:lnSpc>
                <a:spcPct val="90000"/>
              </a:lnSpc>
              <a:spcBef>
                <a:spcPts val="500"/>
              </a:spcBef>
              <a:buClr>
                <a:srgbClr val="F20000"/>
              </a:buClr>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Clr>
                <a:srgbClr val="F20000"/>
              </a:buClr>
              <a:buFont typeface="Arial" panose="020B0604020202020204" pitchFamily="34" charset="0"/>
              <a:buChar char="•"/>
              <a:defRPr sz="1600" kern="1200">
                <a:solidFill>
                  <a:schemeClr val="tx1"/>
                </a:solidFill>
                <a:latin typeface="Helvetica" panose="020B0604020202020204" pitchFamily="34" charset="0"/>
                <a:ea typeface="+mn-ea"/>
                <a:cs typeface="Helvetica" panose="020B0604020202020204" pitchFamily="34" charset="0"/>
              </a:defRPr>
            </a:lvl4pPr>
            <a:lvl5pPr marL="2171700" indent="-342900" algn="l" defTabSz="914400" rtl="0" eaLnBrk="1" latinLnBrk="0" hangingPunct="1">
              <a:lnSpc>
                <a:spcPct val="90000"/>
              </a:lnSpc>
              <a:spcBef>
                <a:spcPts val="500"/>
              </a:spcBef>
              <a:buClr>
                <a:srgbClr val="F20000"/>
              </a:buClr>
              <a:buFont typeface="Arial" panose="020B0604020202020204" pitchFamily="34" charset="0"/>
              <a:buChar char="•"/>
              <a:defRPr sz="16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In fact, it is the "hottest" ablation !</a:t>
            </a:r>
          </a:p>
          <a:p>
            <a:r>
              <a:rPr lang="fr-FR"/>
              <a:t>Almost no energy remains in the workpiece</a:t>
            </a:r>
            <a:endParaRPr lang="en-US"/>
          </a:p>
        </p:txBody>
      </p:sp>
    </p:spTree>
    <p:extLst>
      <p:ext uri="{BB962C8B-B14F-4D97-AF65-F5344CB8AC3E}">
        <p14:creationId xmlns:p14="http://schemas.microsoft.com/office/powerpoint/2010/main" val="44354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5057" y="274638"/>
            <a:ext cx="4462819" cy="1143000"/>
          </a:xfrm>
        </p:spPr>
        <p:txBody>
          <a:bodyPr>
            <a:normAutofit/>
          </a:bodyPr>
          <a:lstStyle/>
          <a:p>
            <a:r>
              <a:rPr lang="fr-CH" dirty="0" err="1"/>
              <a:t>Ultrafast</a:t>
            </a:r>
            <a:r>
              <a:rPr lang="fr-CH" dirty="0"/>
              <a:t> </a:t>
            </a:r>
            <a:r>
              <a:rPr lang="fr-CH" dirty="0" err="1"/>
              <a:t>machining</a:t>
            </a:r>
            <a:r>
              <a:rPr lang="fr-CH" dirty="0"/>
              <a:t> of </a:t>
            </a:r>
            <a:r>
              <a:rPr lang="fr-CH" dirty="0" err="1"/>
              <a:t>metals</a:t>
            </a:r>
            <a:endParaRPr lang="en-US" dirty="0"/>
          </a:p>
        </p:txBody>
      </p:sp>
      <p:pic>
        <p:nvPicPr>
          <p:cNvPr id="64514" name="Picture 2" descr="High aspect ratio micro holes drilled with an ultrashort pulse las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9574" y="191070"/>
            <a:ext cx="4286250" cy="3219451"/>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descr="Complex pattern cut into an extruded metal tube by an ultra-short pulse las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01449" y="1683816"/>
            <a:ext cx="4286250" cy="3438526"/>
          </a:xfrm>
          <a:prstGeom prst="rect">
            <a:avLst/>
          </a:prstGeom>
          <a:noFill/>
          <a:extLst>
            <a:ext uri="{909E8E84-426E-40DD-AFC4-6F175D3DCCD1}">
              <a14:hiddenFill xmlns:a14="http://schemas.microsoft.com/office/drawing/2010/main">
                <a:solidFill>
                  <a:srgbClr val="FFFFFF"/>
                </a:solidFill>
              </a14:hiddenFill>
            </a:ext>
          </a:extLst>
        </p:spPr>
      </p:pic>
      <p:pic>
        <p:nvPicPr>
          <p:cNvPr id="64518" name="Picture 6" descr="Micro bicycle cut with an ultrashort pulse laser, standing next to a 2 Euro coin for size comparis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79574" y="3555218"/>
            <a:ext cx="4286250" cy="30003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60275" y="5991367"/>
            <a:ext cx="2815514" cy="369332"/>
          </a:xfrm>
          <a:prstGeom prst="rect">
            <a:avLst/>
          </a:prstGeom>
          <a:noFill/>
        </p:spPr>
        <p:txBody>
          <a:bodyPr wrap="none" rtlCol="0">
            <a:spAutoFit/>
          </a:bodyPr>
          <a:lstStyle/>
          <a:p>
            <a:r>
              <a:rPr lang="fr-CH" i="1" dirty="0"/>
              <a:t>(Images: </a:t>
            </a:r>
            <a:r>
              <a:rPr lang="fr-CH" i="1" dirty="0" err="1"/>
              <a:t>Trumpf</a:t>
            </a:r>
            <a:r>
              <a:rPr lang="fr-CH" i="1" dirty="0"/>
              <a:t>, M. </a:t>
            </a:r>
            <a:r>
              <a:rPr lang="fr-CH" i="1" dirty="0" err="1"/>
              <a:t>Mielke</a:t>
            </a:r>
            <a:r>
              <a:rPr lang="fr-CH" i="1" dirty="0"/>
              <a:t>)</a:t>
            </a:r>
            <a:endParaRPr lang="en-US" i="1" dirty="0"/>
          </a:p>
        </p:txBody>
      </p:sp>
    </p:spTree>
    <p:extLst>
      <p:ext uri="{BB962C8B-B14F-4D97-AF65-F5344CB8AC3E}">
        <p14:creationId xmlns:p14="http://schemas.microsoft.com/office/powerpoint/2010/main" val="38134252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4579" y="1493672"/>
            <a:ext cx="4957597" cy="360784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3972" name="Text Box 4"/>
          <p:cNvSpPr txBox="1">
            <a:spLocks noChangeArrowheads="1"/>
          </p:cNvSpPr>
          <p:nvPr/>
        </p:nvSpPr>
        <p:spPr bwMode="auto">
          <a:xfrm>
            <a:off x="6168409" y="5174633"/>
            <a:ext cx="45688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1400" b="1">
                <a:solidFill>
                  <a:srgbClr val="FF9933"/>
                </a:solidFill>
                <a:latin typeface="Arial" pitchFamily="34" charset="0"/>
              </a:defRPr>
            </a:lvl1pPr>
            <a:lvl2pPr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a:spcBef>
                <a:spcPct val="0"/>
              </a:spcBef>
            </a:pPr>
            <a:r>
              <a:rPr lang="en-US" altLang="en-US" sz="2000" b="0" i="1" dirty="0">
                <a:solidFill>
                  <a:schemeClr val="tx1"/>
                </a:solidFill>
                <a:effectLst>
                  <a:outerShdw blurRad="38100" dist="38100" dir="2700000" algn="tl">
                    <a:srgbClr val="000000">
                      <a:alpha val="43137"/>
                    </a:srgbClr>
                  </a:outerShdw>
                </a:effectLst>
                <a:ea typeface="Osaka"/>
                <a:cs typeface="Arial" pitchFamily="34" charset="0"/>
              </a:rPr>
              <a:t>Double-base propellant - HPC-95</a:t>
            </a:r>
          </a:p>
          <a:p>
            <a:pPr algn="ctr">
              <a:spcBef>
                <a:spcPct val="0"/>
              </a:spcBef>
            </a:pPr>
            <a:r>
              <a:rPr lang="en-US" altLang="en-US" sz="2000" b="0" i="1" dirty="0">
                <a:solidFill>
                  <a:schemeClr val="tx1"/>
                </a:solidFill>
                <a:effectLst>
                  <a:outerShdw blurRad="38100" dist="38100" dir="2700000" algn="tl">
                    <a:srgbClr val="000000">
                      <a:alpha val="43137"/>
                    </a:srgbClr>
                  </a:outerShdw>
                </a:effectLst>
                <a:ea typeface="Osaka"/>
                <a:cs typeface="Arial" pitchFamily="34" charset="0"/>
              </a:rPr>
              <a:t>Composition: Nitrocellulose  - 78%, Nitroglycerin - 21%, other - 1%</a:t>
            </a:r>
            <a:endParaRPr lang="en-US" altLang="en-US" sz="2400" b="0" i="1" dirty="0">
              <a:solidFill>
                <a:schemeClr val="tx1"/>
              </a:solidFill>
              <a:effectLst>
                <a:outerShdw blurRad="38100" dist="38100" dir="2700000" algn="tl">
                  <a:srgbClr val="000000">
                    <a:alpha val="43137"/>
                  </a:srgbClr>
                </a:outerShdw>
              </a:effectLst>
              <a:cs typeface="Arial" pitchFamily="34" charset="0"/>
            </a:endParaRPr>
          </a:p>
        </p:txBody>
      </p:sp>
      <p:pic>
        <p:nvPicPr>
          <p:cNvPr id="8397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520" y="1792171"/>
            <a:ext cx="4009199" cy="351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 Box 6"/>
          <p:cNvSpPr txBox="1">
            <a:spLocks noChangeArrowheads="1"/>
          </p:cNvSpPr>
          <p:nvPr/>
        </p:nvSpPr>
        <p:spPr bwMode="auto">
          <a:xfrm>
            <a:off x="616858" y="5314406"/>
            <a:ext cx="36684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lgn="ctr">
              <a:spcBef>
                <a:spcPct val="0"/>
              </a:spcBef>
            </a:pPr>
            <a:r>
              <a:rPr lang="en-US" altLang="en-US" sz="2000" b="0" i="1" dirty="0">
                <a:solidFill>
                  <a:schemeClr val="tx1"/>
                </a:solidFill>
                <a:effectLst>
                  <a:outerShdw blurRad="38100" dist="38100" dir="2700000" algn="tl">
                    <a:srgbClr val="000000">
                      <a:alpha val="43137"/>
                    </a:srgbClr>
                  </a:outerShdw>
                </a:effectLst>
                <a:ea typeface="Osaka"/>
                <a:cs typeface="Arial" pitchFamily="34" charset="0"/>
              </a:rPr>
              <a:t>Comp B, high explosive</a:t>
            </a:r>
            <a:endParaRPr lang="en-US" altLang="en-US" sz="2400" b="0" i="1" dirty="0">
              <a:solidFill>
                <a:schemeClr val="tx1"/>
              </a:solidFill>
              <a:effectLst>
                <a:outerShdw blurRad="38100" dist="38100" dir="2700000" algn="tl">
                  <a:srgbClr val="000000">
                    <a:alpha val="43137"/>
                  </a:srgbClr>
                </a:outerShdw>
              </a:effectLst>
              <a:ea typeface="Osaka"/>
              <a:cs typeface="Arial" pitchFamily="34" charset="0"/>
            </a:endParaRPr>
          </a:p>
        </p:txBody>
      </p:sp>
      <p:sp>
        <p:nvSpPr>
          <p:cNvPr id="83975" name="Text Box 7"/>
          <p:cNvSpPr txBox="1">
            <a:spLocks noChangeArrowheads="1"/>
          </p:cNvSpPr>
          <p:nvPr/>
        </p:nvSpPr>
        <p:spPr bwMode="auto">
          <a:xfrm>
            <a:off x="9474264" y="6357076"/>
            <a:ext cx="25202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a:spcBef>
                <a:spcPct val="0"/>
              </a:spcBef>
            </a:pPr>
            <a:r>
              <a:rPr lang="en-US" altLang="en-US" sz="2000" b="0" dirty="0">
                <a:solidFill>
                  <a:schemeClr val="tx1"/>
                </a:solidFill>
                <a:latin typeface="Helvetica" pitchFamily="34" charset="0"/>
                <a:cs typeface="Arial" pitchFamily="34" charset="0"/>
              </a:rPr>
              <a:t>From E. </a:t>
            </a:r>
            <a:r>
              <a:rPr lang="en-US" altLang="en-US" sz="2000" b="0" dirty="0" err="1">
                <a:solidFill>
                  <a:schemeClr val="tx1"/>
                </a:solidFill>
                <a:latin typeface="Helvetica" pitchFamily="34" charset="0"/>
                <a:cs typeface="Arial" pitchFamily="34" charset="0"/>
              </a:rPr>
              <a:t>Roos</a:t>
            </a:r>
            <a:r>
              <a:rPr lang="en-US" altLang="en-US" sz="2000" b="0" dirty="0">
                <a:solidFill>
                  <a:schemeClr val="tx1"/>
                </a:solidFill>
                <a:latin typeface="Helvetica" pitchFamily="34" charset="0"/>
                <a:cs typeface="Arial" pitchFamily="34" charset="0"/>
              </a:rPr>
              <a:t>, LLNL</a:t>
            </a:r>
            <a:endParaRPr lang="en-US" altLang="en-US" sz="2800" dirty="0">
              <a:solidFill>
                <a:schemeClr val="tx1"/>
              </a:solidFill>
              <a:latin typeface="Helvetica" pitchFamily="34" charset="0"/>
              <a:cs typeface="Arial" pitchFamily="34" charset="0"/>
            </a:endParaRPr>
          </a:p>
        </p:txBody>
      </p:sp>
      <p:sp>
        <p:nvSpPr>
          <p:cNvPr id="83976" name="Text Box 8"/>
          <p:cNvSpPr txBox="1">
            <a:spLocks noChangeArrowheads="1"/>
          </p:cNvSpPr>
          <p:nvPr/>
        </p:nvSpPr>
        <p:spPr bwMode="auto">
          <a:xfrm>
            <a:off x="337522" y="5980141"/>
            <a:ext cx="45354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FF9933"/>
                </a:solidFill>
                <a:latin typeface="Arial" pitchFamily="34" charset="0"/>
              </a:defRPr>
            </a:lvl1pPr>
            <a:lvl2pPr marL="742950" indent="-285750" eaLnBrk="0" hangingPunct="0">
              <a:defRPr sz="1400" b="1">
                <a:solidFill>
                  <a:srgbClr val="FF9933"/>
                </a:solidFill>
                <a:latin typeface="Arial" pitchFamily="34" charset="0"/>
              </a:defRPr>
            </a:lvl2pPr>
            <a:lvl3pPr marL="1143000" indent="-228600" eaLnBrk="0" hangingPunct="0">
              <a:defRPr sz="1400" b="1">
                <a:solidFill>
                  <a:srgbClr val="FF9933"/>
                </a:solidFill>
                <a:latin typeface="Arial" pitchFamily="34" charset="0"/>
              </a:defRPr>
            </a:lvl3pPr>
            <a:lvl4pPr marL="1600200" indent="-228600" eaLnBrk="0" hangingPunct="0">
              <a:defRPr sz="1400" b="1">
                <a:solidFill>
                  <a:srgbClr val="FF9933"/>
                </a:solidFill>
                <a:latin typeface="Arial" pitchFamily="34" charset="0"/>
              </a:defRPr>
            </a:lvl4pPr>
            <a:lvl5pPr marL="2057400" indent="-228600" eaLnBrk="0" hangingPunct="0">
              <a:defRPr sz="1400" b="1">
                <a:solidFill>
                  <a:srgbClr val="FF9933"/>
                </a:solidFill>
                <a:latin typeface="Arial" pitchFamily="34" charset="0"/>
              </a:defRPr>
            </a:lvl5pPr>
            <a:lvl6pPr marL="2514600" indent="-228600" eaLnBrk="0" fontAlgn="base" hangingPunct="0">
              <a:spcBef>
                <a:spcPct val="50000"/>
              </a:spcBef>
              <a:spcAft>
                <a:spcPct val="0"/>
              </a:spcAft>
              <a:defRPr sz="1400" b="1">
                <a:solidFill>
                  <a:srgbClr val="FF9933"/>
                </a:solidFill>
                <a:latin typeface="Arial" pitchFamily="34" charset="0"/>
              </a:defRPr>
            </a:lvl6pPr>
            <a:lvl7pPr marL="2971800" indent="-228600" eaLnBrk="0" fontAlgn="base" hangingPunct="0">
              <a:spcBef>
                <a:spcPct val="50000"/>
              </a:spcBef>
              <a:spcAft>
                <a:spcPct val="0"/>
              </a:spcAft>
              <a:defRPr sz="1400" b="1">
                <a:solidFill>
                  <a:srgbClr val="FF9933"/>
                </a:solidFill>
                <a:latin typeface="Arial" pitchFamily="34" charset="0"/>
              </a:defRPr>
            </a:lvl7pPr>
            <a:lvl8pPr marL="3429000" indent="-228600" eaLnBrk="0" fontAlgn="base" hangingPunct="0">
              <a:spcBef>
                <a:spcPct val="50000"/>
              </a:spcBef>
              <a:spcAft>
                <a:spcPct val="0"/>
              </a:spcAft>
              <a:defRPr sz="1400" b="1">
                <a:solidFill>
                  <a:srgbClr val="FF9933"/>
                </a:solidFill>
                <a:latin typeface="Arial" pitchFamily="34" charset="0"/>
              </a:defRPr>
            </a:lvl8pPr>
            <a:lvl9pPr marL="3886200" indent="-228600" eaLnBrk="0" fontAlgn="base" hangingPunct="0">
              <a:spcBef>
                <a:spcPct val="50000"/>
              </a:spcBef>
              <a:spcAft>
                <a:spcPct val="0"/>
              </a:spcAft>
              <a:defRPr sz="1400" b="1">
                <a:solidFill>
                  <a:srgbClr val="FF9933"/>
                </a:solidFill>
                <a:latin typeface="Arial" pitchFamily="34" charset="0"/>
              </a:defRPr>
            </a:lvl9pPr>
          </a:lstStyle>
          <a:p>
            <a:pPr eaLnBrk="1" hangingPunct="1"/>
            <a:r>
              <a:rPr lang="en-US" altLang="en-US" sz="2000" b="0" i="1" dirty="0">
                <a:solidFill>
                  <a:srgbClr val="00B050"/>
                </a:solidFill>
                <a:cs typeface="Arial" pitchFamily="34" charset="0"/>
              </a:rPr>
              <a:t>Otherwise, these guys might not be here to tell us about it!</a:t>
            </a:r>
          </a:p>
        </p:txBody>
      </p:sp>
      <p:sp>
        <p:nvSpPr>
          <p:cNvPr id="3" name="Title 2"/>
          <p:cNvSpPr>
            <a:spLocks noGrp="1"/>
          </p:cNvSpPr>
          <p:nvPr>
            <p:ph type="title"/>
          </p:nvPr>
        </p:nvSpPr>
        <p:spPr>
          <a:xfrm>
            <a:off x="365760" y="274493"/>
            <a:ext cx="9671304" cy="1143000"/>
          </a:xfrm>
        </p:spPr>
        <p:txBody>
          <a:bodyPr>
            <a:normAutofit fontScale="90000"/>
          </a:bodyPr>
          <a:lstStyle/>
          <a:p>
            <a:r>
              <a:rPr lang="en-US" dirty="0"/>
              <a:t>Safe fs-pulse cutting of explosives and propellants confirms that absorbed energy is removed with ejecta.</a:t>
            </a:r>
          </a:p>
        </p:txBody>
      </p:sp>
    </p:spTree>
    <p:extLst>
      <p:ext uri="{BB962C8B-B14F-4D97-AF65-F5344CB8AC3E}">
        <p14:creationId xmlns:p14="http://schemas.microsoft.com/office/powerpoint/2010/main" val="641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Application to LASIK</a:t>
            </a:r>
            <a:endParaRPr lang="en-US"/>
          </a:p>
        </p:txBody>
      </p:sp>
      <p:sp>
        <p:nvSpPr>
          <p:cNvPr id="3" name="Espace réservé du contenu 2"/>
          <p:cNvSpPr>
            <a:spLocks noGrp="1"/>
          </p:cNvSpPr>
          <p:nvPr>
            <p:ph idx="1"/>
          </p:nvPr>
        </p:nvSpPr>
        <p:spPr>
          <a:xfrm>
            <a:off x="838200" y="1825625"/>
            <a:ext cx="10515600" cy="816991"/>
          </a:xfrm>
        </p:spPr>
        <p:txBody>
          <a:bodyPr/>
          <a:lstStyle/>
          <a:p>
            <a:r>
              <a:rPr lang="fr-FR"/>
              <a:t>Generation of an array of micro-voids inside a transparent medium to lever the flap</a:t>
            </a:r>
            <a:endParaRPr lang="en-US"/>
          </a:p>
        </p:txBody>
      </p:sp>
      <p:sp>
        <p:nvSpPr>
          <p:cNvPr id="4" name="Espace réservé du numéro de diapositive 3"/>
          <p:cNvSpPr>
            <a:spLocks noGrp="1"/>
          </p:cNvSpPr>
          <p:nvPr>
            <p:ph type="sldNum" sz="quarter" idx="12"/>
          </p:nvPr>
        </p:nvSpPr>
        <p:spPr/>
        <p:txBody>
          <a:bodyPr/>
          <a:lstStyle/>
          <a:p>
            <a:fld id="{44A68BA8-7460-4AE7-97A1-6C92CDFA0F8E}" type="slidenum">
              <a:rPr lang="fr-CH" smtClean="0"/>
              <a:pPr/>
              <a:t>99</a:t>
            </a:fld>
            <a:endParaRPr lang="fr-CH"/>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35145" y="3177451"/>
            <a:ext cx="3174937" cy="244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98065" y="2972735"/>
            <a:ext cx="3026664" cy="2854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2834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5277556-F5A1-40C0-8A85-171A38D76E71}" vid="{7AC5346D-0C51-4B18-8116-BEB03AB965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Galatea_Template</Template>
  <TotalTime>7709</TotalTime>
  <Words>7398</Words>
  <Application>Microsoft Office PowerPoint</Application>
  <PresentationFormat>Widescreen</PresentationFormat>
  <Paragraphs>1193</Paragraphs>
  <Slides>143</Slides>
  <Notes>61</Notes>
  <HiddenSlides>4</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143</vt:i4>
      </vt:variant>
    </vt:vector>
  </HeadingPairs>
  <TitlesOfParts>
    <vt:vector size="155" baseType="lpstr">
      <vt:lpstr>Dotum</vt:lpstr>
      <vt:lpstr>Arial</vt:lpstr>
      <vt:lpstr>Calibri</vt:lpstr>
      <vt:lpstr>Cambria Math</vt:lpstr>
      <vt:lpstr>Helvetica</vt:lpstr>
      <vt:lpstr>Osaka</vt:lpstr>
      <vt:lpstr>Symbol</vt:lpstr>
      <vt:lpstr>Times New Roman</vt:lpstr>
      <vt:lpstr>Wingdings</vt:lpstr>
      <vt:lpstr>Wingdings 2</vt:lpstr>
      <vt:lpstr>Office Theme</vt:lpstr>
      <vt:lpstr>Equation</vt:lpstr>
      <vt:lpstr>Advanced Photonics / Advanced Micro-/Nano- Manufacturing</vt:lpstr>
      <vt:lpstr>Part I / Introduction &amp; Laser-fabrication based on linear absorption</vt:lpstr>
      <vt:lpstr>What does laser mean to you?</vt:lpstr>
      <vt:lpstr>... May be this?</vt:lpstr>
      <vt:lpstr>Lectures: Overall learning objectives</vt:lpstr>
      <vt:lpstr>Laser in micro-/nano- manufacturing</vt:lpstr>
      <vt:lpstr>Laser Micromachining...</vt:lpstr>
      <vt:lpstr>PowerPoint Presentation</vt:lpstr>
      <vt:lpstr>PowerPoint Presentation</vt:lpstr>
      <vt:lpstr>PowerPoint Presentation</vt:lpstr>
      <vt:lpstr>PowerPoint Presentation</vt:lpstr>
      <vt:lpstr>Questions?</vt:lpstr>
      <vt:lpstr>What all this process have in common?</vt:lpstr>
      <vt:lpstr>Schematic of laser-matter interaction</vt:lpstr>
      <vt:lpstr>Laser-matter interaction</vt:lpstr>
      <vt:lpstr>Essence of laser micromachining?</vt:lpstr>
      <vt:lpstr>Light is…</vt:lpstr>
      <vt:lpstr>Quantum description: photons… (the ‘light particles’)</vt:lpstr>
      <vt:lpstr>PowerPoint Presentation</vt:lpstr>
      <vt:lpstr>PowerPoint Presentation</vt:lpstr>
      <vt:lpstr>Equivalences: Wavelength, wavenumber, energy, cycle duration…</vt:lpstr>
      <vt:lpstr>How to describe optical phenomena?</vt:lpstr>
      <vt:lpstr>Maxwell equations</vt:lpstr>
      <vt:lpstr>3D wave equation for a light-wave electric field</vt:lpstr>
      <vt:lpstr>Polarization of a lightwave</vt:lpstr>
      <vt:lpstr>Example how the polarization may affect a micro-machining morphology</vt:lpstr>
      <vt:lpstr>More complex light polarization states</vt:lpstr>
      <vt:lpstr>Motion in atoms and molecules: ‘Everything vibrates!’ </vt:lpstr>
      <vt:lpstr>Light-matter interaction</vt:lpstr>
      <vt:lpstr>How to model the material response to an incoming EM wave? (Lorentz dispersion model)</vt:lpstr>
      <vt:lpstr>Light excites atoms, which emit light that adds (or subtracts) with the input light...</vt:lpstr>
      <vt:lpstr>The Damped Forced Oscillator</vt:lpstr>
      <vt:lpstr>The Complex Lorentzian function</vt:lpstr>
      <vt:lpstr>Refractive index and Absorption coefficient</vt:lpstr>
      <vt:lpstr>Example: silica</vt:lpstr>
      <vt:lpstr>The electromagnetic wave in a medium </vt:lpstr>
      <vt:lpstr>Solar light from the sky to the ground and the sea</vt:lpstr>
      <vt:lpstr>From fundamental to application: why Telecom wavelength are at 1550 nm mostly?</vt:lpstr>
      <vt:lpstr>Absorption of some metals...</vt:lpstr>
      <vt:lpstr>Fundamental aspects about lasers</vt:lpstr>
      <vt:lpstr>Emission spectra of a light source</vt:lpstr>
      <vt:lpstr>The laser fauna</vt:lpstr>
      <vt:lpstr>The laser fauna…</vt:lpstr>
      <vt:lpstr>Mean Photons flux density for various sources</vt:lpstr>
      <vt:lpstr>Beams (localized plane waves in space)</vt:lpstr>
      <vt:lpstr>Laser pulses (localized waves in time)</vt:lpstr>
      <vt:lpstr>Propagating Gaussian beam (electrostatic field distribution)</vt:lpstr>
      <vt:lpstr>Relative intensity in 3D</vt:lpstr>
      <vt:lpstr>PowerPoint Presentation</vt:lpstr>
      <vt:lpstr>In reality…</vt:lpstr>
      <vt:lpstr>Useful formula: Laser-light going through a lens…</vt:lpstr>
      <vt:lpstr>Key process parameters definition in laser</vt:lpstr>
      <vt:lpstr>Part II – Laser-manufacturing modalities</vt:lpstr>
      <vt:lpstr>Laser-matter interaction</vt:lpstr>
      <vt:lpstr>Interpretation of specific heat capacities</vt:lpstr>
      <vt:lpstr>Different means of heat conductions: Phonons vs electrons</vt:lpstr>
      <vt:lpstr>Interaction with metals…</vt:lpstr>
      <vt:lpstr>Thermal transfer: heat equation</vt:lpstr>
      <vt:lpstr>Heat equation</vt:lpstr>
      <vt:lpstr>Thermal load from a laser</vt:lpstr>
      <vt:lpstr>Illustrations of a pure thermal process</vt:lpstr>
      <vt:lpstr>Illustration laser-based morphing... </vt:lpstr>
      <vt:lpstr>‘Morphing’ laser ...</vt:lpstr>
      <vt:lpstr>Micro-lenses array</vt:lpstr>
      <vt:lpstr>Laser-heat treatment // laser annealing</vt:lpstr>
      <vt:lpstr>Laser annealing of thin films</vt:lpstr>
      <vt:lpstr>Illustration: Marking </vt:lpstr>
      <vt:lpstr>Illustration: Local hardening through local lasers heating</vt:lpstr>
      <vt:lpstr>Laser cladding</vt:lpstr>
      <vt:lpstr>Laser-matter interaction</vt:lpstr>
      <vt:lpstr>Phases during laser micro-machining involving solid-liquid phase transformation</vt:lpstr>
      <vt:lpstr>Industrial laser (Machining head): how it works in practice?</vt:lpstr>
      <vt:lpstr>Illustrations of ablation/cutting processes</vt:lpstr>
      <vt:lpstr>PowerPoint Presentation</vt:lpstr>
      <vt:lpstr>LIBS- Laser Induced Breakdown Spectroscopy</vt:lpstr>
      <vt:lpstr>LIBS- Laser Induced Breakdown Spectroscopy</vt:lpstr>
      <vt:lpstr>Laser-matter interaction</vt:lpstr>
      <vt:lpstr>Single photon process</vt:lpstr>
      <vt:lpstr>UV laser ablation</vt:lpstr>
      <vt:lpstr>Optimization</vt:lpstr>
      <vt:lpstr>‘Material Removal Rate’, example of an empirical law</vt:lpstr>
      <vt:lpstr>Laser-matter interaction</vt:lpstr>
      <vt:lpstr>Shockwaves</vt:lpstr>
      <vt:lpstr>Illustration of selective laser melting (Lab. Prof Logé)</vt:lpstr>
      <vt:lpstr>Part II / Ultrafast laser-materials processing</vt:lpstr>
      <vt:lpstr>Ultrafast laser pulse</vt:lpstr>
      <vt:lpstr>How are they produced?</vt:lpstr>
      <vt:lpstr>How are they produced?</vt:lpstr>
      <vt:lpstr>PowerPoint Presentation</vt:lpstr>
      <vt:lpstr>Absorption in dielectrics</vt:lpstr>
      <vt:lpstr>Ultrafast laser ablation/modification of materials</vt:lpstr>
      <vt:lpstr>Ultrafast laser ablation/modification of materials</vt:lpstr>
      <vt:lpstr>Why is "ultrashort" important?</vt:lpstr>
      <vt:lpstr>Why is "ultrashort" important?</vt:lpstr>
      <vt:lpstr>Why is "ultrashort" important?</vt:lpstr>
      <vt:lpstr>Why is "ultrashort" important?</vt:lpstr>
      <vt:lpstr>Ultrafast machining of metals</vt:lpstr>
      <vt:lpstr>Safe fs-pulse cutting of explosives and propellants confirms that absorbed energy is removed with ejecta.</vt:lpstr>
      <vt:lpstr>Application to LASIK</vt:lpstr>
      <vt:lpstr>Threshold effect</vt:lpstr>
      <vt:lpstr>Application of the threshold effect</vt:lpstr>
      <vt:lpstr>Application of threshold effect</vt:lpstr>
      <vt:lpstr>Lift at an industrial scale... Flat panel displays production</vt:lpstr>
      <vt:lpstr>PowerPoint Presentation</vt:lpstr>
      <vt:lpstr>Light fairy tale... (Hayasaki lab)</vt:lpstr>
      <vt:lpstr>Subwavelength writing</vt:lpstr>
      <vt:lpstr>Subwavelength writing</vt:lpstr>
      <vt:lpstr>Subwavelength writing</vt:lpstr>
      <vt:lpstr>Examples of NL-based microfabrication</vt:lpstr>
      <vt:lpstr>Case study I</vt:lpstr>
      <vt:lpstr>Case study I: beam shaping for high-speed glass cutting</vt:lpstr>
      <vt:lpstr>A fs-laser pulse in glass</vt:lpstr>
      <vt:lpstr>A nice solution, Bessel beams</vt:lpstr>
      <vt:lpstr>The Bessel beam is a kind of laser sword</vt:lpstr>
      <vt:lpstr>Single shot ablation with Bessel beams</vt:lpstr>
      <vt:lpstr>High-speed transparent materials cutting with "stealth-dicing" technology</vt:lpstr>
      <vt:lpstr>High-speed transparent materials cutting with "stealth-dicing" technology</vt:lpstr>
      <vt:lpstr>Process and timescales</vt:lpstr>
      <vt:lpstr>Comparison fs-ps regimes in sapphire</vt:lpstr>
      <vt:lpstr>Increasing the efficiency with double pulses</vt:lpstr>
      <vt:lpstr>Increasing the efficiency with double pulses</vt:lpstr>
      <vt:lpstr>Increasing the efficiency with double pulses</vt:lpstr>
      <vt:lpstr>Playing with the beam shape</vt:lpstr>
      <vt:lpstr>Playing with the beam shape</vt:lpstr>
      <vt:lpstr>Ongoing questions</vt:lpstr>
      <vt:lpstr>Laser- nanoplasma interaction</vt:lpstr>
      <vt:lpstr>Case study II: Tuning materials properties and fine adjustment with lasers</vt:lpstr>
      <vt:lpstr>Materials science point-of-view</vt:lpstr>
      <vt:lpstr>Functional integration point of view</vt:lpstr>
      <vt:lpstr>‘Optical circuit’: writing waveguides</vt:lpstr>
      <vt:lpstr>Optical components</vt:lpstr>
      <vt:lpstr>Eternal memory</vt:lpstr>
      <vt:lpstr>Key aspects of femtosecond laser processing</vt:lpstr>
      <vt:lpstr>Illustrative examples from research…</vt:lpstr>
      <vt:lpstr>From photonics components: direct write waveguide writing, micro-lenses, etc.</vt:lpstr>
      <vt:lpstr>… to algae population monitoring</vt:lpstr>
      <vt:lpstr>From laser-induced crystallization: laser-induced elemental tellurium in tellurite glass </vt:lpstr>
      <vt:lpstr>PowerPoint Presentation</vt:lpstr>
      <vt:lpstr>From micro/nanoscale mechanics…</vt:lpstr>
      <vt:lpstr>… to optical bench on a glass chip</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Highlights in Microtechnology</dc:title>
  <dc:creator>Bellouard Yves</dc:creator>
  <cp:lastModifiedBy>Yves Bellouard</cp:lastModifiedBy>
  <cp:revision>177</cp:revision>
  <dcterms:created xsi:type="dcterms:W3CDTF">2020-06-08T14:20:30Z</dcterms:created>
  <dcterms:modified xsi:type="dcterms:W3CDTF">2026-06-18T05:30:07Z</dcterms:modified>
</cp:coreProperties>
</file>