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Numéro de diapositive"/>
          <p:cNvSpPr txBox="1"/>
          <p:nvPr>
            <p:ph type="sldNum" sz="quarter" idx="2"/>
          </p:nvPr>
        </p:nvSpPr>
        <p:spPr>
          <a:xfrm>
            <a:off x="12276000" y="8991400"/>
            <a:ext cx="396001" cy="311680"/>
          </a:xfrm>
          <a:prstGeom prst="rect">
            <a:avLst/>
          </a:prstGeom>
          <a:ln w="3175"/>
        </p:spPr>
        <p:txBody>
          <a:bodyPr wrap="square" lIns="47889" tIns="47889" rIns="47889" bIns="47889"/>
          <a:lstStyle>
            <a:lvl1pPr algn="r">
              <a:defRPr sz="1400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8" name="Texte"/>
          <p:cNvSpPr txBox="1"/>
          <p:nvPr/>
        </p:nvSpPr>
        <p:spPr>
          <a:xfrm>
            <a:off x="2440399" y="2804285"/>
            <a:ext cx="135121" cy="127001"/>
          </a:xfrm>
          <a:prstGeom prst="rect">
            <a:avLst/>
          </a:prstGeom>
          <a:ln w="3175">
            <a:miter lim="400000"/>
          </a:ln>
        </p:spPr>
        <p:txBody>
          <a:bodyPr wrap="none" lIns="47889" tIns="47889" rIns="47889" bIns="47889" anchor="b">
            <a:normAutofit fontScale="100000" lnSpcReduction="0"/>
          </a:bodyPr>
          <a:lstStyle/>
          <a:p>
            <a:pPr algn="l">
              <a:defRPr b="0" i="1" sz="100">
                <a:solidFill>
                  <a:srgbClr val="345082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terdisciplinarité"/>
          <p:cNvSpPr txBox="1"/>
          <p:nvPr/>
        </p:nvSpPr>
        <p:spPr>
          <a:xfrm>
            <a:off x="4084538" y="3038028"/>
            <a:ext cx="4835724" cy="88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8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Interdisciplinarité</a:t>
            </a:r>
          </a:p>
        </p:txBody>
      </p:sp>
      <p:sp>
        <p:nvSpPr>
          <p:cNvPr id="128" name="UE-ENAC PENS 313…"/>
          <p:cNvSpPr txBox="1"/>
          <p:nvPr/>
        </p:nvSpPr>
        <p:spPr>
          <a:xfrm>
            <a:off x="5415954" y="4626706"/>
            <a:ext cx="2172892" cy="156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2800">
                <a:latin typeface="Futura Condensed"/>
                <a:ea typeface="Futura Condensed"/>
                <a:cs typeface="Futura Condensed"/>
                <a:sym typeface="Futura Condensed"/>
              </a:defRPr>
            </a:pPr>
            <a:r>
              <a:t>UE-ENAC PENS 313</a:t>
            </a:r>
          </a:p>
          <a:p>
            <a:pPr>
              <a:defRPr b="0" sz="2100">
                <a:latin typeface="Futura Condensed"/>
                <a:ea typeface="Futura Condensed"/>
                <a:cs typeface="Futura Condensed"/>
                <a:sym typeface="Futura Condensed"/>
              </a:defRPr>
            </a:pPr>
            <a:r>
              <a:t>Le temps de la lumière</a:t>
            </a:r>
          </a:p>
          <a:p>
            <a:pPr>
              <a:defRPr b="0" sz="2100">
                <a:latin typeface="Futura Condensed"/>
                <a:ea typeface="Futura Condensed"/>
                <a:cs typeface="Futura Condensed"/>
                <a:sym typeface="Futura Condensed"/>
              </a:defRPr>
            </a:pPr>
          </a:p>
          <a:p>
            <a:pPr>
              <a:defRPr b="0" sz="2100">
                <a:latin typeface="Futura Condensed"/>
                <a:ea typeface="Futura Condensed"/>
                <a:cs typeface="Futura Condensed"/>
                <a:sym typeface="Futura Condensed"/>
              </a:defRPr>
            </a:pPr>
            <a:r>
              <a:t>Bernard PAULE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OÛT"/>
          <p:cNvSpPr txBox="1"/>
          <p:nvPr/>
        </p:nvSpPr>
        <p:spPr>
          <a:xfrm>
            <a:off x="5750631" y="1066799"/>
            <a:ext cx="150353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COÛT</a:t>
            </a:r>
          </a:p>
        </p:txBody>
      </p:sp>
      <p:grpSp>
        <p:nvGrpSpPr>
          <p:cNvPr id="338" name="Grouper"/>
          <p:cNvGrpSpPr/>
          <p:nvPr/>
        </p:nvGrpSpPr>
        <p:grpSpPr>
          <a:xfrm rot="180000">
            <a:off x="3393659" y="3662919"/>
            <a:ext cx="2480122" cy="940892"/>
            <a:chOff x="-50800" y="-50800"/>
            <a:chExt cx="2480121" cy="940891"/>
          </a:xfrm>
        </p:grpSpPr>
        <p:sp>
          <p:nvSpPr>
            <p:cNvPr id="334" name="Maître d’ouvrage"/>
            <p:cNvSpPr txBox="1"/>
            <p:nvPr/>
          </p:nvSpPr>
          <p:spPr>
            <a:xfrm>
              <a:off x="117270" y="210095"/>
              <a:ext cx="214398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Maître d’ouvrage</a:t>
              </a:r>
            </a:p>
          </p:txBody>
        </p:sp>
        <p:grpSp>
          <p:nvGrpSpPr>
            <p:cNvPr id="337" name="Ovale"/>
            <p:cNvGrpSpPr/>
            <p:nvPr/>
          </p:nvGrpSpPr>
          <p:grpSpPr>
            <a:xfrm>
              <a:off x="-50800" y="-50801"/>
              <a:ext cx="2480122" cy="940893"/>
              <a:chOff x="0" y="0"/>
              <a:chExt cx="2480121" cy="940891"/>
            </a:xfrm>
          </p:grpSpPr>
          <p:sp>
            <p:nvSpPr>
              <p:cNvPr id="336" name="Ovale"/>
              <p:cNvSpPr/>
              <p:nvPr/>
            </p:nvSpPr>
            <p:spPr>
              <a:xfrm>
                <a:off x="50800" y="50800"/>
                <a:ext cx="2378522" cy="839292"/>
              </a:xfrm>
              <a:prstGeom prst="ellipse">
                <a:avLst/>
              </a:prstGeom>
              <a:solidFill>
                <a:srgbClr val="76D6FF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335" name="Ovale Ovale" descr="Ovale Ovale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480122" cy="94089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343" name="Grouper"/>
          <p:cNvGrpSpPr/>
          <p:nvPr/>
        </p:nvGrpSpPr>
        <p:grpSpPr>
          <a:xfrm rot="180000">
            <a:off x="905728" y="3533052"/>
            <a:ext cx="2481201" cy="940401"/>
            <a:chOff x="-50799" y="-50799"/>
            <a:chExt cx="2481200" cy="940399"/>
          </a:xfrm>
        </p:grpSpPr>
        <p:sp>
          <p:nvSpPr>
            <p:cNvPr id="339" name="Usager"/>
            <p:cNvSpPr txBox="1"/>
            <p:nvPr/>
          </p:nvSpPr>
          <p:spPr>
            <a:xfrm>
              <a:off x="730646" y="170821"/>
              <a:ext cx="918308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Usager</a:t>
              </a:r>
            </a:p>
          </p:txBody>
        </p:sp>
        <p:grpSp>
          <p:nvGrpSpPr>
            <p:cNvPr id="342" name="Ovale"/>
            <p:cNvGrpSpPr/>
            <p:nvPr/>
          </p:nvGrpSpPr>
          <p:grpSpPr>
            <a:xfrm>
              <a:off x="-50800" y="-50800"/>
              <a:ext cx="2481201" cy="940400"/>
              <a:chOff x="0" y="0"/>
              <a:chExt cx="2481200" cy="940399"/>
            </a:xfrm>
          </p:grpSpPr>
          <p:sp>
            <p:nvSpPr>
              <p:cNvPr id="341" name="Ovale"/>
              <p:cNvSpPr/>
              <p:nvPr/>
            </p:nvSpPr>
            <p:spPr>
              <a:xfrm>
                <a:off x="50799" y="50799"/>
                <a:ext cx="2379602" cy="838801"/>
              </a:xfrm>
              <a:prstGeom prst="ellipse">
                <a:avLst/>
              </a:prstGeom>
              <a:solidFill>
                <a:srgbClr val="FF7E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340" name="Ovale Ovale" descr="Ovale Oval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400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348" name="Grouper"/>
          <p:cNvGrpSpPr/>
          <p:nvPr/>
        </p:nvGrpSpPr>
        <p:grpSpPr>
          <a:xfrm rot="180000">
            <a:off x="7032511" y="3853651"/>
            <a:ext cx="2481201" cy="940893"/>
            <a:chOff x="-50799" y="-50800"/>
            <a:chExt cx="2481200" cy="940891"/>
          </a:xfrm>
        </p:grpSpPr>
        <p:sp>
          <p:nvSpPr>
            <p:cNvPr id="344" name="Architecte"/>
            <p:cNvSpPr txBox="1"/>
            <p:nvPr/>
          </p:nvSpPr>
          <p:spPr>
            <a:xfrm>
              <a:off x="508027" y="210095"/>
              <a:ext cx="1363546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Architecte</a:t>
              </a:r>
            </a:p>
          </p:txBody>
        </p:sp>
        <p:grpSp>
          <p:nvGrpSpPr>
            <p:cNvPr id="347" name="Ovale"/>
            <p:cNvGrpSpPr/>
            <p:nvPr/>
          </p:nvGrpSpPr>
          <p:grpSpPr>
            <a:xfrm>
              <a:off x="-50800" y="-50801"/>
              <a:ext cx="2481201" cy="940893"/>
              <a:chOff x="0" y="0"/>
              <a:chExt cx="2481200" cy="940891"/>
            </a:xfrm>
          </p:grpSpPr>
          <p:sp>
            <p:nvSpPr>
              <p:cNvPr id="346" name="Ovale"/>
              <p:cNvSpPr/>
              <p:nvPr/>
            </p:nvSpPr>
            <p:spPr>
              <a:xfrm>
                <a:off x="50799" y="50800"/>
                <a:ext cx="2379602" cy="839292"/>
              </a:xfrm>
              <a:prstGeom prst="ellipse">
                <a:avLst/>
              </a:prstGeom>
              <a:solidFill>
                <a:srgbClr val="009193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345" name="Ovale Ovale" descr="Ovale Oval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89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353" name="Grouper"/>
          <p:cNvGrpSpPr/>
          <p:nvPr/>
        </p:nvGrpSpPr>
        <p:grpSpPr>
          <a:xfrm rot="180000">
            <a:off x="9631917" y="3989880"/>
            <a:ext cx="2481201" cy="940401"/>
            <a:chOff x="-50799" y="-50800"/>
            <a:chExt cx="2481200" cy="940399"/>
          </a:xfrm>
        </p:grpSpPr>
        <p:sp>
          <p:nvSpPr>
            <p:cNvPr id="349" name="Bureau d’étude"/>
            <p:cNvSpPr txBox="1"/>
            <p:nvPr/>
          </p:nvSpPr>
          <p:spPr>
            <a:xfrm>
              <a:off x="207925" y="165995"/>
              <a:ext cx="1963751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Bureau d’étude</a:t>
              </a:r>
            </a:p>
          </p:txBody>
        </p:sp>
        <p:grpSp>
          <p:nvGrpSpPr>
            <p:cNvPr id="352" name="Ovale"/>
            <p:cNvGrpSpPr/>
            <p:nvPr/>
          </p:nvGrpSpPr>
          <p:grpSpPr>
            <a:xfrm>
              <a:off x="-50800" y="-50801"/>
              <a:ext cx="2481201" cy="940401"/>
              <a:chOff x="0" y="0"/>
              <a:chExt cx="2481200" cy="940399"/>
            </a:xfrm>
          </p:grpSpPr>
          <p:sp>
            <p:nvSpPr>
              <p:cNvPr id="351" name="Ovale"/>
              <p:cNvSpPr/>
              <p:nvPr/>
            </p:nvSpPr>
            <p:spPr>
              <a:xfrm>
                <a:off x="50799" y="50799"/>
                <a:ext cx="2379602" cy="838801"/>
              </a:xfrm>
              <a:prstGeom prst="ellipse">
                <a:avLst/>
              </a:prstGeom>
              <a:solidFill>
                <a:srgbClr val="FFD4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350" name="Ovale Ovale" descr="Ovale Oval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-1"/>
                <a:ext cx="2481201" cy="940401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354" name="Rectangle"/>
          <p:cNvSpPr/>
          <p:nvPr/>
        </p:nvSpPr>
        <p:spPr>
          <a:xfrm rot="180000">
            <a:off x="725597" y="4823091"/>
            <a:ext cx="11500645" cy="106031"/>
          </a:xfrm>
          <a:prstGeom prst="rect">
            <a:avLst/>
          </a:prstGeom>
          <a:solidFill>
            <a:srgbClr val="7979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5" name="Cercle"/>
          <p:cNvSpPr/>
          <p:nvPr/>
        </p:nvSpPr>
        <p:spPr>
          <a:xfrm>
            <a:off x="6261842" y="4636242"/>
            <a:ext cx="481116" cy="481115"/>
          </a:xfrm>
          <a:prstGeom prst="ellipse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6" name="Cercle"/>
          <p:cNvSpPr/>
          <p:nvPr/>
        </p:nvSpPr>
        <p:spPr>
          <a:xfrm>
            <a:off x="6375400" y="4749800"/>
            <a:ext cx="254001" cy="2540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OÛT"/>
          <p:cNvSpPr txBox="1"/>
          <p:nvPr/>
        </p:nvSpPr>
        <p:spPr>
          <a:xfrm>
            <a:off x="5750631" y="1066799"/>
            <a:ext cx="150353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COÛT</a:t>
            </a:r>
          </a:p>
        </p:txBody>
      </p:sp>
      <p:grpSp>
        <p:nvGrpSpPr>
          <p:cNvPr id="363" name="Grouper"/>
          <p:cNvGrpSpPr/>
          <p:nvPr/>
        </p:nvGrpSpPr>
        <p:grpSpPr>
          <a:xfrm>
            <a:off x="3383792" y="3761043"/>
            <a:ext cx="2480122" cy="940893"/>
            <a:chOff x="-50800" y="-50800"/>
            <a:chExt cx="2480121" cy="940891"/>
          </a:xfrm>
        </p:grpSpPr>
        <p:sp>
          <p:nvSpPr>
            <p:cNvPr id="359" name="Maître d’ouvrage"/>
            <p:cNvSpPr txBox="1"/>
            <p:nvPr/>
          </p:nvSpPr>
          <p:spPr>
            <a:xfrm>
              <a:off x="117270" y="210095"/>
              <a:ext cx="214398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Maître d’ouvrage</a:t>
              </a:r>
            </a:p>
          </p:txBody>
        </p:sp>
        <p:grpSp>
          <p:nvGrpSpPr>
            <p:cNvPr id="362" name="Ovale"/>
            <p:cNvGrpSpPr/>
            <p:nvPr/>
          </p:nvGrpSpPr>
          <p:grpSpPr>
            <a:xfrm>
              <a:off x="-50800" y="-50801"/>
              <a:ext cx="2480122" cy="940893"/>
              <a:chOff x="0" y="0"/>
              <a:chExt cx="2480121" cy="940891"/>
            </a:xfrm>
          </p:grpSpPr>
          <p:sp>
            <p:nvSpPr>
              <p:cNvPr id="361" name="Ovale"/>
              <p:cNvSpPr/>
              <p:nvPr/>
            </p:nvSpPr>
            <p:spPr>
              <a:xfrm>
                <a:off x="50800" y="50800"/>
                <a:ext cx="2378522" cy="839292"/>
              </a:xfrm>
              <a:prstGeom prst="ellipse">
                <a:avLst/>
              </a:prstGeom>
              <a:solidFill>
                <a:srgbClr val="76D6FF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360" name="Ovale Ovale" descr="Ovale Ovale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480122" cy="94089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368" name="Grouper"/>
          <p:cNvGrpSpPr/>
          <p:nvPr/>
        </p:nvGrpSpPr>
        <p:grpSpPr>
          <a:xfrm>
            <a:off x="892460" y="3761535"/>
            <a:ext cx="2481201" cy="940401"/>
            <a:chOff x="-50799" y="-50799"/>
            <a:chExt cx="2481200" cy="940399"/>
          </a:xfrm>
        </p:grpSpPr>
        <p:sp>
          <p:nvSpPr>
            <p:cNvPr id="364" name="Usager"/>
            <p:cNvSpPr txBox="1"/>
            <p:nvPr/>
          </p:nvSpPr>
          <p:spPr>
            <a:xfrm>
              <a:off x="730646" y="170821"/>
              <a:ext cx="918308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Usager</a:t>
              </a:r>
            </a:p>
          </p:txBody>
        </p:sp>
        <p:grpSp>
          <p:nvGrpSpPr>
            <p:cNvPr id="367" name="Ovale"/>
            <p:cNvGrpSpPr/>
            <p:nvPr/>
          </p:nvGrpSpPr>
          <p:grpSpPr>
            <a:xfrm>
              <a:off x="-50800" y="-50800"/>
              <a:ext cx="2481201" cy="940400"/>
              <a:chOff x="0" y="0"/>
              <a:chExt cx="2481200" cy="940399"/>
            </a:xfrm>
          </p:grpSpPr>
          <p:sp>
            <p:nvSpPr>
              <p:cNvPr id="366" name="Ovale"/>
              <p:cNvSpPr/>
              <p:nvPr/>
            </p:nvSpPr>
            <p:spPr>
              <a:xfrm>
                <a:off x="50799" y="50799"/>
                <a:ext cx="2379602" cy="838801"/>
              </a:xfrm>
              <a:prstGeom prst="ellipse">
                <a:avLst/>
              </a:prstGeom>
              <a:solidFill>
                <a:srgbClr val="FF7E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365" name="Ovale Ovale" descr="Ovale Oval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400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373" name="Grouper"/>
          <p:cNvGrpSpPr/>
          <p:nvPr/>
        </p:nvGrpSpPr>
        <p:grpSpPr>
          <a:xfrm>
            <a:off x="7027639" y="3761043"/>
            <a:ext cx="2481201" cy="940893"/>
            <a:chOff x="-50799" y="-50800"/>
            <a:chExt cx="2481200" cy="940891"/>
          </a:xfrm>
        </p:grpSpPr>
        <p:sp>
          <p:nvSpPr>
            <p:cNvPr id="369" name="Architecte"/>
            <p:cNvSpPr txBox="1"/>
            <p:nvPr/>
          </p:nvSpPr>
          <p:spPr>
            <a:xfrm>
              <a:off x="508027" y="210095"/>
              <a:ext cx="1363546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Architecte</a:t>
              </a:r>
            </a:p>
          </p:txBody>
        </p:sp>
        <p:grpSp>
          <p:nvGrpSpPr>
            <p:cNvPr id="372" name="Ovale"/>
            <p:cNvGrpSpPr/>
            <p:nvPr/>
          </p:nvGrpSpPr>
          <p:grpSpPr>
            <a:xfrm>
              <a:off x="-50800" y="-50801"/>
              <a:ext cx="2481201" cy="940893"/>
              <a:chOff x="0" y="0"/>
              <a:chExt cx="2481200" cy="940891"/>
            </a:xfrm>
          </p:grpSpPr>
          <p:sp>
            <p:nvSpPr>
              <p:cNvPr id="371" name="Ovale"/>
              <p:cNvSpPr/>
              <p:nvPr/>
            </p:nvSpPr>
            <p:spPr>
              <a:xfrm>
                <a:off x="50799" y="50800"/>
                <a:ext cx="2379602" cy="839292"/>
              </a:xfrm>
              <a:prstGeom prst="ellipse">
                <a:avLst/>
              </a:prstGeom>
              <a:solidFill>
                <a:srgbClr val="009193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370" name="Ovale Ovale" descr="Ovale Oval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89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378" name="Grouper"/>
          <p:cNvGrpSpPr/>
          <p:nvPr/>
        </p:nvGrpSpPr>
        <p:grpSpPr>
          <a:xfrm>
            <a:off x="9630599" y="3761043"/>
            <a:ext cx="2481201" cy="940401"/>
            <a:chOff x="-50799" y="-50800"/>
            <a:chExt cx="2481200" cy="940399"/>
          </a:xfrm>
        </p:grpSpPr>
        <p:sp>
          <p:nvSpPr>
            <p:cNvPr id="374" name="Bureau d’étude"/>
            <p:cNvSpPr txBox="1"/>
            <p:nvPr/>
          </p:nvSpPr>
          <p:spPr>
            <a:xfrm>
              <a:off x="207925" y="165995"/>
              <a:ext cx="1963751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Bureau d’étude</a:t>
              </a:r>
            </a:p>
          </p:txBody>
        </p:sp>
        <p:grpSp>
          <p:nvGrpSpPr>
            <p:cNvPr id="377" name="Ovale"/>
            <p:cNvGrpSpPr/>
            <p:nvPr/>
          </p:nvGrpSpPr>
          <p:grpSpPr>
            <a:xfrm>
              <a:off x="-50800" y="-50801"/>
              <a:ext cx="2481201" cy="940401"/>
              <a:chOff x="0" y="0"/>
              <a:chExt cx="2481200" cy="940399"/>
            </a:xfrm>
          </p:grpSpPr>
          <p:sp>
            <p:nvSpPr>
              <p:cNvPr id="376" name="Ovale"/>
              <p:cNvSpPr/>
              <p:nvPr/>
            </p:nvSpPr>
            <p:spPr>
              <a:xfrm>
                <a:off x="50799" y="50799"/>
                <a:ext cx="2379602" cy="838801"/>
              </a:xfrm>
              <a:prstGeom prst="ellipse">
                <a:avLst/>
              </a:prstGeom>
              <a:solidFill>
                <a:srgbClr val="FFD4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375" name="Ovale Ovale" descr="Ovale Oval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-1"/>
                <a:ext cx="2481201" cy="940401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379" name="Rectangle"/>
          <p:cNvSpPr/>
          <p:nvPr/>
        </p:nvSpPr>
        <p:spPr>
          <a:xfrm>
            <a:off x="752078" y="4823784"/>
            <a:ext cx="11500644" cy="106032"/>
          </a:xfrm>
          <a:prstGeom prst="rect">
            <a:avLst/>
          </a:prstGeom>
          <a:solidFill>
            <a:srgbClr val="7979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0" name="Cercle"/>
          <p:cNvSpPr/>
          <p:nvPr/>
        </p:nvSpPr>
        <p:spPr>
          <a:xfrm>
            <a:off x="6261842" y="4636242"/>
            <a:ext cx="481116" cy="481115"/>
          </a:xfrm>
          <a:prstGeom prst="ellipse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1" name="Cercle"/>
          <p:cNvSpPr/>
          <p:nvPr/>
        </p:nvSpPr>
        <p:spPr>
          <a:xfrm>
            <a:off x="6375400" y="4749800"/>
            <a:ext cx="254001" cy="2540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82" name="Ligne Figure" descr="Ligne Figur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5400000">
            <a:off x="-1377529" y="4660991"/>
            <a:ext cx="4191002" cy="481116"/>
          </a:xfrm>
          <a:prstGeom prst="rect">
            <a:avLst/>
          </a:prstGeom>
        </p:spPr>
      </p:pic>
      <p:pic>
        <p:nvPicPr>
          <p:cNvPr id="384" name="Ligne Figure" descr="Ligne Figur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400000">
            <a:off x="10206057" y="4611493"/>
            <a:ext cx="4191001" cy="481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7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2" grpId="1"/>
      <p:bldP build="whole" bldLvl="1" animBg="1" rev="0" advAuto="0" spid="38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Ovale"/>
          <p:cNvGrpSpPr/>
          <p:nvPr/>
        </p:nvGrpSpPr>
        <p:grpSpPr>
          <a:xfrm>
            <a:off x="1350739" y="3634043"/>
            <a:ext cx="2481201" cy="940893"/>
            <a:chOff x="0" y="0"/>
            <a:chExt cx="2481200" cy="940891"/>
          </a:xfrm>
        </p:grpSpPr>
        <p:sp>
          <p:nvSpPr>
            <p:cNvPr id="388" name="Ovale"/>
            <p:cNvSpPr/>
            <p:nvPr/>
          </p:nvSpPr>
          <p:spPr>
            <a:xfrm>
              <a:off x="50799" y="50800"/>
              <a:ext cx="2379602" cy="839292"/>
            </a:xfrm>
            <a:prstGeom prst="ellipse">
              <a:avLst/>
            </a:prstGeom>
            <a:solidFill>
              <a:srgbClr val="009193">
                <a:alpha val="50000"/>
              </a:srgb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387" name="Ovale Ovale" descr="Ovale Oval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81201" cy="940892"/>
            </a:xfrm>
            <a:prstGeom prst="rect">
              <a:avLst/>
            </a:prstGeom>
            <a:effectLst/>
          </p:spPr>
        </p:pic>
      </p:grpSp>
      <p:grpSp>
        <p:nvGrpSpPr>
          <p:cNvPr id="392" name="Ovale"/>
          <p:cNvGrpSpPr/>
          <p:nvPr/>
        </p:nvGrpSpPr>
        <p:grpSpPr>
          <a:xfrm>
            <a:off x="1350199" y="5179156"/>
            <a:ext cx="2481201" cy="940401"/>
            <a:chOff x="0" y="0"/>
            <a:chExt cx="2481200" cy="940399"/>
          </a:xfrm>
        </p:grpSpPr>
        <p:sp>
          <p:nvSpPr>
            <p:cNvPr id="391" name="Ovale"/>
            <p:cNvSpPr/>
            <p:nvPr/>
          </p:nvSpPr>
          <p:spPr>
            <a:xfrm>
              <a:off x="50799" y="50800"/>
              <a:ext cx="2379602" cy="838800"/>
            </a:xfrm>
            <a:prstGeom prst="ellipse">
              <a:avLst/>
            </a:prstGeom>
            <a:solidFill>
              <a:srgbClr val="FFD479">
                <a:alpha val="50000"/>
              </a:srgb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390" name="Ovale Ovale" descr="Ovale Oval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481201" cy="940401"/>
            </a:xfrm>
            <a:prstGeom prst="rect">
              <a:avLst/>
            </a:prstGeom>
            <a:effectLst/>
          </p:spPr>
        </p:pic>
      </p:grpSp>
      <p:sp>
        <p:nvSpPr>
          <p:cNvPr id="393" name="ARCHITECTE"/>
          <p:cNvSpPr txBox="1"/>
          <p:nvPr/>
        </p:nvSpPr>
        <p:spPr>
          <a:xfrm>
            <a:off x="1796336" y="3894939"/>
            <a:ext cx="159000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ARCHITECTE</a:t>
            </a:r>
          </a:p>
        </p:txBody>
      </p:sp>
      <p:sp>
        <p:nvSpPr>
          <p:cNvPr id="394" name="INGENIEUR"/>
          <p:cNvSpPr txBox="1"/>
          <p:nvPr/>
        </p:nvSpPr>
        <p:spPr>
          <a:xfrm>
            <a:off x="1608925" y="5395951"/>
            <a:ext cx="1963751" cy="477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INGENIEUR</a:t>
            </a:r>
          </a:p>
        </p:txBody>
      </p:sp>
      <p:sp>
        <p:nvSpPr>
          <p:cNvPr id="395" name="PROCESSUS"/>
          <p:cNvSpPr txBox="1"/>
          <p:nvPr/>
        </p:nvSpPr>
        <p:spPr>
          <a:xfrm>
            <a:off x="5033615" y="1066799"/>
            <a:ext cx="293757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PROCESSUS</a:t>
            </a:r>
          </a:p>
        </p:txBody>
      </p:sp>
      <p:sp>
        <p:nvSpPr>
          <p:cNvPr id="396" name="Produit rapidement une première solution…"/>
          <p:cNvSpPr txBox="1"/>
          <p:nvPr/>
        </p:nvSpPr>
        <p:spPr>
          <a:xfrm>
            <a:off x="4889624" y="3698089"/>
            <a:ext cx="616312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Produit rapidement une première solution</a:t>
            </a:r>
          </a:p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sur la base de références puis la raffine </a:t>
            </a:r>
          </a:p>
        </p:txBody>
      </p:sp>
      <p:sp>
        <p:nvSpPr>
          <p:cNvPr id="397" name="Raisonne en termes d’optimisation…"/>
          <p:cNvSpPr txBox="1"/>
          <p:nvPr/>
        </p:nvSpPr>
        <p:spPr>
          <a:xfrm>
            <a:off x="4766096" y="5228475"/>
            <a:ext cx="641017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Raisonne en termes d’optimisation</a:t>
            </a:r>
          </a:p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Paramètres / Fonction objectif / Contraintes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7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7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7" grpId="2"/>
      <p:bldP build="whole" bldLvl="1" animBg="1" rev="0" advAuto="0" spid="39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Ovale"/>
          <p:cNvGrpSpPr/>
          <p:nvPr/>
        </p:nvGrpSpPr>
        <p:grpSpPr>
          <a:xfrm>
            <a:off x="3662139" y="3905324"/>
            <a:ext cx="3374071" cy="1255810"/>
            <a:chOff x="0" y="0"/>
            <a:chExt cx="3374070" cy="1255809"/>
          </a:xfrm>
        </p:grpSpPr>
        <p:sp>
          <p:nvSpPr>
            <p:cNvPr id="400" name="Ovale"/>
            <p:cNvSpPr/>
            <p:nvPr/>
          </p:nvSpPr>
          <p:spPr>
            <a:xfrm>
              <a:off x="50799" y="50800"/>
              <a:ext cx="3272472" cy="1154210"/>
            </a:xfrm>
            <a:prstGeom prst="ellipse">
              <a:avLst/>
            </a:prstGeom>
            <a:solidFill>
              <a:srgbClr val="009193">
                <a:alpha val="50000"/>
              </a:srgb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399" name="Ovale Ovale" descr="Ovale Oval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3374071" cy="1255811"/>
            </a:xfrm>
            <a:prstGeom prst="rect">
              <a:avLst/>
            </a:prstGeom>
            <a:effectLst/>
          </p:spPr>
        </p:pic>
      </p:grpSp>
      <p:grpSp>
        <p:nvGrpSpPr>
          <p:cNvPr id="404" name="Ovale"/>
          <p:cNvGrpSpPr/>
          <p:nvPr/>
        </p:nvGrpSpPr>
        <p:grpSpPr>
          <a:xfrm>
            <a:off x="5697741" y="3907997"/>
            <a:ext cx="3188259" cy="1189637"/>
            <a:chOff x="0" y="0"/>
            <a:chExt cx="3188258" cy="1189635"/>
          </a:xfrm>
        </p:grpSpPr>
        <p:sp>
          <p:nvSpPr>
            <p:cNvPr id="403" name="Ovale"/>
            <p:cNvSpPr/>
            <p:nvPr/>
          </p:nvSpPr>
          <p:spPr>
            <a:xfrm>
              <a:off x="50799" y="50800"/>
              <a:ext cx="3086660" cy="1088036"/>
            </a:xfrm>
            <a:prstGeom prst="ellipse">
              <a:avLst/>
            </a:prstGeom>
            <a:solidFill>
              <a:srgbClr val="FFD479">
                <a:alpha val="50000"/>
              </a:srgb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402" name="Ovale Ovale" descr="Ovale Oval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3188260" cy="1189636"/>
            </a:xfrm>
            <a:prstGeom prst="rect">
              <a:avLst/>
            </a:prstGeom>
            <a:effectLst/>
          </p:spPr>
        </p:pic>
      </p:grpSp>
      <p:sp>
        <p:nvSpPr>
          <p:cNvPr id="405" name="ARCHITECTE"/>
          <p:cNvSpPr txBox="1"/>
          <p:nvPr/>
        </p:nvSpPr>
        <p:spPr>
          <a:xfrm>
            <a:off x="4554172" y="4316037"/>
            <a:ext cx="159000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ARCHITECTE</a:t>
            </a:r>
          </a:p>
        </p:txBody>
      </p:sp>
      <p:sp>
        <p:nvSpPr>
          <p:cNvPr id="406" name="INGENIEUR"/>
          <p:cNvSpPr txBox="1"/>
          <p:nvPr/>
        </p:nvSpPr>
        <p:spPr>
          <a:xfrm>
            <a:off x="6309995" y="4272428"/>
            <a:ext cx="1963751" cy="477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INGENIEUR</a:t>
            </a:r>
          </a:p>
        </p:txBody>
      </p:sp>
      <p:sp>
        <p:nvSpPr>
          <p:cNvPr id="407" name="Projeter ensemble"/>
          <p:cNvSpPr txBox="1"/>
          <p:nvPr/>
        </p:nvSpPr>
        <p:spPr>
          <a:xfrm>
            <a:off x="4124386" y="482599"/>
            <a:ext cx="475602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Projeter ensemble</a:t>
            </a:r>
          </a:p>
        </p:txBody>
      </p:sp>
      <p:sp>
        <p:nvSpPr>
          <p:cNvPr id="408" name="Une bonne compréhension doit favoriser…"/>
          <p:cNvSpPr txBox="1"/>
          <p:nvPr/>
        </p:nvSpPr>
        <p:spPr>
          <a:xfrm>
            <a:off x="2623492" y="5888875"/>
            <a:ext cx="775781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Une bonne compréhension doit favoriser</a:t>
            </a:r>
          </a:p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l’émergence de solutions innovantes et performantes</a:t>
            </a:r>
          </a:p>
        </p:txBody>
      </p:sp>
      <p:sp>
        <p:nvSpPr>
          <p:cNvPr id="409" name="Cercle"/>
          <p:cNvSpPr/>
          <p:nvPr/>
        </p:nvSpPr>
        <p:spPr>
          <a:xfrm>
            <a:off x="-1041400" y="6346075"/>
            <a:ext cx="711200" cy="711201"/>
          </a:xfrm>
          <a:prstGeom prst="ellipse">
            <a:avLst/>
          </a:prstGeom>
          <a:gradFill>
            <a:gsLst>
              <a:gs pos="3642">
                <a:srgbClr val="FF2600"/>
              </a:gs>
              <a:gs pos="43033">
                <a:srgbClr val="FF9100"/>
              </a:gs>
              <a:gs pos="90146">
                <a:srgbClr val="FFFB00"/>
              </a:gs>
            </a:gsLst>
            <a:path path="circle">
              <a:fillToRect l="52045" t="-20681" r="47954" b="120681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135268 -0.213254 0.316623 -0.365614 0.519283 -0.436259 C 0.716563 -0.505028 0.924797 -0.493073 1.116913 -0.401947" origin="layout" pathEditMode="relative">
                                      <p:cBhvr>
                                        <p:cTn id="6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Illustration V5.png" descr="Illustration V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99" y="558503"/>
            <a:ext cx="12960002" cy="8636594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Rectangle"/>
          <p:cNvSpPr/>
          <p:nvPr/>
        </p:nvSpPr>
        <p:spPr>
          <a:xfrm>
            <a:off x="0" y="367408"/>
            <a:ext cx="12982400" cy="45474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13" name="Rectangle"/>
          <p:cNvSpPr/>
          <p:nvPr/>
        </p:nvSpPr>
        <p:spPr>
          <a:xfrm>
            <a:off x="0" y="4893436"/>
            <a:ext cx="12982400" cy="43524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14" name="Regards croisés"/>
          <p:cNvSpPr txBox="1"/>
          <p:nvPr/>
        </p:nvSpPr>
        <p:spPr>
          <a:xfrm>
            <a:off x="4652218" y="4648199"/>
            <a:ext cx="395436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D6D6D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Regards croisés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with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32971 -0.000188" origin="layout" pathEditMode="relative">
                                      <p:cBhvr>
                                        <p:cTn id="10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332971 -0.000188 L 0.664968 -0.000187" origin="layout" pathEditMode="relative">
                                      <p:cBhvr>
                                        <p:cTn id="14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664968 -0.000187 L 1.001714 -0.439538" origin="layout" pathEditMode="relative">
                                      <p:cBhvr>
                                        <p:cTn id="18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640575 -0.004272" origin="layout" pathEditMode="relative">
                                      <p:cBhvr>
                                        <p:cTn id="22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path" nodeType="click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640575 -0.004272 L 0.640533 0.120463" origin="layout" pathEditMode="relative">
                                      <p:cBhvr>
                                        <p:cTn id="26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path" nodeType="click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640533 0.120463 L 0.640701 0.221090" origin="layout" pathEditMode="relative">
                                      <p:cBhvr>
                                        <p:cTn id="30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path" nodeType="click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640701 0.221090 L 0.640434 0.327484" origin="layout" pathEditMode="relative">
                                      <p:cBhvr>
                                        <p:cTn id="34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path" nodeType="clickEffect" presetSubtype="0" presetID="-1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640434 0.327484 L 1.126762 0.327484" origin="layout" pathEditMode="relative">
                                      <p:cBhvr>
                                        <p:cTn id="38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7" name="Figure"/>
          <p:cNvSpPr/>
          <p:nvPr/>
        </p:nvSpPr>
        <p:spPr>
          <a:xfrm>
            <a:off x="2957153" y="1888151"/>
            <a:ext cx="7193942" cy="5914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14"/>
                </a:lnTo>
                <a:lnTo>
                  <a:pt x="21465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06">
                <a:srgbClr val="FBFCFD"/>
              </a:gs>
              <a:gs pos="100000">
                <a:srgbClr val="247190"/>
              </a:gs>
            </a:gsLst>
            <a:lin ang="16200000"/>
          </a:gradFill>
          <a:ln w="12700">
            <a:miter lim="400000"/>
          </a:ln>
        </p:spPr>
        <p:txBody>
          <a:bodyPr lIns="47889" tIns="47889" rIns="47889" bIns="47889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18" name="Eclairage Eclaire.png" descr="Eclairage Eclair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7153" y="1663651"/>
            <a:ext cx="2429202" cy="6148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Cooling Eclaire.png" descr="Cooling Eclair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7516236" y="3141612"/>
            <a:ext cx="2245859" cy="42387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3" name="Grouper"/>
          <p:cNvGrpSpPr/>
          <p:nvPr/>
        </p:nvGrpSpPr>
        <p:grpSpPr>
          <a:xfrm>
            <a:off x="5449873" y="3023317"/>
            <a:ext cx="2595170" cy="1018528"/>
            <a:chOff x="0" y="0"/>
            <a:chExt cx="2595169" cy="1018526"/>
          </a:xfrm>
        </p:grpSpPr>
        <p:sp>
          <p:nvSpPr>
            <p:cNvPr id="420" name="Figure"/>
            <p:cNvSpPr/>
            <p:nvPr/>
          </p:nvSpPr>
          <p:spPr>
            <a:xfrm rot="21240000">
              <a:off x="363276" y="102814"/>
              <a:ext cx="1980955" cy="262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173" fill="norm" stroke="1" extrusionOk="0">
                  <a:moveTo>
                    <a:pt x="111" y="9717"/>
                  </a:moveTo>
                  <a:cubicBezTo>
                    <a:pt x="2436" y="5338"/>
                    <a:pt x="3611" y="115"/>
                    <a:pt x="4900" y="2"/>
                  </a:cubicBezTo>
                  <a:cubicBezTo>
                    <a:pt x="6905" y="-173"/>
                    <a:pt x="8207" y="9475"/>
                    <a:pt x="11336" y="8115"/>
                  </a:cubicBezTo>
                  <a:cubicBezTo>
                    <a:pt x="13805" y="7042"/>
                    <a:pt x="14030" y="2166"/>
                    <a:pt x="16808" y="1923"/>
                  </a:cubicBezTo>
                  <a:cubicBezTo>
                    <a:pt x="19558" y="1683"/>
                    <a:pt x="21523" y="7696"/>
                    <a:pt x="21529" y="7708"/>
                  </a:cubicBezTo>
                  <a:cubicBezTo>
                    <a:pt x="21554" y="7760"/>
                    <a:pt x="21385" y="20750"/>
                    <a:pt x="21385" y="20750"/>
                  </a:cubicBezTo>
                  <a:cubicBezTo>
                    <a:pt x="21385" y="20750"/>
                    <a:pt x="19513" y="12388"/>
                    <a:pt x="17901" y="12529"/>
                  </a:cubicBezTo>
                  <a:cubicBezTo>
                    <a:pt x="15412" y="12747"/>
                    <a:pt x="13232" y="21004"/>
                    <a:pt x="11355" y="21168"/>
                  </a:cubicBezTo>
                  <a:cubicBezTo>
                    <a:pt x="8391" y="21427"/>
                    <a:pt x="6325" y="9572"/>
                    <a:pt x="4237" y="9755"/>
                  </a:cubicBezTo>
                  <a:cubicBezTo>
                    <a:pt x="2116" y="9940"/>
                    <a:pt x="73" y="19970"/>
                    <a:pt x="14" y="19976"/>
                  </a:cubicBezTo>
                  <a:cubicBezTo>
                    <a:pt x="-46" y="19981"/>
                    <a:pt x="111" y="9717"/>
                    <a:pt x="111" y="97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7610">
                  <a:srgbClr val="FFFFFF">
                    <a:alpha val="22200"/>
                  </a:srgbClr>
                </a:gs>
                <a:gs pos="49680">
                  <a:srgbClr val="58596B">
                    <a:alpha val="1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619703">
                <a:defRPr b="0" sz="44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21" name="Figure"/>
            <p:cNvSpPr/>
            <p:nvPr/>
          </p:nvSpPr>
          <p:spPr>
            <a:xfrm flipH="1">
              <a:off x="154474" y="129109"/>
              <a:ext cx="2440696" cy="63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97" y="9051"/>
                  </a:moveTo>
                  <a:cubicBezTo>
                    <a:pt x="2418" y="4985"/>
                    <a:pt x="3587" y="0"/>
                    <a:pt x="4877" y="0"/>
                  </a:cubicBezTo>
                  <a:cubicBezTo>
                    <a:pt x="6883" y="0"/>
                    <a:pt x="8200" y="9503"/>
                    <a:pt x="11330" y="8446"/>
                  </a:cubicBezTo>
                  <a:cubicBezTo>
                    <a:pt x="13799" y="7611"/>
                    <a:pt x="14017" y="2883"/>
                    <a:pt x="16797" y="2883"/>
                  </a:cubicBezTo>
                  <a:cubicBezTo>
                    <a:pt x="19549" y="2883"/>
                    <a:pt x="21524" y="8903"/>
                    <a:pt x="21530" y="8916"/>
                  </a:cubicBezTo>
                  <a:cubicBezTo>
                    <a:pt x="21555" y="8968"/>
                    <a:pt x="21404" y="21600"/>
                    <a:pt x="21404" y="21600"/>
                  </a:cubicBezTo>
                  <a:cubicBezTo>
                    <a:pt x="21404" y="21600"/>
                    <a:pt x="19519" y="13301"/>
                    <a:pt x="17906" y="13301"/>
                  </a:cubicBezTo>
                  <a:cubicBezTo>
                    <a:pt x="15415" y="13301"/>
                    <a:pt x="13245" y="21155"/>
                    <a:pt x="11367" y="21155"/>
                  </a:cubicBezTo>
                  <a:cubicBezTo>
                    <a:pt x="8401" y="21155"/>
                    <a:pt x="6316" y="9438"/>
                    <a:pt x="4227" y="9438"/>
                  </a:cubicBezTo>
                  <a:cubicBezTo>
                    <a:pt x="2104" y="9438"/>
                    <a:pt x="74" y="19030"/>
                    <a:pt x="15" y="19030"/>
                  </a:cubicBezTo>
                  <a:cubicBezTo>
                    <a:pt x="-45" y="19030"/>
                    <a:pt x="97" y="9051"/>
                    <a:pt x="97" y="90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3249">
                  <a:srgbClr val="ECECEE">
                    <a:alpha val="1562"/>
                  </a:srgbClr>
                </a:gs>
                <a:gs pos="32597">
                  <a:srgbClr val="DADADD">
                    <a:alpha val="3125"/>
                  </a:srgbClr>
                </a:gs>
                <a:gs pos="41924">
                  <a:srgbClr val="FFFFFF">
                    <a:alpha val="12500"/>
                  </a:srgbClr>
                </a:gs>
                <a:gs pos="58488">
                  <a:srgbClr val="58596B">
                    <a:alpha val="12500"/>
                  </a:srgbClr>
                </a:gs>
                <a:gs pos="88540">
                  <a:srgbClr val="ACACB5">
                    <a:alpha val="625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619703">
                <a:defRPr b="0" sz="44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22" name="Figure"/>
            <p:cNvSpPr/>
            <p:nvPr/>
          </p:nvSpPr>
          <p:spPr>
            <a:xfrm>
              <a:off x="-1" y="600450"/>
              <a:ext cx="2440696" cy="41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97" y="9051"/>
                  </a:moveTo>
                  <a:cubicBezTo>
                    <a:pt x="2418" y="4985"/>
                    <a:pt x="3587" y="0"/>
                    <a:pt x="4877" y="0"/>
                  </a:cubicBezTo>
                  <a:cubicBezTo>
                    <a:pt x="6883" y="0"/>
                    <a:pt x="8200" y="9503"/>
                    <a:pt x="11330" y="8446"/>
                  </a:cubicBezTo>
                  <a:cubicBezTo>
                    <a:pt x="13799" y="7611"/>
                    <a:pt x="14017" y="2883"/>
                    <a:pt x="16797" y="2883"/>
                  </a:cubicBezTo>
                  <a:cubicBezTo>
                    <a:pt x="19549" y="2883"/>
                    <a:pt x="21524" y="8903"/>
                    <a:pt x="21530" y="8916"/>
                  </a:cubicBezTo>
                  <a:cubicBezTo>
                    <a:pt x="21555" y="8968"/>
                    <a:pt x="21404" y="21600"/>
                    <a:pt x="21404" y="21600"/>
                  </a:cubicBezTo>
                  <a:cubicBezTo>
                    <a:pt x="21404" y="21600"/>
                    <a:pt x="19519" y="13301"/>
                    <a:pt x="17906" y="13301"/>
                  </a:cubicBezTo>
                  <a:cubicBezTo>
                    <a:pt x="15415" y="13301"/>
                    <a:pt x="13245" y="21155"/>
                    <a:pt x="11367" y="21155"/>
                  </a:cubicBezTo>
                  <a:cubicBezTo>
                    <a:pt x="8401" y="21155"/>
                    <a:pt x="6316" y="9438"/>
                    <a:pt x="4227" y="9438"/>
                  </a:cubicBezTo>
                  <a:cubicBezTo>
                    <a:pt x="2104" y="9438"/>
                    <a:pt x="74" y="19030"/>
                    <a:pt x="15" y="19030"/>
                  </a:cubicBezTo>
                  <a:cubicBezTo>
                    <a:pt x="-45" y="19030"/>
                    <a:pt x="97" y="9051"/>
                    <a:pt x="97" y="90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49680">
                  <a:srgbClr val="58596B">
                    <a:alpha val="12500"/>
                  </a:srgbClr>
                </a:gs>
                <a:gs pos="80266">
                  <a:srgbClr val="FFFFFF">
                    <a:alpha val="6500"/>
                  </a:srgbClr>
                </a:gs>
                <a:gs pos="98401">
                  <a:srgbClr val="FFFFFF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619703">
                <a:defRPr b="0" sz="44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pic>
        <p:nvPicPr>
          <p:cNvPr id="424" name="Ventilation.png" descr="Ventilatio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23705" y="2661257"/>
            <a:ext cx="1027685" cy="30554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0" name="Grouper"/>
          <p:cNvGrpSpPr/>
          <p:nvPr/>
        </p:nvGrpSpPr>
        <p:grpSpPr>
          <a:xfrm>
            <a:off x="-100244" y="-50800"/>
            <a:ext cx="13135356" cy="9839929"/>
            <a:chOff x="0" y="0"/>
            <a:chExt cx="13135354" cy="9839928"/>
          </a:xfrm>
        </p:grpSpPr>
        <p:sp>
          <p:nvSpPr>
            <p:cNvPr id="425" name="Figure"/>
            <p:cNvSpPr/>
            <p:nvPr/>
          </p:nvSpPr>
          <p:spPr>
            <a:xfrm>
              <a:off x="0" y="7814839"/>
              <a:ext cx="13111746" cy="200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59" y="235"/>
                  </a:moveTo>
                  <a:lnTo>
                    <a:pt x="0" y="21464"/>
                  </a:lnTo>
                  <a:lnTo>
                    <a:pt x="21600" y="21600"/>
                  </a:lnTo>
                  <a:lnTo>
                    <a:pt x="17032" y="0"/>
                  </a:lnTo>
                  <a:lnTo>
                    <a:pt x="4159" y="2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A242D"/>
                </a:gs>
                <a:gs pos="99127">
                  <a:srgbClr val="5C849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619703">
                <a:defRPr b="0" sz="44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26" name="Figure"/>
            <p:cNvSpPr/>
            <p:nvPr/>
          </p:nvSpPr>
          <p:spPr>
            <a:xfrm flipH="1" rot="10800000">
              <a:off x="51115" y="17327"/>
              <a:ext cx="13049794" cy="1979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35" y="0"/>
                  </a:moveTo>
                  <a:lnTo>
                    <a:pt x="0" y="21449"/>
                  </a:lnTo>
                  <a:lnTo>
                    <a:pt x="21600" y="21600"/>
                  </a:lnTo>
                  <a:lnTo>
                    <a:pt x="17141" y="42"/>
                  </a:lnTo>
                  <a:lnTo>
                    <a:pt x="413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17074"/>
                </a:gs>
                <a:gs pos="100000">
                  <a:srgbClr val="E0E9E9"/>
                </a:gs>
              </a:gsLst>
              <a:lin ang="167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619703">
                <a:defRPr b="0" sz="44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27" name="Figure"/>
            <p:cNvSpPr/>
            <p:nvPr/>
          </p:nvSpPr>
          <p:spPr>
            <a:xfrm flipH="1" rot="5400000">
              <a:off x="6739747" y="3444321"/>
              <a:ext cx="9839929" cy="295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1" y="21600"/>
                  </a:moveTo>
                  <a:lnTo>
                    <a:pt x="0" y="146"/>
                  </a:lnTo>
                  <a:lnTo>
                    <a:pt x="21600" y="0"/>
                  </a:lnTo>
                  <a:lnTo>
                    <a:pt x="17234" y="21154"/>
                  </a:lnTo>
                  <a:lnTo>
                    <a:pt x="4401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ED2E6"/>
                </a:gs>
                <a:gs pos="100000">
                  <a:srgbClr val="00577A"/>
                </a:gs>
              </a:gsLst>
              <a:lin ang="1668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619703">
                <a:defRPr b="0" sz="44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28" name="Figure"/>
            <p:cNvSpPr/>
            <p:nvPr/>
          </p:nvSpPr>
          <p:spPr>
            <a:xfrm>
              <a:off x="3083934" y="1991639"/>
              <a:ext cx="8176176" cy="6567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895"/>
                  </a:moveTo>
                  <a:lnTo>
                    <a:pt x="586" y="21550"/>
                  </a:lnTo>
                  <a:lnTo>
                    <a:pt x="21600" y="21600"/>
                  </a:lnTo>
                  <a:lnTo>
                    <a:pt x="21600" y="13783"/>
                  </a:lnTo>
                  <a:lnTo>
                    <a:pt x="18884" y="0"/>
                  </a:lnTo>
                  <a:lnTo>
                    <a:pt x="18747" y="18799"/>
                  </a:lnTo>
                  <a:lnTo>
                    <a:pt x="0" y="1889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619703">
                <a:defRPr b="0" sz="44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29" name="Figure"/>
            <p:cNvSpPr/>
            <p:nvPr/>
          </p:nvSpPr>
          <p:spPr>
            <a:xfrm flipH="1" rot="5400000">
              <a:off x="-3309178" y="3367276"/>
              <a:ext cx="9768761" cy="3070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07" y="0"/>
                  </a:moveTo>
                  <a:lnTo>
                    <a:pt x="0" y="21435"/>
                  </a:lnTo>
                  <a:lnTo>
                    <a:pt x="21600" y="21600"/>
                  </a:lnTo>
                  <a:lnTo>
                    <a:pt x="17260" y="0"/>
                  </a:lnTo>
                  <a:lnTo>
                    <a:pt x="43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334"/>
                </a:gs>
                <a:gs pos="100000">
                  <a:srgbClr val="AED2E6"/>
                </a:gs>
              </a:gsLst>
              <a:lin ang="1512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619703">
                <a:defRPr b="0" sz="44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433" name="Grouper"/>
          <p:cNvGrpSpPr/>
          <p:nvPr/>
        </p:nvGrpSpPr>
        <p:grpSpPr>
          <a:xfrm>
            <a:off x="1582730" y="3712337"/>
            <a:ext cx="2003553" cy="1766554"/>
            <a:chOff x="-38100" y="-83354"/>
            <a:chExt cx="2003552" cy="1766553"/>
          </a:xfrm>
        </p:grpSpPr>
        <p:pic>
          <p:nvPicPr>
            <p:cNvPr id="431" name="Flèche Flèche" descr="Flèche Flèch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8100" y="-83355"/>
              <a:ext cx="2003553" cy="1766554"/>
            </a:xfrm>
            <a:prstGeom prst="rect">
              <a:avLst/>
            </a:prstGeom>
            <a:effectLst>
              <a:outerShdw sx="100000" sy="100000" kx="0" ky="0" algn="b" rotWithShape="0" blurRad="127000" dist="76200" dir="2700000">
                <a:srgbClr val="000000">
                  <a:alpha val="75000"/>
                </a:srgbClr>
              </a:outerShdw>
            </a:effectLst>
          </p:spPr>
        </p:pic>
        <p:sp>
          <p:nvSpPr>
            <p:cNvPr id="432" name="Stratégie de la LUMIERE"/>
            <p:cNvSpPr txBox="1"/>
            <p:nvPr/>
          </p:nvSpPr>
          <p:spPr>
            <a:xfrm>
              <a:off x="21816" y="421772"/>
              <a:ext cx="1599844" cy="974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619703">
                <a:defRPr sz="1800">
                  <a:solidFill>
                    <a:srgbClr val="00364A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pPr/>
              <a:r>
                <a:t>Stratégie de la LUMIERE</a:t>
              </a:r>
            </a:p>
          </p:txBody>
        </p:sp>
      </p:grpSp>
      <p:grpSp>
        <p:nvGrpSpPr>
          <p:cNvPr id="436" name="Grouper"/>
          <p:cNvGrpSpPr/>
          <p:nvPr/>
        </p:nvGrpSpPr>
        <p:grpSpPr>
          <a:xfrm>
            <a:off x="9537842" y="3974130"/>
            <a:ext cx="2003553" cy="1766554"/>
            <a:chOff x="-45639" y="-83354"/>
            <a:chExt cx="2003552" cy="1766553"/>
          </a:xfrm>
        </p:grpSpPr>
        <p:pic>
          <p:nvPicPr>
            <p:cNvPr id="434" name="Flèche Flèche" descr="Flèche Flèch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flipH="1">
              <a:off x="-45640" y="-83355"/>
              <a:ext cx="2003553" cy="1766554"/>
            </a:xfrm>
            <a:prstGeom prst="rect">
              <a:avLst/>
            </a:prstGeom>
            <a:effectLst>
              <a:outerShdw sx="100000" sy="100000" kx="0" ky="0" algn="b" rotWithShape="0" blurRad="127000" dist="76200" dir="2700000">
                <a:srgbClr val="000000">
                  <a:alpha val="75000"/>
                </a:srgbClr>
              </a:outerShdw>
            </a:effectLst>
          </p:spPr>
        </p:pic>
        <p:sp>
          <p:nvSpPr>
            <p:cNvPr id="435" name="Stratégie du FROID"/>
            <p:cNvSpPr txBox="1"/>
            <p:nvPr/>
          </p:nvSpPr>
          <p:spPr>
            <a:xfrm>
              <a:off x="399960" y="436316"/>
              <a:ext cx="1439861" cy="974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619703">
                <a:defRPr sz="1800">
                  <a:solidFill>
                    <a:srgbClr val="00364A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pPr/>
              <a:r>
                <a:t>Stratégie du FROID</a:t>
              </a:r>
            </a:p>
          </p:txBody>
        </p:sp>
      </p:grpSp>
      <p:grpSp>
        <p:nvGrpSpPr>
          <p:cNvPr id="439" name="Grouper"/>
          <p:cNvGrpSpPr/>
          <p:nvPr/>
        </p:nvGrpSpPr>
        <p:grpSpPr>
          <a:xfrm>
            <a:off x="5711372" y="962371"/>
            <a:ext cx="2135970" cy="1491579"/>
            <a:chOff x="-100804" y="-38102"/>
            <a:chExt cx="2135969" cy="1491577"/>
          </a:xfrm>
        </p:grpSpPr>
        <p:pic>
          <p:nvPicPr>
            <p:cNvPr id="437" name="Flèche Flèche" descr="Flèche Flèch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flipH="1" rot="16199991">
              <a:off x="221394" y="-360297"/>
              <a:ext cx="1491573" cy="2135966"/>
            </a:xfrm>
            <a:prstGeom prst="rect">
              <a:avLst/>
            </a:prstGeom>
            <a:effectLst>
              <a:outerShdw sx="100000" sy="100000" kx="0" ky="0" algn="b" rotWithShape="0" blurRad="127000" dist="76200" dir="2700000">
                <a:srgbClr val="000000">
                  <a:alpha val="75000"/>
                </a:srgbClr>
              </a:outerShdw>
            </a:effectLst>
          </p:spPr>
        </p:pic>
        <p:sp>
          <p:nvSpPr>
            <p:cNvPr id="438" name="Stratégie…"/>
            <p:cNvSpPr txBox="1"/>
            <p:nvPr/>
          </p:nvSpPr>
          <p:spPr>
            <a:xfrm>
              <a:off x="176367" y="218155"/>
              <a:ext cx="1558866" cy="974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619703">
                <a:defRPr sz="1800">
                  <a:solidFill>
                    <a:srgbClr val="00364A"/>
                  </a:solidFill>
                  <a:latin typeface="Myriad Pro"/>
                  <a:ea typeface="Myriad Pro"/>
                  <a:cs typeface="Myriad Pro"/>
                  <a:sym typeface="Myriad Pro"/>
                </a:defRPr>
              </a:pPr>
              <a:r>
                <a:t>Stratégie</a:t>
              </a:r>
            </a:p>
            <a:p>
              <a:pPr defTabSz="619703">
                <a:defRPr sz="1800">
                  <a:solidFill>
                    <a:srgbClr val="00364A"/>
                  </a:solidFill>
                  <a:latin typeface="Myriad Pro"/>
                  <a:ea typeface="Myriad Pro"/>
                  <a:cs typeface="Myriad Pro"/>
                  <a:sym typeface="Myriad Pro"/>
                </a:defRPr>
              </a:pPr>
              <a:r>
                <a:t>de l'AIR</a:t>
              </a:r>
            </a:p>
          </p:txBody>
        </p:sp>
      </p:grpSp>
      <p:grpSp>
        <p:nvGrpSpPr>
          <p:cNvPr id="442" name="Grouper"/>
          <p:cNvGrpSpPr/>
          <p:nvPr/>
        </p:nvGrpSpPr>
        <p:grpSpPr>
          <a:xfrm>
            <a:off x="4674085" y="7684491"/>
            <a:ext cx="2135968" cy="1598918"/>
            <a:chOff x="-100803" y="-42706"/>
            <a:chExt cx="2135967" cy="1598917"/>
          </a:xfrm>
        </p:grpSpPr>
        <p:pic>
          <p:nvPicPr>
            <p:cNvPr id="440" name="Flèche Flèche" descr="Flèche Flèch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6199993">
              <a:off x="221389" y="-364898"/>
              <a:ext cx="1491582" cy="2135966"/>
            </a:xfrm>
            <a:prstGeom prst="rect">
              <a:avLst/>
            </a:prstGeom>
            <a:effectLst>
              <a:outerShdw sx="100000" sy="100000" kx="0" ky="0" algn="b" rotWithShape="0" blurRad="127000" dist="76200" dir="2700000">
                <a:srgbClr val="000000">
                  <a:alpha val="75000"/>
                </a:srgbClr>
              </a:outerShdw>
            </a:effectLst>
          </p:spPr>
        </p:pic>
        <p:sp>
          <p:nvSpPr>
            <p:cNvPr id="441" name="Stratégie…"/>
            <p:cNvSpPr txBox="1"/>
            <p:nvPr/>
          </p:nvSpPr>
          <p:spPr>
            <a:xfrm>
              <a:off x="184579" y="581756"/>
              <a:ext cx="1558865" cy="9744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619703">
                <a:defRPr sz="1800">
                  <a:solidFill>
                    <a:srgbClr val="00364A"/>
                  </a:solidFill>
                  <a:latin typeface="Myriad Pro"/>
                  <a:ea typeface="Myriad Pro"/>
                  <a:cs typeface="Myriad Pro"/>
                  <a:sym typeface="Myriad Pro"/>
                </a:defRPr>
              </a:pPr>
              <a:r>
                <a:t>Stratégie</a:t>
              </a:r>
            </a:p>
            <a:p>
              <a:pPr defTabSz="619703">
                <a:defRPr sz="1800">
                  <a:solidFill>
                    <a:srgbClr val="00364A"/>
                  </a:solidFill>
                  <a:latin typeface="Myriad Pro"/>
                  <a:ea typeface="Myriad Pro"/>
                  <a:cs typeface="Myriad Pro"/>
                  <a:sym typeface="Myriad Pro"/>
                </a:defRPr>
              </a:pPr>
              <a:r>
                <a:t>du CHAUD</a:t>
              </a:r>
            </a:p>
          </p:txBody>
        </p:sp>
      </p:grpSp>
      <p:sp>
        <p:nvSpPr>
          <p:cNvPr id="443" name="Illustrations : ©PeerDalbruna"/>
          <p:cNvSpPr txBox="1"/>
          <p:nvPr/>
        </p:nvSpPr>
        <p:spPr>
          <a:xfrm>
            <a:off x="9989843" y="9007071"/>
            <a:ext cx="1831158" cy="276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619703">
              <a:defRPr b="0" sz="1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Illustrations : ©PeerDalbruna</a:t>
            </a:r>
          </a:p>
        </p:txBody>
      </p:sp>
      <p:pic>
        <p:nvPicPr>
          <p:cNvPr id="444" name="Thermique hiver Grand.png" descr="Thermique hiver Grand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86354" y="4057484"/>
            <a:ext cx="851645" cy="3745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7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7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Class="entr" nodeType="afterEffect" presetSubtype="4" presetID="22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5" dur="7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7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Class="entr" nodeType="afterEffect" presetSubtype="2" presetID="22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3" dur="7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7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Class="entr" nodeType="afterEffect" presetSubtype="1" presetID="22" grpId="7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1" dur="7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900"/>
                            </p:stCondLst>
                            <p:childTnLst>
                              <p:par>
                                <p:cTn id="33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7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600"/>
                            </p:stCondLst>
                            <p:childTnLst>
                              <p:par>
                                <p:cTn id="37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7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3" grpId="1"/>
      <p:bldP build="whole" bldLvl="1" animBg="1" rev="0" advAuto="0" spid="442" grpId="3"/>
      <p:bldP build="whole" bldLvl="1" animBg="1" rev="0" advAuto="0" spid="424" grpId="8"/>
      <p:bldP build="whole" bldLvl="1" animBg="1" rev="0" advAuto="0" spid="436" grpId="5"/>
      <p:bldP build="whole" bldLvl="1" animBg="1" rev="0" advAuto="0" spid="419" grpId="6"/>
      <p:bldP build="whole" bldLvl="1" animBg="1" rev="0" advAuto="0" spid="439" grpId="7"/>
      <p:bldP build="whole" bldLvl="1" animBg="1" rev="0" advAuto="0" spid="423" grpId="9"/>
      <p:bldP build="whole" bldLvl="1" animBg="1" rev="0" advAuto="0" spid="418" grpId="2"/>
      <p:bldP build="whole" bldLvl="1" animBg="1" rev="0" advAuto="0" spid="444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er"/>
          <p:cNvGrpSpPr/>
          <p:nvPr/>
        </p:nvGrpSpPr>
        <p:grpSpPr>
          <a:xfrm>
            <a:off x="4608611" y="2082410"/>
            <a:ext cx="3558977" cy="1321580"/>
            <a:chOff x="-50800" y="-50800"/>
            <a:chExt cx="3558976" cy="1321578"/>
          </a:xfrm>
        </p:grpSpPr>
        <p:sp>
          <p:nvSpPr>
            <p:cNvPr id="130" name="Maître d’ouvrage"/>
            <p:cNvSpPr txBox="1"/>
            <p:nvPr/>
          </p:nvSpPr>
          <p:spPr>
            <a:xfrm>
              <a:off x="170462" y="305391"/>
              <a:ext cx="3116453" cy="6091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8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Maître d’ouvrage</a:t>
              </a:r>
            </a:p>
          </p:txBody>
        </p:sp>
        <p:grpSp>
          <p:nvGrpSpPr>
            <p:cNvPr id="133" name="Ovale"/>
            <p:cNvGrpSpPr/>
            <p:nvPr/>
          </p:nvGrpSpPr>
          <p:grpSpPr>
            <a:xfrm>
              <a:off x="-50801" y="-50801"/>
              <a:ext cx="3558978" cy="1321580"/>
              <a:chOff x="0" y="0"/>
              <a:chExt cx="3558976" cy="1321578"/>
            </a:xfrm>
          </p:grpSpPr>
          <p:sp>
            <p:nvSpPr>
              <p:cNvPr id="132" name="Ovale"/>
              <p:cNvSpPr/>
              <p:nvPr/>
            </p:nvSpPr>
            <p:spPr>
              <a:xfrm>
                <a:off x="50800" y="50800"/>
                <a:ext cx="3457377" cy="1219979"/>
              </a:xfrm>
              <a:prstGeom prst="ellipse">
                <a:avLst/>
              </a:prstGeom>
              <a:solidFill>
                <a:srgbClr val="76D6FF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131" name="Ovale Ovale" descr="Ovale Ovale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-1"/>
                <a:ext cx="3558978" cy="1321580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39" name="Grouper"/>
          <p:cNvGrpSpPr/>
          <p:nvPr/>
        </p:nvGrpSpPr>
        <p:grpSpPr>
          <a:xfrm>
            <a:off x="4892699" y="5734122"/>
            <a:ext cx="3557601" cy="1170053"/>
            <a:chOff x="-50800" y="-50800"/>
            <a:chExt cx="3557599" cy="1170052"/>
          </a:xfrm>
        </p:grpSpPr>
        <p:sp>
          <p:nvSpPr>
            <p:cNvPr id="135" name="Usager"/>
            <p:cNvSpPr txBox="1"/>
            <p:nvPr/>
          </p:nvSpPr>
          <p:spPr>
            <a:xfrm>
              <a:off x="1061151" y="217590"/>
              <a:ext cx="1333699" cy="6086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8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Usager</a:t>
              </a:r>
            </a:p>
          </p:txBody>
        </p:sp>
        <p:grpSp>
          <p:nvGrpSpPr>
            <p:cNvPr id="138" name="Ovale"/>
            <p:cNvGrpSpPr/>
            <p:nvPr/>
          </p:nvGrpSpPr>
          <p:grpSpPr>
            <a:xfrm>
              <a:off x="-50801" y="-50801"/>
              <a:ext cx="3557601" cy="1170054"/>
              <a:chOff x="0" y="0"/>
              <a:chExt cx="3557599" cy="1170052"/>
            </a:xfrm>
          </p:grpSpPr>
          <p:sp>
            <p:nvSpPr>
              <p:cNvPr id="137" name="Ovale"/>
              <p:cNvSpPr/>
              <p:nvPr/>
            </p:nvSpPr>
            <p:spPr>
              <a:xfrm>
                <a:off x="50799" y="50799"/>
                <a:ext cx="3456001" cy="1068454"/>
              </a:xfrm>
              <a:prstGeom prst="ellipse">
                <a:avLst/>
              </a:prstGeom>
              <a:solidFill>
                <a:srgbClr val="FF7E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136" name="Ovale Ovale" descr="Ovale Oval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1" y="-1"/>
                <a:ext cx="3557601" cy="1170054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44" name="Grouper"/>
          <p:cNvGrpSpPr/>
          <p:nvPr/>
        </p:nvGrpSpPr>
        <p:grpSpPr>
          <a:xfrm>
            <a:off x="2576500" y="3810259"/>
            <a:ext cx="3557600" cy="1320542"/>
            <a:chOff x="-50800" y="-50800"/>
            <a:chExt cx="3557599" cy="1320540"/>
          </a:xfrm>
        </p:grpSpPr>
        <p:sp>
          <p:nvSpPr>
            <p:cNvPr id="140" name="Architecte"/>
            <p:cNvSpPr txBox="1"/>
            <p:nvPr/>
          </p:nvSpPr>
          <p:spPr>
            <a:xfrm>
              <a:off x="737830" y="305131"/>
              <a:ext cx="1980339" cy="6086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8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Architecte</a:t>
              </a:r>
            </a:p>
          </p:txBody>
        </p:sp>
        <p:grpSp>
          <p:nvGrpSpPr>
            <p:cNvPr id="143" name="Ovale"/>
            <p:cNvGrpSpPr/>
            <p:nvPr/>
          </p:nvGrpSpPr>
          <p:grpSpPr>
            <a:xfrm>
              <a:off x="-50801" y="-50801"/>
              <a:ext cx="3557601" cy="1320542"/>
              <a:chOff x="0" y="0"/>
              <a:chExt cx="3557599" cy="1320540"/>
            </a:xfrm>
          </p:grpSpPr>
          <p:sp>
            <p:nvSpPr>
              <p:cNvPr id="142" name="Ovale"/>
              <p:cNvSpPr/>
              <p:nvPr/>
            </p:nvSpPr>
            <p:spPr>
              <a:xfrm>
                <a:off x="50799" y="50800"/>
                <a:ext cx="3456001" cy="1218941"/>
              </a:xfrm>
              <a:prstGeom prst="ellipse">
                <a:avLst/>
              </a:prstGeom>
              <a:solidFill>
                <a:srgbClr val="009193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141" name="Ovale Ovale" descr="Ovale Oval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1" y="-1"/>
                <a:ext cx="3557601" cy="1320542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145" name="Ligne Figure" descr="Ligne Figure"/>
          <p:cNvPicPr>
            <a:picLocks noChangeAspect="0"/>
          </p:cNvPicPr>
          <p:nvPr/>
        </p:nvPicPr>
        <p:blipFill>
          <a:blip r:embed="rId5">
            <a:alphaModFix amt="72260"/>
            <a:extLst/>
          </a:blip>
          <a:stretch>
            <a:fillRect/>
          </a:stretch>
        </p:blipFill>
        <p:spPr>
          <a:xfrm rot="12465498">
            <a:off x="2073638" y="806173"/>
            <a:ext cx="8606169" cy="7613974"/>
          </a:xfrm>
          <a:prstGeom prst="rect">
            <a:avLst/>
          </a:prstGeom>
        </p:spPr>
      </p:pic>
      <p:grpSp>
        <p:nvGrpSpPr>
          <p:cNvPr id="151" name="Grouper"/>
          <p:cNvGrpSpPr/>
          <p:nvPr/>
        </p:nvGrpSpPr>
        <p:grpSpPr>
          <a:xfrm>
            <a:off x="6823899" y="4216529"/>
            <a:ext cx="3557601" cy="1170054"/>
            <a:chOff x="-50800" y="-50800"/>
            <a:chExt cx="3557599" cy="1170052"/>
          </a:xfrm>
        </p:grpSpPr>
        <p:sp>
          <p:nvSpPr>
            <p:cNvPr id="147" name="Ingénieur"/>
            <p:cNvSpPr txBox="1"/>
            <p:nvPr/>
          </p:nvSpPr>
          <p:spPr>
            <a:xfrm>
              <a:off x="301979" y="211442"/>
              <a:ext cx="2852043" cy="608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8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Ingénieur</a:t>
              </a:r>
            </a:p>
          </p:txBody>
        </p:sp>
        <p:grpSp>
          <p:nvGrpSpPr>
            <p:cNvPr id="150" name="Ovale"/>
            <p:cNvGrpSpPr/>
            <p:nvPr/>
          </p:nvGrpSpPr>
          <p:grpSpPr>
            <a:xfrm>
              <a:off x="-50801" y="-50801"/>
              <a:ext cx="3557601" cy="1170054"/>
              <a:chOff x="0" y="0"/>
              <a:chExt cx="3557599" cy="1170052"/>
            </a:xfrm>
          </p:grpSpPr>
          <p:sp>
            <p:nvSpPr>
              <p:cNvPr id="149" name="Ovale"/>
              <p:cNvSpPr/>
              <p:nvPr/>
            </p:nvSpPr>
            <p:spPr>
              <a:xfrm>
                <a:off x="50799" y="50799"/>
                <a:ext cx="3456001" cy="1068454"/>
              </a:xfrm>
              <a:prstGeom prst="ellipse">
                <a:avLst/>
              </a:prstGeom>
              <a:solidFill>
                <a:srgbClr val="FFD4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148" name="Ovale Ovale" descr="Ovale Ovale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-1" y="-1"/>
                <a:ext cx="3557601" cy="1170054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Class="entr" nodeType="afterEffect" presetSubtype="16" presetID="23" grpId="4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Class="entr" nodeType="afterEffect" presetID="9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4"/>
      <p:bldP build="whole" bldLvl="1" animBg="1" rev="0" advAuto="0" spid="139" grpId="2"/>
      <p:bldP build="whole" bldLvl="1" animBg="1" rev="0" advAuto="0" spid="144" grpId="3"/>
      <p:bldP build="whole" bldLvl="1" animBg="1" rev="0" advAuto="0" spid="145" grpId="5"/>
      <p:bldP build="whole" bldLvl="1" animBg="1" rev="0" advAuto="0" spid="13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er"/>
          <p:cNvGrpSpPr/>
          <p:nvPr/>
        </p:nvGrpSpPr>
        <p:grpSpPr>
          <a:xfrm>
            <a:off x="270160" y="5680833"/>
            <a:ext cx="2481201" cy="940401"/>
            <a:chOff x="-50799" y="-50800"/>
            <a:chExt cx="2481200" cy="940399"/>
          </a:xfrm>
        </p:grpSpPr>
        <p:sp>
          <p:nvSpPr>
            <p:cNvPr id="153" name="Ingénieur"/>
            <p:cNvSpPr txBox="1"/>
            <p:nvPr/>
          </p:nvSpPr>
          <p:spPr>
            <a:xfrm>
              <a:off x="207925" y="165994"/>
              <a:ext cx="1963751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Ingénieur</a:t>
              </a:r>
            </a:p>
          </p:txBody>
        </p:sp>
        <p:grpSp>
          <p:nvGrpSpPr>
            <p:cNvPr id="156" name="Ovale"/>
            <p:cNvGrpSpPr/>
            <p:nvPr/>
          </p:nvGrpSpPr>
          <p:grpSpPr>
            <a:xfrm>
              <a:off x="-50800" y="-50801"/>
              <a:ext cx="2481201" cy="940401"/>
              <a:chOff x="0" y="0"/>
              <a:chExt cx="2481200" cy="940399"/>
            </a:xfrm>
          </p:grpSpPr>
          <p:sp>
            <p:nvSpPr>
              <p:cNvPr id="155" name="Ovale"/>
              <p:cNvSpPr/>
              <p:nvPr/>
            </p:nvSpPr>
            <p:spPr>
              <a:xfrm>
                <a:off x="50799" y="50800"/>
                <a:ext cx="2379602" cy="838800"/>
              </a:xfrm>
              <a:prstGeom prst="ellipse">
                <a:avLst/>
              </a:prstGeom>
              <a:solidFill>
                <a:srgbClr val="FFD4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154" name="Ovale Ovale" descr="Ovale Ovale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-1"/>
                <a:ext cx="2481201" cy="940401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62" name="Grouper"/>
          <p:cNvGrpSpPr/>
          <p:nvPr/>
        </p:nvGrpSpPr>
        <p:grpSpPr>
          <a:xfrm>
            <a:off x="271239" y="1764754"/>
            <a:ext cx="2480122" cy="940892"/>
            <a:chOff x="-50800" y="-50800"/>
            <a:chExt cx="2480121" cy="940891"/>
          </a:xfrm>
        </p:grpSpPr>
        <p:sp>
          <p:nvSpPr>
            <p:cNvPr id="158" name="Maître d’ouvrage"/>
            <p:cNvSpPr txBox="1"/>
            <p:nvPr/>
          </p:nvSpPr>
          <p:spPr>
            <a:xfrm>
              <a:off x="117270" y="210095"/>
              <a:ext cx="214398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Maître d’ouvrage</a:t>
              </a:r>
            </a:p>
          </p:txBody>
        </p:sp>
        <p:grpSp>
          <p:nvGrpSpPr>
            <p:cNvPr id="161" name="Ovale"/>
            <p:cNvGrpSpPr/>
            <p:nvPr/>
          </p:nvGrpSpPr>
          <p:grpSpPr>
            <a:xfrm>
              <a:off x="-50800" y="-50801"/>
              <a:ext cx="2480122" cy="940893"/>
              <a:chOff x="0" y="0"/>
              <a:chExt cx="2480121" cy="940891"/>
            </a:xfrm>
          </p:grpSpPr>
          <p:sp>
            <p:nvSpPr>
              <p:cNvPr id="160" name="Ovale"/>
              <p:cNvSpPr/>
              <p:nvPr/>
            </p:nvSpPr>
            <p:spPr>
              <a:xfrm>
                <a:off x="50800" y="50800"/>
                <a:ext cx="2378522" cy="839292"/>
              </a:xfrm>
              <a:prstGeom prst="ellipse">
                <a:avLst/>
              </a:prstGeom>
              <a:solidFill>
                <a:srgbClr val="76D6FF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159" name="Ovale Ovale" descr="Ovale Oval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480122" cy="94089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67" name="Grouper"/>
          <p:cNvGrpSpPr/>
          <p:nvPr/>
        </p:nvGrpSpPr>
        <p:grpSpPr>
          <a:xfrm>
            <a:off x="270160" y="7632400"/>
            <a:ext cx="2481201" cy="940401"/>
            <a:chOff x="-50799" y="-50799"/>
            <a:chExt cx="2481200" cy="940399"/>
          </a:xfrm>
        </p:grpSpPr>
        <p:sp>
          <p:nvSpPr>
            <p:cNvPr id="163" name="Usager"/>
            <p:cNvSpPr txBox="1"/>
            <p:nvPr/>
          </p:nvSpPr>
          <p:spPr>
            <a:xfrm>
              <a:off x="730646" y="170821"/>
              <a:ext cx="918308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Usager</a:t>
              </a:r>
            </a:p>
          </p:txBody>
        </p:sp>
        <p:grpSp>
          <p:nvGrpSpPr>
            <p:cNvPr id="166" name="Ovale"/>
            <p:cNvGrpSpPr/>
            <p:nvPr/>
          </p:nvGrpSpPr>
          <p:grpSpPr>
            <a:xfrm>
              <a:off x="-50800" y="-50800"/>
              <a:ext cx="2481201" cy="940400"/>
              <a:chOff x="0" y="0"/>
              <a:chExt cx="2481200" cy="940399"/>
            </a:xfrm>
          </p:grpSpPr>
          <p:sp>
            <p:nvSpPr>
              <p:cNvPr id="165" name="Ovale"/>
              <p:cNvSpPr/>
              <p:nvPr/>
            </p:nvSpPr>
            <p:spPr>
              <a:xfrm>
                <a:off x="50799" y="50799"/>
                <a:ext cx="2379602" cy="838801"/>
              </a:xfrm>
              <a:prstGeom prst="ellipse">
                <a:avLst/>
              </a:prstGeom>
              <a:solidFill>
                <a:srgbClr val="FF7E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164" name="Ovale Ovale" descr="Ovale Oval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400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72" name="Grouper"/>
          <p:cNvGrpSpPr/>
          <p:nvPr/>
        </p:nvGrpSpPr>
        <p:grpSpPr>
          <a:xfrm>
            <a:off x="271239" y="3716320"/>
            <a:ext cx="2481201" cy="940893"/>
            <a:chOff x="-50799" y="-50800"/>
            <a:chExt cx="2481200" cy="940891"/>
          </a:xfrm>
        </p:grpSpPr>
        <p:sp>
          <p:nvSpPr>
            <p:cNvPr id="168" name="Architecte"/>
            <p:cNvSpPr txBox="1"/>
            <p:nvPr/>
          </p:nvSpPr>
          <p:spPr>
            <a:xfrm>
              <a:off x="508027" y="210095"/>
              <a:ext cx="1363546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Architecte</a:t>
              </a:r>
            </a:p>
          </p:txBody>
        </p:sp>
        <p:grpSp>
          <p:nvGrpSpPr>
            <p:cNvPr id="171" name="Ovale"/>
            <p:cNvGrpSpPr/>
            <p:nvPr/>
          </p:nvGrpSpPr>
          <p:grpSpPr>
            <a:xfrm>
              <a:off x="-50800" y="-50801"/>
              <a:ext cx="2481201" cy="940893"/>
              <a:chOff x="0" y="0"/>
              <a:chExt cx="2481200" cy="940891"/>
            </a:xfrm>
          </p:grpSpPr>
          <p:sp>
            <p:nvSpPr>
              <p:cNvPr id="170" name="Ovale"/>
              <p:cNvSpPr/>
              <p:nvPr/>
            </p:nvSpPr>
            <p:spPr>
              <a:xfrm>
                <a:off x="50799" y="50800"/>
                <a:ext cx="2379602" cy="839292"/>
              </a:xfrm>
              <a:prstGeom prst="ellipse">
                <a:avLst/>
              </a:prstGeom>
              <a:solidFill>
                <a:srgbClr val="009193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169" name="Ovale Ovale" descr="Ovale Oval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892"/>
              </a:xfrm>
              <a:prstGeom prst="rect">
                <a:avLst/>
              </a:prstGeom>
              <a:effectLst/>
            </p:spPr>
          </p:pic>
        </p:grpSp>
      </p:grpSp>
      <p:graphicFrame>
        <p:nvGraphicFramePr>
          <p:cNvPr id="173" name="Tableau"/>
          <p:cNvGraphicFramePr/>
          <p:nvPr/>
        </p:nvGraphicFramePr>
        <p:xfrm>
          <a:off x="3035300" y="1714500"/>
          <a:ext cx="9689877" cy="1041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Budget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Délais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Attractivité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Maintenance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Rendement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</a:tcPr>
                </a:tc>
              </a:tr>
            </a:tbl>
          </a:graphicData>
        </a:graphic>
      </p:graphicFrame>
      <p:graphicFrame>
        <p:nvGraphicFramePr>
          <p:cNvPr id="174" name="Tableau"/>
          <p:cNvGraphicFramePr/>
          <p:nvPr/>
        </p:nvGraphicFramePr>
        <p:xfrm>
          <a:off x="3035300" y="3666066"/>
          <a:ext cx="9689877" cy="1041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Références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Aspect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Matériaux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Fonctionalité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 / Délais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</a:tcPr>
                </a:tc>
              </a:tr>
            </a:tbl>
          </a:graphicData>
        </a:graphic>
      </p:graphicFrame>
      <p:graphicFrame>
        <p:nvGraphicFramePr>
          <p:cNvPr id="175" name="Tableau"/>
          <p:cNvGraphicFramePr/>
          <p:nvPr/>
        </p:nvGraphicFramePr>
        <p:xfrm>
          <a:off x="3035300" y="5630333"/>
          <a:ext cx="9689877" cy="1041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Faisabilité technique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Installations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Performance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Normes-Labels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</a:tcPr>
                </a:tc>
              </a:tr>
            </a:tbl>
          </a:graphicData>
        </a:graphic>
      </p:graphicFrame>
      <p:graphicFrame>
        <p:nvGraphicFramePr>
          <p:cNvPr id="176" name="Tableau"/>
          <p:cNvGraphicFramePr/>
          <p:nvPr/>
        </p:nvGraphicFramePr>
        <p:xfrm>
          <a:off x="3035300" y="7581900"/>
          <a:ext cx="9689877" cy="1041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Emplacement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Prestations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Commodités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Nuisances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</a:tcPr>
                </a:tc>
              </a:tr>
            </a:tbl>
          </a:graphicData>
        </a:graphic>
      </p:graphicFrame>
      <p:sp>
        <p:nvSpPr>
          <p:cNvPr id="177" name="PRIORITÉS"/>
          <p:cNvSpPr txBox="1"/>
          <p:nvPr/>
        </p:nvSpPr>
        <p:spPr>
          <a:xfrm>
            <a:off x="5175690" y="507999"/>
            <a:ext cx="265342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PRIORITÉS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4"/>
      <p:bldP build="whole" bldLvl="1" animBg="1" rev="0" advAuto="0" spid="175" grpId="3"/>
      <p:bldP build="whole" bldLvl="1" animBg="1" rev="0" advAuto="0" spid="173" grpId="1"/>
      <p:bldP build="whole" bldLvl="1" animBg="1" rev="0" advAuto="0" spid="17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er"/>
          <p:cNvGrpSpPr/>
          <p:nvPr/>
        </p:nvGrpSpPr>
        <p:grpSpPr>
          <a:xfrm>
            <a:off x="258539" y="1752054"/>
            <a:ext cx="2480122" cy="940892"/>
            <a:chOff x="-50800" y="-50800"/>
            <a:chExt cx="2480121" cy="940891"/>
          </a:xfrm>
        </p:grpSpPr>
        <p:sp>
          <p:nvSpPr>
            <p:cNvPr id="179" name="Maître d’ouvrage"/>
            <p:cNvSpPr txBox="1"/>
            <p:nvPr/>
          </p:nvSpPr>
          <p:spPr>
            <a:xfrm>
              <a:off x="117270" y="210095"/>
              <a:ext cx="214398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Maître d’ouvrage</a:t>
              </a:r>
            </a:p>
          </p:txBody>
        </p:sp>
        <p:grpSp>
          <p:nvGrpSpPr>
            <p:cNvPr id="182" name="Ovale"/>
            <p:cNvGrpSpPr/>
            <p:nvPr/>
          </p:nvGrpSpPr>
          <p:grpSpPr>
            <a:xfrm>
              <a:off x="-50800" y="-50801"/>
              <a:ext cx="2480122" cy="940893"/>
              <a:chOff x="0" y="0"/>
              <a:chExt cx="2480121" cy="940891"/>
            </a:xfrm>
          </p:grpSpPr>
          <p:sp>
            <p:nvSpPr>
              <p:cNvPr id="181" name="Ovale"/>
              <p:cNvSpPr/>
              <p:nvPr/>
            </p:nvSpPr>
            <p:spPr>
              <a:xfrm>
                <a:off x="50800" y="50800"/>
                <a:ext cx="2378522" cy="839292"/>
              </a:xfrm>
              <a:prstGeom prst="ellipse">
                <a:avLst/>
              </a:prstGeom>
              <a:solidFill>
                <a:srgbClr val="76D6FF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180" name="Ovale Ovale" descr="Ovale Ovale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480122" cy="94089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88" name="Grouper"/>
          <p:cNvGrpSpPr/>
          <p:nvPr/>
        </p:nvGrpSpPr>
        <p:grpSpPr>
          <a:xfrm>
            <a:off x="257460" y="7619700"/>
            <a:ext cx="2481201" cy="940401"/>
            <a:chOff x="-50799" y="-50799"/>
            <a:chExt cx="2481200" cy="940399"/>
          </a:xfrm>
        </p:grpSpPr>
        <p:sp>
          <p:nvSpPr>
            <p:cNvPr id="184" name="Usager"/>
            <p:cNvSpPr txBox="1"/>
            <p:nvPr/>
          </p:nvSpPr>
          <p:spPr>
            <a:xfrm>
              <a:off x="730646" y="170821"/>
              <a:ext cx="918308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Usager</a:t>
              </a:r>
            </a:p>
          </p:txBody>
        </p:sp>
        <p:grpSp>
          <p:nvGrpSpPr>
            <p:cNvPr id="187" name="Ovale"/>
            <p:cNvGrpSpPr/>
            <p:nvPr/>
          </p:nvGrpSpPr>
          <p:grpSpPr>
            <a:xfrm>
              <a:off x="-50800" y="-50800"/>
              <a:ext cx="2481201" cy="940400"/>
              <a:chOff x="0" y="0"/>
              <a:chExt cx="2481200" cy="940399"/>
            </a:xfrm>
          </p:grpSpPr>
          <p:sp>
            <p:nvSpPr>
              <p:cNvPr id="186" name="Ovale"/>
              <p:cNvSpPr/>
              <p:nvPr/>
            </p:nvSpPr>
            <p:spPr>
              <a:xfrm>
                <a:off x="50799" y="50799"/>
                <a:ext cx="2379602" cy="838801"/>
              </a:xfrm>
              <a:prstGeom prst="ellipse">
                <a:avLst/>
              </a:prstGeom>
              <a:solidFill>
                <a:srgbClr val="FF7E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185" name="Ovale Ovale" descr="Ovale Oval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400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93" name="Grouper"/>
          <p:cNvGrpSpPr/>
          <p:nvPr/>
        </p:nvGrpSpPr>
        <p:grpSpPr>
          <a:xfrm>
            <a:off x="258539" y="3703620"/>
            <a:ext cx="2481201" cy="940893"/>
            <a:chOff x="-50799" y="-50800"/>
            <a:chExt cx="2481200" cy="940891"/>
          </a:xfrm>
        </p:grpSpPr>
        <p:sp>
          <p:nvSpPr>
            <p:cNvPr id="189" name="Architecte"/>
            <p:cNvSpPr txBox="1"/>
            <p:nvPr/>
          </p:nvSpPr>
          <p:spPr>
            <a:xfrm>
              <a:off x="508027" y="210095"/>
              <a:ext cx="1363546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Architecte</a:t>
              </a:r>
            </a:p>
          </p:txBody>
        </p:sp>
        <p:grpSp>
          <p:nvGrpSpPr>
            <p:cNvPr id="192" name="Ovale"/>
            <p:cNvGrpSpPr/>
            <p:nvPr/>
          </p:nvGrpSpPr>
          <p:grpSpPr>
            <a:xfrm>
              <a:off x="-50800" y="-50801"/>
              <a:ext cx="2481201" cy="940893"/>
              <a:chOff x="0" y="0"/>
              <a:chExt cx="2481200" cy="940891"/>
            </a:xfrm>
          </p:grpSpPr>
          <p:sp>
            <p:nvSpPr>
              <p:cNvPr id="191" name="Ovale"/>
              <p:cNvSpPr/>
              <p:nvPr/>
            </p:nvSpPr>
            <p:spPr>
              <a:xfrm>
                <a:off x="50799" y="50800"/>
                <a:ext cx="2379602" cy="839292"/>
              </a:xfrm>
              <a:prstGeom prst="ellipse">
                <a:avLst/>
              </a:prstGeom>
              <a:solidFill>
                <a:srgbClr val="009193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190" name="Ovale Ovale" descr="Ovale Oval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892"/>
              </a:xfrm>
              <a:prstGeom prst="rect">
                <a:avLst/>
              </a:prstGeom>
              <a:effectLst/>
            </p:spPr>
          </p:pic>
        </p:grpSp>
      </p:grpSp>
      <p:graphicFrame>
        <p:nvGraphicFramePr>
          <p:cNvPr id="194" name="Tableau"/>
          <p:cNvGraphicFramePr/>
          <p:nvPr/>
        </p:nvGraphicFramePr>
        <p:xfrm>
          <a:off x="3022600" y="1701800"/>
          <a:ext cx="9689877" cy="1041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Délais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Attractivité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Maintenance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50800">
                      <a:solidFill>
                        <a:srgbClr val="3B6B7F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Rendement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B6B7F"/>
                      </a:solidFill>
                      <a:miter lim="400000"/>
                    </a:lnL>
                    <a:lnR w="50800">
                      <a:solidFill>
                        <a:srgbClr val="3B6B7F"/>
                      </a:solidFill>
                      <a:miter lim="400000"/>
                    </a:lnR>
                    <a:lnT w="50800">
                      <a:solidFill>
                        <a:srgbClr val="3B6B7F"/>
                      </a:solidFill>
                      <a:miter lim="400000"/>
                    </a:lnT>
                    <a:lnB w="50800">
                      <a:solidFill>
                        <a:srgbClr val="3B6B7F"/>
                      </a:solidFill>
                      <a:miter lim="400000"/>
                    </a:lnB>
                    <a:solidFill>
                      <a:srgbClr val="BAEA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" name="Tableau"/>
          <p:cNvGraphicFramePr/>
          <p:nvPr/>
        </p:nvGraphicFramePr>
        <p:xfrm>
          <a:off x="3022600" y="3653366"/>
          <a:ext cx="9689877" cy="1041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Références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Aspect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Matériaux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Fonctionalité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 / Délais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</a:tcPr>
                </a:tc>
              </a:tr>
            </a:tbl>
          </a:graphicData>
        </a:graphic>
      </p:graphicFrame>
      <p:graphicFrame>
        <p:nvGraphicFramePr>
          <p:cNvPr id="196" name="Tableau"/>
          <p:cNvGraphicFramePr/>
          <p:nvPr/>
        </p:nvGraphicFramePr>
        <p:xfrm>
          <a:off x="3022600" y="7569200"/>
          <a:ext cx="9689877" cy="1041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Emplacement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Prestations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Commodités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Nuisances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</a:tcPr>
                </a:tc>
              </a:tr>
            </a:tbl>
          </a:graphicData>
        </a:graphic>
      </p:graphicFrame>
      <p:graphicFrame>
        <p:nvGraphicFramePr>
          <p:cNvPr id="197" name="Tableau"/>
          <p:cNvGraphicFramePr/>
          <p:nvPr/>
        </p:nvGraphicFramePr>
        <p:xfrm>
          <a:off x="3022600" y="5617633"/>
          <a:ext cx="9689877" cy="1041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Faisabilité technique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Installations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Performance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Normes-Labels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</a:tcPr>
                </a:tc>
              </a:tr>
            </a:tbl>
          </a:graphicData>
        </a:graphic>
      </p:graphicFrame>
      <p:grpSp>
        <p:nvGrpSpPr>
          <p:cNvPr id="202" name="Grouper"/>
          <p:cNvGrpSpPr/>
          <p:nvPr/>
        </p:nvGrpSpPr>
        <p:grpSpPr>
          <a:xfrm>
            <a:off x="257460" y="5668133"/>
            <a:ext cx="2481201" cy="940401"/>
            <a:chOff x="-50799" y="-50800"/>
            <a:chExt cx="2481200" cy="940399"/>
          </a:xfrm>
        </p:grpSpPr>
        <p:sp>
          <p:nvSpPr>
            <p:cNvPr id="198" name="Ingénieur"/>
            <p:cNvSpPr txBox="1"/>
            <p:nvPr/>
          </p:nvSpPr>
          <p:spPr>
            <a:xfrm>
              <a:off x="207925" y="165994"/>
              <a:ext cx="1963751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Ingénieur</a:t>
              </a:r>
            </a:p>
          </p:txBody>
        </p:sp>
        <p:grpSp>
          <p:nvGrpSpPr>
            <p:cNvPr id="201" name="Ovale"/>
            <p:cNvGrpSpPr/>
            <p:nvPr/>
          </p:nvGrpSpPr>
          <p:grpSpPr>
            <a:xfrm>
              <a:off x="-50800" y="-50801"/>
              <a:ext cx="2481201" cy="940401"/>
              <a:chOff x="0" y="0"/>
              <a:chExt cx="2481200" cy="940399"/>
            </a:xfrm>
          </p:grpSpPr>
          <p:sp>
            <p:nvSpPr>
              <p:cNvPr id="200" name="Ovale"/>
              <p:cNvSpPr/>
              <p:nvPr/>
            </p:nvSpPr>
            <p:spPr>
              <a:xfrm>
                <a:off x="50799" y="50800"/>
                <a:ext cx="2379602" cy="838800"/>
              </a:xfrm>
              <a:prstGeom prst="ellipse">
                <a:avLst/>
              </a:prstGeom>
              <a:solidFill>
                <a:srgbClr val="FFD4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199" name="Ovale Ovale" descr="Ovale Oval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-1"/>
                <a:ext cx="2481201" cy="940401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203" name="PRIORITÉS"/>
          <p:cNvSpPr txBox="1"/>
          <p:nvPr/>
        </p:nvSpPr>
        <p:spPr>
          <a:xfrm>
            <a:off x="5175690" y="507999"/>
            <a:ext cx="265342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PRIORITÉS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er"/>
          <p:cNvGrpSpPr/>
          <p:nvPr/>
        </p:nvGrpSpPr>
        <p:grpSpPr>
          <a:xfrm>
            <a:off x="258539" y="1752054"/>
            <a:ext cx="2480122" cy="940892"/>
            <a:chOff x="-50800" y="-50800"/>
            <a:chExt cx="2480121" cy="940891"/>
          </a:xfrm>
        </p:grpSpPr>
        <p:sp>
          <p:nvSpPr>
            <p:cNvPr id="205" name="Maître d’ouvrage"/>
            <p:cNvSpPr txBox="1"/>
            <p:nvPr/>
          </p:nvSpPr>
          <p:spPr>
            <a:xfrm>
              <a:off x="117270" y="210095"/>
              <a:ext cx="214398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Maître d’ouvrage</a:t>
              </a:r>
            </a:p>
          </p:txBody>
        </p:sp>
        <p:grpSp>
          <p:nvGrpSpPr>
            <p:cNvPr id="208" name="Ovale"/>
            <p:cNvGrpSpPr/>
            <p:nvPr/>
          </p:nvGrpSpPr>
          <p:grpSpPr>
            <a:xfrm>
              <a:off x="-50800" y="-50801"/>
              <a:ext cx="2480122" cy="940893"/>
              <a:chOff x="0" y="0"/>
              <a:chExt cx="2480121" cy="940891"/>
            </a:xfrm>
          </p:grpSpPr>
          <p:sp>
            <p:nvSpPr>
              <p:cNvPr id="207" name="Ovale"/>
              <p:cNvSpPr/>
              <p:nvPr/>
            </p:nvSpPr>
            <p:spPr>
              <a:xfrm>
                <a:off x="50800" y="50800"/>
                <a:ext cx="2378522" cy="839292"/>
              </a:xfrm>
              <a:prstGeom prst="ellipse">
                <a:avLst/>
              </a:prstGeom>
              <a:solidFill>
                <a:srgbClr val="76D6FF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206" name="Ovale Ovale" descr="Ovale Ovale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480122" cy="94089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14" name="Grouper"/>
          <p:cNvGrpSpPr/>
          <p:nvPr/>
        </p:nvGrpSpPr>
        <p:grpSpPr>
          <a:xfrm>
            <a:off x="257460" y="7619700"/>
            <a:ext cx="2481201" cy="940401"/>
            <a:chOff x="-50799" y="-50799"/>
            <a:chExt cx="2481200" cy="940399"/>
          </a:xfrm>
        </p:grpSpPr>
        <p:sp>
          <p:nvSpPr>
            <p:cNvPr id="210" name="Usager"/>
            <p:cNvSpPr txBox="1"/>
            <p:nvPr/>
          </p:nvSpPr>
          <p:spPr>
            <a:xfrm>
              <a:off x="730646" y="170821"/>
              <a:ext cx="918308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Usager</a:t>
              </a:r>
            </a:p>
          </p:txBody>
        </p:sp>
        <p:grpSp>
          <p:nvGrpSpPr>
            <p:cNvPr id="213" name="Ovale"/>
            <p:cNvGrpSpPr/>
            <p:nvPr/>
          </p:nvGrpSpPr>
          <p:grpSpPr>
            <a:xfrm>
              <a:off x="-50800" y="-50800"/>
              <a:ext cx="2481201" cy="940400"/>
              <a:chOff x="0" y="0"/>
              <a:chExt cx="2481200" cy="940399"/>
            </a:xfrm>
          </p:grpSpPr>
          <p:sp>
            <p:nvSpPr>
              <p:cNvPr id="212" name="Ovale"/>
              <p:cNvSpPr/>
              <p:nvPr/>
            </p:nvSpPr>
            <p:spPr>
              <a:xfrm>
                <a:off x="50799" y="50799"/>
                <a:ext cx="2379602" cy="838801"/>
              </a:xfrm>
              <a:prstGeom prst="ellipse">
                <a:avLst/>
              </a:prstGeom>
              <a:solidFill>
                <a:srgbClr val="FF7E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211" name="Ovale Ovale" descr="Ovale Oval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400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19" name="Grouper"/>
          <p:cNvGrpSpPr/>
          <p:nvPr/>
        </p:nvGrpSpPr>
        <p:grpSpPr>
          <a:xfrm>
            <a:off x="258539" y="3703620"/>
            <a:ext cx="2481201" cy="940893"/>
            <a:chOff x="-50799" y="-50800"/>
            <a:chExt cx="2481200" cy="940891"/>
          </a:xfrm>
        </p:grpSpPr>
        <p:sp>
          <p:nvSpPr>
            <p:cNvPr id="215" name="Architecte"/>
            <p:cNvSpPr txBox="1"/>
            <p:nvPr/>
          </p:nvSpPr>
          <p:spPr>
            <a:xfrm>
              <a:off x="508027" y="210095"/>
              <a:ext cx="1363546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Architecte</a:t>
              </a:r>
            </a:p>
          </p:txBody>
        </p:sp>
        <p:grpSp>
          <p:nvGrpSpPr>
            <p:cNvPr id="218" name="Ovale"/>
            <p:cNvGrpSpPr/>
            <p:nvPr/>
          </p:nvGrpSpPr>
          <p:grpSpPr>
            <a:xfrm>
              <a:off x="-50800" y="-50801"/>
              <a:ext cx="2481201" cy="940893"/>
              <a:chOff x="0" y="0"/>
              <a:chExt cx="2481200" cy="940891"/>
            </a:xfrm>
          </p:grpSpPr>
          <p:sp>
            <p:nvSpPr>
              <p:cNvPr id="217" name="Ovale"/>
              <p:cNvSpPr/>
              <p:nvPr/>
            </p:nvSpPr>
            <p:spPr>
              <a:xfrm>
                <a:off x="50799" y="50800"/>
                <a:ext cx="2379602" cy="839292"/>
              </a:xfrm>
              <a:prstGeom prst="ellipse">
                <a:avLst/>
              </a:prstGeom>
              <a:solidFill>
                <a:srgbClr val="009193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216" name="Ovale Ovale" descr="Ovale Oval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892"/>
              </a:xfrm>
              <a:prstGeom prst="rect">
                <a:avLst/>
              </a:prstGeom>
              <a:effectLst/>
            </p:spPr>
          </p:pic>
        </p:grpSp>
      </p:grpSp>
      <p:graphicFrame>
        <p:nvGraphicFramePr>
          <p:cNvPr id="220" name="Tableau"/>
          <p:cNvGraphicFramePr/>
          <p:nvPr/>
        </p:nvGraphicFramePr>
        <p:xfrm>
          <a:off x="3022600" y="1701800"/>
          <a:ext cx="9689877" cy="1041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Délais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Attractivité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Maintenance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50800">
                      <a:solidFill>
                        <a:srgbClr val="3B6B7F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Rendement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B6B7F"/>
                      </a:solidFill>
                      <a:miter lim="400000"/>
                    </a:lnL>
                    <a:lnR w="50800">
                      <a:solidFill>
                        <a:srgbClr val="3B6B7F"/>
                      </a:solidFill>
                      <a:miter lim="400000"/>
                    </a:lnR>
                    <a:lnT w="50800">
                      <a:solidFill>
                        <a:srgbClr val="3B6B7F"/>
                      </a:solidFill>
                      <a:miter lim="400000"/>
                    </a:lnT>
                    <a:lnB w="50800">
                      <a:solidFill>
                        <a:srgbClr val="3B6B7F"/>
                      </a:solidFill>
                      <a:miter lim="400000"/>
                    </a:lnB>
                    <a:solidFill>
                      <a:srgbClr val="BAEA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1" name="Tableau"/>
          <p:cNvGraphicFramePr/>
          <p:nvPr/>
        </p:nvGraphicFramePr>
        <p:xfrm>
          <a:off x="3022600" y="3653366"/>
          <a:ext cx="9689877" cy="1041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Références</a:t>
                      </a:r>
                    </a:p>
                  </a:txBody>
                  <a:tcPr marL="50800" marR="50800" marT="50800" marB="50800" anchor="ctr" anchorCtr="0" horzOverflow="overflow">
                    <a:lnR w="50800">
                      <a:solidFill>
                        <a:srgbClr val="165859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Aspect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165859"/>
                      </a:solidFill>
                      <a:miter lim="400000"/>
                    </a:lnL>
                    <a:lnR w="50800">
                      <a:solidFill>
                        <a:srgbClr val="165859"/>
                      </a:solidFill>
                      <a:miter lim="400000"/>
                    </a:lnR>
                    <a:lnT w="50800">
                      <a:solidFill>
                        <a:srgbClr val="165859"/>
                      </a:solidFill>
                      <a:miter lim="400000"/>
                    </a:lnT>
                    <a:lnB w="50800">
                      <a:solidFill>
                        <a:srgbClr val="165859"/>
                      </a:solidFill>
                      <a:miter lim="400000"/>
                    </a:lnB>
                    <a:solidFill>
                      <a:srgbClr val="87C7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Matériaux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165859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Fonctionalité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 / Délais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</a:tcPr>
                </a:tc>
              </a:tr>
            </a:tbl>
          </a:graphicData>
        </a:graphic>
      </p:graphicFrame>
      <p:graphicFrame>
        <p:nvGraphicFramePr>
          <p:cNvPr id="222" name="Tableau"/>
          <p:cNvGraphicFramePr/>
          <p:nvPr/>
        </p:nvGraphicFramePr>
        <p:xfrm>
          <a:off x="3022600" y="7569200"/>
          <a:ext cx="9689877" cy="1041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Emplacement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Prestations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Commodités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Nuisances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</a:tcPr>
                </a:tc>
              </a:tr>
            </a:tbl>
          </a:graphicData>
        </a:graphic>
      </p:graphicFrame>
      <p:graphicFrame>
        <p:nvGraphicFramePr>
          <p:cNvPr id="223" name="Tableau"/>
          <p:cNvGraphicFramePr/>
          <p:nvPr/>
        </p:nvGraphicFramePr>
        <p:xfrm>
          <a:off x="3022600" y="5617633"/>
          <a:ext cx="9689877" cy="1041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Faisabilité technique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Installations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Performance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Normes-Labels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</a:tcPr>
                </a:tc>
              </a:tr>
            </a:tbl>
          </a:graphicData>
        </a:graphic>
      </p:graphicFrame>
      <p:grpSp>
        <p:nvGrpSpPr>
          <p:cNvPr id="228" name="Grouper"/>
          <p:cNvGrpSpPr/>
          <p:nvPr/>
        </p:nvGrpSpPr>
        <p:grpSpPr>
          <a:xfrm>
            <a:off x="257460" y="5668133"/>
            <a:ext cx="2481201" cy="940401"/>
            <a:chOff x="-50799" y="-50800"/>
            <a:chExt cx="2481200" cy="940399"/>
          </a:xfrm>
        </p:grpSpPr>
        <p:sp>
          <p:nvSpPr>
            <p:cNvPr id="224" name="Ingénieur"/>
            <p:cNvSpPr txBox="1"/>
            <p:nvPr/>
          </p:nvSpPr>
          <p:spPr>
            <a:xfrm>
              <a:off x="207925" y="165994"/>
              <a:ext cx="1963751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Ingénieur</a:t>
              </a:r>
            </a:p>
          </p:txBody>
        </p:sp>
        <p:grpSp>
          <p:nvGrpSpPr>
            <p:cNvPr id="227" name="Ovale"/>
            <p:cNvGrpSpPr/>
            <p:nvPr/>
          </p:nvGrpSpPr>
          <p:grpSpPr>
            <a:xfrm>
              <a:off x="-50800" y="-50801"/>
              <a:ext cx="2481201" cy="940401"/>
              <a:chOff x="0" y="0"/>
              <a:chExt cx="2481200" cy="940399"/>
            </a:xfrm>
          </p:grpSpPr>
          <p:sp>
            <p:nvSpPr>
              <p:cNvPr id="226" name="Ovale"/>
              <p:cNvSpPr/>
              <p:nvPr/>
            </p:nvSpPr>
            <p:spPr>
              <a:xfrm>
                <a:off x="50799" y="50800"/>
                <a:ext cx="2379602" cy="838800"/>
              </a:xfrm>
              <a:prstGeom prst="ellipse">
                <a:avLst/>
              </a:prstGeom>
              <a:solidFill>
                <a:srgbClr val="FFD4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225" name="Ovale Ovale" descr="Ovale Oval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-1"/>
                <a:ext cx="2481201" cy="940401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229" name="PRIORITÉS"/>
          <p:cNvSpPr txBox="1"/>
          <p:nvPr/>
        </p:nvSpPr>
        <p:spPr>
          <a:xfrm>
            <a:off x="5175690" y="507999"/>
            <a:ext cx="265342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PRIORITÉS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er"/>
          <p:cNvGrpSpPr/>
          <p:nvPr/>
        </p:nvGrpSpPr>
        <p:grpSpPr>
          <a:xfrm>
            <a:off x="245839" y="1752054"/>
            <a:ext cx="2480122" cy="940892"/>
            <a:chOff x="-50800" y="-50800"/>
            <a:chExt cx="2480121" cy="940891"/>
          </a:xfrm>
        </p:grpSpPr>
        <p:sp>
          <p:nvSpPr>
            <p:cNvPr id="231" name="Maître d’ouvrage"/>
            <p:cNvSpPr txBox="1"/>
            <p:nvPr/>
          </p:nvSpPr>
          <p:spPr>
            <a:xfrm>
              <a:off x="117270" y="210095"/>
              <a:ext cx="214398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Maître d’ouvrage</a:t>
              </a:r>
            </a:p>
          </p:txBody>
        </p:sp>
        <p:grpSp>
          <p:nvGrpSpPr>
            <p:cNvPr id="234" name="Ovale"/>
            <p:cNvGrpSpPr/>
            <p:nvPr/>
          </p:nvGrpSpPr>
          <p:grpSpPr>
            <a:xfrm>
              <a:off x="-50800" y="-50801"/>
              <a:ext cx="2480122" cy="940893"/>
              <a:chOff x="0" y="0"/>
              <a:chExt cx="2480121" cy="940891"/>
            </a:xfrm>
          </p:grpSpPr>
          <p:sp>
            <p:nvSpPr>
              <p:cNvPr id="233" name="Ovale"/>
              <p:cNvSpPr/>
              <p:nvPr/>
            </p:nvSpPr>
            <p:spPr>
              <a:xfrm>
                <a:off x="50800" y="50800"/>
                <a:ext cx="2378522" cy="839292"/>
              </a:xfrm>
              <a:prstGeom prst="ellipse">
                <a:avLst/>
              </a:prstGeom>
              <a:solidFill>
                <a:srgbClr val="76D6FF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232" name="Ovale Ovale" descr="Ovale Ovale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480122" cy="94089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40" name="Grouper"/>
          <p:cNvGrpSpPr/>
          <p:nvPr/>
        </p:nvGrpSpPr>
        <p:grpSpPr>
          <a:xfrm>
            <a:off x="244760" y="7619700"/>
            <a:ext cx="2481201" cy="940401"/>
            <a:chOff x="-50799" y="-50799"/>
            <a:chExt cx="2481200" cy="940399"/>
          </a:xfrm>
        </p:grpSpPr>
        <p:sp>
          <p:nvSpPr>
            <p:cNvPr id="236" name="Usager"/>
            <p:cNvSpPr txBox="1"/>
            <p:nvPr/>
          </p:nvSpPr>
          <p:spPr>
            <a:xfrm>
              <a:off x="730646" y="170821"/>
              <a:ext cx="918308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Usager</a:t>
              </a:r>
            </a:p>
          </p:txBody>
        </p:sp>
        <p:grpSp>
          <p:nvGrpSpPr>
            <p:cNvPr id="239" name="Ovale"/>
            <p:cNvGrpSpPr/>
            <p:nvPr/>
          </p:nvGrpSpPr>
          <p:grpSpPr>
            <a:xfrm>
              <a:off x="-50800" y="-50800"/>
              <a:ext cx="2481201" cy="940400"/>
              <a:chOff x="0" y="0"/>
              <a:chExt cx="2481200" cy="940399"/>
            </a:xfrm>
          </p:grpSpPr>
          <p:sp>
            <p:nvSpPr>
              <p:cNvPr id="238" name="Ovale"/>
              <p:cNvSpPr/>
              <p:nvPr/>
            </p:nvSpPr>
            <p:spPr>
              <a:xfrm>
                <a:off x="50799" y="50799"/>
                <a:ext cx="2379602" cy="838801"/>
              </a:xfrm>
              <a:prstGeom prst="ellipse">
                <a:avLst/>
              </a:prstGeom>
              <a:solidFill>
                <a:srgbClr val="FF7E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237" name="Ovale Ovale" descr="Ovale Oval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400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45" name="Grouper"/>
          <p:cNvGrpSpPr/>
          <p:nvPr/>
        </p:nvGrpSpPr>
        <p:grpSpPr>
          <a:xfrm>
            <a:off x="245839" y="3703620"/>
            <a:ext cx="2481201" cy="940893"/>
            <a:chOff x="-50799" y="-50800"/>
            <a:chExt cx="2481200" cy="940891"/>
          </a:xfrm>
        </p:grpSpPr>
        <p:sp>
          <p:nvSpPr>
            <p:cNvPr id="241" name="Architecte"/>
            <p:cNvSpPr txBox="1"/>
            <p:nvPr/>
          </p:nvSpPr>
          <p:spPr>
            <a:xfrm>
              <a:off x="508027" y="210095"/>
              <a:ext cx="1363546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Architecte</a:t>
              </a:r>
            </a:p>
          </p:txBody>
        </p:sp>
        <p:grpSp>
          <p:nvGrpSpPr>
            <p:cNvPr id="244" name="Ovale"/>
            <p:cNvGrpSpPr/>
            <p:nvPr/>
          </p:nvGrpSpPr>
          <p:grpSpPr>
            <a:xfrm>
              <a:off x="-50800" y="-50801"/>
              <a:ext cx="2481201" cy="940893"/>
              <a:chOff x="0" y="0"/>
              <a:chExt cx="2481200" cy="940891"/>
            </a:xfrm>
          </p:grpSpPr>
          <p:sp>
            <p:nvSpPr>
              <p:cNvPr id="243" name="Ovale"/>
              <p:cNvSpPr/>
              <p:nvPr/>
            </p:nvSpPr>
            <p:spPr>
              <a:xfrm>
                <a:off x="50799" y="50800"/>
                <a:ext cx="2379602" cy="839292"/>
              </a:xfrm>
              <a:prstGeom prst="ellipse">
                <a:avLst/>
              </a:prstGeom>
              <a:solidFill>
                <a:srgbClr val="009193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242" name="Ovale Ovale" descr="Ovale Oval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892"/>
              </a:xfrm>
              <a:prstGeom prst="rect">
                <a:avLst/>
              </a:prstGeom>
              <a:effectLst/>
            </p:spPr>
          </p:pic>
        </p:grpSp>
      </p:grpSp>
      <p:graphicFrame>
        <p:nvGraphicFramePr>
          <p:cNvPr id="246" name="Tableau"/>
          <p:cNvGraphicFramePr/>
          <p:nvPr/>
        </p:nvGraphicFramePr>
        <p:xfrm>
          <a:off x="3009900" y="1701800"/>
          <a:ext cx="9689877" cy="1041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Délais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Attractivité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Maintenance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50800">
                      <a:solidFill>
                        <a:srgbClr val="3B6B7F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Rendement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B6B7F"/>
                      </a:solidFill>
                      <a:miter lim="400000"/>
                    </a:lnL>
                    <a:lnR w="50800">
                      <a:solidFill>
                        <a:srgbClr val="3B6B7F"/>
                      </a:solidFill>
                      <a:miter lim="400000"/>
                    </a:lnR>
                    <a:lnT w="50800">
                      <a:solidFill>
                        <a:srgbClr val="3B6B7F"/>
                      </a:solidFill>
                      <a:miter lim="400000"/>
                    </a:lnT>
                    <a:lnB w="50800">
                      <a:solidFill>
                        <a:srgbClr val="3B6B7F"/>
                      </a:solidFill>
                      <a:miter lim="400000"/>
                    </a:lnB>
                    <a:solidFill>
                      <a:srgbClr val="BAEA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7" name="Tableau"/>
          <p:cNvGraphicFramePr/>
          <p:nvPr/>
        </p:nvGraphicFramePr>
        <p:xfrm>
          <a:off x="3009900" y="3653366"/>
          <a:ext cx="9689877" cy="1041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Références</a:t>
                      </a:r>
                    </a:p>
                  </a:txBody>
                  <a:tcPr marL="50800" marR="50800" marT="50800" marB="50800" anchor="ctr" anchorCtr="0" horzOverflow="overflow">
                    <a:lnR w="50800">
                      <a:solidFill>
                        <a:srgbClr val="165859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Aspect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165859"/>
                      </a:solidFill>
                      <a:miter lim="400000"/>
                    </a:lnL>
                    <a:lnR w="50800">
                      <a:solidFill>
                        <a:srgbClr val="165859"/>
                      </a:solidFill>
                      <a:miter lim="400000"/>
                    </a:lnR>
                    <a:lnT w="50800">
                      <a:solidFill>
                        <a:srgbClr val="165859"/>
                      </a:solidFill>
                      <a:miter lim="400000"/>
                    </a:lnT>
                    <a:lnB w="50800">
                      <a:solidFill>
                        <a:srgbClr val="165859"/>
                      </a:solidFill>
                      <a:miter lim="400000"/>
                    </a:lnB>
                    <a:solidFill>
                      <a:srgbClr val="87C7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Matériaux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165859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Fonctionalité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 / Délais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</a:tcPr>
                </a:tc>
              </a:tr>
            </a:tbl>
          </a:graphicData>
        </a:graphic>
      </p:graphicFrame>
      <p:graphicFrame>
        <p:nvGraphicFramePr>
          <p:cNvPr id="248" name="Tableau"/>
          <p:cNvGraphicFramePr/>
          <p:nvPr/>
        </p:nvGraphicFramePr>
        <p:xfrm>
          <a:off x="3009900" y="5617633"/>
          <a:ext cx="9689877" cy="1041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Faisabilité technique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Installations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Performance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50800">
                      <a:solidFill>
                        <a:srgbClr val="826D3F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Normes-Labels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826D3F"/>
                      </a:solidFill>
                      <a:miter lim="400000"/>
                    </a:lnL>
                    <a:lnR w="50800">
                      <a:solidFill>
                        <a:srgbClr val="826D3F"/>
                      </a:solidFill>
                      <a:miter lim="400000"/>
                    </a:lnR>
                    <a:lnT w="50800">
                      <a:solidFill>
                        <a:srgbClr val="826D3F"/>
                      </a:solidFill>
                      <a:miter lim="400000"/>
                    </a:lnT>
                    <a:lnB w="50800">
                      <a:solidFill>
                        <a:srgbClr val="826D3F"/>
                      </a:solidFill>
                      <a:miter lim="400000"/>
                    </a:lnB>
                    <a:solidFill>
                      <a:srgbClr val="FFEA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826D3F"/>
                      </a:solidFill>
                      <a:miter lim="400000"/>
                    </a:lnL>
                  </a:tcPr>
                </a:tc>
              </a:tr>
            </a:tbl>
          </a:graphicData>
        </a:graphic>
      </p:graphicFrame>
      <p:graphicFrame>
        <p:nvGraphicFramePr>
          <p:cNvPr id="249" name="Tableau"/>
          <p:cNvGraphicFramePr/>
          <p:nvPr/>
        </p:nvGraphicFramePr>
        <p:xfrm>
          <a:off x="3009900" y="7569200"/>
          <a:ext cx="9689877" cy="1041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Emplacement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Prestations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Commodités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Nuisances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</a:tcPr>
                </a:tc>
              </a:tr>
            </a:tbl>
          </a:graphicData>
        </a:graphic>
      </p:graphicFrame>
      <p:grpSp>
        <p:nvGrpSpPr>
          <p:cNvPr id="254" name="Grouper"/>
          <p:cNvGrpSpPr/>
          <p:nvPr/>
        </p:nvGrpSpPr>
        <p:grpSpPr>
          <a:xfrm>
            <a:off x="244760" y="5668133"/>
            <a:ext cx="2481201" cy="940401"/>
            <a:chOff x="-50799" y="-50800"/>
            <a:chExt cx="2481200" cy="940399"/>
          </a:xfrm>
        </p:grpSpPr>
        <p:sp>
          <p:nvSpPr>
            <p:cNvPr id="250" name="Ingénieur"/>
            <p:cNvSpPr txBox="1"/>
            <p:nvPr/>
          </p:nvSpPr>
          <p:spPr>
            <a:xfrm>
              <a:off x="207925" y="165994"/>
              <a:ext cx="1963751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Ingénieur</a:t>
              </a:r>
            </a:p>
          </p:txBody>
        </p:sp>
        <p:grpSp>
          <p:nvGrpSpPr>
            <p:cNvPr id="253" name="Ovale"/>
            <p:cNvGrpSpPr/>
            <p:nvPr/>
          </p:nvGrpSpPr>
          <p:grpSpPr>
            <a:xfrm>
              <a:off x="-50800" y="-50801"/>
              <a:ext cx="2481201" cy="940401"/>
              <a:chOff x="0" y="0"/>
              <a:chExt cx="2481200" cy="940399"/>
            </a:xfrm>
          </p:grpSpPr>
          <p:sp>
            <p:nvSpPr>
              <p:cNvPr id="252" name="Ovale"/>
              <p:cNvSpPr/>
              <p:nvPr/>
            </p:nvSpPr>
            <p:spPr>
              <a:xfrm>
                <a:off x="50799" y="50800"/>
                <a:ext cx="2379602" cy="838800"/>
              </a:xfrm>
              <a:prstGeom prst="ellipse">
                <a:avLst/>
              </a:prstGeom>
              <a:solidFill>
                <a:srgbClr val="FFD4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251" name="Ovale Ovale" descr="Ovale Oval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-1"/>
                <a:ext cx="2481201" cy="940401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255" name="PRIORITÉS"/>
          <p:cNvSpPr txBox="1"/>
          <p:nvPr/>
        </p:nvSpPr>
        <p:spPr>
          <a:xfrm>
            <a:off x="5175690" y="507999"/>
            <a:ext cx="265342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PRIORITÉS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er"/>
          <p:cNvGrpSpPr/>
          <p:nvPr/>
        </p:nvGrpSpPr>
        <p:grpSpPr>
          <a:xfrm>
            <a:off x="258539" y="1752054"/>
            <a:ext cx="2480122" cy="940892"/>
            <a:chOff x="-50800" y="-50800"/>
            <a:chExt cx="2480121" cy="940891"/>
          </a:xfrm>
        </p:grpSpPr>
        <p:sp>
          <p:nvSpPr>
            <p:cNvPr id="257" name="Maître d’ouvrage"/>
            <p:cNvSpPr txBox="1"/>
            <p:nvPr/>
          </p:nvSpPr>
          <p:spPr>
            <a:xfrm>
              <a:off x="117270" y="210095"/>
              <a:ext cx="214398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Maître d’ouvrage</a:t>
              </a:r>
            </a:p>
          </p:txBody>
        </p:sp>
        <p:grpSp>
          <p:nvGrpSpPr>
            <p:cNvPr id="260" name="Ovale"/>
            <p:cNvGrpSpPr/>
            <p:nvPr/>
          </p:nvGrpSpPr>
          <p:grpSpPr>
            <a:xfrm>
              <a:off x="-50800" y="-50801"/>
              <a:ext cx="2480122" cy="940893"/>
              <a:chOff x="0" y="0"/>
              <a:chExt cx="2480121" cy="940891"/>
            </a:xfrm>
          </p:grpSpPr>
          <p:sp>
            <p:nvSpPr>
              <p:cNvPr id="259" name="Ovale"/>
              <p:cNvSpPr/>
              <p:nvPr/>
            </p:nvSpPr>
            <p:spPr>
              <a:xfrm>
                <a:off x="50800" y="50800"/>
                <a:ext cx="2378522" cy="839292"/>
              </a:xfrm>
              <a:prstGeom prst="ellipse">
                <a:avLst/>
              </a:prstGeom>
              <a:solidFill>
                <a:srgbClr val="76D6FF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258" name="Ovale Ovale" descr="Ovale Ovale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480122" cy="94089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66" name="Grouper"/>
          <p:cNvGrpSpPr/>
          <p:nvPr/>
        </p:nvGrpSpPr>
        <p:grpSpPr>
          <a:xfrm>
            <a:off x="257460" y="7619700"/>
            <a:ext cx="2481201" cy="940401"/>
            <a:chOff x="-50799" y="-50799"/>
            <a:chExt cx="2481200" cy="940399"/>
          </a:xfrm>
        </p:grpSpPr>
        <p:sp>
          <p:nvSpPr>
            <p:cNvPr id="262" name="Usager"/>
            <p:cNvSpPr txBox="1"/>
            <p:nvPr/>
          </p:nvSpPr>
          <p:spPr>
            <a:xfrm>
              <a:off x="730646" y="170821"/>
              <a:ext cx="918308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Usager</a:t>
              </a:r>
            </a:p>
          </p:txBody>
        </p:sp>
        <p:grpSp>
          <p:nvGrpSpPr>
            <p:cNvPr id="265" name="Ovale"/>
            <p:cNvGrpSpPr/>
            <p:nvPr/>
          </p:nvGrpSpPr>
          <p:grpSpPr>
            <a:xfrm>
              <a:off x="-50800" y="-50800"/>
              <a:ext cx="2481201" cy="940400"/>
              <a:chOff x="0" y="0"/>
              <a:chExt cx="2481200" cy="940399"/>
            </a:xfrm>
          </p:grpSpPr>
          <p:sp>
            <p:nvSpPr>
              <p:cNvPr id="264" name="Ovale"/>
              <p:cNvSpPr/>
              <p:nvPr/>
            </p:nvSpPr>
            <p:spPr>
              <a:xfrm>
                <a:off x="50799" y="50799"/>
                <a:ext cx="2379602" cy="838801"/>
              </a:xfrm>
              <a:prstGeom prst="ellipse">
                <a:avLst/>
              </a:prstGeom>
              <a:solidFill>
                <a:srgbClr val="FF7E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263" name="Ovale Ovale" descr="Ovale Oval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400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71" name="Grouper"/>
          <p:cNvGrpSpPr/>
          <p:nvPr/>
        </p:nvGrpSpPr>
        <p:grpSpPr>
          <a:xfrm>
            <a:off x="258539" y="3703620"/>
            <a:ext cx="2481201" cy="940893"/>
            <a:chOff x="-50799" y="-50800"/>
            <a:chExt cx="2481200" cy="940891"/>
          </a:xfrm>
        </p:grpSpPr>
        <p:sp>
          <p:nvSpPr>
            <p:cNvPr id="267" name="Architecte"/>
            <p:cNvSpPr txBox="1"/>
            <p:nvPr/>
          </p:nvSpPr>
          <p:spPr>
            <a:xfrm>
              <a:off x="508027" y="210095"/>
              <a:ext cx="1363546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Architecte</a:t>
              </a:r>
            </a:p>
          </p:txBody>
        </p:sp>
        <p:grpSp>
          <p:nvGrpSpPr>
            <p:cNvPr id="270" name="Ovale"/>
            <p:cNvGrpSpPr/>
            <p:nvPr/>
          </p:nvGrpSpPr>
          <p:grpSpPr>
            <a:xfrm>
              <a:off x="-50800" y="-50801"/>
              <a:ext cx="2481201" cy="940893"/>
              <a:chOff x="0" y="0"/>
              <a:chExt cx="2481200" cy="940891"/>
            </a:xfrm>
          </p:grpSpPr>
          <p:sp>
            <p:nvSpPr>
              <p:cNvPr id="269" name="Ovale"/>
              <p:cNvSpPr/>
              <p:nvPr/>
            </p:nvSpPr>
            <p:spPr>
              <a:xfrm>
                <a:off x="50799" y="50800"/>
                <a:ext cx="2379602" cy="839292"/>
              </a:xfrm>
              <a:prstGeom prst="ellipse">
                <a:avLst/>
              </a:prstGeom>
              <a:solidFill>
                <a:srgbClr val="009193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268" name="Ovale Ovale" descr="Ovale Oval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892"/>
              </a:xfrm>
              <a:prstGeom prst="rect">
                <a:avLst/>
              </a:prstGeom>
              <a:effectLst/>
            </p:spPr>
          </p:pic>
        </p:grpSp>
      </p:grpSp>
      <p:graphicFrame>
        <p:nvGraphicFramePr>
          <p:cNvPr id="272" name="Tableau"/>
          <p:cNvGraphicFramePr/>
          <p:nvPr/>
        </p:nvGraphicFramePr>
        <p:xfrm>
          <a:off x="3022600" y="1701800"/>
          <a:ext cx="9689877" cy="1041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Délais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Attractivité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Maintenance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50800">
                      <a:solidFill>
                        <a:srgbClr val="3B6B7F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Rendement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B6B7F"/>
                      </a:solidFill>
                      <a:miter lim="400000"/>
                    </a:lnL>
                    <a:lnR w="50800">
                      <a:solidFill>
                        <a:srgbClr val="3B6B7F"/>
                      </a:solidFill>
                      <a:miter lim="400000"/>
                    </a:lnR>
                    <a:lnT w="50800">
                      <a:solidFill>
                        <a:srgbClr val="3B6B7F"/>
                      </a:solidFill>
                      <a:miter lim="400000"/>
                    </a:lnT>
                    <a:lnB w="50800">
                      <a:solidFill>
                        <a:srgbClr val="3B6B7F"/>
                      </a:solidFill>
                      <a:miter lim="400000"/>
                    </a:lnB>
                    <a:solidFill>
                      <a:srgbClr val="BAEA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3" name="Tableau"/>
          <p:cNvGraphicFramePr/>
          <p:nvPr/>
        </p:nvGraphicFramePr>
        <p:xfrm>
          <a:off x="3022600" y="3653366"/>
          <a:ext cx="9689877" cy="1041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Références</a:t>
                      </a:r>
                    </a:p>
                  </a:txBody>
                  <a:tcPr marL="50800" marR="50800" marT="50800" marB="50800" anchor="ctr" anchorCtr="0" horzOverflow="overflow">
                    <a:lnR w="50800">
                      <a:solidFill>
                        <a:srgbClr val="165859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Aspect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165859"/>
                      </a:solidFill>
                      <a:miter lim="400000"/>
                    </a:lnL>
                    <a:lnR w="50800">
                      <a:solidFill>
                        <a:srgbClr val="165859"/>
                      </a:solidFill>
                      <a:miter lim="400000"/>
                    </a:lnR>
                    <a:lnT w="50800">
                      <a:solidFill>
                        <a:srgbClr val="165859"/>
                      </a:solidFill>
                      <a:miter lim="400000"/>
                    </a:lnT>
                    <a:lnB w="50800">
                      <a:solidFill>
                        <a:srgbClr val="165859"/>
                      </a:solidFill>
                      <a:miter lim="400000"/>
                    </a:lnB>
                    <a:solidFill>
                      <a:srgbClr val="87C7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Matériaux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165859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Fonctionalité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 / Délais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</a:tcPr>
                </a:tc>
              </a:tr>
            </a:tbl>
          </a:graphicData>
        </a:graphic>
      </p:graphicFrame>
      <p:graphicFrame>
        <p:nvGraphicFramePr>
          <p:cNvPr id="274" name="Tableau"/>
          <p:cNvGraphicFramePr/>
          <p:nvPr/>
        </p:nvGraphicFramePr>
        <p:xfrm>
          <a:off x="3022600" y="5617633"/>
          <a:ext cx="9689877" cy="1041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Faisabilité technique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Installations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Performance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50800">
                      <a:solidFill>
                        <a:srgbClr val="826D3F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Normes-Labels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826D3F"/>
                      </a:solidFill>
                      <a:miter lim="400000"/>
                    </a:lnL>
                    <a:lnR w="50800">
                      <a:solidFill>
                        <a:srgbClr val="826D3F"/>
                      </a:solidFill>
                      <a:miter lim="400000"/>
                    </a:lnR>
                    <a:lnT w="50800">
                      <a:solidFill>
                        <a:srgbClr val="826D3F"/>
                      </a:solidFill>
                      <a:miter lim="400000"/>
                    </a:lnT>
                    <a:lnB w="50800">
                      <a:solidFill>
                        <a:srgbClr val="826D3F"/>
                      </a:solidFill>
                      <a:miter lim="400000"/>
                    </a:lnB>
                    <a:solidFill>
                      <a:srgbClr val="FFEA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826D3F"/>
                      </a:solidFill>
                      <a:miter lim="400000"/>
                    </a:lnL>
                  </a:tcPr>
                </a:tc>
              </a:tr>
            </a:tbl>
          </a:graphicData>
        </a:graphic>
      </p:graphicFrame>
      <p:graphicFrame>
        <p:nvGraphicFramePr>
          <p:cNvPr id="275" name="Tableau"/>
          <p:cNvGraphicFramePr/>
          <p:nvPr/>
        </p:nvGraphicFramePr>
        <p:xfrm>
          <a:off x="3022600" y="7569200"/>
          <a:ext cx="9689877" cy="1041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37975"/>
                <a:gridCol w="1937975"/>
                <a:gridCol w="1937975"/>
                <a:gridCol w="1937975"/>
                <a:gridCol w="1937975"/>
              </a:tblGrid>
              <a:tr h="1041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Emplacement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50800">
                      <a:solidFill>
                        <a:srgbClr val="A0605E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Coût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A0605E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50800">
                      <a:solidFill>
                        <a:srgbClr val="A0605E"/>
                      </a:solidFill>
                      <a:miter lim="400000"/>
                    </a:lnT>
                    <a:lnB w="50800">
                      <a:solidFill>
                        <a:srgbClr val="A0605E"/>
                      </a:solidFill>
                      <a:miter lim="400000"/>
                    </a:lnB>
                    <a:solidFill>
                      <a:srgbClr val="FEBE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Prestations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50800">
                      <a:solidFill>
                        <a:srgbClr val="A0605E"/>
                      </a:solidFill>
                      <a:miter lim="400000"/>
                    </a:lnR>
                    <a:lnT w="50800">
                      <a:solidFill>
                        <a:srgbClr val="A0605E"/>
                      </a:solidFill>
                      <a:miter lim="400000"/>
                    </a:lnT>
                    <a:lnB w="50800">
                      <a:solidFill>
                        <a:srgbClr val="A0605E"/>
                      </a:solidFill>
                      <a:miter lim="400000"/>
                    </a:lnB>
                    <a:solidFill>
                      <a:srgbClr val="FEBE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Commodités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A0605E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Nuisances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280" name="Grouper"/>
          <p:cNvGrpSpPr/>
          <p:nvPr/>
        </p:nvGrpSpPr>
        <p:grpSpPr>
          <a:xfrm>
            <a:off x="257460" y="5668133"/>
            <a:ext cx="2481201" cy="940401"/>
            <a:chOff x="-50799" y="-50800"/>
            <a:chExt cx="2481200" cy="940399"/>
          </a:xfrm>
        </p:grpSpPr>
        <p:sp>
          <p:nvSpPr>
            <p:cNvPr id="276" name="Ingénieur"/>
            <p:cNvSpPr txBox="1"/>
            <p:nvPr/>
          </p:nvSpPr>
          <p:spPr>
            <a:xfrm>
              <a:off x="207925" y="165994"/>
              <a:ext cx="1963751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Ingénieur</a:t>
              </a:r>
            </a:p>
          </p:txBody>
        </p:sp>
        <p:grpSp>
          <p:nvGrpSpPr>
            <p:cNvPr id="279" name="Ovale"/>
            <p:cNvGrpSpPr/>
            <p:nvPr/>
          </p:nvGrpSpPr>
          <p:grpSpPr>
            <a:xfrm>
              <a:off x="-50800" y="-50801"/>
              <a:ext cx="2481201" cy="940401"/>
              <a:chOff x="0" y="0"/>
              <a:chExt cx="2481200" cy="940399"/>
            </a:xfrm>
          </p:grpSpPr>
          <p:sp>
            <p:nvSpPr>
              <p:cNvPr id="278" name="Ovale"/>
              <p:cNvSpPr/>
              <p:nvPr/>
            </p:nvSpPr>
            <p:spPr>
              <a:xfrm>
                <a:off x="50799" y="50800"/>
                <a:ext cx="2379602" cy="838800"/>
              </a:xfrm>
              <a:prstGeom prst="ellipse">
                <a:avLst/>
              </a:prstGeom>
              <a:solidFill>
                <a:srgbClr val="FFD4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277" name="Ovale Ovale" descr="Ovale Oval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-1"/>
                <a:ext cx="2481201" cy="940401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281" name="PRIORITÉS"/>
          <p:cNvSpPr txBox="1"/>
          <p:nvPr/>
        </p:nvSpPr>
        <p:spPr>
          <a:xfrm>
            <a:off x="5175690" y="507999"/>
            <a:ext cx="265342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PRIORITÉS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OÛT"/>
          <p:cNvSpPr txBox="1"/>
          <p:nvPr/>
        </p:nvSpPr>
        <p:spPr>
          <a:xfrm>
            <a:off x="5750631" y="1066799"/>
            <a:ext cx="150353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COÛT</a:t>
            </a:r>
          </a:p>
        </p:txBody>
      </p:sp>
      <p:grpSp>
        <p:nvGrpSpPr>
          <p:cNvPr id="288" name="Grouper"/>
          <p:cNvGrpSpPr/>
          <p:nvPr/>
        </p:nvGrpSpPr>
        <p:grpSpPr>
          <a:xfrm>
            <a:off x="9630599" y="3761043"/>
            <a:ext cx="2481201" cy="940401"/>
            <a:chOff x="-50799" y="-50800"/>
            <a:chExt cx="2481200" cy="940399"/>
          </a:xfrm>
        </p:grpSpPr>
        <p:sp>
          <p:nvSpPr>
            <p:cNvPr id="284" name="Ingénieur"/>
            <p:cNvSpPr txBox="1"/>
            <p:nvPr/>
          </p:nvSpPr>
          <p:spPr>
            <a:xfrm>
              <a:off x="207925" y="165994"/>
              <a:ext cx="1963751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Ingénieur</a:t>
              </a:r>
            </a:p>
          </p:txBody>
        </p:sp>
        <p:grpSp>
          <p:nvGrpSpPr>
            <p:cNvPr id="287" name="Ovale"/>
            <p:cNvGrpSpPr/>
            <p:nvPr/>
          </p:nvGrpSpPr>
          <p:grpSpPr>
            <a:xfrm>
              <a:off x="-50800" y="-50801"/>
              <a:ext cx="2481201" cy="940401"/>
              <a:chOff x="0" y="0"/>
              <a:chExt cx="2481200" cy="940399"/>
            </a:xfrm>
          </p:grpSpPr>
          <p:sp>
            <p:nvSpPr>
              <p:cNvPr id="286" name="Ovale"/>
              <p:cNvSpPr/>
              <p:nvPr/>
            </p:nvSpPr>
            <p:spPr>
              <a:xfrm>
                <a:off x="50799" y="50800"/>
                <a:ext cx="2379602" cy="838800"/>
              </a:xfrm>
              <a:prstGeom prst="ellipse">
                <a:avLst/>
              </a:prstGeom>
              <a:solidFill>
                <a:srgbClr val="FFD4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285" name="Ovale Ovale" descr="Ovale Ovale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-1"/>
                <a:ext cx="2481201" cy="940401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93" name="Grouper"/>
          <p:cNvGrpSpPr/>
          <p:nvPr/>
        </p:nvGrpSpPr>
        <p:grpSpPr>
          <a:xfrm>
            <a:off x="3383792" y="3761043"/>
            <a:ext cx="2480122" cy="940893"/>
            <a:chOff x="-50800" y="-50800"/>
            <a:chExt cx="2480121" cy="940891"/>
          </a:xfrm>
        </p:grpSpPr>
        <p:sp>
          <p:nvSpPr>
            <p:cNvPr id="289" name="Maître d’ouvrage"/>
            <p:cNvSpPr txBox="1"/>
            <p:nvPr/>
          </p:nvSpPr>
          <p:spPr>
            <a:xfrm>
              <a:off x="117270" y="210095"/>
              <a:ext cx="214398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Maître d’ouvrage</a:t>
              </a:r>
            </a:p>
          </p:txBody>
        </p:sp>
        <p:grpSp>
          <p:nvGrpSpPr>
            <p:cNvPr id="292" name="Ovale"/>
            <p:cNvGrpSpPr/>
            <p:nvPr/>
          </p:nvGrpSpPr>
          <p:grpSpPr>
            <a:xfrm>
              <a:off x="-50800" y="-50801"/>
              <a:ext cx="2480122" cy="940893"/>
              <a:chOff x="0" y="0"/>
              <a:chExt cx="2480121" cy="940891"/>
            </a:xfrm>
          </p:grpSpPr>
          <p:sp>
            <p:nvSpPr>
              <p:cNvPr id="291" name="Ovale"/>
              <p:cNvSpPr/>
              <p:nvPr/>
            </p:nvSpPr>
            <p:spPr>
              <a:xfrm>
                <a:off x="50800" y="50800"/>
                <a:ext cx="2378522" cy="839292"/>
              </a:xfrm>
              <a:prstGeom prst="ellipse">
                <a:avLst/>
              </a:prstGeom>
              <a:solidFill>
                <a:srgbClr val="76D6FF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290" name="Ovale Ovale" descr="Ovale Oval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480122" cy="94089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98" name="Grouper"/>
          <p:cNvGrpSpPr/>
          <p:nvPr/>
        </p:nvGrpSpPr>
        <p:grpSpPr>
          <a:xfrm>
            <a:off x="892460" y="3761535"/>
            <a:ext cx="2481201" cy="940401"/>
            <a:chOff x="-50799" y="-50799"/>
            <a:chExt cx="2481200" cy="940399"/>
          </a:xfrm>
        </p:grpSpPr>
        <p:sp>
          <p:nvSpPr>
            <p:cNvPr id="294" name="Usager"/>
            <p:cNvSpPr txBox="1"/>
            <p:nvPr/>
          </p:nvSpPr>
          <p:spPr>
            <a:xfrm>
              <a:off x="730646" y="170821"/>
              <a:ext cx="918308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Usager</a:t>
              </a:r>
            </a:p>
          </p:txBody>
        </p:sp>
        <p:grpSp>
          <p:nvGrpSpPr>
            <p:cNvPr id="297" name="Ovale"/>
            <p:cNvGrpSpPr/>
            <p:nvPr/>
          </p:nvGrpSpPr>
          <p:grpSpPr>
            <a:xfrm>
              <a:off x="-50800" y="-50800"/>
              <a:ext cx="2481201" cy="940400"/>
              <a:chOff x="0" y="0"/>
              <a:chExt cx="2481200" cy="940399"/>
            </a:xfrm>
          </p:grpSpPr>
          <p:sp>
            <p:nvSpPr>
              <p:cNvPr id="296" name="Ovale"/>
              <p:cNvSpPr/>
              <p:nvPr/>
            </p:nvSpPr>
            <p:spPr>
              <a:xfrm>
                <a:off x="50799" y="50799"/>
                <a:ext cx="2379602" cy="838801"/>
              </a:xfrm>
              <a:prstGeom prst="ellipse">
                <a:avLst/>
              </a:prstGeom>
              <a:solidFill>
                <a:srgbClr val="FF7E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295" name="Ovale Ovale" descr="Ovale Oval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400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303" name="Grouper"/>
          <p:cNvGrpSpPr/>
          <p:nvPr/>
        </p:nvGrpSpPr>
        <p:grpSpPr>
          <a:xfrm>
            <a:off x="7027639" y="3761043"/>
            <a:ext cx="2481201" cy="940893"/>
            <a:chOff x="-50799" y="-50800"/>
            <a:chExt cx="2481200" cy="940891"/>
          </a:xfrm>
        </p:grpSpPr>
        <p:sp>
          <p:nvSpPr>
            <p:cNvPr id="299" name="Architecte"/>
            <p:cNvSpPr txBox="1"/>
            <p:nvPr/>
          </p:nvSpPr>
          <p:spPr>
            <a:xfrm>
              <a:off x="508027" y="210095"/>
              <a:ext cx="1363546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Architecte</a:t>
              </a:r>
            </a:p>
          </p:txBody>
        </p:sp>
        <p:grpSp>
          <p:nvGrpSpPr>
            <p:cNvPr id="302" name="Ovale"/>
            <p:cNvGrpSpPr/>
            <p:nvPr/>
          </p:nvGrpSpPr>
          <p:grpSpPr>
            <a:xfrm>
              <a:off x="-50800" y="-50801"/>
              <a:ext cx="2481201" cy="940893"/>
              <a:chOff x="0" y="0"/>
              <a:chExt cx="2481200" cy="940891"/>
            </a:xfrm>
          </p:grpSpPr>
          <p:sp>
            <p:nvSpPr>
              <p:cNvPr id="301" name="Ovale"/>
              <p:cNvSpPr/>
              <p:nvPr/>
            </p:nvSpPr>
            <p:spPr>
              <a:xfrm>
                <a:off x="50799" y="50800"/>
                <a:ext cx="2379602" cy="839292"/>
              </a:xfrm>
              <a:prstGeom prst="ellipse">
                <a:avLst/>
              </a:prstGeom>
              <a:solidFill>
                <a:srgbClr val="009193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300" name="Ovale Ovale" descr="Ovale Oval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892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304" name="Rectangle"/>
          <p:cNvSpPr/>
          <p:nvPr/>
        </p:nvSpPr>
        <p:spPr>
          <a:xfrm>
            <a:off x="752078" y="4823784"/>
            <a:ext cx="11500644" cy="106032"/>
          </a:xfrm>
          <a:prstGeom prst="rect">
            <a:avLst/>
          </a:prstGeom>
          <a:solidFill>
            <a:srgbClr val="7979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5" name="Cercle"/>
          <p:cNvSpPr/>
          <p:nvPr/>
        </p:nvSpPr>
        <p:spPr>
          <a:xfrm>
            <a:off x="6261842" y="4636242"/>
            <a:ext cx="481116" cy="481115"/>
          </a:xfrm>
          <a:prstGeom prst="ellipse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6" name="Cercle"/>
          <p:cNvSpPr/>
          <p:nvPr/>
        </p:nvSpPr>
        <p:spPr>
          <a:xfrm>
            <a:off x="6375400" y="4749800"/>
            <a:ext cx="254001" cy="2540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5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OÛT"/>
          <p:cNvSpPr txBox="1"/>
          <p:nvPr/>
        </p:nvSpPr>
        <p:spPr>
          <a:xfrm>
            <a:off x="5750631" y="1066799"/>
            <a:ext cx="150353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COÛT</a:t>
            </a:r>
          </a:p>
        </p:txBody>
      </p:sp>
      <p:grpSp>
        <p:nvGrpSpPr>
          <p:cNvPr id="313" name="Grouper"/>
          <p:cNvGrpSpPr/>
          <p:nvPr/>
        </p:nvGrpSpPr>
        <p:grpSpPr>
          <a:xfrm rot="21060000">
            <a:off x="3385122" y="4056628"/>
            <a:ext cx="2480123" cy="940893"/>
            <a:chOff x="-50800" y="-50800"/>
            <a:chExt cx="2480121" cy="940891"/>
          </a:xfrm>
        </p:grpSpPr>
        <p:sp>
          <p:nvSpPr>
            <p:cNvPr id="309" name="Maître d’ouvrage"/>
            <p:cNvSpPr txBox="1"/>
            <p:nvPr/>
          </p:nvSpPr>
          <p:spPr>
            <a:xfrm>
              <a:off x="117270" y="210095"/>
              <a:ext cx="214398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Maître d’ouvrage</a:t>
              </a:r>
            </a:p>
          </p:txBody>
        </p:sp>
        <p:grpSp>
          <p:nvGrpSpPr>
            <p:cNvPr id="312" name="Ovale"/>
            <p:cNvGrpSpPr/>
            <p:nvPr/>
          </p:nvGrpSpPr>
          <p:grpSpPr>
            <a:xfrm>
              <a:off x="-50800" y="-50801"/>
              <a:ext cx="2480122" cy="940893"/>
              <a:chOff x="0" y="0"/>
              <a:chExt cx="2480121" cy="940891"/>
            </a:xfrm>
          </p:grpSpPr>
          <p:sp>
            <p:nvSpPr>
              <p:cNvPr id="311" name="Ovale"/>
              <p:cNvSpPr/>
              <p:nvPr/>
            </p:nvSpPr>
            <p:spPr>
              <a:xfrm>
                <a:off x="50800" y="50800"/>
                <a:ext cx="2378522" cy="839292"/>
              </a:xfrm>
              <a:prstGeom prst="ellipse">
                <a:avLst/>
              </a:prstGeom>
              <a:solidFill>
                <a:srgbClr val="76D6FF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310" name="Ovale Ovale" descr="Ovale Ovale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480122" cy="94089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318" name="Grouper"/>
          <p:cNvGrpSpPr/>
          <p:nvPr/>
        </p:nvGrpSpPr>
        <p:grpSpPr>
          <a:xfrm rot="21060000">
            <a:off x="924495" y="4446762"/>
            <a:ext cx="2481201" cy="940401"/>
            <a:chOff x="-50799" y="-50799"/>
            <a:chExt cx="2481200" cy="940399"/>
          </a:xfrm>
        </p:grpSpPr>
        <p:sp>
          <p:nvSpPr>
            <p:cNvPr id="314" name="Usager"/>
            <p:cNvSpPr txBox="1"/>
            <p:nvPr/>
          </p:nvSpPr>
          <p:spPr>
            <a:xfrm>
              <a:off x="730646" y="170821"/>
              <a:ext cx="918308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Usager</a:t>
              </a:r>
            </a:p>
          </p:txBody>
        </p:sp>
        <p:grpSp>
          <p:nvGrpSpPr>
            <p:cNvPr id="317" name="Ovale"/>
            <p:cNvGrpSpPr/>
            <p:nvPr/>
          </p:nvGrpSpPr>
          <p:grpSpPr>
            <a:xfrm>
              <a:off x="-50800" y="-50800"/>
              <a:ext cx="2481201" cy="940400"/>
              <a:chOff x="0" y="0"/>
              <a:chExt cx="2481200" cy="940399"/>
            </a:xfrm>
          </p:grpSpPr>
          <p:sp>
            <p:nvSpPr>
              <p:cNvPr id="316" name="Ovale"/>
              <p:cNvSpPr/>
              <p:nvPr/>
            </p:nvSpPr>
            <p:spPr>
              <a:xfrm>
                <a:off x="50799" y="50799"/>
                <a:ext cx="2379602" cy="838801"/>
              </a:xfrm>
              <a:prstGeom prst="ellipse">
                <a:avLst/>
              </a:prstGeom>
              <a:solidFill>
                <a:srgbClr val="FF7E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315" name="Ovale Ovale" descr="Ovale Oval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400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323" name="Grouper"/>
          <p:cNvGrpSpPr/>
          <p:nvPr/>
        </p:nvGrpSpPr>
        <p:grpSpPr>
          <a:xfrm rot="21060000">
            <a:off x="6984101" y="3486520"/>
            <a:ext cx="2481201" cy="940893"/>
            <a:chOff x="-50799" y="-50800"/>
            <a:chExt cx="2481200" cy="940891"/>
          </a:xfrm>
        </p:grpSpPr>
        <p:sp>
          <p:nvSpPr>
            <p:cNvPr id="319" name="Architecte"/>
            <p:cNvSpPr txBox="1"/>
            <p:nvPr/>
          </p:nvSpPr>
          <p:spPr>
            <a:xfrm>
              <a:off x="508027" y="210095"/>
              <a:ext cx="1363546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Architecte</a:t>
              </a:r>
            </a:p>
          </p:txBody>
        </p:sp>
        <p:grpSp>
          <p:nvGrpSpPr>
            <p:cNvPr id="322" name="Ovale"/>
            <p:cNvGrpSpPr/>
            <p:nvPr/>
          </p:nvGrpSpPr>
          <p:grpSpPr>
            <a:xfrm>
              <a:off x="-50800" y="-50801"/>
              <a:ext cx="2481201" cy="940893"/>
              <a:chOff x="0" y="0"/>
              <a:chExt cx="2481200" cy="940891"/>
            </a:xfrm>
          </p:grpSpPr>
          <p:sp>
            <p:nvSpPr>
              <p:cNvPr id="321" name="Ovale"/>
              <p:cNvSpPr/>
              <p:nvPr/>
            </p:nvSpPr>
            <p:spPr>
              <a:xfrm>
                <a:off x="50799" y="50800"/>
                <a:ext cx="2379602" cy="839292"/>
              </a:xfrm>
              <a:prstGeom prst="ellipse">
                <a:avLst/>
              </a:prstGeom>
              <a:solidFill>
                <a:srgbClr val="009193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320" name="Ovale Ovale" descr="Ovale Oval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481201" cy="94089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328" name="Grouper"/>
          <p:cNvGrpSpPr/>
          <p:nvPr/>
        </p:nvGrpSpPr>
        <p:grpSpPr>
          <a:xfrm rot="21060000">
            <a:off x="9554976" y="3079331"/>
            <a:ext cx="2481201" cy="940401"/>
            <a:chOff x="-50799" y="-50800"/>
            <a:chExt cx="2481200" cy="940399"/>
          </a:xfrm>
        </p:grpSpPr>
        <p:sp>
          <p:nvSpPr>
            <p:cNvPr id="324" name="Bureau d’étude"/>
            <p:cNvSpPr txBox="1"/>
            <p:nvPr/>
          </p:nvSpPr>
          <p:spPr>
            <a:xfrm>
              <a:off x="207925" y="165995"/>
              <a:ext cx="1963751" cy="47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1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/>
              <a:r>
                <a:t>Bureau d’étude</a:t>
              </a:r>
            </a:p>
          </p:txBody>
        </p:sp>
        <p:grpSp>
          <p:nvGrpSpPr>
            <p:cNvPr id="327" name="Ovale"/>
            <p:cNvGrpSpPr/>
            <p:nvPr/>
          </p:nvGrpSpPr>
          <p:grpSpPr>
            <a:xfrm>
              <a:off x="-50800" y="-50801"/>
              <a:ext cx="2481201" cy="940401"/>
              <a:chOff x="0" y="0"/>
              <a:chExt cx="2481200" cy="940399"/>
            </a:xfrm>
          </p:grpSpPr>
          <p:sp>
            <p:nvSpPr>
              <p:cNvPr id="326" name="Ovale"/>
              <p:cNvSpPr/>
              <p:nvPr/>
            </p:nvSpPr>
            <p:spPr>
              <a:xfrm>
                <a:off x="50799" y="50799"/>
                <a:ext cx="2379602" cy="838801"/>
              </a:xfrm>
              <a:prstGeom prst="ellipse">
                <a:avLst/>
              </a:prstGeom>
              <a:solidFill>
                <a:srgbClr val="FFD479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pic>
            <p:nvPicPr>
              <p:cNvPr id="325" name="Ovale Ovale" descr="Ovale Oval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-1"/>
                <a:ext cx="2481201" cy="940401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329" name="Rectangle"/>
          <p:cNvSpPr/>
          <p:nvPr/>
        </p:nvSpPr>
        <p:spPr>
          <a:xfrm rot="21060000">
            <a:off x="831229" y="4817555"/>
            <a:ext cx="11500645" cy="106031"/>
          </a:xfrm>
          <a:prstGeom prst="rect">
            <a:avLst/>
          </a:prstGeom>
          <a:solidFill>
            <a:srgbClr val="7979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0" name="Cercle"/>
          <p:cNvSpPr/>
          <p:nvPr/>
        </p:nvSpPr>
        <p:spPr>
          <a:xfrm>
            <a:off x="6261842" y="4636242"/>
            <a:ext cx="481116" cy="481115"/>
          </a:xfrm>
          <a:prstGeom prst="ellipse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1" name="Cercle"/>
          <p:cNvSpPr/>
          <p:nvPr/>
        </p:nvSpPr>
        <p:spPr>
          <a:xfrm>
            <a:off x="6375400" y="4749800"/>
            <a:ext cx="254001" cy="2540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