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1E03-AAA2-904B-869F-8A5A2550EABF}" type="datetimeFigureOut">
              <a:rPr lang="en-US" smtClean="0"/>
              <a:t>28.06.15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AF6A-417D-FC48-840F-37C4F643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4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34EF-EB47-3047-AB3A-9EC724A409DF}" type="datetimeFigureOut">
              <a:rPr lang="en-US" smtClean="0"/>
              <a:t>28.06.15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C084F-67B4-BB49-A065-A4B0A291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79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4ACB-B5ED-1B41-AD51-AA31CA9503D5}" type="datetime1">
              <a:rPr lang="fr-CH" smtClean="0"/>
              <a:t>28.06.15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208-557A-5143-B016-04E33B0DF258}" type="datetime1">
              <a:rPr lang="fr-CH" smtClean="0"/>
              <a:t>28.06.15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1043-F486-E44A-B5AE-B188A439E4BB}" type="datetime1">
              <a:rPr lang="fr-CH" smtClean="0"/>
              <a:t>28.06.15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8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8E0F-FF51-EE4F-BDF6-8CA7E29D155E}" type="datetime1">
              <a:rPr lang="fr-CH" smtClean="0"/>
              <a:t>28.06.15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323B-15E0-254A-AF5D-0A1E8D7C5C21}" type="datetime1">
              <a:rPr lang="fr-CH" smtClean="0"/>
              <a:t>28.06.15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D45A-3C40-1249-AD4A-6115E5678DC6}" type="datetime1">
              <a:rPr lang="fr-CH" smtClean="0"/>
              <a:t>28.06.15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A1C4-F876-A04F-86A9-65B8B0A476A1}" type="datetime1">
              <a:rPr lang="fr-CH" smtClean="0"/>
              <a:t>28.06.15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E6E7-56CA-244A-8F31-9A49C927084E}" type="datetime1">
              <a:rPr lang="fr-CH" smtClean="0"/>
              <a:t>28.06.15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0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2D4F-DE4C-E046-8F8F-A9E68427554A}" type="datetime1">
              <a:rPr lang="fr-CH" smtClean="0"/>
              <a:t>28.06.15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AA6-964B-2242-A916-DA2CA45E5DFF}" type="datetime1">
              <a:rPr lang="fr-CH" smtClean="0"/>
              <a:t>28.06.15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4ED-6C0E-9F45-965B-60712148A79E}" type="datetime1">
              <a:rPr lang="fr-CH" smtClean="0"/>
              <a:t>28.06.15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0C12-42E9-734C-AE52-9F6A0B9F0540}" type="datetime1">
              <a:rPr lang="fr-CH" smtClean="0"/>
              <a:t>28.06.15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05D1-0CAD-774A-A32D-EE793D95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3.emf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Formula memento ME-460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7" y="315829"/>
            <a:ext cx="941790" cy="363172"/>
          </a:xfrm>
          <a:prstGeom prst="rect">
            <a:avLst/>
          </a:prstGeom>
          <a:noFill/>
        </p:spPr>
        <p:txBody>
          <a:bodyPr wrap="none" lIns="85341" tIns="42670" rIns="85341" bIns="42670" rtlCol="0">
            <a:spAutoFit/>
          </a:bodyPr>
          <a:lstStyle/>
          <a:p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46</a:t>
            </a:r>
          </a:p>
          <a:p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WIND</a:t>
            </a:r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ENERGY A</a:t>
            </a:r>
            <a:endParaRPr lang="fr-CH" sz="9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560075" y="1515721"/>
            <a:ext cx="2809349" cy="7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/>
          <a:p>
            <a:pPr algn="l" eaLnBrk="1" hangingPunct="1"/>
            <a:r>
              <a:rPr lang="fr-FR" sz="2200" i="1" dirty="0">
                <a:latin typeface="Arial Narrow"/>
                <a:cs typeface="Arial Narrow"/>
              </a:rPr>
              <a:t>P</a:t>
            </a:r>
            <a:r>
              <a:rPr lang="fr-FR" sz="2200" dirty="0">
                <a:latin typeface="Arial Narrow"/>
                <a:cs typeface="Arial Narrow"/>
              </a:rPr>
              <a:t> </a:t>
            </a:r>
            <a:r>
              <a:rPr lang="fr-FR" sz="2200" dirty="0">
                <a:latin typeface="Arial Narrow"/>
                <a:cs typeface="Arial Narrow"/>
              </a:rPr>
              <a:t>= </a:t>
            </a:r>
            <a:r>
              <a:rPr lang="fr-FR" sz="2200" dirty="0" err="1">
                <a:latin typeface="Arial Narrow"/>
                <a:cs typeface="Arial Narrow"/>
              </a:rPr>
              <a:t>probability</a:t>
            </a:r>
            <a:r>
              <a:rPr lang="fr-FR" sz="2200" dirty="0">
                <a:latin typeface="Arial Narrow"/>
                <a:cs typeface="Arial Narrow"/>
              </a:rPr>
              <a:t> for </a:t>
            </a:r>
            <a:r>
              <a:rPr lang="fr-FR" sz="2200" dirty="0">
                <a:latin typeface="Arial Narrow"/>
                <a:cs typeface="Arial Narrow"/>
              </a:rPr>
              <a:t>(</a:t>
            </a:r>
            <a:r>
              <a:rPr lang="fr-FR" sz="2200" i="1" dirty="0">
                <a:latin typeface="Arial Narrow"/>
                <a:cs typeface="Arial Narrow"/>
              </a:rPr>
              <a:t>v</a:t>
            </a:r>
            <a:r>
              <a:rPr lang="fr-FR" sz="2200" dirty="0">
                <a:latin typeface="Arial Narrow"/>
                <a:cs typeface="Arial Narrow"/>
              </a:rPr>
              <a:t> &gt; </a:t>
            </a:r>
            <a:r>
              <a:rPr lang="fr-FR" sz="2200" i="1" dirty="0">
                <a:latin typeface="Arial Narrow"/>
                <a:cs typeface="Arial Narrow"/>
              </a:rPr>
              <a:t>v</a:t>
            </a:r>
            <a:r>
              <a:rPr lang="fr-FR" sz="2200" dirty="0">
                <a:latin typeface="Arial Narrow"/>
                <a:cs typeface="Arial Narrow"/>
              </a:rPr>
              <a:t>*)</a:t>
            </a:r>
            <a:r>
              <a:rPr lang="fr-FR" sz="2200" dirty="0">
                <a:latin typeface="Arial Narrow"/>
                <a:cs typeface="Arial Narrow"/>
              </a:rPr>
              <a:t> </a:t>
            </a:r>
          </a:p>
          <a:p>
            <a:pPr algn="l" eaLnBrk="1" hangingPunct="1"/>
            <a:r>
              <a:rPr lang="fr-FR" sz="2200" dirty="0">
                <a:latin typeface="Arial Narrow"/>
                <a:cs typeface="Arial Narrow"/>
              </a:rPr>
              <a:t>   = </a:t>
            </a:r>
            <a:r>
              <a:rPr lang="fr-FR" sz="2200" dirty="0" err="1">
                <a:latin typeface="Arial Narrow"/>
                <a:cs typeface="Arial Narrow"/>
              </a:rPr>
              <a:t>exp</a:t>
            </a:r>
            <a:r>
              <a:rPr lang="fr-FR" sz="2200" dirty="0">
                <a:latin typeface="Arial Narrow"/>
                <a:cs typeface="Arial Narrow"/>
              </a:rPr>
              <a:t>[-(</a:t>
            </a:r>
            <a:r>
              <a:rPr lang="fr-FR" sz="2200" i="1" dirty="0">
                <a:latin typeface="Arial Narrow"/>
                <a:cs typeface="Arial Narrow"/>
              </a:rPr>
              <a:t>v</a:t>
            </a:r>
            <a:r>
              <a:rPr lang="fr-FR" sz="2200" dirty="0">
                <a:latin typeface="Arial Narrow"/>
                <a:cs typeface="Arial Narrow"/>
              </a:rPr>
              <a:t>*/c)</a:t>
            </a:r>
            <a:r>
              <a:rPr lang="fr-FR" sz="2200" baseline="30000" dirty="0">
                <a:latin typeface="Arial Narrow"/>
                <a:cs typeface="Arial Narrow"/>
              </a:rPr>
              <a:t>k</a:t>
            </a:r>
            <a:r>
              <a:rPr lang="fr-FR" sz="2200" dirty="0">
                <a:latin typeface="Arial Narrow"/>
                <a:cs typeface="Arial Narrow"/>
              </a:rPr>
              <a:t>]</a:t>
            </a:r>
            <a:endParaRPr lang="en-US" sz="2200" dirty="0">
              <a:latin typeface="Arial Narrow"/>
              <a:cs typeface="Arial Narrow"/>
            </a:endParaRPr>
          </a:p>
        </p:txBody>
      </p:sp>
      <p:sp>
        <p:nvSpPr>
          <p:cNvPr id="13" name="Rectangle 69"/>
          <p:cNvSpPr>
            <a:spLocks noChangeArrowheads="1"/>
          </p:cNvSpPr>
          <p:nvPr/>
        </p:nvSpPr>
        <p:spPr bwMode="auto">
          <a:xfrm>
            <a:off x="302696" y="36095"/>
            <a:ext cx="8331755" cy="7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41" tIns="42670" rIns="85341" bIns="4267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en-GB" sz="3400" b="1" dirty="0" smtClean="0">
                <a:latin typeface="Arial Narrow"/>
                <a:ea typeface="Verdana" pitchFamily="34" charset="0"/>
                <a:cs typeface="Arial Narrow"/>
              </a:rPr>
              <a:t>Wind </a:t>
            </a:r>
            <a:r>
              <a:rPr lang="en-GB" sz="3400" b="1" dirty="0" err="1" smtClean="0">
                <a:latin typeface="Arial Narrow"/>
                <a:ea typeface="Verdana" pitchFamily="34" charset="0"/>
                <a:cs typeface="Arial Narrow"/>
              </a:rPr>
              <a:t>Weibull</a:t>
            </a:r>
            <a:r>
              <a:rPr lang="en-GB" sz="3400" b="1" dirty="0" smtClean="0">
                <a:latin typeface="Arial Narrow"/>
                <a:ea typeface="Verdana" pitchFamily="34" charset="0"/>
                <a:cs typeface="Arial Narrow"/>
              </a:rPr>
              <a:t> </a:t>
            </a:r>
            <a:r>
              <a:rPr lang="en-GB" sz="3400" b="1" dirty="0">
                <a:latin typeface="Arial Narrow"/>
                <a:ea typeface="Verdana" pitchFamily="34" charset="0"/>
                <a:cs typeface="Arial Narrow"/>
              </a:rPr>
              <a:t>parameters </a:t>
            </a:r>
            <a:r>
              <a:rPr lang="en-GB" sz="3400" b="1" dirty="0">
                <a:latin typeface="Arial Narrow"/>
                <a:ea typeface="Verdana" pitchFamily="34" charset="0"/>
                <a:cs typeface="Arial Narrow"/>
              </a:rPr>
              <a:t>k and c </a:t>
            </a:r>
          </a:p>
        </p:txBody>
      </p: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843001" y="3468106"/>
            <a:ext cx="3833446" cy="2713122"/>
            <a:chOff x="666" y="2325"/>
            <a:chExt cx="2616" cy="1804"/>
          </a:xfrm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>
              <a:off x="886" y="3955"/>
              <a:ext cx="5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700" b="1" dirty="0" err="1">
                  <a:latin typeface="Arial Narrow"/>
                  <a:cs typeface="Arial Narrow"/>
                </a:rPr>
                <a:t>Slope</a:t>
              </a:r>
              <a:r>
                <a:rPr lang="fr-CH" sz="1700" b="1" dirty="0">
                  <a:latin typeface="Arial Narrow"/>
                  <a:cs typeface="Arial Narrow"/>
                </a:rPr>
                <a:t> = k</a:t>
              </a:r>
              <a:endParaRPr lang="fr-CH" sz="1700" b="1" u="sng" dirty="0">
                <a:latin typeface="Arial Narrow"/>
                <a:cs typeface="Arial Narrow"/>
              </a:endParaRPr>
            </a:p>
          </p:txBody>
        </p:sp>
        <p:grpSp>
          <p:nvGrpSpPr>
            <p:cNvPr id="16" name="Group 139"/>
            <p:cNvGrpSpPr>
              <a:grpSpLocks/>
            </p:cNvGrpSpPr>
            <p:nvPr/>
          </p:nvGrpSpPr>
          <p:grpSpPr bwMode="auto">
            <a:xfrm>
              <a:off x="666" y="2325"/>
              <a:ext cx="2616" cy="1752"/>
              <a:chOff x="666" y="2325"/>
              <a:chExt cx="2616" cy="1752"/>
            </a:xfrm>
          </p:grpSpPr>
          <p:sp>
            <p:nvSpPr>
              <p:cNvPr id="17" name="Line 74"/>
              <p:cNvSpPr>
                <a:spLocks noChangeShapeType="1"/>
              </p:cNvSpPr>
              <p:nvPr/>
            </p:nvSpPr>
            <p:spPr bwMode="auto">
              <a:xfrm flipH="1">
                <a:off x="666" y="3512"/>
                <a:ext cx="844" cy="565"/>
              </a:xfrm>
              <a:prstGeom prst="line">
                <a:avLst/>
              </a:prstGeom>
              <a:noFill/>
              <a:ln w="38100">
                <a:solidFill>
                  <a:srgbClr val="FF935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 sz="1700">
                  <a:latin typeface="Arial Narrow"/>
                  <a:cs typeface="Arial Narrow"/>
                </a:endParaRPr>
              </a:p>
            </p:txBody>
          </p:sp>
          <p:sp>
            <p:nvSpPr>
              <p:cNvPr id="18" name="Line 75"/>
              <p:cNvSpPr>
                <a:spLocks noChangeShapeType="1"/>
              </p:cNvSpPr>
              <p:nvPr/>
            </p:nvSpPr>
            <p:spPr bwMode="auto">
              <a:xfrm flipH="1">
                <a:off x="2437" y="2325"/>
                <a:ext cx="845" cy="565"/>
              </a:xfrm>
              <a:prstGeom prst="line">
                <a:avLst/>
              </a:prstGeom>
              <a:noFill/>
              <a:ln w="38100">
                <a:solidFill>
                  <a:srgbClr val="FF935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 sz="1700">
                  <a:latin typeface="Arial Narrow"/>
                  <a:cs typeface="Arial Narrow"/>
                </a:endParaRPr>
              </a:p>
            </p:txBody>
          </p:sp>
          <p:sp>
            <p:nvSpPr>
              <p:cNvPr id="19" name="Line 79"/>
              <p:cNvSpPr>
                <a:spLocks noChangeShapeType="1"/>
              </p:cNvSpPr>
              <p:nvPr/>
            </p:nvSpPr>
            <p:spPr bwMode="auto">
              <a:xfrm flipH="1">
                <a:off x="1597" y="3311"/>
                <a:ext cx="214" cy="144"/>
              </a:xfrm>
              <a:prstGeom prst="line">
                <a:avLst/>
              </a:prstGeom>
              <a:noFill/>
              <a:ln w="38100">
                <a:solidFill>
                  <a:srgbClr val="FF935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 sz="1700"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20" name="Group 140"/>
          <p:cNvGrpSpPr>
            <a:grpSpLocks/>
          </p:cNvGrpSpPr>
          <p:nvPr/>
        </p:nvGrpSpPr>
        <p:grpSpPr bwMode="auto">
          <a:xfrm>
            <a:off x="1073067" y="4287755"/>
            <a:ext cx="2366596" cy="1464845"/>
            <a:chOff x="823" y="2870"/>
            <a:chExt cx="1615" cy="974"/>
          </a:xfrm>
        </p:grpSpPr>
        <p:sp>
          <p:nvSpPr>
            <p:cNvPr id="21" name="Oval 76"/>
            <p:cNvSpPr>
              <a:spLocks noChangeArrowheads="1"/>
            </p:cNvSpPr>
            <p:nvPr/>
          </p:nvSpPr>
          <p:spPr bwMode="auto">
            <a:xfrm>
              <a:off x="823" y="3781"/>
              <a:ext cx="64" cy="6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>
              <a:off x="1528" y="3449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3" name="Oval 81"/>
            <p:cNvSpPr>
              <a:spLocks noChangeArrowheads="1"/>
            </p:cNvSpPr>
            <p:nvPr/>
          </p:nvSpPr>
          <p:spPr bwMode="auto">
            <a:xfrm>
              <a:off x="1824" y="3257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4" name="Oval 82"/>
            <p:cNvSpPr>
              <a:spLocks noChangeArrowheads="1"/>
            </p:cNvSpPr>
            <p:nvPr/>
          </p:nvSpPr>
          <p:spPr bwMode="auto">
            <a:xfrm>
              <a:off x="1904" y="3201"/>
              <a:ext cx="64" cy="6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5" name="Oval 83"/>
            <p:cNvSpPr>
              <a:spLocks noChangeArrowheads="1"/>
            </p:cNvSpPr>
            <p:nvPr/>
          </p:nvSpPr>
          <p:spPr bwMode="auto">
            <a:xfrm>
              <a:off x="1941" y="3168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1990" y="3137"/>
              <a:ext cx="65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7" name="Oval 85"/>
            <p:cNvSpPr>
              <a:spLocks noChangeArrowheads="1"/>
            </p:cNvSpPr>
            <p:nvPr/>
          </p:nvSpPr>
          <p:spPr bwMode="auto">
            <a:xfrm>
              <a:off x="2039" y="3105"/>
              <a:ext cx="64" cy="6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8" name="Oval 86"/>
            <p:cNvSpPr>
              <a:spLocks noChangeArrowheads="1"/>
            </p:cNvSpPr>
            <p:nvPr/>
          </p:nvSpPr>
          <p:spPr bwMode="auto">
            <a:xfrm>
              <a:off x="2089" y="3073"/>
              <a:ext cx="64" cy="6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29" name="Oval 87"/>
            <p:cNvSpPr>
              <a:spLocks noChangeArrowheads="1"/>
            </p:cNvSpPr>
            <p:nvPr/>
          </p:nvSpPr>
          <p:spPr bwMode="auto">
            <a:xfrm>
              <a:off x="2138" y="3031"/>
              <a:ext cx="64" cy="6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30" name="Oval 88"/>
            <p:cNvSpPr>
              <a:spLocks noChangeArrowheads="1"/>
            </p:cNvSpPr>
            <p:nvPr/>
          </p:nvSpPr>
          <p:spPr bwMode="auto">
            <a:xfrm>
              <a:off x="2188" y="3017"/>
              <a:ext cx="65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31" name="Oval 89"/>
            <p:cNvSpPr>
              <a:spLocks noChangeArrowheads="1"/>
            </p:cNvSpPr>
            <p:nvPr/>
          </p:nvSpPr>
          <p:spPr bwMode="auto">
            <a:xfrm>
              <a:off x="2225" y="2979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32" name="Oval 90"/>
            <p:cNvSpPr>
              <a:spLocks noChangeArrowheads="1"/>
            </p:cNvSpPr>
            <p:nvPr/>
          </p:nvSpPr>
          <p:spPr bwMode="auto">
            <a:xfrm>
              <a:off x="2269" y="2959"/>
              <a:ext cx="64" cy="6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33" name="Oval 91"/>
            <p:cNvSpPr>
              <a:spLocks noChangeArrowheads="1"/>
            </p:cNvSpPr>
            <p:nvPr/>
          </p:nvSpPr>
          <p:spPr bwMode="auto">
            <a:xfrm>
              <a:off x="2305" y="2933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34" name="Oval 92"/>
            <p:cNvSpPr>
              <a:spLocks noChangeArrowheads="1"/>
            </p:cNvSpPr>
            <p:nvPr/>
          </p:nvSpPr>
          <p:spPr bwMode="auto">
            <a:xfrm>
              <a:off x="2374" y="2932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  <p:sp>
          <p:nvSpPr>
            <p:cNvPr id="35" name="Oval 93"/>
            <p:cNvSpPr>
              <a:spLocks noChangeArrowheads="1"/>
            </p:cNvSpPr>
            <p:nvPr/>
          </p:nvSpPr>
          <p:spPr bwMode="auto">
            <a:xfrm>
              <a:off x="2367" y="2870"/>
              <a:ext cx="64" cy="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700">
                <a:latin typeface="Arial Narrow"/>
                <a:cs typeface="Arial Narrow"/>
              </a:endParaRPr>
            </a:p>
          </p:txBody>
        </p:sp>
      </p:grpSp>
      <p:grpSp>
        <p:nvGrpSpPr>
          <p:cNvPr id="36" name="Group 137"/>
          <p:cNvGrpSpPr>
            <a:grpSpLocks/>
          </p:cNvGrpSpPr>
          <p:nvPr/>
        </p:nvGrpSpPr>
        <p:grpSpPr bwMode="auto">
          <a:xfrm>
            <a:off x="413644" y="3320717"/>
            <a:ext cx="4635013" cy="3016918"/>
            <a:chOff x="475" y="2227"/>
            <a:chExt cx="3163" cy="2006"/>
          </a:xfrm>
        </p:grpSpPr>
        <p:sp>
          <p:nvSpPr>
            <p:cNvPr id="37" name="Line 135"/>
            <p:cNvSpPr>
              <a:spLocks noChangeShapeType="1"/>
            </p:cNvSpPr>
            <p:nvPr/>
          </p:nvSpPr>
          <p:spPr bwMode="auto">
            <a:xfrm>
              <a:off x="475" y="3099"/>
              <a:ext cx="28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700">
                <a:latin typeface="Arial Narrow"/>
                <a:cs typeface="Arial Narrow"/>
              </a:endParaRPr>
            </a:p>
          </p:txBody>
        </p:sp>
        <p:sp>
          <p:nvSpPr>
            <p:cNvPr id="38" name="Line 125"/>
            <p:cNvSpPr>
              <a:spLocks noChangeShapeType="1"/>
            </p:cNvSpPr>
            <p:nvPr/>
          </p:nvSpPr>
          <p:spPr bwMode="auto">
            <a:xfrm flipV="1">
              <a:off x="1954" y="2227"/>
              <a:ext cx="0" cy="20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H" sz="1700">
                <a:latin typeface="Arial Narrow"/>
                <a:cs typeface="Arial Narrow"/>
              </a:endParaRPr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3333" y="2979"/>
              <a:ext cx="3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latin typeface="Arial Narrow"/>
                  <a:cs typeface="Arial Narrow"/>
                </a:rPr>
                <a:t>l</a:t>
              </a:r>
              <a:r>
                <a:rPr lang="fr-CH" sz="1700" b="1" dirty="0">
                  <a:latin typeface="Arial Narrow"/>
                  <a:cs typeface="Arial Narrow"/>
                </a:rPr>
                <a:t>n(v*</a:t>
              </a:r>
              <a:r>
                <a:rPr lang="fr-CH" sz="1700" b="1" dirty="0">
                  <a:latin typeface="Arial Narrow"/>
                  <a:cs typeface="Arial Narrow"/>
                </a:rPr>
                <a:t>)</a:t>
              </a:r>
              <a:endParaRPr lang="fr-CH" sz="1700" b="1" u="sng" dirty="0">
                <a:latin typeface="Arial Narrow"/>
                <a:cs typeface="Arial Narrow"/>
              </a:endParaRPr>
            </a:p>
          </p:txBody>
        </p:sp>
      </p:grpSp>
      <p:grpSp>
        <p:nvGrpSpPr>
          <p:cNvPr id="45" name="Group 143"/>
          <p:cNvGrpSpPr>
            <a:grpSpLocks/>
          </p:cNvGrpSpPr>
          <p:nvPr/>
        </p:nvGrpSpPr>
        <p:grpSpPr bwMode="auto">
          <a:xfrm>
            <a:off x="2787571" y="4963034"/>
            <a:ext cx="1934309" cy="353428"/>
            <a:chOff x="1993" y="3319"/>
            <a:chExt cx="1320" cy="235"/>
          </a:xfrm>
        </p:grpSpPr>
        <p:sp>
          <p:nvSpPr>
            <p:cNvPr id="46" name="Rectangle 111"/>
            <p:cNvSpPr>
              <a:spLocks noChangeArrowheads="1"/>
            </p:cNvSpPr>
            <p:nvPr/>
          </p:nvSpPr>
          <p:spPr bwMode="auto">
            <a:xfrm>
              <a:off x="2225" y="3380"/>
              <a:ext cx="108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700" b="1" dirty="0">
                  <a:latin typeface="Arial Narrow"/>
                  <a:cs typeface="Arial Narrow"/>
                </a:rPr>
                <a:t>Intercept = - </a:t>
              </a:r>
              <a:r>
                <a:rPr lang="fr-CH" sz="1700" b="1" dirty="0">
                  <a:latin typeface="Arial Narrow"/>
                  <a:cs typeface="Arial Narrow"/>
                </a:rPr>
                <a:t>k ln(c) </a:t>
              </a:r>
              <a:endParaRPr lang="fr-CH" sz="1700" b="1" u="sng" dirty="0">
                <a:latin typeface="Arial Narrow"/>
                <a:cs typeface="Arial Narrow"/>
              </a:endParaRPr>
            </a:p>
          </p:txBody>
        </p:sp>
        <p:sp>
          <p:nvSpPr>
            <p:cNvPr id="47" name="Line 142"/>
            <p:cNvSpPr>
              <a:spLocks noChangeShapeType="1"/>
            </p:cNvSpPr>
            <p:nvPr/>
          </p:nvSpPr>
          <p:spPr bwMode="auto">
            <a:xfrm flipH="1" flipV="1">
              <a:off x="1993" y="3319"/>
              <a:ext cx="184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1700">
                <a:latin typeface="Arial Narrow"/>
                <a:cs typeface="Arial Narrow"/>
              </a:endParaRPr>
            </a:p>
          </p:txBody>
        </p:sp>
      </p:grp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03815" y="929200"/>
          <a:ext cx="3632688" cy="94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3" imgW="2247900" imgH="571500" progId="Equation.3">
                  <p:embed/>
                </p:oleObj>
              </mc:Choice>
              <mc:Fallback>
                <p:oleObj name="Equation" r:id="rId3" imgW="2247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15" y="929200"/>
                        <a:ext cx="3632688" cy="94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984738" y="2775065"/>
          <a:ext cx="3368633" cy="43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5" imgW="2108200" imgH="266700" progId="Equation.3">
                  <p:embed/>
                </p:oleObj>
              </mc:Choice>
              <mc:Fallback>
                <p:oleObj name="Equation" r:id="rId5" imgW="2108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738" y="2775065"/>
                        <a:ext cx="3368633" cy="437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/>
          <p:cNvCxnSpPr/>
          <p:nvPr/>
        </p:nvCxnSpPr>
        <p:spPr bwMode="auto">
          <a:xfrm rot="5400000">
            <a:off x="1314563" y="2039252"/>
            <a:ext cx="325092" cy="14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>
            <a:off x="1315296" y="2471636"/>
            <a:ext cx="325092" cy="14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478575" y="1840832"/>
            <a:ext cx="420103" cy="317006"/>
          </a:xfrm>
          <a:prstGeom prst="rect">
            <a:avLst/>
          </a:prstGeom>
          <a:noFill/>
        </p:spPr>
        <p:txBody>
          <a:bodyPr wrap="none" lIns="85341" tIns="42670" rIns="85341" bIns="42670" rtlCol="0">
            <a:spAutoFit/>
          </a:bodyPr>
          <a:lstStyle/>
          <a:p>
            <a:r>
              <a:rPr lang="en-US" sz="1500" i="1" dirty="0">
                <a:latin typeface="Arial Narrow"/>
                <a:cs typeface="Arial Narrow"/>
              </a:rPr>
              <a:t>log</a:t>
            </a:r>
            <a:endParaRPr lang="en-US" sz="1500" i="1" dirty="0"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7108" y="2273969"/>
            <a:ext cx="420103" cy="317006"/>
          </a:xfrm>
          <a:prstGeom prst="rect">
            <a:avLst/>
          </a:prstGeom>
          <a:noFill/>
        </p:spPr>
        <p:txBody>
          <a:bodyPr wrap="none" lIns="85341" tIns="42670" rIns="85341" bIns="42670" rtlCol="0">
            <a:spAutoFit/>
          </a:bodyPr>
          <a:lstStyle/>
          <a:p>
            <a:r>
              <a:rPr lang="en-US" sz="1500" i="1" dirty="0">
                <a:latin typeface="Arial Narrow"/>
                <a:cs typeface="Arial Narrow"/>
              </a:rPr>
              <a:t>log</a:t>
            </a:r>
            <a:endParaRPr lang="en-US" sz="1500" i="1" dirty="0">
              <a:latin typeface="Arial Narrow"/>
              <a:cs typeface="Arial Narrow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532233" y="2926104"/>
            <a:ext cx="3322026" cy="3390473"/>
            <a:chOff x="5993252" y="3088667"/>
            <a:chExt cx="3598862" cy="3578833"/>
          </a:xfrm>
        </p:grpSpPr>
        <p:sp>
          <p:nvSpPr>
            <p:cNvPr id="43" name="Rectangle 153"/>
            <p:cNvSpPr>
              <a:spLocks noChangeArrowheads="1"/>
            </p:cNvSpPr>
            <p:nvPr/>
          </p:nvSpPr>
          <p:spPr bwMode="auto">
            <a:xfrm>
              <a:off x="5993252" y="3088667"/>
              <a:ext cx="3568700" cy="45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sz="2200" u="sng" dirty="0">
                  <a:latin typeface="Arial Narrow"/>
                  <a:ea typeface="Verdana" pitchFamily="34" charset="0"/>
                  <a:cs typeface="Arial Narrow"/>
                </a:rPr>
                <a:t>A</a:t>
              </a:r>
              <a:r>
                <a:rPr lang="en-GB" sz="2200" u="sng" dirty="0" smtClean="0">
                  <a:latin typeface="Arial Narrow"/>
                  <a:ea typeface="Verdana" pitchFamily="34" charset="0"/>
                  <a:cs typeface="Arial Narrow"/>
                </a:rPr>
                <a:t>pproximate formulas:</a:t>
              </a:r>
              <a:endParaRPr lang="en-GB" sz="2200" u="sng" dirty="0">
                <a:latin typeface="Arial Narrow"/>
                <a:ea typeface="Verdana" pitchFamily="34" charset="0"/>
                <a:cs typeface="Arial Narrow"/>
              </a:endParaRPr>
            </a:p>
          </p:txBody>
        </p:sp>
        <p:sp>
          <p:nvSpPr>
            <p:cNvPr id="51" name="Rectangle 154"/>
            <p:cNvSpPr>
              <a:spLocks noChangeArrowheads="1"/>
            </p:cNvSpPr>
            <p:nvPr/>
          </p:nvSpPr>
          <p:spPr bwMode="auto">
            <a:xfrm>
              <a:off x="6023414" y="3827502"/>
              <a:ext cx="3568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en-GB" sz="2200" dirty="0">
                  <a:latin typeface="Arial Narrow"/>
                  <a:ea typeface="Verdana" pitchFamily="34" charset="0"/>
                  <a:cs typeface="Arial Narrow"/>
                </a:rPr>
                <a:t>for 1.6 </a:t>
              </a:r>
              <a:r>
                <a:rPr lang="en-GB" sz="2200" dirty="0">
                  <a:latin typeface="Arial Narrow"/>
                  <a:ea typeface="Verdana" pitchFamily="34" charset="0"/>
                  <a:cs typeface="Arial Narrow"/>
                </a:rPr>
                <a:t>≤ k ≤ </a:t>
              </a:r>
              <a:r>
                <a:rPr lang="en-GB" sz="2200" dirty="0">
                  <a:latin typeface="Arial Narrow"/>
                  <a:ea typeface="Verdana" pitchFamily="34" charset="0"/>
                  <a:cs typeface="Arial Narrow"/>
                </a:rPr>
                <a:t>3.0: </a:t>
              </a:r>
              <a:endParaRPr lang="en-GB" sz="2200" dirty="0">
                <a:latin typeface="Arial Narrow"/>
                <a:ea typeface="Verdana" pitchFamily="34" charset="0"/>
                <a:cs typeface="Arial Narrow"/>
              </a:endParaRPr>
            </a:p>
          </p:txBody>
        </p: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5993252" y="5199102"/>
              <a:ext cx="3568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en-GB" sz="17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200" dirty="0">
                  <a:latin typeface="Arial Narrow"/>
                  <a:ea typeface="Verdana" pitchFamily="34" charset="0"/>
                  <a:cs typeface="Arial Narrow"/>
                </a:rPr>
                <a:t>for 1.8 </a:t>
              </a:r>
              <a:r>
                <a:rPr lang="en-GB" sz="2200" dirty="0">
                  <a:latin typeface="Arial Narrow"/>
                  <a:ea typeface="Verdana" pitchFamily="34" charset="0"/>
                  <a:cs typeface="Arial Narrow"/>
                </a:rPr>
                <a:t>≤ k ≤ </a:t>
              </a:r>
              <a:r>
                <a:rPr lang="en-GB" sz="2200" dirty="0">
                  <a:latin typeface="Arial Narrow"/>
                  <a:ea typeface="Verdana" pitchFamily="34" charset="0"/>
                  <a:cs typeface="Arial Narrow"/>
                </a:rPr>
                <a:t>2.3: </a:t>
              </a:r>
              <a:endParaRPr lang="en-GB" sz="2200" dirty="0">
                <a:latin typeface="Arial Narrow"/>
                <a:ea typeface="Verdana" pitchFamily="34" charset="0"/>
                <a:cs typeface="Arial Narrow"/>
              </a:endParaRPr>
            </a:p>
          </p:txBody>
        </p:sp>
        <p:graphicFrame>
          <p:nvGraphicFramePr>
            <p:cNvPr id="57348" name="Object 4"/>
            <p:cNvGraphicFramePr>
              <a:graphicFrameLocks noChangeAspect="1"/>
            </p:cNvGraphicFramePr>
            <p:nvPr/>
          </p:nvGraphicFramePr>
          <p:xfrm>
            <a:off x="7332891" y="4505326"/>
            <a:ext cx="820509" cy="638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Equation" r:id="rId7" imgW="571500" imgH="444500" progId="Equation.3">
                    <p:embed/>
                  </p:oleObj>
                </mc:Choice>
                <mc:Fallback>
                  <p:oleObj name="Equation" r:id="rId7" imgW="5715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2891" y="4505326"/>
                          <a:ext cx="820509" cy="638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49" name="Object 5"/>
            <p:cNvGraphicFramePr>
              <a:graphicFrameLocks noChangeAspect="1"/>
            </p:cNvGraphicFramePr>
            <p:nvPr/>
          </p:nvGraphicFramePr>
          <p:xfrm>
            <a:off x="7073900" y="5848350"/>
            <a:ext cx="1460224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Equation" r:id="rId9" imgW="1041400" imgH="584200" progId="Equation.3">
                    <p:embed/>
                  </p:oleObj>
                </mc:Choice>
                <mc:Fallback>
                  <p:oleObj name="Equation" r:id="rId9" imgW="1041400" imgH="584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3900" y="5848350"/>
                          <a:ext cx="1460224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204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power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22209"/>
              </p:ext>
            </p:extLst>
          </p:nvPr>
        </p:nvGraphicFramePr>
        <p:xfrm>
          <a:off x="457200" y="1465513"/>
          <a:ext cx="2446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3" imgW="1346200" imgH="419100" progId="Equation.3">
                  <p:embed/>
                </p:oleObj>
              </mc:Choice>
              <mc:Fallback>
                <p:oleObj name="Equation" r:id="rId3" imgW="1346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65513"/>
                        <a:ext cx="24463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062972"/>
              </p:ext>
            </p:extLst>
          </p:nvPr>
        </p:nvGraphicFramePr>
        <p:xfrm>
          <a:off x="4427984" y="1599456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5" imgW="952500" imgH="228600" progId="Equation.3">
                  <p:embed/>
                </p:oleObj>
              </mc:Choice>
              <mc:Fallback>
                <p:oleObj name="Equation" r:id="rId5" imgW="952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599456"/>
                        <a:ext cx="2222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54531"/>
              </p:ext>
            </p:extLst>
          </p:nvPr>
        </p:nvGraphicFramePr>
        <p:xfrm>
          <a:off x="457200" y="2595416"/>
          <a:ext cx="4348154" cy="83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7" imgW="2451100" imgH="469900" progId="Equation.3">
                  <p:embed/>
                </p:oleObj>
              </mc:Choice>
              <mc:Fallback>
                <p:oleObj name="Equation" r:id="rId7" imgW="2451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5416"/>
                        <a:ext cx="4348154" cy="833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13576"/>
              </p:ext>
            </p:extLst>
          </p:nvPr>
        </p:nvGraphicFramePr>
        <p:xfrm>
          <a:off x="457200" y="3789040"/>
          <a:ext cx="348872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9" imgW="1955800" imgH="469900" progId="Equation.3">
                  <p:embed/>
                </p:oleObj>
              </mc:Choice>
              <mc:Fallback>
                <p:oleObj name="Equation" r:id="rId9" imgW="1955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89040"/>
                        <a:ext cx="348872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5085184"/>
            <a:ext cx="7543801" cy="1219200"/>
            <a:chOff x="1371599" y="4152900"/>
            <a:chExt cx="7543801" cy="121920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371599" y="4186947"/>
            <a:ext cx="3230123" cy="1185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9" name="Equation" r:id="rId11" imgW="1765300" imgH="647700" progId="Equation.3">
                    <p:embed/>
                  </p:oleObj>
                </mc:Choice>
                <mc:Fallback>
                  <p:oleObj name="Equation" r:id="rId11" imgW="17653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599" y="4186947"/>
                          <a:ext cx="3230123" cy="1185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5638800" y="4152900"/>
            <a:ext cx="3276600" cy="1185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0" name="Equation" r:id="rId13" imgW="1790700" imgH="647700" progId="Equation.3">
                    <p:embed/>
                  </p:oleObj>
                </mc:Choice>
                <mc:Fallback>
                  <p:oleObj name="Equation" r:id="rId13" imgW="17907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4152900"/>
                          <a:ext cx="3276600" cy="1185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5363833" y="2780928"/>
            <a:ext cx="1388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(</a:t>
            </a:r>
            <a:r>
              <a:rPr lang="fr-CH" sz="2000" dirty="0" smtClean="0">
                <a:latin typeface="Arial Narrow"/>
                <a:cs typeface="Arial Narrow"/>
              </a:rPr>
              <a:t>Betz theory</a:t>
            </a:r>
            <a:r>
              <a:rPr lang="en-US" sz="2000" dirty="0" smtClean="0">
                <a:latin typeface="Arial Narrow"/>
                <a:cs typeface="Arial Narrow"/>
              </a:rPr>
              <a:t>)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0768" y="6381328"/>
            <a:ext cx="6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chord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897" y="6309320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radius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20768" y="6093296"/>
            <a:ext cx="111072" cy="3600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83154" y="6048853"/>
            <a:ext cx="111072" cy="3600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7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Wind turbine</a:t>
            </a:r>
            <a:endParaRPr lang="en-US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97750"/>
              </p:ext>
            </p:extLst>
          </p:nvPr>
        </p:nvGraphicFramePr>
        <p:xfrm>
          <a:off x="539552" y="1417638"/>
          <a:ext cx="1600201" cy="38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3" imgW="584200" imgH="139700" progId="Equation.3">
                  <p:embed/>
                </p:oleObj>
              </mc:Choice>
              <mc:Fallback>
                <p:oleObj name="Equation" r:id="rId3" imgW="5842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7638"/>
                        <a:ext cx="1600201" cy="382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46682"/>
              </p:ext>
            </p:extLst>
          </p:nvPr>
        </p:nvGraphicFramePr>
        <p:xfrm>
          <a:off x="3347864" y="1196752"/>
          <a:ext cx="1390650" cy="100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5" imgW="647700" imgH="469900" progId="Equation.3">
                  <p:embed/>
                </p:oleObj>
              </mc:Choice>
              <mc:Fallback>
                <p:oleObj name="Equation" r:id="rId5" imgW="647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196752"/>
                        <a:ext cx="1390650" cy="1008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5940152" y="3140158"/>
            <a:ext cx="1866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kumimoji="1" lang="en-US" sz="2400" b="1" dirty="0">
                <a:latin typeface="Symbol" pitchFamily="18" charset="2"/>
              </a:rPr>
              <a:t>g </a:t>
            </a:r>
            <a:r>
              <a:rPr kumimoji="1" lang="en-US" sz="2400" dirty="0">
                <a:latin typeface="Arial" pitchFamily="34" charset="0"/>
                <a:cs typeface="Arial" pitchFamily="34" charset="0"/>
              </a:rPr>
              <a:t>=</a:t>
            </a:r>
            <a:r>
              <a:rPr kumimoji="1" lang="en-US" sz="2400" b="1" dirty="0">
                <a:latin typeface="Symbol" pitchFamily="18" charset="2"/>
              </a:rPr>
              <a:t> a </a:t>
            </a:r>
            <a:r>
              <a:rPr kumimoji="1" lang="en-US" sz="2400" b="1" dirty="0">
                <a:latin typeface="Arial" pitchFamily="34" charset="0"/>
                <a:cs typeface="Arial" pitchFamily="34" charset="0"/>
              </a:rPr>
              <a:t>+</a:t>
            </a:r>
            <a:r>
              <a:rPr kumimoji="1" lang="en-US" sz="2400" b="1" dirty="0">
                <a:latin typeface="Symbol" pitchFamily="18" charset="2"/>
              </a:rPr>
              <a:t> b</a:t>
            </a:r>
            <a:endParaRPr kumimoji="1" lang="en-US" sz="24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069" y="3284984"/>
            <a:ext cx="2926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Symbol" charset="2"/>
                <a:ea typeface="Verdana" pitchFamily="34" charset="0"/>
                <a:cs typeface="Symbol" charset="2"/>
              </a:rPr>
              <a:t>g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 =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arctan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 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(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2R / 3</a:t>
            </a: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r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Symbol" charset="2"/>
                <a:ea typeface="Verdana" pitchFamily="34" charset="0"/>
                <a:cs typeface="Symbol" charset="2"/>
              </a:rPr>
              <a:t>l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) </a:t>
            </a:r>
            <a:endParaRPr lang="fr-CH" sz="2800" dirty="0">
              <a:solidFill>
                <a:schemeClr val="tx2">
                  <a:lumMod val="75000"/>
                </a:schemeClr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graphicFrame>
        <p:nvGraphicFramePr>
          <p:cNvPr id="8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46736"/>
              </p:ext>
            </p:extLst>
          </p:nvPr>
        </p:nvGraphicFramePr>
        <p:xfrm>
          <a:off x="916924" y="4491214"/>
          <a:ext cx="3162300" cy="8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1866900" imgH="520700" progId="Equation.3">
                  <p:embed/>
                </p:oleObj>
              </mc:Choice>
              <mc:Fallback>
                <p:oleObj name="Equation" r:id="rId7" imgW="1866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924" y="4491214"/>
                        <a:ext cx="3162300" cy="882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0706" y="566298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N:n</a:t>
            </a:r>
            <a:r>
              <a:rPr lang="en-US" dirty="0" err="1" smtClean="0">
                <a:latin typeface="Arial Narrow"/>
                <a:cs typeface="Arial Narrow"/>
              </a:rPr>
              <a:t>umber</a:t>
            </a:r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of blades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4957" y="5661248"/>
            <a:ext cx="184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p</a:t>
            </a:r>
            <a:r>
              <a:rPr lang="fr-CH" dirty="0" smtClean="0">
                <a:latin typeface="Arial Narrow"/>
                <a:cs typeface="Arial Narrow"/>
              </a:rPr>
              <a:t>osition </a:t>
            </a:r>
            <a:r>
              <a:rPr lang="en-US" dirty="0" smtClean="0">
                <a:latin typeface="Arial Narrow"/>
                <a:cs typeface="Arial Narrow"/>
              </a:rPr>
              <a:t>(r) between </a:t>
            </a:r>
          </a:p>
          <a:p>
            <a:r>
              <a:rPr lang="en-US" dirty="0" smtClean="0">
                <a:latin typeface="Arial Narrow"/>
                <a:cs typeface="Arial Narrow"/>
              </a:rPr>
              <a:t>hub and blade tip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009434"/>
            <a:ext cx="133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t</a:t>
            </a:r>
            <a:r>
              <a:rPr lang="fr-CH" dirty="0" smtClean="0">
                <a:latin typeface="Arial Narrow"/>
                <a:cs typeface="Arial Narrow"/>
              </a:rPr>
              <a:t>urbine radius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2898" y="1443799"/>
            <a:ext cx="143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T</a:t>
            </a:r>
            <a:r>
              <a:rPr lang="fr-CH" dirty="0" smtClean="0">
                <a:latin typeface="Arial Narrow"/>
                <a:cs typeface="Arial Narrow"/>
              </a:rPr>
              <a:t>ip speed ratio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6670" y="733346"/>
            <a:ext cx="185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a</a:t>
            </a:r>
            <a:r>
              <a:rPr lang="fr-CH" dirty="0" smtClean="0">
                <a:latin typeface="Arial Narrow"/>
                <a:cs typeface="Arial Narrow"/>
              </a:rPr>
              <a:t>ngular speed rad/s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2011" y="2390499"/>
            <a:ext cx="114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w</a:t>
            </a:r>
            <a:r>
              <a:rPr lang="fr-CH" dirty="0" smtClean="0">
                <a:latin typeface="Arial Narrow"/>
                <a:cs typeface="Arial Narrow"/>
              </a:rPr>
              <a:t>ind speed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27" y="2021167"/>
            <a:ext cx="7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 Narrow"/>
                <a:cs typeface="Arial Narrow"/>
              </a:rPr>
              <a:t>torque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370774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a</a:t>
            </a:r>
            <a:r>
              <a:rPr lang="fr-CH" dirty="0" smtClean="0">
                <a:latin typeface="Arial Narrow"/>
                <a:cs typeface="Arial Narrow"/>
              </a:rPr>
              <a:t>ngle of attack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3707740"/>
            <a:ext cx="110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p</a:t>
            </a:r>
            <a:r>
              <a:rPr lang="fr-CH" dirty="0" smtClean="0">
                <a:latin typeface="Arial Narrow"/>
                <a:cs typeface="Arial Narrow"/>
              </a:rPr>
              <a:t>itch angle </a:t>
            </a:r>
            <a:endParaRPr lang="en-US" dirty="0" smtClean="0">
              <a:latin typeface="Arial Narrow"/>
              <a:cs typeface="Arial Narrow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48893" y="5373216"/>
            <a:ext cx="216024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5151" y="5373216"/>
            <a:ext cx="345830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31971" y="1800295"/>
            <a:ext cx="165330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03029" y="972340"/>
            <a:ext cx="165330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07904" y="2203123"/>
            <a:ext cx="140507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71453" y="1844824"/>
            <a:ext cx="140507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64271" y="1628800"/>
            <a:ext cx="527809" cy="0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78878" y="3509249"/>
            <a:ext cx="165330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95126" y="3509249"/>
            <a:ext cx="140507" cy="28977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96" y="4355812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c</a:t>
            </a:r>
            <a:r>
              <a:rPr lang="en-US" dirty="0" smtClean="0">
                <a:latin typeface="Arial Narrow"/>
                <a:cs typeface="Arial Narrow"/>
              </a:rPr>
              <a:t>hord length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9090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turbine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455594" y="1686346"/>
            <a:ext cx="324318" cy="2797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07904" y="1417638"/>
            <a:ext cx="521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Arial Narrow"/>
                <a:cs typeface="Arial Narrow"/>
              </a:rPr>
              <a:t>35%</a:t>
            </a:r>
            <a:endParaRPr lang="en-US" sz="1600" dirty="0">
              <a:latin typeface="Arial Narrow"/>
              <a:cs typeface="Arial Narrow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22342"/>
              </p:ext>
            </p:extLst>
          </p:nvPr>
        </p:nvGraphicFramePr>
        <p:xfrm>
          <a:off x="457200" y="1686346"/>
          <a:ext cx="3979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2552700" imgH="596900" progId="Equation.3">
                  <p:embed/>
                </p:oleObj>
              </mc:Choice>
              <mc:Fallback>
                <p:oleObj name="Equation" r:id="rId3" imgW="2552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6346"/>
                        <a:ext cx="39798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212976"/>
            <a:ext cx="4832122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max spring </a:t>
            </a:r>
            <a:r>
              <a:rPr lang="en-US" sz="2000" dirty="0" smtClean="0">
                <a:latin typeface="Arial Narrow"/>
                <a:cs typeface="Arial Narrow"/>
              </a:rPr>
              <a:t>tide power </a:t>
            </a:r>
            <a:r>
              <a:rPr lang="en-US" sz="2000" dirty="0" smtClean="0">
                <a:latin typeface="Arial Narrow"/>
                <a:cs typeface="Arial Narrow"/>
              </a:rPr>
              <a:t>= 4 x  max neap </a:t>
            </a:r>
            <a:r>
              <a:rPr lang="en-US" sz="2000" dirty="0" smtClean="0">
                <a:latin typeface="Arial Narrow"/>
                <a:cs typeface="Arial Narrow"/>
              </a:rPr>
              <a:t>tide power</a:t>
            </a:r>
            <a:endParaRPr lang="en-US" sz="2000" dirty="0" smtClean="0">
              <a:latin typeface="Arial Narrow"/>
              <a:cs typeface="Arial Narrow"/>
            </a:endParaRPr>
          </a:p>
          <a:p>
            <a:r>
              <a:rPr lang="en-US" sz="2000" dirty="0" smtClean="0">
                <a:latin typeface="Arial Narrow"/>
                <a:cs typeface="Arial Narrow"/>
              </a:rPr>
              <a:t>average max power = (spring</a:t>
            </a:r>
            <a:r>
              <a:rPr lang="en-US" sz="2000" baseline="-25000" dirty="0" smtClean="0">
                <a:latin typeface="Arial Narrow"/>
                <a:cs typeface="Arial Narrow"/>
              </a:rPr>
              <a:t>max</a:t>
            </a:r>
            <a:r>
              <a:rPr lang="en-US" sz="2000" dirty="0" smtClean="0">
                <a:latin typeface="Arial Narrow"/>
                <a:cs typeface="Arial Narrow"/>
              </a:rPr>
              <a:t> + </a:t>
            </a:r>
            <a:r>
              <a:rPr lang="en-US" sz="2000" dirty="0" err="1" smtClean="0">
                <a:latin typeface="Arial Narrow"/>
                <a:cs typeface="Arial Narrow"/>
              </a:rPr>
              <a:t>neap</a:t>
            </a:r>
            <a:r>
              <a:rPr lang="en-US" sz="2000" baseline="-25000" dirty="0" err="1" smtClean="0">
                <a:latin typeface="Arial Narrow"/>
                <a:cs typeface="Arial Narrow"/>
              </a:rPr>
              <a:t>max</a:t>
            </a:r>
            <a:r>
              <a:rPr lang="en-US" sz="2000" baseline="-25000" dirty="0" smtClean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) / 2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a</a:t>
            </a:r>
            <a:r>
              <a:rPr lang="en-US" sz="2000" dirty="0" err="1" smtClean="0">
                <a:latin typeface="Arial Narrow"/>
                <a:cs typeface="Arial Narrow"/>
              </a:rPr>
              <a:t>verage</a:t>
            </a:r>
            <a:r>
              <a:rPr lang="en-US" sz="2000" dirty="0" smtClean="0">
                <a:latin typeface="Arial Narrow"/>
                <a:cs typeface="Arial Narrow"/>
              </a:rPr>
              <a:t> power (W/m</a:t>
            </a:r>
            <a:r>
              <a:rPr lang="en-US" sz="2000" baseline="30000" dirty="0" smtClean="0">
                <a:latin typeface="Arial Narrow"/>
                <a:cs typeface="Arial Narrow"/>
              </a:rPr>
              <a:t>2</a:t>
            </a:r>
            <a:r>
              <a:rPr lang="en-US" sz="2000" dirty="0" smtClean="0">
                <a:latin typeface="Arial Narrow"/>
                <a:cs typeface="Arial Narrow"/>
              </a:rPr>
              <a:t>) = 0.4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avg</a:t>
            </a:r>
            <a:r>
              <a:rPr lang="en-US" sz="2000" dirty="0" smtClean="0">
                <a:latin typeface="Arial Narrow"/>
                <a:cs typeface="Arial Narrow"/>
              </a:rPr>
              <a:t> max power</a:t>
            </a:r>
            <a:endParaRPr lang="en-US" sz="2000" baseline="30000" dirty="0" smtClean="0">
              <a:latin typeface="Arial Narrow"/>
              <a:cs typeface="Arial Narrow"/>
            </a:endParaRPr>
          </a:p>
          <a:p>
            <a:endParaRPr lang="en-US" sz="2000" baseline="300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85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Wave power</a:t>
            </a: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" y="1412776"/>
            <a:ext cx="6064592" cy="828677"/>
            <a:chOff x="1365" y="1840"/>
            <a:chExt cx="3640" cy="522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365" y="1990"/>
              <a:ext cx="15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FR" sz="2000" b="1" i="1" u="none" dirty="0" err="1" smtClean="0">
                  <a:latin typeface="Arial" pitchFamily="34" charset="0"/>
                  <a:cs typeface="Times New Roman" pitchFamily="18" charset="0"/>
                </a:rPr>
                <a:t>W</a:t>
              </a:r>
              <a:r>
                <a:rPr lang="fr-FR" sz="2200" b="1" baseline="-25000" dirty="0" err="1" smtClean="0">
                  <a:latin typeface="Arial" pitchFamily="34" charset="0"/>
                  <a:cs typeface="Times New Roman" pitchFamily="18" charset="0"/>
                </a:rPr>
                <a:t>wave</a:t>
              </a:r>
              <a:r>
                <a:rPr lang="fr-FR" sz="2000" b="1" i="1" u="none" dirty="0" smtClean="0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fr-FR" sz="2000" b="1" i="1" u="none" dirty="0">
                  <a:latin typeface="Arial" pitchFamily="34" charset="0"/>
                  <a:cs typeface="Times New Roman" pitchFamily="18" charset="0"/>
                </a:rPr>
                <a:t>= </a:t>
              </a:r>
              <a:r>
                <a:rPr lang="fr-FR" sz="2000" b="1" i="1" u="none" dirty="0" smtClean="0">
                  <a:solidFill>
                    <a:srgbClr val="0000FF"/>
                  </a:solidFill>
                  <a:latin typeface="Arial" pitchFamily="34" charset="0"/>
                  <a:cs typeface="Times New Roman" pitchFamily="18" charset="0"/>
                </a:rPr>
                <a:t>M</a:t>
              </a:r>
              <a:r>
                <a:rPr lang="fr-FR" sz="2200" b="1" baseline="-25000" dirty="0" smtClean="0">
                  <a:solidFill>
                    <a:srgbClr val="0000FF"/>
                  </a:solidFill>
                  <a:latin typeface="Arial" pitchFamily="34" charset="0"/>
                  <a:cs typeface="Times New Roman" pitchFamily="18" charset="0"/>
                </a:rPr>
                <a:t>z</a:t>
              </a:r>
              <a:r>
                <a:rPr lang="fr-FR" sz="2000" b="1" u="none" dirty="0" smtClean="0">
                  <a:latin typeface="Arial" pitchFamily="34" charset="0"/>
                  <a:cs typeface="Arial" pitchFamily="34" charset="0"/>
                </a:rPr>
                <a:t>·g·</a:t>
              </a:r>
              <a:r>
                <a:rPr lang="fr-FR" sz="2000" b="1" i="1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i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fr-FR" sz="2000" b="1" i="1" baseline="-250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u="none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fr-FR" sz="2000" b="1" u="none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u="none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869" y="1858"/>
              <a:ext cx="590" cy="483"/>
              <a:chOff x="4201" y="1657"/>
              <a:chExt cx="590" cy="483"/>
            </a:xfrm>
          </p:grpSpPr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4227" y="1938"/>
                <a:ext cx="55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/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4201" y="1657"/>
                <a:ext cx="59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fr-FR" sz="2200" b="1" u="none" dirty="0">
                    <a:solidFill>
                      <a:srgbClr val="0000FF"/>
                    </a:solidFill>
                    <a:latin typeface="Symbol" pitchFamily="18" charset="2"/>
                    <a:cs typeface="Times New Roman" pitchFamily="18" charset="0"/>
                  </a:rPr>
                  <a:t>r</a:t>
                </a:r>
                <a:r>
                  <a:rPr lang="fr-FR" sz="2000" b="1" u="none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·</a:t>
                </a:r>
                <a:r>
                  <a:rPr lang="fr-FR" sz="2000" b="1" i="1" u="none" dirty="0">
                    <a:solidFill>
                      <a:srgbClr val="0000FF"/>
                    </a:solidFill>
                    <a:latin typeface="Arial" pitchFamily="34" charset="0"/>
                    <a:cs typeface="Times New Roman" pitchFamily="18" charset="0"/>
                  </a:rPr>
                  <a:t>y</a:t>
                </a:r>
                <a:r>
                  <a:rPr lang="fr-FR" sz="2200" b="1" u="none" baseline="-25000" dirty="0">
                    <a:solidFill>
                      <a:srgbClr val="0000FF"/>
                    </a:solidFill>
                    <a:latin typeface="Arial" pitchFamily="34" charset="0"/>
                    <a:cs typeface="Times New Roman" pitchFamily="18" charset="0"/>
                  </a:rPr>
                  <a:t>0</a:t>
                </a:r>
                <a:r>
                  <a:rPr lang="fr-FR" sz="2000" b="1" u="none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·</a:t>
                </a:r>
                <a:r>
                  <a:rPr lang="fr-FR" sz="2200" b="1" u="none" dirty="0">
                    <a:solidFill>
                      <a:srgbClr val="0000FF"/>
                    </a:solidFill>
                    <a:latin typeface="Symbol" pitchFamily="18" charset="2"/>
                    <a:cs typeface="Times New Roman" pitchFamily="18" charset="0"/>
                  </a:rPr>
                  <a:t>l</a:t>
                </a:r>
                <a:endParaRPr lang="en-US" sz="2200" b="1" u="none" dirty="0">
                  <a:solidFill>
                    <a:srgbClr val="0000FF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4390" y="1869"/>
                <a:ext cx="20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sz="2200" b="1" u="none" dirty="0">
                    <a:solidFill>
                      <a:srgbClr val="0000FF"/>
                    </a:solidFill>
                    <a:latin typeface="Symbol" pitchFamily="18" charset="2"/>
                    <a:cs typeface="Times New Roman" pitchFamily="18" charset="0"/>
                  </a:rPr>
                  <a:t>p</a:t>
                </a:r>
                <a:endParaRPr lang="en-US" sz="2200" b="1" u="none" dirty="0">
                  <a:solidFill>
                    <a:srgbClr val="0000FF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17" y="2005"/>
              <a:ext cx="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FR" sz="2000" b="1" u="none" dirty="0">
                  <a:latin typeface="Arial" pitchFamily="34" charset="0"/>
                  <a:cs typeface="Arial" pitchFamily="34" charset="0"/>
                </a:rPr>
                <a:t>·g·</a:t>
              </a:r>
              <a:endParaRPr lang="en-US" sz="2000" b="1" u="none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670" y="1840"/>
              <a:ext cx="414" cy="522"/>
              <a:chOff x="4822" y="2244"/>
              <a:chExt cx="414" cy="522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4861" y="2536"/>
                <a:ext cx="35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822" y="2244"/>
                <a:ext cx="20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sz="2200" b="1" u="none" dirty="0">
                    <a:solidFill>
                      <a:srgbClr val="FF0000"/>
                    </a:solidFill>
                    <a:latin typeface="Symbol" pitchFamily="18" charset="2"/>
                    <a:cs typeface="Arial" pitchFamily="34" charset="0"/>
                  </a:rPr>
                  <a:t>p</a:t>
                </a:r>
                <a:endParaRPr lang="en-US" sz="2200" b="1" u="none" dirty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934" y="2259"/>
                <a:ext cx="3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sz="2000" b="1" u="none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·</a:t>
                </a:r>
                <a:r>
                  <a:rPr lang="fr-FR" sz="2000" b="1" i="1" u="none" dirty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y</a:t>
                </a:r>
                <a:r>
                  <a:rPr lang="fr-FR" sz="2200" b="1" u="none" baseline="-25000" dirty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0</a:t>
                </a:r>
                <a:endParaRPr lang="en-US" sz="2200" b="1" u="none" baseline="-25000" dirty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916" y="2514"/>
                <a:ext cx="19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CH" sz="2000" b="1" u="none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en-US" sz="2000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4070" y="1990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FR" sz="2000" b="1" i="1" u="none">
                  <a:latin typeface="Arial" pitchFamily="34" charset="0"/>
                  <a:cs typeface="Times New Roman" pitchFamily="18" charset="0"/>
                </a:rPr>
                <a:t>=</a:t>
              </a:r>
              <a:endParaRPr lang="en-US" sz="2000" b="1" i="1" u="none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4308" y="2132"/>
              <a:ext cx="6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H"/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4274" y="1875"/>
              <a:ext cx="731" cy="485"/>
              <a:chOff x="4267" y="2301"/>
              <a:chExt cx="731" cy="485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4267" y="2301"/>
                <a:ext cx="73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fr-FR" sz="2200" b="1" u="none" dirty="0">
                    <a:latin typeface="Symbol" pitchFamily="18" charset="2"/>
                    <a:cs typeface="Times New Roman" pitchFamily="18" charset="0"/>
                  </a:rPr>
                  <a:t>r</a:t>
                </a:r>
                <a:r>
                  <a:rPr lang="fr-FR" sz="2000" b="1" u="none" dirty="0">
                    <a:latin typeface="Arial" pitchFamily="34" charset="0"/>
                    <a:cs typeface="Arial" pitchFamily="34" charset="0"/>
                  </a:rPr>
                  <a:t>·g·</a:t>
                </a:r>
                <a:r>
                  <a:rPr lang="fr-FR" sz="2000" b="1" i="1" u="none" dirty="0">
                    <a:latin typeface="Arial" pitchFamily="34" charset="0"/>
                    <a:cs typeface="Times New Roman" pitchFamily="18" charset="0"/>
                  </a:rPr>
                  <a:t>y</a:t>
                </a:r>
                <a:r>
                  <a:rPr lang="fr-FR" sz="2200" b="1" u="none" baseline="-25000" dirty="0">
                    <a:latin typeface="Arial" pitchFamily="34" charset="0"/>
                    <a:cs typeface="Times New Roman" pitchFamily="18" charset="0"/>
                  </a:rPr>
                  <a:t>0 </a:t>
                </a:r>
                <a:r>
                  <a:rPr lang="fr-FR" sz="2000" b="1" u="none" dirty="0">
                    <a:latin typeface="Arial" pitchFamily="34" charset="0"/>
                    <a:cs typeface="Arial" pitchFamily="34" charset="0"/>
                  </a:rPr>
                  <a:t>·</a:t>
                </a:r>
                <a:r>
                  <a:rPr lang="fr-FR" sz="2200" b="1" u="none" dirty="0">
                    <a:latin typeface="Symbol" pitchFamily="18" charset="2"/>
                    <a:cs typeface="Times New Roman" pitchFamily="18" charset="0"/>
                  </a:rPr>
                  <a:t>l</a:t>
                </a:r>
                <a:endParaRPr lang="en-US" sz="2200" b="1" u="none" dirty="0"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4645" y="2328"/>
                <a:ext cx="18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fr-FR" sz="2200" b="1" u="none" baseline="30000">
                    <a:latin typeface="Arial" pitchFamily="34" charset="0"/>
                    <a:cs typeface="Times New Roman" pitchFamily="18" charset="0"/>
                  </a:rPr>
                  <a:t>2</a:t>
                </a:r>
                <a:endParaRPr lang="en-US" sz="2200" b="1" u="none" baseline="30000"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536" y="210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CH" sz="2000" b="1" u="none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u="none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58811" y="2812985"/>
            <a:ext cx="7685097" cy="471489"/>
            <a:chOff x="3775" y="2567"/>
            <a:chExt cx="4841" cy="297"/>
          </a:xfrm>
        </p:grpSpPr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3775" y="2567"/>
              <a:ext cx="1842" cy="271"/>
              <a:chOff x="3155" y="3775"/>
              <a:chExt cx="1842" cy="271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3155" y="3792"/>
                <a:ext cx="86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sz="2000" b="1" i="1" dirty="0" smtClean="0">
                    <a:latin typeface="Arial" pitchFamily="34" charset="0"/>
                    <a:cs typeface="Times New Roman" pitchFamily="18" charset="0"/>
                  </a:rPr>
                  <a:t>P</a:t>
                </a:r>
                <a:r>
                  <a:rPr lang="fr-FR" sz="2000" b="1" u="none" dirty="0" smtClean="0">
                    <a:latin typeface="Arial" pitchFamily="34" charset="0"/>
                    <a:cs typeface="Times New Roman" pitchFamily="18" charset="0"/>
                  </a:rPr>
                  <a:t> </a:t>
                </a:r>
                <a:r>
                  <a:rPr lang="fr-FR" sz="2000" b="1" u="none" dirty="0">
                    <a:latin typeface="Arial" pitchFamily="34" charset="0"/>
                    <a:cs typeface="Times New Roman" pitchFamily="18" charset="0"/>
                  </a:rPr>
                  <a:t>[W/m] =</a:t>
                </a:r>
                <a:endParaRPr lang="en-US" sz="2000" b="1" u="none" dirty="0"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4038" y="3791"/>
                <a:ext cx="67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sz="2000" b="1" u="none" dirty="0" smtClean="0">
                    <a:latin typeface="Arial" pitchFamily="34" charset="0"/>
                    <a:cs typeface="Arial" pitchFamily="34" charset="0"/>
                  </a:rPr>
                  <a:t>3064·</a:t>
                </a:r>
                <a:r>
                  <a:rPr lang="fr-FR" sz="2000" b="1" i="1" u="none" dirty="0"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fr-FR" sz="2200" b="1" u="none" baseline="-25000" dirty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200" b="1" u="none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4714" y="3791"/>
                <a:ext cx="28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CH" sz="2200" b="1" u="none" baseline="3000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200" b="1" u="none" baseline="30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4532" y="3790"/>
                <a:ext cx="18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CH" sz="2200" b="1" u="none" baseline="3000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200" b="1" u="none" baseline="30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4606" y="3775"/>
                <a:ext cx="26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sz="2000" b="1" u="none" dirty="0">
                    <a:latin typeface="Arial" pitchFamily="34" charset="0"/>
                    <a:cs typeface="Arial" pitchFamily="34" charset="0"/>
                  </a:rPr>
                  <a:t>·</a:t>
                </a:r>
                <a:r>
                  <a:rPr lang="fr-FR" sz="2200" b="1" u="none" dirty="0">
                    <a:latin typeface="Symbol" pitchFamily="18" charset="2"/>
                    <a:cs typeface="Times New Roman" pitchFamily="18" charset="0"/>
                  </a:rPr>
                  <a:t>l</a:t>
                </a:r>
                <a:endParaRPr lang="en-US" sz="2200" b="1" u="none" dirty="0"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5825" y="2593"/>
              <a:ext cx="27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FR" sz="2000" u="none" dirty="0" smtClean="0">
                  <a:latin typeface="Arial Narrow"/>
                  <a:cs typeface="Arial Narrow"/>
                </a:rPr>
                <a:t>(</a:t>
              </a:r>
              <a:r>
                <a:rPr lang="fr-FR" sz="2000" u="none" dirty="0" err="1" smtClean="0">
                  <a:latin typeface="Arial Narrow"/>
                  <a:cs typeface="Arial Narrow"/>
                </a:rPr>
                <a:t>wave</a:t>
              </a:r>
              <a:r>
                <a:rPr lang="fr-FR" sz="2000" u="none" dirty="0" smtClean="0">
                  <a:latin typeface="Arial Narrow"/>
                  <a:cs typeface="Arial Narrow"/>
                </a:rPr>
                <a:t> amplitude </a:t>
              </a:r>
              <a:r>
                <a:rPr lang="fr-FR" sz="2000" i="1" u="none" dirty="0" smtClean="0">
                  <a:latin typeface="Arial Narrow"/>
                  <a:cs typeface="Arial Narrow"/>
                </a:rPr>
                <a:t>y</a:t>
              </a:r>
              <a:r>
                <a:rPr lang="fr-FR" sz="2200" u="none" baseline="-25000" dirty="0" smtClean="0">
                  <a:latin typeface="Arial Narrow"/>
                  <a:cs typeface="Arial Narrow"/>
                </a:rPr>
                <a:t>0 </a:t>
              </a:r>
              <a:r>
                <a:rPr lang="fr-FR" sz="2200" u="none" dirty="0" smtClean="0">
                  <a:latin typeface="Arial Narrow"/>
                  <a:cs typeface="Arial Narrow"/>
                </a:rPr>
                <a:t>in m</a:t>
              </a:r>
              <a:r>
                <a:rPr lang="fr-FR" sz="2000" u="none" dirty="0" smtClean="0">
                  <a:latin typeface="Arial Narrow"/>
                  <a:cs typeface="Arial Narrow"/>
                </a:rPr>
                <a:t>, </a:t>
              </a:r>
              <a:r>
                <a:rPr lang="fr-FR" sz="2000" u="none" dirty="0" err="1" smtClean="0">
                  <a:latin typeface="Arial Narrow"/>
                  <a:cs typeface="Arial Narrow"/>
                </a:rPr>
                <a:t>wave</a:t>
              </a:r>
              <a:r>
                <a:rPr lang="fr-FR" sz="2000" u="none" dirty="0" smtClean="0">
                  <a:latin typeface="Arial Narrow"/>
                  <a:cs typeface="Arial Narrow"/>
                </a:rPr>
                <a:t> </a:t>
              </a:r>
              <a:r>
                <a:rPr lang="fr-FR" sz="2000" u="none" dirty="0" err="1" smtClean="0">
                  <a:latin typeface="Arial Narrow"/>
                  <a:cs typeface="Arial Narrow"/>
                </a:rPr>
                <a:t>length</a:t>
              </a:r>
              <a:r>
                <a:rPr lang="fr-FR" sz="2000" u="none" dirty="0" smtClean="0">
                  <a:latin typeface="Arial Narrow"/>
                  <a:cs typeface="Arial Narrow"/>
                </a:rPr>
                <a:t> </a:t>
              </a:r>
              <a:r>
                <a:rPr lang="fr-FR" sz="2200" u="none" dirty="0" smtClean="0">
                  <a:latin typeface="Symbol" charset="2"/>
                  <a:cs typeface="Symbol" charset="2"/>
                </a:rPr>
                <a:t>l</a:t>
              </a:r>
              <a:r>
                <a:rPr lang="fr-FR" sz="2200" u="none" dirty="0" smtClean="0">
                  <a:latin typeface="Arial Narrow"/>
                  <a:cs typeface="Arial Narrow"/>
                </a:rPr>
                <a:t> </a:t>
              </a:r>
              <a:r>
                <a:rPr lang="fr-FR" sz="2000" dirty="0">
                  <a:latin typeface="Arial Narrow"/>
                  <a:cs typeface="Arial Narrow"/>
                </a:rPr>
                <a:t>i</a:t>
              </a:r>
              <a:r>
                <a:rPr lang="fr-FR" sz="2000" u="none" dirty="0" smtClean="0">
                  <a:latin typeface="Arial Narrow"/>
                  <a:cs typeface="Arial Narrow"/>
                </a:rPr>
                <a:t>n </a:t>
              </a:r>
              <a:r>
                <a:rPr lang="fr-FR" sz="2000" u="none" dirty="0">
                  <a:latin typeface="Arial Narrow"/>
                  <a:cs typeface="Arial Narrow"/>
                </a:rPr>
                <a:t>m</a:t>
              </a:r>
              <a:r>
                <a:rPr lang="fr-FR" sz="2000" u="none" dirty="0" smtClean="0">
                  <a:latin typeface="Arial Narrow"/>
                  <a:cs typeface="Arial Narrow"/>
                </a:rPr>
                <a:t>)</a:t>
              </a:r>
              <a:endParaRPr lang="en-US" sz="2000" u="none" dirty="0">
                <a:latin typeface="Arial Narrow"/>
                <a:cs typeface="Arial Narrow"/>
              </a:endParaRPr>
            </a:p>
          </p:txBody>
        </p:sp>
      </p:grp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95038"/>
              </p:ext>
            </p:extLst>
          </p:nvPr>
        </p:nvGraphicFramePr>
        <p:xfrm>
          <a:off x="558808" y="4077072"/>
          <a:ext cx="1905387" cy="63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3" imgW="1371600" imgH="457200" progId="Equation.3">
                  <p:embed/>
                </p:oleObj>
              </mc:Choice>
              <mc:Fallback>
                <p:oleObj name="Equation" r:id="rId3" imgW="1371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8" y="4077072"/>
                        <a:ext cx="1905387" cy="635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70947"/>
              </p:ext>
            </p:extLst>
          </p:nvPr>
        </p:nvGraphicFramePr>
        <p:xfrm>
          <a:off x="558808" y="5224309"/>
          <a:ext cx="1995163" cy="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5" imgW="1397000" imgH="457200" progId="Equation.3">
                  <p:embed/>
                </p:oleObj>
              </mc:Choice>
              <mc:Fallback>
                <p:oleObj name="Equation" r:id="rId5" imgW="13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8" y="5224309"/>
                        <a:ext cx="1995163" cy="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4382" y="1556792"/>
            <a:ext cx="11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Energy J/m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2154342"/>
            <a:ext cx="1830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p</a:t>
            </a:r>
            <a:r>
              <a:rPr lang="en-US" sz="1600" dirty="0" smtClean="0">
                <a:latin typeface="Arial Narrow"/>
                <a:cs typeface="Arial Narrow"/>
              </a:rPr>
              <a:t>er m wide wave front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646" y="3378478"/>
            <a:ext cx="1830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p</a:t>
            </a:r>
            <a:r>
              <a:rPr lang="en-US" sz="1600" dirty="0" smtClean="0">
                <a:latin typeface="Arial Narrow"/>
                <a:cs typeface="Arial Narrow"/>
              </a:rPr>
              <a:t>er m wide wave front</a:t>
            </a:r>
            <a:endParaRPr lang="en-US" sz="1600" dirty="0">
              <a:latin typeface="Arial Narrow"/>
              <a:cs typeface="Arial Narrow"/>
            </a:endParaRPr>
          </a:p>
        </p:txBody>
      </p:sp>
      <p:cxnSp>
        <p:nvCxnSpPr>
          <p:cNvPr id="35" name="Straight Arrow Connector 34"/>
          <p:cNvCxnSpPr>
            <a:endCxn id="32" idx="0"/>
          </p:cNvCxnSpPr>
          <p:nvPr/>
        </p:nvCxnSpPr>
        <p:spPr>
          <a:xfrm flipH="1">
            <a:off x="8079563" y="1887439"/>
            <a:ext cx="20829" cy="266903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403648" y="3157474"/>
            <a:ext cx="20829" cy="266903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06180" y="90768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1000 kg/m</a:t>
            </a:r>
            <a:r>
              <a:rPr lang="en-US" baseline="30000" dirty="0" smtClean="0">
                <a:latin typeface="Arial Narrow"/>
                <a:cs typeface="Arial Narrow"/>
              </a:rPr>
              <a:t>3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0393" y="890300"/>
            <a:ext cx="10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9.81 m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/s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4139788"/>
            <a:ext cx="592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Arial Narrow"/>
                <a:cs typeface="Arial Narrow"/>
              </a:rPr>
              <a:t>Period (s) of the wave (inverse of frequency with which waves roll in)</a:t>
            </a:r>
            <a:endParaRPr lang="en-US" baseline="30000" dirty="0">
              <a:latin typeface="Arial Narrow"/>
              <a:cs typeface="Arial Narrow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303875" y="1277015"/>
            <a:ext cx="56648" cy="27977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08768" y="1259632"/>
            <a:ext cx="224892" cy="288906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49394" y="5301208"/>
            <a:ext cx="14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w</a:t>
            </a:r>
            <a:r>
              <a:rPr lang="fr-CH" dirty="0" smtClean="0">
                <a:latin typeface="Arial Narrow"/>
                <a:cs typeface="Arial Narrow"/>
              </a:rPr>
              <a:t>avelength (m)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359" y="4744990"/>
            <a:ext cx="3303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w</a:t>
            </a:r>
            <a:r>
              <a:rPr lang="fr-CH" sz="1600" dirty="0" smtClean="0">
                <a:latin typeface="Arial Narrow"/>
                <a:cs typeface="Arial Narrow"/>
              </a:rPr>
              <a:t>ave speed (m/s) (= also the wind speed)</a:t>
            </a:r>
            <a:endParaRPr lang="en-US" sz="1600" dirty="0">
              <a:latin typeface="Arial Narrow"/>
              <a:cs typeface="Arial Narrow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2339752" y="4548810"/>
            <a:ext cx="56648" cy="27977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92664" y="5084421"/>
            <a:ext cx="56648" cy="279776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7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power</a:t>
            </a:r>
            <a:endParaRPr lang="en-US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7945" y="3717032"/>
            <a:ext cx="3617913" cy="1519238"/>
            <a:chOff x="0" y="0"/>
            <a:chExt cx="2991" cy="1360"/>
          </a:xfrm>
        </p:grpSpPr>
        <p:sp>
          <p:nvSpPr>
            <p:cNvPr id="5" name="Rectangle 24"/>
            <p:cNvSpPr>
              <a:spLocks/>
            </p:cNvSpPr>
            <p:nvPr/>
          </p:nvSpPr>
          <p:spPr bwMode="auto">
            <a:xfrm>
              <a:off x="0" y="0"/>
              <a:ext cx="299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100" i="1">
                  <a:solidFill>
                    <a:schemeClr val="tx1"/>
                  </a:solidFill>
                  <a:cs typeface="Gill Sans" charset="0"/>
                </a:rPr>
                <a:t>Maximum available power (exergy): </a:t>
              </a: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4" y="512"/>
              <a:ext cx="2704" cy="848"/>
              <a:chOff x="0" y="0"/>
              <a:chExt cx="2704" cy="848"/>
            </a:xfrm>
          </p:grpSpPr>
          <p:pic>
            <p:nvPicPr>
              <p:cNvPr id="7" name="Pictur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4"/>
                <a:ext cx="249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04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626065" y="1993270"/>
            <a:ext cx="1402869" cy="1071563"/>
            <a:chOff x="0" y="0"/>
            <a:chExt cx="1160" cy="960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04"/>
              <a:ext cx="952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4879" y="1993270"/>
            <a:ext cx="1451136" cy="1097959"/>
            <a:chOff x="0" y="0"/>
            <a:chExt cx="1200" cy="984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04"/>
              <a:ext cx="992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49827"/>
              </p:ext>
            </p:extLst>
          </p:nvPr>
        </p:nvGraphicFramePr>
        <p:xfrm>
          <a:off x="5364088" y="5085184"/>
          <a:ext cx="25273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9" imgW="1612900" imgH="889000" progId="Equation.3">
                  <p:embed/>
                </p:oleObj>
              </mc:Choice>
              <mc:Fallback>
                <p:oleObj name="Equation" r:id="rId9" imgW="16129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085184"/>
                        <a:ext cx="25273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716016" y="2175247"/>
            <a:ext cx="355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25"/>
              </a:spcBef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Q = </a:t>
            </a:r>
            <a:r>
              <a:rPr lang="en-US" sz="2400" dirty="0" err="1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massflow</a:t>
            </a:r>
            <a:r>
              <a:rPr lang="en-US" sz="2400" dirty="0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 (kg/s) * </a:t>
            </a:r>
            <a:r>
              <a:rPr lang="en-US" sz="2400" dirty="0" err="1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Cp</a:t>
            </a:r>
            <a:r>
              <a:rPr lang="en-US" sz="2400" dirty="0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 </a:t>
            </a:r>
            <a:r>
              <a:rPr lang="fr-CH" sz="2400" dirty="0" smtClean="0">
                <a:latin typeface="Arial Narrow" charset="0"/>
                <a:cs typeface="Gill Sans" charset="0"/>
              </a:rPr>
              <a:t>*</a:t>
            </a:r>
            <a:r>
              <a:rPr lang="en-US" altLang="ja-JP" sz="2400" dirty="0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Symbol" charset="0"/>
                <a:cs typeface="Gill Sans" charset="0"/>
              </a:rPr>
              <a:t>D</a:t>
            </a:r>
            <a:r>
              <a:rPr lang="en-US" altLang="ja-JP" sz="2400" dirty="0" smtClean="0">
                <a:solidFill>
                  <a:schemeClr val="tx1"/>
                </a:solidFill>
                <a:latin typeface="Arial Narrow" charset="0"/>
                <a:cs typeface="Gill Sans" charset="0"/>
              </a:rPr>
              <a:t>T</a:t>
            </a:r>
            <a:endParaRPr lang="en-US" altLang="ja-JP" sz="2400" dirty="0">
              <a:solidFill>
                <a:schemeClr val="tx1"/>
              </a:solidFill>
              <a:latin typeface="Arial Narrow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8714" y="1484784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4184 J/kg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236296" y="1854116"/>
            <a:ext cx="72008" cy="321131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59448" y="2140591"/>
            <a:ext cx="463194" cy="53601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63536" y="5034141"/>
            <a:ext cx="1786617" cy="53601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709838" y="5085184"/>
            <a:ext cx="2590354" cy="72009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4"/>
          </p:cNvCxnSpPr>
          <p:nvPr/>
        </p:nvCxnSpPr>
        <p:spPr>
          <a:xfrm flipH="1">
            <a:off x="7236296" y="2676602"/>
            <a:ext cx="754749" cy="2264566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7467" y="1556792"/>
            <a:ext cx="156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</a:t>
            </a:r>
            <a:r>
              <a:rPr lang="en-US" baseline="30000" dirty="0" smtClean="0">
                <a:latin typeface="Arial Narrow"/>
                <a:cs typeface="Arial Narrow"/>
              </a:rPr>
              <a:t>st</a:t>
            </a:r>
            <a:r>
              <a:rPr lang="en-US" dirty="0" smtClean="0">
                <a:latin typeface="Arial Narrow"/>
                <a:cs typeface="Arial Narrow"/>
              </a:rPr>
              <a:t> law efficiency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770" y="1556792"/>
            <a:ext cx="16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2</a:t>
            </a:r>
            <a:r>
              <a:rPr lang="en-US" baseline="30000" dirty="0" smtClean="0">
                <a:latin typeface="Arial Narrow"/>
                <a:cs typeface="Arial Narrow"/>
              </a:rPr>
              <a:t>nd</a:t>
            </a:r>
            <a:r>
              <a:rPr lang="en-US" dirty="0" smtClean="0">
                <a:latin typeface="Arial Narrow"/>
                <a:cs typeface="Arial Narrow"/>
              </a:rPr>
              <a:t> law efficiency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903159" y="2492896"/>
            <a:ext cx="884865" cy="36004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403648" y="2975184"/>
            <a:ext cx="144016" cy="813856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7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374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sz="3600" b="1" dirty="0" smtClean="0">
                <a:latin typeface="Arial Narrow"/>
                <a:cs typeface="Arial Narrow"/>
              </a:rPr>
              <a:t>olar energy</a:t>
            </a:r>
            <a:endParaRPr lang="en-US" sz="3600" b="1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06645"/>
            <a:ext cx="3598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Solar energy harnessed in 1 day,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on horizontal extraterrestrial surface: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743201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Arial Narrow"/>
                <a:cs typeface="Arial Narrow"/>
              </a:rPr>
              <a:t>Solar constant correction:</a:t>
            </a:r>
          </a:p>
          <a:p>
            <a:pPr marL="457200" indent="-457200"/>
            <a:r>
              <a:rPr lang="en-US" sz="2000" dirty="0" smtClean="0">
                <a:latin typeface="Arial Narrow"/>
                <a:cs typeface="Arial Narrow"/>
              </a:rPr>
              <a:t>	(i.e. day D of the year)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3005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2. 	</a:t>
            </a:r>
            <a:r>
              <a:rPr lang="fr-CH" sz="20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Declination</a:t>
            </a:r>
            <a:r>
              <a:rPr lang="fr-CH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CH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fr-CH" sz="2000" dirty="0" smtClean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correction: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	(day J of the year)</a:t>
            </a:r>
            <a:endParaRPr lang="en-US" sz="2000" dirty="0">
              <a:latin typeface="Arial Narrow"/>
              <a:cs typeface="Arial Narrow"/>
            </a:endParaRPr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3617913" y="3673475"/>
          <a:ext cx="29527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2463800" imgH="495300" progId="Equation.3">
                  <p:embed/>
                </p:oleObj>
              </mc:Choice>
              <mc:Fallback>
                <p:oleObj name="Equation" r:id="rId3" imgW="2463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3673475"/>
                        <a:ext cx="29527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5190492"/>
            <a:ext cx="42197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4. 	</a:t>
            </a:r>
            <a:r>
              <a:rPr lang="fr-CH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Duration </a:t>
            </a:r>
            <a:r>
              <a:rPr lang="fr-CH" sz="2000" dirty="0" smtClean="0">
                <a:latin typeface="Arial Narrow"/>
                <a:cs typeface="Arial Narrow"/>
              </a:rPr>
              <a:t>H</a:t>
            </a:r>
            <a:r>
              <a:rPr lang="fr-CH" sz="2000" baseline="-25000" dirty="0" smtClean="0">
                <a:latin typeface="Arial Narrow"/>
                <a:cs typeface="Arial Narrow"/>
              </a:rPr>
              <a:t>D/2</a:t>
            </a:r>
            <a:r>
              <a:rPr lang="fr-CH" sz="2000" dirty="0" smtClean="0">
                <a:latin typeface="Arial Narrow"/>
                <a:cs typeface="Arial Narrow"/>
              </a:rPr>
              <a:t> of half a day of sunlight</a:t>
            </a:r>
            <a:r>
              <a:rPr lang="en-US" sz="2000" dirty="0" smtClean="0">
                <a:latin typeface="Arial Narrow"/>
                <a:cs typeface="Arial Narrow"/>
              </a:rPr>
              <a:t>: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	(expressed as an angle, 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	where 1 </a:t>
            </a:r>
            <a:r>
              <a:rPr lang="en-US" sz="2000" dirty="0" err="1" smtClean="0">
                <a:latin typeface="Arial Narrow"/>
                <a:cs typeface="Arial Narrow"/>
              </a:rPr>
              <a:t>h</a:t>
            </a:r>
            <a:r>
              <a:rPr lang="en-US" sz="2000" dirty="0" smtClean="0">
                <a:latin typeface="Arial Narrow"/>
                <a:cs typeface="Arial Narrow"/>
              </a:rPr>
              <a:t> = 15° or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latin typeface="Arial Narrow"/>
                <a:cs typeface="Arial Narrow"/>
              </a:rPr>
              <a:t>/12)</a:t>
            </a:r>
            <a:endParaRPr lang="en-US" sz="2000" dirty="0">
              <a:latin typeface="Arial Narrow"/>
              <a:cs typeface="Arial Narrow"/>
            </a:endParaRPr>
          </a:p>
        </p:txBody>
      </p:sp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4760913" y="5549900"/>
          <a:ext cx="26463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5" imgW="2006600" imgH="241300" progId="Equation.3">
                  <p:embed/>
                </p:oleObj>
              </mc:Choice>
              <mc:Fallback>
                <p:oleObj name="Equation" r:id="rId5" imgW="200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5549900"/>
                        <a:ext cx="26463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638800" y="774374"/>
            <a:ext cx="910233" cy="444826"/>
            <a:chOff x="6172200" y="838200"/>
            <a:chExt cx="910233" cy="444826"/>
          </a:xfrm>
        </p:grpSpPr>
        <p:sp>
          <p:nvSpPr>
            <p:cNvPr id="25" name="TextBox 24"/>
            <p:cNvSpPr txBox="1"/>
            <p:nvPr/>
          </p:nvSpPr>
          <p:spPr>
            <a:xfrm>
              <a:off x="6172200" y="838200"/>
              <a:ext cx="910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Narrow"/>
                  <a:cs typeface="Arial Narrow"/>
                </a:rPr>
                <a:t>1367 W/m</a:t>
              </a:r>
              <a:r>
                <a:rPr lang="en-US" sz="1400" baseline="30000" dirty="0" smtClean="0">
                  <a:latin typeface="Arial Narrow"/>
                  <a:cs typeface="Arial Narrow"/>
                </a:rPr>
                <a:t>2</a:t>
              </a:r>
              <a:endParaRPr lang="en-US" sz="1400" baseline="30000" dirty="0">
                <a:latin typeface="Arial Narrow"/>
                <a:cs typeface="Arial Narrow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216487" y="1098713"/>
              <a:ext cx="216226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Left Brace 29"/>
          <p:cNvSpPr/>
          <p:nvPr/>
        </p:nvSpPr>
        <p:spPr>
          <a:xfrm rot="16200000">
            <a:off x="5194300" y="1290270"/>
            <a:ext cx="195329" cy="92143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" y="4552890"/>
            <a:ext cx="362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fr-CH" sz="20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Latitude </a:t>
            </a:r>
            <a:r>
              <a:rPr lang="fr-CH" sz="2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f</a:t>
            </a:r>
            <a:r>
              <a:rPr lang="fr-CH" sz="200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fr-CH" sz="2000" dirty="0" smtClean="0">
                <a:latin typeface="Arial Narrow"/>
                <a:cs typeface="Arial Narrow"/>
              </a:rPr>
              <a:t>correction </a:t>
            </a:r>
            <a:r>
              <a:rPr lang="en-US" sz="2000" dirty="0" smtClean="0">
                <a:latin typeface="Arial Narrow"/>
                <a:cs typeface="Arial Narrow"/>
              </a:rPr>
              <a:t>(location) :</a:t>
            </a:r>
            <a:endParaRPr lang="en-US" sz="2000" dirty="0">
              <a:latin typeface="Arial Narrow"/>
              <a:cs typeface="Arial Narrow"/>
            </a:endParaRPr>
          </a:p>
        </p:txBody>
      </p:sp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3676650" y="2667000"/>
          <a:ext cx="2571750" cy="59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7" imgW="2247900" imgH="520700" progId="Equation.3">
                  <p:embed/>
                </p:oleObj>
              </mc:Choice>
              <mc:Fallback>
                <p:oleObj name="Equation" r:id="rId7" imgW="2247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667000"/>
                        <a:ext cx="2571750" cy="595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3857624" y="1003299"/>
          <a:ext cx="5133975" cy="6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9" imgW="4292600" imgH="508000" progId="Equation.3">
                  <p:embed/>
                </p:oleObj>
              </mc:Choice>
              <mc:Fallback>
                <p:oleObj name="Equation" r:id="rId9" imgW="429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4" y="1003299"/>
                        <a:ext cx="5133975" cy="607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0" name="Object 16"/>
          <p:cNvGraphicFramePr>
            <a:graphicFrameLocks noChangeAspect="1"/>
          </p:cNvGraphicFramePr>
          <p:nvPr/>
        </p:nvGraphicFramePr>
        <p:xfrm>
          <a:off x="3951288" y="1787525"/>
          <a:ext cx="5040312" cy="60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1" imgW="4254500" imgH="508000" progId="Equation.3">
                  <p:embed/>
                </p:oleObj>
              </mc:Choice>
              <mc:Fallback>
                <p:oleObj name="Equation" r:id="rId11" imgW="4254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1787525"/>
                        <a:ext cx="5040312" cy="60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818457" y="1740618"/>
            <a:ext cx="458223" cy="16269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5851152" y="2971800"/>
            <a:ext cx="1524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4412128" y="2264533"/>
            <a:ext cx="2680237" cy="2408313"/>
          </a:xfrm>
          <a:custGeom>
            <a:avLst/>
            <a:gdLst>
              <a:gd name="connsiteX0" fmla="*/ 0 w 3498262"/>
              <a:gd name="connsiteY0" fmla="*/ 2408313 h 2408313"/>
              <a:gd name="connsiteX1" fmla="*/ 3498262 w 3498262"/>
              <a:gd name="connsiteY1" fmla="*/ 2408313 h 2408313"/>
              <a:gd name="connsiteX2" fmla="*/ 3498262 w 3498262"/>
              <a:gd name="connsiteY2" fmla="*/ 0 h 240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8262" h="2408313">
                <a:moveTo>
                  <a:pt x="0" y="2408313"/>
                </a:moveTo>
                <a:lnTo>
                  <a:pt x="3498262" y="2408313"/>
                </a:lnTo>
                <a:lnTo>
                  <a:pt x="3498262" y="0"/>
                </a:lnTo>
              </a:path>
            </a:pathLst>
          </a:custGeom>
          <a:ln w="38100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2128" y="4800600"/>
            <a:ext cx="2680238" cy="778807"/>
          </a:xfrm>
          <a:custGeom>
            <a:avLst/>
            <a:gdLst>
              <a:gd name="connsiteX0" fmla="*/ 0 w 4576493"/>
              <a:gd name="connsiteY0" fmla="*/ 23963 h 778807"/>
              <a:gd name="connsiteX1" fmla="*/ 4576493 w 4576493"/>
              <a:gd name="connsiteY1" fmla="*/ 0 h 778807"/>
              <a:gd name="connsiteX2" fmla="*/ 4564513 w 4576493"/>
              <a:gd name="connsiteY2" fmla="*/ 778807 h 7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6493" h="778807">
                <a:moveTo>
                  <a:pt x="0" y="23963"/>
                </a:moveTo>
                <a:lnTo>
                  <a:pt x="4576493" y="0"/>
                </a:lnTo>
                <a:lnTo>
                  <a:pt x="4564513" y="778807"/>
                </a:lnTo>
              </a:path>
            </a:pathLst>
          </a:custGeom>
          <a:ln w="38100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5958637" y="4923303"/>
            <a:ext cx="1312207" cy="15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7355932" y="2576056"/>
            <a:ext cx="797467" cy="3139194"/>
          </a:xfrm>
          <a:custGeom>
            <a:avLst/>
            <a:gdLst>
              <a:gd name="connsiteX0" fmla="*/ 0 w 467234"/>
              <a:gd name="connsiteY0" fmla="*/ 3139194 h 3139194"/>
              <a:gd name="connsiteX1" fmla="*/ 467234 w 467234"/>
              <a:gd name="connsiteY1" fmla="*/ 3139194 h 3139194"/>
              <a:gd name="connsiteX2" fmla="*/ 467234 w 467234"/>
              <a:gd name="connsiteY2" fmla="*/ 0 h 31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234" h="3139194">
                <a:moveTo>
                  <a:pt x="0" y="3139194"/>
                </a:moveTo>
                <a:lnTo>
                  <a:pt x="467234" y="3139194"/>
                </a:lnTo>
                <a:lnTo>
                  <a:pt x="467234" y="0"/>
                </a:lnTo>
              </a:path>
            </a:pathLst>
          </a:custGeom>
          <a:ln w="381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743697" y="2264533"/>
            <a:ext cx="790703" cy="299541"/>
          </a:xfrm>
          <a:custGeom>
            <a:avLst/>
            <a:gdLst>
              <a:gd name="connsiteX0" fmla="*/ 0 w 790703"/>
              <a:gd name="connsiteY0" fmla="*/ 23963 h 299541"/>
              <a:gd name="connsiteX1" fmla="*/ 0 w 790703"/>
              <a:gd name="connsiteY1" fmla="*/ 299541 h 299541"/>
              <a:gd name="connsiteX2" fmla="*/ 790703 w 790703"/>
              <a:gd name="connsiteY2" fmla="*/ 299541 h 299541"/>
              <a:gd name="connsiteX3" fmla="*/ 778723 w 790703"/>
              <a:gd name="connsiteY3" fmla="*/ 0 h 29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03" h="299541">
                <a:moveTo>
                  <a:pt x="0" y="23963"/>
                </a:moveTo>
                <a:lnTo>
                  <a:pt x="0" y="299541"/>
                </a:lnTo>
                <a:lnTo>
                  <a:pt x="790703" y="299541"/>
                </a:lnTo>
                <a:lnTo>
                  <a:pt x="778723" y="0"/>
                </a:lnTo>
              </a:path>
            </a:pathLst>
          </a:cu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2" y="2438399"/>
            <a:ext cx="6039467" cy="4147717"/>
          </a:xfrm>
          <a:prstGeom prst="rect">
            <a:avLst/>
          </a:prstGeom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57200" y="152400"/>
          <a:ext cx="3276600" cy="44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4" imgW="2603500" imgH="355600" progId="Equation.3">
                  <p:embed/>
                </p:oleObj>
              </mc:Choice>
              <mc:Fallback>
                <p:oleObj name="Equation" r:id="rId4" imgW="2603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"/>
                        <a:ext cx="3276600" cy="447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10106"/>
            <a:ext cx="450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K = conduction/convection loss coefficient (W/m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.K)</a:t>
            </a:r>
            <a:endParaRPr lang="en-US" dirty="0">
              <a:latin typeface="Arial Narrow"/>
              <a:cs typeface="Arial Narrow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57200" y="750331"/>
          <a:ext cx="1905000" cy="33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6" imgW="1358900" imgH="241300" progId="Equation.3">
                  <p:embed/>
                </p:oleObj>
              </mc:Choice>
              <mc:Fallback>
                <p:oleObj name="Equation" r:id="rId6" imgW="1358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50331"/>
                        <a:ext cx="1905000" cy="338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8600" y="685800"/>
            <a:ext cx="504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</a:t>
            </a:r>
            <a:r>
              <a:rPr lang="en-US" baseline="-25000" dirty="0" smtClean="0">
                <a:latin typeface="Arial Narrow"/>
                <a:cs typeface="Arial Narrow"/>
              </a:rPr>
              <a:t>0</a:t>
            </a:r>
            <a:r>
              <a:rPr lang="en-US" dirty="0" smtClean="0">
                <a:latin typeface="Arial Narrow"/>
                <a:cs typeface="Arial Narrow"/>
              </a:rPr>
              <a:t> = absorption coefficient (high absorption, low emission)</a:t>
            </a:r>
            <a:endParaRPr lang="en-US" dirty="0">
              <a:latin typeface="Arial Narrow"/>
              <a:cs typeface="Arial Narrow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57200" y="1066800"/>
          <a:ext cx="2514600" cy="44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8" imgW="2006600" imgH="355600" progId="Equation.3">
                  <p:embed/>
                </p:oleObj>
              </mc:Choice>
              <mc:Fallback>
                <p:oleObj name="Equation" r:id="rId8" imgW="200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2514600" cy="44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23180" y="1154669"/>
            <a:ext cx="440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S</a:t>
            </a:r>
            <a:r>
              <a:rPr lang="en-US" dirty="0" err="1" smtClean="0">
                <a:latin typeface="Arial Narrow"/>
                <a:cs typeface="Arial Narrow"/>
              </a:rPr>
              <a:t>olar</a:t>
            </a:r>
            <a:r>
              <a:rPr lang="en-US" dirty="0" smtClean="0">
                <a:latin typeface="Arial Narrow"/>
                <a:cs typeface="Arial Narrow"/>
              </a:rPr>
              <a:t> power transmitted to fluid per m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of collector</a:t>
            </a:r>
            <a:endParaRPr lang="en-US" dirty="0">
              <a:latin typeface="Arial Narrow"/>
              <a:cs typeface="Arial Narrow"/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57200" y="1524000"/>
          <a:ext cx="2667000" cy="72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0" imgW="2425700" imgH="660400" progId="Equation.3">
                  <p:embed/>
                </p:oleObj>
              </mc:Choice>
              <mc:Fallback>
                <p:oleObj name="Equation" r:id="rId10" imgW="2425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2667000" cy="726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657602" y="1676400"/>
          <a:ext cx="52577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/>
                <a:gridCol w="838200"/>
                <a:gridCol w="1066800"/>
                <a:gridCol w="914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Type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(%)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K (W/m</a:t>
                      </a:r>
                      <a:r>
                        <a:rPr lang="en-US" sz="1600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.K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Price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selective coating, no glazing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200.-/m</a:t>
                      </a:r>
                      <a:r>
                        <a:rPr lang="en-US" sz="1600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aseline="30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selective coating, glazing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vaccum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tubes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1500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685800" y="3811321"/>
            <a:ext cx="5300727" cy="2208479"/>
            <a:chOff x="685800" y="3811321"/>
            <a:chExt cx="5300727" cy="220847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85800" y="5638800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57400" y="5640388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29000" y="564197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600" y="5638800"/>
              <a:ext cx="868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summer</a:t>
              </a:r>
              <a:endParaRPr lang="en-US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7400" y="5643564"/>
              <a:ext cx="1163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mid-season</a:t>
              </a:r>
              <a:endParaRPr lang="en-US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59256" y="5650468"/>
              <a:ext cx="689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winter</a:t>
              </a:r>
              <a:endParaRPr lang="en-US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94223" y="3811321"/>
              <a:ext cx="792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summer</a:t>
              </a:r>
              <a:endParaRPr lang="en-US" sz="1600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32132" y="4202473"/>
              <a:ext cx="1054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mid-season</a:t>
              </a:r>
              <a:endParaRPr lang="en-US" sz="1600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17766" y="455183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winter</a:t>
              </a:r>
              <a:endParaRPr lang="en-US" sz="1600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56131"/>
              </p:ext>
            </p:extLst>
          </p:nvPr>
        </p:nvGraphicFramePr>
        <p:xfrm>
          <a:off x="5989241" y="3479800"/>
          <a:ext cx="29752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975"/>
                <a:gridCol w="504056"/>
                <a:gridCol w="548686"/>
                <a:gridCol w="387418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endParaRPr lang="en-US" sz="140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amb</a:t>
                      </a:r>
                      <a:endParaRPr lang="en-US" sz="140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coll</a:t>
                      </a:r>
                      <a:endParaRPr lang="en-US" sz="140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endParaRPr lang="en-US" sz="14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x =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endParaRPr lang="en-US" sz="140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30°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70°C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15°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50°C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0.09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0°C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30°C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0.15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rot="10800000">
            <a:off x="3733801" y="912812"/>
            <a:ext cx="304801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733800" y="1370012"/>
            <a:ext cx="304801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733799" y="455612"/>
            <a:ext cx="304801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5840698" y="3250111"/>
            <a:ext cx="762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W/m</a:t>
            </a:r>
            <a:r>
              <a:rPr lang="en-US" sz="1400" baseline="30000" dirty="0" smtClean="0">
                <a:latin typeface="Arial Narrow"/>
                <a:cs typeface="Arial Narrow"/>
              </a:rPr>
              <a:t>2</a:t>
            </a:r>
            <a:endParaRPr lang="en-US" sz="1400" dirty="0" smtClean="0">
              <a:latin typeface="Arial Narrow"/>
              <a:cs typeface="Arial Narrow"/>
            </a:endParaRPr>
          </a:p>
          <a:p>
            <a:pPr algn="ctr"/>
            <a:r>
              <a:rPr lang="en-US" sz="1400" baseline="30000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sz="1400" baseline="30000" dirty="0">
              <a:latin typeface="Arial Narrow"/>
              <a:cs typeface="Arial Narrow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1371600" y="2250094"/>
            <a:ext cx="2286002" cy="1974660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1989101" y="2597340"/>
            <a:ext cx="1668502" cy="144126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2761087" y="2978340"/>
            <a:ext cx="888617" cy="767592"/>
          </a:xfrm>
          <a:prstGeom prst="straightConnector1">
            <a:avLst/>
          </a:prstGeom>
          <a:ln w="12700">
            <a:solidFill>
              <a:srgbClr val="008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042153" y="5172854"/>
            <a:ext cx="2975247" cy="125683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</a:t>
            </a:r>
            <a:r>
              <a:rPr lang="en-US" sz="3600" b="1" dirty="0" smtClean="0">
                <a:latin typeface="Arial Narrow"/>
                <a:cs typeface="Arial Narrow"/>
              </a:rPr>
              <a:t>olar thermal </a:t>
            </a:r>
            <a:br>
              <a:rPr lang="en-US" sz="3600" b="1" dirty="0" smtClean="0">
                <a:latin typeface="Arial Narrow"/>
                <a:cs typeface="Arial Narrow"/>
              </a:rPr>
            </a:br>
            <a:r>
              <a:rPr lang="en-US" sz="3600" b="1" dirty="0" smtClean="0">
                <a:latin typeface="Arial Narrow"/>
                <a:cs typeface="Arial Narrow"/>
              </a:rPr>
              <a:t>flat</a:t>
            </a:r>
            <a:r>
              <a:rPr lang="en-US" dirty="0"/>
              <a:t> </a:t>
            </a:r>
            <a:r>
              <a:rPr lang="en-US" sz="3600" b="1" dirty="0" smtClean="0">
                <a:latin typeface="Arial Narrow"/>
                <a:cs typeface="Arial Narrow"/>
              </a:rPr>
              <a:t>collector</a:t>
            </a:r>
            <a:endParaRPr lang="en-US" sz="36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4154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10038"/>
            <a:ext cx="8229600" cy="904362"/>
          </a:xfrm>
        </p:spPr>
        <p:txBody>
          <a:bodyPr/>
          <a:lstStyle/>
          <a:p>
            <a:r>
              <a:rPr lang="en-US" dirty="0" err="1" smtClean="0">
                <a:latin typeface="Arial Narrow" charset="0"/>
                <a:ea typeface="ＭＳ Ｐゴシック" charset="0"/>
                <a:cs typeface="Arial Narrow" charset="0"/>
              </a:rPr>
              <a:t>Photovoltaics</a:t>
            </a:r>
            <a:endParaRPr lang="en-US" dirty="0">
              <a:latin typeface="Arial Narrow" charset="0"/>
              <a:ea typeface="ＭＳ Ｐゴシック" charset="0"/>
              <a:cs typeface="Arial Narrow" charset="0"/>
            </a:endParaRPr>
          </a:p>
        </p:txBody>
      </p:sp>
      <p:graphicFrame>
        <p:nvGraphicFramePr>
          <p:cNvPr id="59397" name="Object 2"/>
          <p:cNvGraphicFramePr>
            <a:graphicFrameLocks noChangeAspect="1"/>
          </p:cNvGraphicFramePr>
          <p:nvPr/>
        </p:nvGraphicFramePr>
        <p:xfrm>
          <a:off x="533400" y="1066800"/>
          <a:ext cx="4883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2781300" imgH="520700" progId="Equation.3">
                  <p:embed/>
                </p:oleObj>
              </mc:Choice>
              <mc:Fallback>
                <p:oleObj name="Equation" r:id="rId3" imgW="27813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4883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7469"/>
            <a:ext cx="38862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4533"/>
            <a:ext cx="2362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76178"/>
              </p:ext>
            </p:extLst>
          </p:nvPr>
        </p:nvGraphicFramePr>
        <p:xfrm>
          <a:off x="612775" y="5257502"/>
          <a:ext cx="43402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7" imgW="2222500" imgH="685800" progId="Equation.3">
                  <p:embed/>
                </p:oleObj>
              </mc:Choice>
              <mc:Fallback>
                <p:oleObj name="Equation" r:id="rId7" imgW="2222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257502"/>
                        <a:ext cx="4340225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1447800" y="914400"/>
            <a:ext cx="533400" cy="11430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3886200" y="1143000"/>
            <a:ext cx="457200" cy="7620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47645"/>
              </p:ext>
            </p:extLst>
          </p:nvPr>
        </p:nvGraphicFramePr>
        <p:xfrm>
          <a:off x="5410200" y="2132856"/>
          <a:ext cx="32766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9" imgW="1447800" imgH="520700" progId="Equation.3">
                  <p:embed/>
                </p:oleObj>
              </mc:Choice>
              <mc:Fallback>
                <p:oleObj name="Equation" r:id="rId9" imgW="1447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2856"/>
                        <a:ext cx="32766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85" y="3501008"/>
            <a:ext cx="2951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1052736"/>
            <a:ext cx="1624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s</a:t>
            </a:r>
            <a:r>
              <a:rPr lang="en-US" sz="1600" dirty="0" smtClean="0">
                <a:latin typeface="Arial Narrow"/>
                <a:cs typeface="Arial Narrow"/>
              </a:rPr>
              <a:t>hort circuit-current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588592"/>
            <a:ext cx="134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l</a:t>
            </a:r>
            <a:r>
              <a:rPr lang="fr-CH" sz="1600" dirty="0" smtClean="0">
                <a:latin typeface="Arial Narrow"/>
                <a:cs typeface="Arial Narrow"/>
              </a:rPr>
              <a:t>eakage current</a:t>
            </a:r>
            <a:endParaRPr lang="en-US" sz="1600" dirty="0">
              <a:latin typeface="Arial Narrow"/>
              <a:cs typeface="Arial Narrow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92080" y="1268760"/>
            <a:ext cx="432048" cy="0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92080" y="1772816"/>
            <a:ext cx="432048" cy="0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6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838201"/>
          <a:ext cx="8686800" cy="52046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158567"/>
                <a:gridCol w="1528233"/>
              </a:tblGrid>
              <a:tr h="5288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/>
                          <a:cs typeface="Arial Narrow"/>
                        </a:rPr>
                        <a:t>Process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 / Maximal 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solar input on ground level: 1400 kWh/m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.yr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or 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160 W/m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=</a:t>
                      </a:r>
                      <a:endParaRPr lang="en-US" baseline="30000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100%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8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/>
                          <a:cs typeface="Arial Narrow"/>
                        </a:rPr>
                        <a:t>Solar radiation energy </a:t>
                      </a:r>
                      <a:r>
                        <a:rPr lang="en-US" dirty="0" err="1" smtClean="0">
                          <a:latin typeface="Arial Narrow"/>
                          <a:cs typeface="Arial Narrow"/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latin typeface="Arial Narrow"/>
                          <a:cs typeface="Arial Narrow"/>
                          <a:sym typeface="Wingdings"/>
                        </a:rPr>
                        <a:t> photosynthetic active part, PAR (400-700 nm)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43%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8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/>
                          <a:cs typeface="Arial Narrow"/>
                        </a:rPr>
                        <a:t>Maximum capture by leafs (canopy) = 80%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34.4%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8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photonic energy capture efficiency into glucose = 28.6%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9.8%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8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Grande"/>
                          <a:ea typeface="Lucida Grande"/>
                          <a:cs typeface="Lucida Grande"/>
                        </a:rPr>
                        <a:t>⅓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on average of the glucose energy is used for the plant metabolism (respiration)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6.6%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52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/>
                          <a:cs typeface="Arial Narrow"/>
                        </a:rPr>
                        <a:t>Max. practical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efficiency of ‘</a:t>
                      </a:r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Arial Narrow"/>
                          <a:cs typeface="Arial Narrow"/>
                        </a:rPr>
                        <a:t>C-4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’ ‘energy’ plants (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Narrow"/>
                          <a:cs typeface="Arial Narrow"/>
                        </a:rPr>
                        <a:t>corn, sorghum, sugar cane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), daily basis (24h)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5%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5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Max. practical efficiency of ‘</a:t>
                      </a:r>
                      <a:r>
                        <a:rPr lang="en-US" b="1" dirty="0" smtClean="0">
                          <a:solidFill>
                            <a:srgbClr val="FF6600"/>
                          </a:solidFill>
                          <a:latin typeface="Arial Narrow"/>
                          <a:cs typeface="Arial Narrow"/>
                        </a:rPr>
                        <a:t>C-3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’ common plants (=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Narrow"/>
                          <a:cs typeface="Arial Narrow"/>
                        </a:rPr>
                        <a:t>95% of biomass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, e.g. </a:t>
                      </a:r>
                      <a:r>
                        <a:rPr lang="en-US" dirty="0" err="1" smtClean="0">
                          <a:latin typeface="Arial Narrow"/>
                          <a:cs typeface="Arial Narrow"/>
                        </a:rPr>
                        <a:t>wheats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, rice, trees,…), daily basis (24h)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3%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527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Narrow"/>
                          <a:cs typeface="Arial Narrow"/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latin typeface="Arial Narrow"/>
                          <a:cs typeface="Arial Narrow"/>
                          <a:sym typeface="Wingdings"/>
                        </a:rPr>
                        <a:t> </a:t>
                      </a:r>
                      <a:r>
                        <a:rPr lang="en-US" dirty="0" err="1" smtClean="0">
                          <a:latin typeface="Arial Narrow"/>
                          <a:cs typeface="Arial Narrow"/>
                          <a:sym typeface="Wingdings"/>
                        </a:rPr>
                        <a:t>f</a:t>
                      </a:r>
                      <a:r>
                        <a:rPr lang="en-US" dirty="0" err="1" smtClean="0">
                          <a:latin typeface="Arial Narrow"/>
                          <a:cs typeface="Arial Narrow"/>
                        </a:rPr>
                        <a:t>rom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 the available 5.1 E+23 J/yr radiation (1400 kWh/m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.yr), thus 3% is theoretically captured by common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biomass </a:t>
                      </a:r>
                      <a:r>
                        <a:rPr lang="en-US" dirty="0" smtClean="0">
                          <a:latin typeface="Arial Narrow"/>
                          <a:cs typeface="Arial Narrow"/>
                        </a:rPr>
                        <a:t>(42 kWh/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.yr = 150 MJ/m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.yr)</a:t>
                      </a:r>
                      <a:endParaRPr lang="en-US" baseline="0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/>
                          <a:cs typeface="Arial Narrow"/>
                        </a:rPr>
                        <a:t>1.5 E+22 J/yr (4.8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W/m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527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Climate factors, shading, and biomass density per 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drop this capture efficiency by another factor 5 (</a:t>
                      </a:r>
                      <a:r>
                        <a:rPr lang="en-US" baseline="0" dirty="0" err="1" smtClean="0">
                          <a:latin typeface="Arial Narrow"/>
                          <a:cs typeface="Arial Narrow"/>
                          <a:sym typeface="Wingdings"/>
                        </a:rPr>
                        <a:t>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  <a:sym typeface="Wingdings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1 W/m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2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 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  <a:sym typeface="Wingdings"/>
                        </a:rPr>
                        <a:t>= 8.4 kWh/m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  <a:sym typeface="Wingdings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  <a:sym typeface="Wingdings"/>
                        </a:rPr>
                        <a:t>.yr = 30 MJ/</a:t>
                      </a:r>
                      <a:r>
                        <a:rPr lang="en-US" baseline="0" dirty="0" err="1" smtClean="0">
                          <a:latin typeface="Arial Narrow"/>
                          <a:cs typeface="Arial Narrow"/>
                          <a:sym typeface="Wingdings"/>
                        </a:rPr>
                        <a:t>m</a:t>
                      </a:r>
                      <a:r>
                        <a:rPr lang="en-US" baseline="30000" dirty="0" smtClean="0">
                          <a:latin typeface="Arial Narrow"/>
                          <a:cs typeface="Arial Narrow"/>
                          <a:sym typeface="Wingdings"/>
                        </a:rPr>
                        <a:t>2</a:t>
                      </a:r>
                      <a:r>
                        <a:rPr lang="en-US" baseline="0" dirty="0" smtClean="0">
                          <a:latin typeface="Arial Narrow"/>
                          <a:cs typeface="Arial Narrow"/>
                          <a:sym typeface="Wingdings"/>
                        </a:rPr>
                        <a:t>.yr ≈ 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2 kg wood/</a:t>
                      </a:r>
                      <a:r>
                        <a:rPr lang="en-US" b="1" baseline="0" dirty="0" err="1" smtClean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m</a:t>
                      </a:r>
                      <a:r>
                        <a:rPr lang="en-US" b="1" baseline="30000" dirty="0" smtClean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2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  <a:sym typeface="Wingdings"/>
                        </a:rPr>
                        <a:t>.yr)</a:t>
                      </a:r>
                      <a:endParaRPr lang="en-US" b="1" baseline="0" dirty="0">
                        <a:solidFill>
                          <a:srgbClr val="008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b="1" baseline="0" dirty="0" smtClean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lang="en-US" b="1" dirty="0" smtClean="0">
                          <a:latin typeface="Arial Narrow"/>
                          <a:cs typeface="Arial Narrow"/>
                        </a:rPr>
                        <a:t>.6%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 Narrow"/>
                          <a:cs typeface="Arial Narrow"/>
                        </a:rPr>
                        <a:t>3 E+21 J/yr</a:t>
                      </a:r>
                      <a:endParaRPr lang="en-US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iomass </a:t>
            </a:r>
            <a:r>
              <a:rPr lang="en-US" dirty="0" smtClean="0"/>
              <a:t>photosynthetic efficiency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6019800"/>
            <a:ext cx="760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 Narrow"/>
                <a:cs typeface="Arial Narrow"/>
              </a:rPr>
              <a:t>1 W/m</a:t>
            </a:r>
            <a:r>
              <a:rPr lang="en-US" i="1" baseline="30000" dirty="0" smtClean="0">
                <a:latin typeface="Arial Narrow"/>
                <a:cs typeface="Arial Narrow"/>
              </a:rPr>
              <a:t>2</a:t>
            </a:r>
            <a:r>
              <a:rPr lang="en-US" i="1" dirty="0" smtClean="0">
                <a:latin typeface="Arial Narrow"/>
                <a:cs typeface="Arial Narrow"/>
              </a:rPr>
              <a:t> is a rather poor storage density !</a:t>
            </a:r>
          </a:p>
          <a:p>
            <a:r>
              <a:rPr lang="en-US" i="1" dirty="0" smtClean="0">
                <a:latin typeface="Arial Narrow"/>
                <a:cs typeface="Arial Narrow"/>
              </a:rPr>
              <a:t>Even for the ‘2 kW-society’, every citizen would then need his personal 2000 m</a:t>
            </a:r>
            <a:r>
              <a:rPr lang="en-US" i="1" baseline="30000" dirty="0" smtClean="0">
                <a:latin typeface="Arial Narrow"/>
                <a:cs typeface="Arial Narrow"/>
              </a:rPr>
              <a:t>2</a:t>
            </a:r>
            <a:r>
              <a:rPr lang="en-US" i="1" dirty="0" smtClean="0">
                <a:latin typeface="Arial Narrow"/>
                <a:cs typeface="Arial Narrow"/>
              </a:rPr>
              <a:t> ‘storage’</a:t>
            </a:r>
            <a:endParaRPr lang="en-US" i="1" dirty="0">
              <a:latin typeface="Arial Narrow"/>
              <a:cs typeface="Arial Narrow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71500" y="12573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5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fuel energy content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02667"/>
              </p:ext>
            </p:extLst>
          </p:nvPr>
        </p:nvGraphicFramePr>
        <p:xfrm>
          <a:off x="538129" y="1586409"/>
          <a:ext cx="457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3" imgW="2286000" imgH="203200" progId="Equation.3">
                  <p:embed/>
                </p:oleObj>
              </mc:Choice>
              <mc:Fallback>
                <p:oleObj name="Equation" r:id="rId3" imgW="228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29" y="1586409"/>
                        <a:ext cx="457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57781"/>
              </p:ext>
            </p:extLst>
          </p:nvPr>
        </p:nvGraphicFramePr>
        <p:xfrm>
          <a:off x="467544" y="3181252"/>
          <a:ext cx="68294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5" imgW="3505200" imgH="241300" progId="Equation.3">
                  <p:embed/>
                </p:oleObj>
              </mc:Choice>
              <mc:Fallback>
                <p:oleObj name="Equation" r:id="rId5" imgW="3505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81252"/>
                        <a:ext cx="68294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076" y="1992809"/>
            <a:ext cx="276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w</a:t>
            </a:r>
            <a:r>
              <a:rPr lang="en-US" dirty="0" smtClean="0">
                <a:latin typeface="Arial Narrow"/>
                <a:cs typeface="Arial Narrow"/>
              </a:rPr>
              <a:t>here C = </a:t>
            </a:r>
            <a:r>
              <a:rPr lang="en-US" dirty="0" err="1" smtClean="0">
                <a:latin typeface="Arial Narrow"/>
                <a:cs typeface="Arial Narrow"/>
              </a:rPr>
              <a:t>wt</a:t>
            </a:r>
            <a:r>
              <a:rPr lang="en-US" dirty="0" smtClean="0">
                <a:latin typeface="Arial Narrow"/>
                <a:cs typeface="Arial Narrow"/>
              </a:rPr>
              <a:t>% carbon content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687415"/>
            <a:ext cx="602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w</a:t>
            </a:r>
            <a:r>
              <a:rPr lang="en-US" dirty="0" smtClean="0">
                <a:latin typeface="Arial Narrow"/>
                <a:cs typeface="Arial Narrow"/>
              </a:rPr>
              <a:t>here C = </a:t>
            </a:r>
            <a:r>
              <a:rPr lang="en-US" dirty="0" err="1" smtClean="0">
                <a:latin typeface="Arial Narrow"/>
                <a:cs typeface="Arial Narrow"/>
              </a:rPr>
              <a:t>cellulose+hemicellulose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wt</a:t>
            </a:r>
            <a:r>
              <a:rPr lang="en-US" dirty="0" smtClean="0">
                <a:latin typeface="Arial Narrow"/>
                <a:cs typeface="Arial Narrow"/>
              </a:rPr>
              <a:t>% content; 1-C = </a:t>
            </a:r>
            <a:r>
              <a:rPr lang="en-US" dirty="0" err="1" smtClean="0">
                <a:latin typeface="Arial Narrow"/>
                <a:cs typeface="Arial Narrow"/>
              </a:rPr>
              <a:t>lignine</a:t>
            </a:r>
            <a:r>
              <a:rPr lang="en-US" dirty="0" smtClean="0">
                <a:latin typeface="Arial Narrow"/>
                <a:cs typeface="Arial Narrow"/>
              </a:rPr>
              <a:t> content</a:t>
            </a:r>
            <a:endParaRPr lang="en-US" dirty="0">
              <a:latin typeface="Arial Narrow"/>
              <a:cs typeface="Arial Narrow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19327"/>
              </p:ext>
            </p:extLst>
          </p:nvPr>
        </p:nvGraphicFramePr>
        <p:xfrm>
          <a:off x="467544" y="5467793"/>
          <a:ext cx="4267200" cy="40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7" imgW="2514600" imgH="241300" progId="Equation.3">
                  <p:embed/>
                </p:oleObj>
              </mc:Choice>
              <mc:Fallback>
                <p:oleObj name="Equation" r:id="rId7" imgW="251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67793"/>
                        <a:ext cx="4267200" cy="409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27578" y="5366168"/>
            <a:ext cx="212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W</a:t>
            </a:r>
            <a:r>
              <a:rPr lang="en-US" dirty="0" smtClean="0">
                <a:latin typeface="Arial Narrow"/>
                <a:cs typeface="Arial Narrow"/>
              </a:rPr>
              <a:t> = </a:t>
            </a:r>
            <a:r>
              <a:rPr lang="en-US" dirty="0" err="1" smtClean="0">
                <a:latin typeface="Arial Narrow"/>
                <a:cs typeface="Arial Narrow"/>
              </a:rPr>
              <a:t>wt</a:t>
            </a:r>
            <a:r>
              <a:rPr lang="en-US" dirty="0" smtClean="0">
                <a:latin typeface="Arial Narrow"/>
                <a:cs typeface="Arial Narrow"/>
              </a:rPr>
              <a:t>% water content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218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iogas generation from organic waste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9600" y="1447800"/>
          <a:ext cx="8001000" cy="41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" imgW="5626100" imgH="292100" progId="Equation.3">
                  <p:embed/>
                </p:oleObj>
              </mc:Choice>
              <mc:Fallback>
                <p:oleObj name="Equation" r:id="rId3" imgW="5626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001000" cy="415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09600" y="2453341"/>
          <a:ext cx="8001000" cy="36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5" imgW="5829300" imgH="266700" progId="Equation.3">
                  <p:embed/>
                </p:oleObj>
              </mc:Choice>
              <mc:Fallback>
                <p:oleObj name="Equation" r:id="rId5" imgW="5829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53341"/>
                        <a:ext cx="8001000" cy="366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781800" y="3124200"/>
          <a:ext cx="5133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7" imgW="3505200" imgH="1612900" progId="Equation.3">
                  <p:embed/>
                </p:oleObj>
              </mc:Choice>
              <mc:Fallback>
                <p:oleObj name="Equation" r:id="rId7" imgW="3505200" imgH="161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800" y="3124200"/>
                        <a:ext cx="5133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679" y="5638800"/>
            <a:ext cx="65294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 Narrow"/>
                <a:cs typeface="Arial Narrow"/>
              </a:rPr>
              <a:t>Remark</a:t>
            </a:r>
            <a:r>
              <a:rPr lang="en-US" sz="2400" dirty="0" smtClean="0">
                <a:latin typeface="Arial Narrow"/>
                <a:cs typeface="Arial Narrow"/>
              </a:rPr>
              <a:t>: CO</a:t>
            </a:r>
            <a:r>
              <a:rPr lang="en-US" sz="2400" baseline="-25000" dirty="0" smtClean="0">
                <a:latin typeface="Arial Narrow"/>
                <a:cs typeface="Arial Narrow"/>
              </a:rPr>
              <a:t>2</a:t>
            </a:r>
            <a:r>
              <a:rPr lang="en-US" sz="2400" dirty="0" smtClean="0">
                <a:latin typeface="Arial Narrow"/>
                <a:cs typeface="Arial Narrow"/>
              </a:rPr>
              <a:t>, NH</a:t>
            </a:r>
            <a:r>
              <a:rPr lang="en-US" sz="2400" baseline="-25000" dirty="0" smtClean="0">
                <a:latin typeface="Arial Narrow"/>
                <a:cs typeface="Arial Narrow"/>
              </a:rPr>
              <a:t>3</a:t>
            </a:r>
            <a:r>
              <a:rPr lang="en-US" sz="2400" dirty="0" smtClean="0">
                <a:latin typeface="Arial Narrow"/>
                <a:cs typeface="Arial Narrow"/>
              </a:rPr>
              <a:t>, H</a:t>
            </a:r>
            <a:r>
              <a:rPr lang="en-US" sz="2400" baseline="-25000" dirty="0" smtClean="0">
                <a:latin typeface="Arial Narrow"/>
                <a:cs typeface="Arial Narrow"/>
              </a:rPr>
              <a:t>2</a:t>
            </a:r>
            <a:r>
              <a:rPr lang="en-US" sz="2400" dirty="0" smtClean="0">
                <a:latin typeface="Arial Narrow"/>
                <a:cs typeface="Arial Narrow"/>
              </a:rPr>
              <a:t>S dissolve better in H</a:t>
            </a:r>
            <a:r>
              <a:rPr lang="en-US" sz="2400" baseline="-25000" dirty="0" smtClean="0">
                <a:latin typeface="Arial Narrow"/>
                <a:cs typeface="Arial Narrow"/>
              </a:rPr>
              <a:t>2</a:t>
            </a:r>
            <a:r>
              <a:rPr lang="en-US" sz="2400" dirty="0" smtClean="0">
                <a:latin typeface="Arial Narrow"/>
                <a:cs typeface="Arial Narrow"/>
              </a:rPr>
              <a:t>O than CH</a:t>
            </a:r>
            <a:r>
              <a:rPr lang="en-US" sz="2400" baseline="-25000" dirty="0" smtClean="0">
                <a:latin typeface="Arial Narrow"/>
                <a:cs typeface="Arial Narrow"/>
              </a:rPr>
              <a:t>4</a:t>
            </a:r>
            <a:r>
              <a:rPr lang="en-US" sz="2400" dirty="0" smtClean="0">
                <a:latin typeface="Arial Narrow"/>
                <a:cs typeface="Arial Narrow"/>
              </a:rPr>
              <a:t>, 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hence the recovered gas is actually methane-enriched</a:t>
            </a:r>
          </a:p>
          <a:p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946" y="3207603"/>
            <a:ext cx="308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Arial Narrow"/>
                <a:cs typeface="Arial Narrow"/>
              </a:rPr>
              <a:t>Buswell</a:t>
            </a:r>
            <a:r>
              <a:rPr lang="en-US" sz="2400" u="sng" dirty="0" smtClean="0">
                <a:latin typeface="Arial Narrow"/>
                <a:cs typeface="Arial Narrow"/>
              </a:rPr>
              <a:t>-Boyle</a:t>
            </a:r>
            <a:r>
              <a:rPr lang="en-US" sz="2400" dirty="0" smtClean="0">
                <a:latin typeface="Arial Narrow"/>
                <a:cs typeface="Arial Narrow"/>
              </a:rPr>
              <a:t> (with N, S):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914400"/>
            <a:ext cx="2036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latin typeface="Arial Narrow"/>
                <a:cs typeface="Arial Narrow"/>
              </a:rPr>
              <a:t>Buswell</a:t>
            </a:r>
            <a:r>
              <a:rPr lang="en-US" sz="2400" u="sng" dirty="0" smtClean="0">
                <a:latin typeface="Arial Narrow"/>
                <a:cs typeface="Arial Narrow"/>
              </a:rPr>
              <a:t> formula: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905000"/>
            <a:ext cx="6399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latin typeface="Arial Narrow"/>
                <a:cs typeface="Arial Narrow"/>
              </a:rPr>
              <a:t>e.g. for </a:t>
            </a:r>
            <a:r>
              <a:rPr lang="en-US" sz="2400" b="1" dirty="0" smtClean="0">
                <a:latin typeface="Arial Narrow"/>
                <a:cs typeface="Arial Narrow"/>
              </a:rPr>
              <a:t>manure</a:t>
            </a:r>
            <a:r>
              <a:rPr lang="en-US" sz="2400" dirty="0" smtClean="0">
                <a:latin typeface="Arial Narrow"/>
                <a:cs typeface="Arial Narrow"/>
              </a:rPr>
              <a:t>, approximated as C</a:t>
            </a:r>
            <a:r>
              <a:rPr lang="en-US" sz="2400" baseline="-25000" dirty="0" smtClean="0">
                <a:latin typeface="Arial Narrow"/>
                <a:cs typeface="Arial Narrow"/>
              </a:rPr>
              <a:t>4</a:t>
            </a:r>
            <a:r>
              <a:rPr lang="en-US" sz="2400" dirty="0" smtClean="0">
                <a:latin typeface="Arial Narrow"/>
                <a:cs typeface="Arial Narrow"/>
              </a:rPr>
              <a:t>H</a:t>
            </a:r>
            <a:r>
              <a:rPr lang="en-US" sz="2400" baseline="-25000" dirty="0" smtClean="0">
                <a:latin typeface="Arial Narrow"/>
                <a:cs typeface="Arial Narrow"/>
              </a:rPr>
              <a:t>8</a:t>
            </a:r>
            <a:r>
              <a:rPr lang="en-US" sz="2400" dirty="0" smtClean="0">
                <a:latin typeface="Arial Narrow"/>
                <a:cs typeface="Arial Narrow"/>
              </a:rPr>
              <a:t>O</a:t>
            </a:r>
            <a:r>
              <a:rPr lang="en-US" sz="2400" baseline="-25000" dirty="0" smtClean="0">
                <a:latin typeface="Arial Narrow"/>
                <a:cs typeface="Arial Narrow"/>
              </a:rPr>
              <a:t>2</a:t>
            </a:r>
            <a:r>
              <a:rPr lang="en-US" sz="2400" dirty="0" smtClean="0">
                <a:latin typeface="Arial Narrow"/>
                <a:cs typeface="Arial Narrow"/>
              </a:rPr>
              <a:t> (butyric acid):</a:t>
            </a:r>
          </a:p>
        </p:txBody>
      </p:sp>
    </p:spTree>
    <p:extLst>
      <p:ext uri="{BB962C8B-B14F-4D97-AF65-F5344CB8AC3E}">
        <p14:creationId xmlns:p14="http://schemas.microsoft.com/office/powerpoint/2010/main" val="327711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7" y="315829"/>
            <a:ext cx="962736" cy="363172"/>
          </a:xfrm>
          <a:prstGeom prst="rect">
            <a:avLst/>
          </a:prstGeom>
          <a:noFill/>
        </p:spPr>
        <p:txBody>
          <a:bodyPr wrap="none" lIns="85341" tIns="42670" rIns="85341" bIns="42670" rtlCol="0">
            <a:spAutoFit/>
          </a:bodyPr>
          <a:lstStyle/>
          <a:p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36</a:t>
            </a:r>
          </a:p>
          <a:p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HYDROPOWER 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616" y="116632"/>
            <a:ext cx="7384073" cy="64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1" tIns="42670" rIns="85341" bIns="42670">
            <a:spAutoFit/>
          </a:bodyPr>
          <a:lstStyle/>
          <a:p>
            <a:pPr algn="just" eaLnBrk="1" hangingPunct="1"/>
            <a:r>
              <a:rPr lang="en-GB" sz="3600" b="1" dirty="0" smtClean="0">
                <a:latin typeface="Arial Narrow"/>
                <a:ea typeface="Verdana" pitchFamily="34" charset="0"/>
                <a:cs typeface="Arial Narrow"/>
              </a:rPr>
              <a:t>Hydro-turbine </a:t>
            </a:r>
            <a:r>
              <a:rPr lang="en-GB" sz="3600" b="1" dirty="0" smtClean="0">
                <a:latin typeface="Arial Narrow"/>
                <a:ea typeface="Verdana" pitchFamily="34" charset="0"/>
                <a:cs typeface="Arial Narrow"/>
              </a:rPr>
              <a:t>power</a:t>
            </a:r>
            <a:endParaRPr lang="en-GB" sz="3600" b="1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8761" y="1600200"/>
            <a:ext cx="8319724" cy="5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just" defTabSz="914156">
              <a:lnSpc>
                <a:spcPct val="115000"/>
              </a:lnSpc>
            </a:pPr>
            <a:r>
              <a:rPr lang="en-GB" sz="2400" dirty="0">
                <a:latin typeface="Arial Narrow"/>
                <a:ea typeface="Verdana" pitchFamily="34" charset="0"/>
                <a:cs typeface="Arial Narrow"/>
              </a:rPr>
              <a:t>The energy given</a:t>
            </a:r>
            <a:r>
              <a:rPr lang="en-GB" sz="2400" dirty="0" smtClean="0">
                <a:latin typeface="Arial Narrow"/>
                <a:ea typeface="Verdana" pitchFamily="34" charset="0"/>
                <a:cs typeface="Arial Narrow"/>
              </a:rPr>
              <a:t> to </a:t>
            </a:r>
            <a:r>
              <a:rPr lang="en-GB" sz="2400" dirty="0">
                <a:latin typeface="Arial Narrow"/>
                <a:ea typeface="Verdana" pitchFamily="34" charset="0"/>
                <a:cs typeface="Arial Narrow"/>
              </a:rPr>
              <a:t>the turbine blades is given by (Bernoulli):</a:t>
            </a:r>
            <a:endParaRPr lang="en-US" sz="2400" dirty="0">
              <a:latin typeface="Arial Narrow"/>
              <a:ea typeface="Verdana" pitchFamily="34" charset="0"/>
              <a:cs typeface="Arial Narrow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50758" y="2362702"/>
            <a:ext cx="5488340" cy="831600"/>
            <a:chOff x="639" y="1882"/>
            <a:chExt cx="3458" cy="52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636" y="2029"/>
              <a:ext cx="22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b="1" dirty="0">
                  <a:solidFill>
                    <a:srgbClr val="FF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78" y="2161"/>
              <a:ext cx="570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H">
                <a:solidFill>
                  <a:srgbClr val="FF0000"/>
                </a:solidFill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835" y="1882"/>
              <a:ext cx="320" cy="276"/>
              <a:chOff x="2835" y="1882"/>
              <a:chExt cx="320" cy="276"/>
            </a:xfrm>
          </p:grpSpPr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2835" y="1882"/>
                <a:ext cx="31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b="1" i="1" dirty="0">
                    <a:solidFill>
                      <a:srgbClr val="FF0000"/>
                    </a:solidFill>
                    <a:latin typeface="Arial" pitchFamily="34" charset="0"/>
                  </a:rPr>
                  <a:t>v</a:t>
                </a:r>
                <a:r>
                  <a:rPr lang="en-GB" sz="2400" b="1" baseline="-25000" dirty="0">
                    <a:solidFill>
                      <a:srgbClr val="FF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2958" y="1887"/>
                <a:ext cx="19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400" b="1" baseline="30000" dirty="0">
                    <a:solidFill>
                      <a:srgbClr val="FF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2906" y="1965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53" y="2130"/>
              <a:ext cx="2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b="1" dirty="0">
                  <a:solidFill>
                    <a:srgbClr val="FF0000"/>
                  </a:solidFill>
                  <a:latin typeface="Arial" pitchFamily="34" charset="0"/>
                </a:rPr>
                <a:t>2</a:t>
              </a: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639" y="1891"/>
              <a:ext cx="899" cy="479"/>
              <a:chOff x="639" y="1891"/>
              <a:chExt cx="899" cy="479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639" y="2003"/>
                <a:ext cx="545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7969" tIns="48984" rIns="97969" bIns="48984">
                <a:spAutoFit/>
              </a:bodyPr>
              <a:lstStyle/>
              <a:p>
                <a:pPr algn="just" defTabSz="914156"/>
                <a:r>
                  <a:rPr lang="en-GB" sz="2200" b="1" dirty="0">
                    <a:solidFill>
                      <a:srgbClr val="FF0000"/>
                    </a:solidFill>
                    <a:latin typeface="Arial" pitchFamily="34" charset="0"/>
                  </a:rPr>
                  <a:t>g·</a:t>
                </a:r>
                <a:r>
                  <a:rPr lang="en-GB" sz="2200" b="1" i="1" dirty="0">
                    <a:solidFill>
                      <a:srgbClr val="FF0000"/>
                    </a:solidFill>
                    <a:latin typeface="Arial" pitchFamily="34" charset="0"/>
                  </a:rPr>
                  <a:t>Z</a:t>
                </a:r>
                <a:r>
                  <a:rPr lang="en-GB" sz="2400" b="1" baseline="-25000" dirty="0">
                    <a:solidFill>
                      <a:srgbClr val="FF0000"/>
                    </a:solidFill>
                    <a:latin typeface="Arial" pitchFamily="34" charset="0"/>
                  </a:rPr>
                  <a:t>1</a:t>
                </a:r>
                <a:endParaRPr lang="en-GB" sz="2200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19" y="2024"/>
                <a:ext cx="22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b="1" dirty="0">
                    <a:solidFill>
                      <a:srgbClr val="FF0000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1256" y="2161"/>
                <a:ext cx="218" cy="0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1199" y="1891"/>
                <a:ext cx="3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b="1" i="1" dirty="0">
                    <a:solidFill>
                      <a:srgbClr val="FF0000"/>
                    </a:solidFill>
                    <a:latin typeface="Arial" pitchFamily="34" charset="0"/>
                  </a:rPr>
                  <a:t>P</a:t>
                </a:r>
                <a:r>
                  <a:rPr lang="en-GB" sz="2400" b="1" baseline="-25000" dirty="0">
                    <a:solidFill>
                      <a:srgbClr val="FF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1241" y="2114"/>
                <a:ext cx="21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000" b="1" dirty="0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</a:p>
            </p:txBody>
          </p:sp>
          <p:sp>
            <p:nvSpPr>
              <p:cNvPr id="32" name="AutoShape 18"/>
              <p:cNvSpPr>
                <a:spLocks noChangeArrowheads="1"/>
              </p:cNvSpPr>
              <p:nvPr/>
            </p:nvSpPr>
            <p:spPr bwMode="auto">
              <a:xfrm>
                <a:off x="651" y="1936"/>
                <a:ext cx="875" cy="427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536" y="2019"/>
              <a:ext cx="18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b="1" dirty="0">
                  <a:solidFill>
                    <a:srgbClr val="FF0000"/>
                  </a:solidFill>
                  <a:latin typeface="Arial" pitchFamily="34" charset="0"/>
                </a:rPr>
                <a:t>-</a:t>
              </a:r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722" y="1891"/>
              <a:ext cx="899" cy="479"/>
              <a:chOff x="1722" y="2039"/>
              <a:chExt cx="899" cy="479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1722" y="2151"/>
                <a:ext cx="54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969" tIns="48984" rIns="97969" bIns="48984">
                <a:spAutoFit/>
              </a:bodyPr>
              <a:lstStyle/>
              <a:p>
                <a:pPr algn="just" defTabSz="914156"/>
                <a:r>
                  <a:rPr lang="en-GB" sz="2200" b="1" dirty="0">
                    <a:solidFill>
                      <a:srgbClr val="FF0000"/>
                    </a:solidFill>
                    <a:latin typeface="Arial" pitchFamily="34" charset="0"/>
                  </a:rPr>
                  <a:t>g·</a:t>
                </a:r>
                <a:r>
                  <a:rPr lang="en-GB" sz="2200" b="1" i="1" dirty="0">
                    <a:solidFill>
                      <a:srgbClr val="FF0000"/>
                    </a:solidFill>
                    <a:latin typeface="Arial" pitchFamily="34" charset="0"/>
                  </a:rPr>
                  <a:t>Z</a:t>
                </a:r>
                <a:r>
                  <a:rPr lang="en-GB" sz="2400" b="1" baseline="-25000" dirty="0">
                    <a:solidFill>
                      <a:srgbClr val="FF0000"/>
                    </a:solidFill>
                    <a:latin typeface="Arial" pitchFamily="34" charset="0"/>
                  </a:rPr>
                  <a:t>2</a:t>
                </a:r>
                <a:endParaRPr lang="en-GB" sz="2200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2102" y="2172"/>
                <a:ext cx="22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b="1" dirty="0">
                    <a:solidFill>
                      <a:srgbClr val="FF0000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2339" y="2309"/>
                <a:ext cx="218" cy="0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282" y="2039"/>
                <a:ext cx="3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b="1" i="1" dirty="0">
                    <a:solidFill>
                      <a:srgbClr val="FF0000"/>
                    </a:solidFill>
                    <a:latin typeface="Arial" pitchFamily="34" charset="0"/>
                  </a:rPr>
                  <a:t>P</a:t>
                </a:r>
                <a:r>
                  <a:rPr lang="en-GB" sz="2400" b="1" baseline="-25000" dirty="0">
                    <a:solidFill>
                      <a:srgbClr val="FF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2324" y="2262"/>
                <a:ext cx="21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000" b="1" dirty="0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</a:p>
            </p:txBody>
          </p:sp>
          <p:sp>
            <p:nvSpPr>
              <p:cNvPr id="26" name="AutoShape 26"/>
              <p:cNvSpPr>
                <a:spLocks noChangeArrowheads="1"/>
              </p:cNvSpPr>
              <p:nvPr/>
            </p:nvSpPr>
            <p:spPr bwMode="auto">
              <a:xfrm>
                <a:off x="1734" y="2084"/>
                <a:ext cx="875" cy="427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038" y="1891"/>
              <a:ext cx="18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b="1" dirty="0">
                  <a:solidFill>
                    <a:srgbClr val="FF0000"/>
                  </a:solidFill>
                  <a:latin typeface="Arial" pitchFamily="34" charset="0"/>
                </a:rPr>
                <a:t>-</a:t>
              </a:r>
            </a:p>
          </p:txBody>
        </p: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3163" y="1882"/>
              <a:ext cx="320" cy="276"/>
              <a:chOff x="3911" y="1717"/>
              <a:chExt cx="320" cy="276"/>
            </a:xfrm>
          </p:grpSpPr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3911" y="1717"/>
                <a:ext cx="31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b="1" i="1" dirty="0">
                    <a:solidFill>
                      <a:srgbClr val="FF0000"/>
                    </a:solidFill>
                    <a:latin typeface="Arial" pitchFamily="34" charset="0"/>
                  </a:rPr>
                  <a:t>v</a:t>
                </a:r>
                <a:r>
                  <a:rPr lang="en-GB" sz="2400" b="1" baseline="-25000" dirty="0">
                    <a:solidFill>
                      <a:srgbClr val="FF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auto">
              <a:xfrm>
                <a:off x="4034" y="1722"/>
                <a:ext cx="19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400" b="1" baseline="30000" dirty="0">
                    <a:solidFill>
                      <a:srgbClr val="FF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3982" y="1800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480" y="2033"/>
              <a:ext cx="22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b="1" dirty="0">
                  <a:solidFill>
                    <a:srgbClr val="FF00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3673" y="2011"/>
              <a:ext cx="4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b="1" i="1" dirty="0">
                  <a:solidFill>
                    <a:srgbClr val="FF0000"/>
                  </a:solidFill>
                  <a:latin typeface="Arial" pitchFamily="34" charset="0"/>
                </a:rPr>
                <a:t>w</a:t>
              </a:r>
              <a:r>
                <a:rPr lang="en-GB" sz="2200" b="1" baseline="-25000" dirty="0">
                  <a:solidFill>
                    <a:srgbClr val="FF0000"/>
                  </a:solidFill>
                  <a:latin typeface="Arial" pitchFamily="34" charset="0"/>
                </a:rPr>
                <a:t>12</a:t>
              </a:r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242524" y="3573016"/>
            <a:ext cx="6214935" cy="406506"/>
            <a:chOff x="163" y="2890"/>
            <a:chExt cx="3915" cy="257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63" y="2890"/>
              <a:ext cx="102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000" dirty="0">
                  <a:latin typeface="Arial Narrow"/>
                  <a:cs typeface="Arial Narrow"/>
                </a:rPr>
                <a:t>   Components: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439" y="2890"/>
              <a:ext cx="13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000" dirty="0">
                  <a:latin typeface="Arial Narrow"/>
                  <a:cs typeface="Arial Narrow"/>
                </a:rPr>
                <a:t>  </a:t>
              </a:r>
              <a:r>
                <a:rPr lang="en-GB" sz="2000" dirty="0" smtClean="0">
                  <a:latin typeface="Arial Narrow"/>
                  <a:cs typeface="Arial Narrow"/>
                </a:rPr>
                <a:t>potential (pressure)</a:t>
              </a:r>
              <a:endParaRPr lang="en-GB" sz="2000" dirty="0">
                <a:latin typeface="Arial Narrow"/>
                <a:cs typeface="Arial Narrow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981" y="2890"/>
              <a:ext cx="109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000" dirty="0">
                  <a:latin typeface="Arial Narrow"/>
                  <a:cs typeface="Arial Narrow"/>
                </a:rPr>
                <a:t>   </a:t>
              </a:r>
              <a:r>
                <a:rPr lang="en-GB" sz="2000" dirty="0" smtClean="0">
                  <a:latin typeface="Arial Narrow"/>
                  <a:cs typeface="Arial Narrow"/>
                </a:rPr>
                <a:t>kinetic (speed)</a:t>
              </a:r>
              <a:endParaRPr lang="en-GB" sz="2000" dirty="0">
                <a:latin typeface="Arial Narrow"/>
                <a:cs typeface="Arial Narrow"/>
              </a:endParaRPr>
            </a:p>
          </p:txBody>
        </p:sp>
      </p:grp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6403001" y="3068960"/>
            <a:ext cx="2359269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914156"/>
            <a:r>
              <a:rPr lang="en-GB" sz="2000" baseline="-25000" dirty="0">
                <a:latin typeface="Arial Narrow"/>
                <a:cs typeface="Arial Narrow"/>
              </a:rPr>
              <a:t>1 </a:t>
            </a:r>
            <a:r>
              <a:rPr lang="en-GB" sz="2000" dirty="0" err="1">
                <a:latin typeface="Arial Narrow"/>
                <a:cs typeface="Arial Narrow"/>
                <a:sym typeface="Symbol" pitchFamily="18" charset="2"/>
              </a:rPr>
              <a:t></a:t>
            </a:r>
            <a:r>
              <a:rPr lang="en-GB" sz="2000" dirty="0">
                <a:latin typeface="Arial Narrow"/>
                <a:cs typeface="Arial Narrow"/>
                <a:sym typeface="Symbol" pitchFamily="18" charset="2"/>
              </a:rPr>
              <a:t> inlet gate </a:t>
            </a:r>
          </a:p>
          <a:p>
            <a:pPr defTabSz="914156"/>
            <a:r>
              <a:rPr lang="en-GB" sz="2000" dirty="0">
                <a:latin typeface="Arial Narrow"/>
                <a:cs typeface="Arial Narrow"/>
                <a:sym typeface="Symbol" pitchFamily="18" charset="2"/>
              </a:rPr>
              <a:t>       of the wheel</a:t>
            </a:r>
            <a:endParaRPr lang="en-GB" sz="2000" dirty="0">
              <a:latin typeface="Arial Narrow"/>
              <a:cs typeface="Arial Narrow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403001" y="3911171"/>
            <a:ext cx="2557096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914156"/>
            <a:r>
              <a:rPr lang="en-GB" sz="2000" baseline="-25000" dirty="0">
                <a:latin typeface="Arial Narrow"/>
                <a:cs typeface="Arial Narrow"/>
              </a:rPr>
              <a:t>2 </a:t>
            </a:r>
            <a:r>
              <a:rPr lang="en-GB" sz="2000" dirty="0" err="1">
                <a:latin typeface="Arial Narrow"/>
                <a:cs typeface="Arial Narrow"/>
                <a:sym typeface="Symbol" pitchFamily="18" charset="2"/>
              </a:rPr>
              <a:t></a:t>
            </a:r>
            <a:r>
              <a:rPr lang="en-GB" sz="2000" dirty="0">
                <a:latin typeface="Arial Narrow"/>
                <a:cs typeface="Arial Narrow"/>
                <a:sym typeface="Symbol" pitchFamily="18" charset="2"/>
              </a:rPr>
              <a:t> outlet gate</a:t>
            </a:r>
          </a:p>
          <a:p>
            <a:pPr defTabSz="914156"/>
            <a:r>
              <a:rPr lang="en-GB" sz="2000" dirty="0">
                <a:latin typeface="Arial Narrow"/>
                <a:cs typeface="Arial Narrow"/>
                <a:sym typeface="Symbol" pitchFamily="18" charset="2"/>
              </a:rPr>
              <a:t>       of the wheel</a:t>
            </a:r>
            <a:endParaRPr lang="en-GB" sz="2000" dirty="0">
              <a:latin typeface="Arial Narrow"/>
              <a:cs typeface="Arial Narrow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58089"/>
              </p:ext>
            </p:extLst>
          </p:nvPr>
        </p:nvGraphicFramePr>
        <p:xfrm>
          <a:off x="8023915" y="2348880"/>
          <a:ext cx="1012581" cy="75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3" imgW="660400" imgH="495300" progId="Equation.3">
                  <p:embed/>
                </p:oleObj>
              </mc:Choice>
              <mc:Fallback>
                <p:oleObj name="Equation" r:id="rId3" imgW="660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915" y="2348880"/>
                        <a:ext cx="1012581" cy="75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11029"/>
              </p:ext>
            </p:extLst>
          </p:nvPr>
        </p:nvGraphicFramePr>
        <p:xfrm>
          <a:off x="2123728" y="729737"/>
          <a:ext cx="42132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5" imgW="2540000" imgH="546100" progId="Equation.3">
                  <p:embed/>
                </p:oleObj>
              </mc:Choice>
              <mc:Fallback>
                <p:oleObj name="Equation" r:id="rId5" imgW="2540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729737"/>
                        <a:ext cx="421322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60980"/>
              </p:ext>
            </p:extLst>
          </p:nvPr>
        </p:nvGraphicFramePr>
        <p:xfrm>
          <a:off x="467082" y="4910319"/>
          <a:ext cx="2839135" cy="89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7" imgW="1168400" imgH="368300" progId="Equation.3">
                  <p:embed/>
                </p:oleObj>
              </mc:Choice>
              <mc:Fallback>
                <p:oleObj name="Equation" r:id="rId7" imgW="1168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2" y="4910319"/>
                        <a:ext cx="2839135" cy="894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156012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1000 kg/m</a:t>
            </a:r>
            <a:r>
              <a:rPr lang="en-US" baseline="30000" dirty="0" smtClean="0">
                <a:latin typeface="Arial Narrow"/>
                <a:cs typeface="Arial Narrow"/>
              </a:rPr>
              <a:t>3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51720" y="6142083"/>
            <a:ext cx="161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v</a:t>
            </a:r>
            <a:r>
              <a:rPr lang="en-US" dirty="0" smtClean="0">
                <a:latin typeface="Arial Narrow"/>
                <a:cs typeface="Arial Narrow"/>
              </a:rPr>
              <a:t>olume flow m</a:t>
            </a:r>
            <a:r>
              <a:rPr lang="en-US" baseline="30000" dirty="0" smtClean="0">
                <a:latin typeface="Arial Narrow"/>
                <a:cs typeface="Arial Narrow"/>
              </a:rPr>
              <a:t>3</a:t>
            </a:r>
            <a:r>
              <a:rPr lang="en-US" dirty="0" smtClean="0">
                <a:latin typeface="Arial Narrow"/>
                <a:cs typeface="Arial Narrow"/>
              </a:rPr>
              <a:t>/s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55776" y="4499828"/>
            <a:ext cx="10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9.81 m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/s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23928" y="5291916"/>
            <a:ext cx="214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h</a:t>
            </a:r>
            <a:r>
              <a:rPr lang="fr-CH" dirty="0" smtClean="0">
                <a:latin typeface="Arial Narrow"/>
                <a:cs typeface="Arial Narrow"/>
              </a:rPr>
              <a:t>ead (height drop in m)</a:t>
            </a:r>
            <a:endParaRPr lang="en-US" baseline="30000" dirty="0">
              <a:latin typeface="Arial Narrow"/>
              <a:cs typeface="Arial Narrow"/>
            </a:endParaRPr>
          </a:p>
        </p:txBody>
      </p:sp>
      <p:cxnSp>
        <p:nvCxnSpPr>
          <p:cNvPr id="56" name="Straight Connector 55"/>
          <p:cNvCxnSpPr>
            <a:endCxn id="3" idx="0"/>
          </p:cNvCxnSpPr>
          <p:nvPr/>
        </p:nvCxnSpPr>
        <p:spPr>
          <a:xfrm flipH="1">
            <a:off x="982502" y="5805264"/>
            <a:ext cx="421146" cy="350748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307769" y="5733256"/>
            <a:ext cx="248007" cy="422756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347864" y="5517232"/>
            <a:ext cx="576064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657834" y="4869160"/>
            <a:ext cx="185974" cy="422756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46" grpId="0" autoUpdateAnimBg="0"/>
      <p:bldP spid="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7" y="315829"/>
            <a:ext cx="962736" cy="363172"/>
          </a:xfrm>
          <a:prstGeom prst="rect">
            <a:avLst/>
          </a:prstGeom>
          <a:noFill/>
        </p:spPr>
        <p:txBody>
          <a:bodyPr wrap="none" lIns="85341" tIns="42670" rIns="85341" bIns="42670" rtlCol="0">
            <a:spAutoFit/>
          </a:bodyPr>
          <a:lstStyle/>
          <a:p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35</a:t>
            </a:r>
          </a:p>
          <a:p>
            <a:r>
              <a:rPr lang="fr-CH" sz="900" b="1" dirty="0">
                <a:solidFill>
                  <a:schemeClr val="bg1"/>
                </a:solidFill>
                <a:latin typeface="Arial Narrow" pitchFamily="34" charset="0"/>
              </a:rPr>
              <a:t>HYDROPOWER 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2127" y="315829"/>
            <a:ext cx="7384073" cy="64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1" tIns="42670" rIns="85341" bIns="42670">
            <a:spAutoFit/>
          </a:bodyPr>
          <a:lstStyle/>
          <a:p>
            <a:pPr algn="just" eaLnBrk="1" hangingPunct="1"/>
            <a:r>
              <a:rPr lang="en-GB" sz="3600" b="1" dirty="0" smtClean="0">
                <a:latin typeface="Arial Narrow"/>
                <a:ea typeface="Verdana" pitchFamily="34" charset="0"/>
                <a:cs typeface="Arial Narrow"/>
              </a:rPr>
              <a:t>Specific</a:t>
            </a:r>
            <a:r>
              <a:rPr lang="en-GB" sz="3600" b="1" dirty="0">
                <a:latin typeface="Arial Narrow"/>
                <a:ea typeface="Verdana" pitchFamily="34" charset="0"/>
                <a:cs typeface="Arial Narrow"/>
              </a:rPr>
              <a:t> </a:t>
            </a:r>
            <a:r>
              <a:rPr lang="en-GB" sz="3600" b="1" dirty="0" smtClean="0">
                <a:latin typeface="Arial Narrow"/>
                <a:ea typeface="Verdana" pitchFamily="34" charset="0"/>
                <a:cs typeface="Arial Narrow"/>
              </a:rPr>
              <a:t>turbine</a:t>
            </a:r>
            <a:r>
              <a:rPr lang="en-GB" sz="3600" b="1" dirty="0" smtClean="0">
                <a:latin typeface="Arial Narrow"/>
                <a:ea typeface="Verdana" pitchFamily="34" charset="0"/>
                <a:cs typeface="Arial Narrow"/>
              </a:rPr>
              <a:t> </a:t>
            </a:r>
            <a:r>
              <a:rPr lang="en-GB" sz="3600" b="1" dirty="0" smtClean="0">
                <a:latin typeface="Arial Narrow"/>
                <a:ea typeface="Verdana" pitchFamily="34" charset="0"/>
                <a:cs typeface="Arial Narrow"/>
              </a:rPr>
              <a:t>speed</a:t>
            </a:r>
            <a:endParaRPr lang="en-GB" sz="3600" b="1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295400"/>
            <a:ext cx="8350601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just" defTabSz="914156"/>
            <a:r>
              <a:rPr lang="en-GB" sz="2400" dirty="0">
                <a:latin typeface="Arial Narrow"/>
                <a:ea typeface="Verdana" pitchFamily="34" charset="0"/>
                <a:cs typeface="Arial Narrow"/>
              </a:rPr>
              <a:t>The essential characteristics of a water turbine</a:t>
            </a:r>
            <a:r>
              <a:rPr lang="en-GB" sz="2400" dirty="0" smtClean="0">
                <a:latin typeface="Arial Narrow"/>
                <a:ea typeface="Verdana" pitchFamily="34" charset="0"/>
                <a:cs typeface="Arial Narrow"/>
              </a:rPr>
              <a:t> are summarized in a </a:t>
            </a:r>
            <a:r>
              <a:rPr lang="en-GB" sz="2400" b="1" dirty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single parameter</a:t>
            </a:r>
            <a:r>
              <a:rPr lang="en-GB" sz="2400" dirty="0">
                <a:latin typeface="Arial Narrow"/>
                <a:ea typeface="Verdana" pitchFamily="34" charset="0"/>
                <a:cs typeface="Arial Narrow"/>
              </a:rPr>
              <a:t>, the </a:t>
            </a:r>
            <a:r>
              <a:rPr lang="en-GB" sz="2400" i="1" dirty="0">
                <a:latin typeface="Arial Narrow"/>
                <a:ea typeface="Verdana" pitchFamily="34" charset="0"/>
                <a:cs typeface="Arial Narrow"/>
              </a:rPr>
              <a:t>specific speed</a:t>
            </a:r>
            <a:r>
              <a:rPr lang="en-GB" sz="2400" dirty="0">
                <a:latin typeface="Arial Narrow"/>
                <a:ea typeface="Verdana" pitchFamily="34" charset="0"/>
                <a:cs typeface="Arial Narrow"/>
              </a:rPr>
              <a:t> </a:t>
            </a:r>
            <a:r>
              <a:rPr lang="en-GB" sz="2400" dirty="0">
                <a:latin typeface="Symbol" charset="2"/>
                <a:cs typeface="Symbol" charset="2"/>
              </a:rPr>
              <a:t>u</a:t>
            </a:r>
            <a:r>
              <a:rPr lang="en-GB" sz="2400" dirty="0">
                <a:latin typeface="Symbol" charset="2"/>
                <a:ea typeface="Verdana" pitchFamily="34" charset="0"/>
                <a:cs typeface="Symbol" charset="2"/>
              </a:rPr>
              <a:t>:</a:t>
            </a:r>
            <a:endParaRPr lang="en-US" sz="2400" dirty="0">
              <a:latin typeface="Symbol" charset="2"/>
              <a:ea typeface="Verdana" pitchFamily="34" charset="0"/>
              <a:cs typeface="Symbol" charset="2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199041" y="2277176"/>
            <a:ext cx="1933224" cy="1553494"/>
            <a:chOff x="1920" y="2146"/>
            <a:chExt cx="1217" cy="97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20" y="2606"/>
              <a:ext cx="38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400" dirty="0" err="1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u</a:t>
              </a:r>
              <a:r>
                <a:rPr lang="en-GB" sz="2200" dirty="0">
                  <a:solidFill>
                    <a:srgbClr val="FF0000"/>
                  </a:solidFill>
                  <a:latin typeface="Helvetica" pitchFamily="34" charset="0"/>
                  <a:cs typeface="Times New Roman" pitchFamily="18" charset="0"/>
                </a:rPr>
                <a:t> = 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289" y="2374"/>
              <a:ext cx="30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400" dirty="0" err="1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GB" sz="2400" dirty="0" err="1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  <a:sym typeface="Symbol" pitchFamily="18" charset="2"/>
                </a:rPr>
                <a:t></a:t>
              </a:r>
              <a:endParaRPr lang="en-GB" sz="24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46" y="2146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200" dirty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565" y="2230"/>
              <a:ext cx="572" cy="538"/>
              <a:chOff x="2139" y="2521"/>
              <a:chExt cx="572" cy="538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155" y="2595"/>
                <a:ext cx="286" cy="464"/>
                <a:chOff x="2155" y="2595"/>
                <a:chExt cx="286" cy="464"/>
              </a:xfrm>
            </p:grpSpPr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>
                  <a:off x="2206" y="2842"/>
                  <a:ext cx="172" cy="0"/>
                </a:xfrm>
                <a:prstGeom prst="line">
                  <a:avLst/>
                </a:prstGeom>
                <a:noFill/>
                <a:ln w="28575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CH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2180" y="2764"/>
                  <a:ext cx="238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7969" tIns="48984" rIns="97969" bIns="48984">
                  <a:spAutoFit/>
                </a:bodyPr>
                <a:lstStyle/>
                <a:p>
                  <a:pPr defTabSz="914156"/>
                  <a:r>
                    <a:rPr lang="en-GB" sz="2400" dirty="0">
                      <a:solidFill>
                        <a:srgbClr val="FF0000"/>
                      </a:solidFill>
                      <a:latin typeface="Symbol" pitchFamily="18" charset="2"/>
                      <a:cs typeface="Times New Roman" pitchFamily="18" charset="0"/>
                    </a:rPr>
                    <a:t>p</a:t>
                  </a:r>
                </a:p>
              </p:txBody>
            </p:sp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2155" y="2595"/>
                  <a:ext cx="286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7969" tIns="48984" rIns="97969" bIns="48984">
                  <a:spAutoFit/>
                </a:bodyPr>
                <a:lstStyle/>
                <a:p>
                  <a:pPr defTabSz="914156"/>
                  <a:r>
                    <a:rPr lang="en-GB" sz="2200" i="1" dirty="0">
                      <a:solidFill>
                        <a:srgbClr val="FF0000"/>
                      </a:solidFill>
                      <a:latin typeface="Arial" pitchFamily="34" charset="0"/>
                      <a:cs typeface="Times New Roman" pitchFamily="18" charset="0"/>
                    </a:rPr>
                    <a:t>V</a:t>
                  </a:r>
                </a:p>
              </p:txBody>
            </p:sp>
          </p:grp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2139" y="2633"/>
                <a:ext cx="307" cy="374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2407" y="2521"/>
                <a:ext cx="30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1600" dirty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1/2</a:t>
                </a:r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326" y="2748"/>
              <a:ext cx="695" cy="377"/>
              <a:chOff x="2326" y="2734"/>
              <a:chExt cx="695" cy="377"/>
            </a:xfrm>
          </p:grpSpPr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2326" y="2746"/>
                <a:ext cx="695" cy="0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H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2431" y="2835"/>
                <a:ext cx="39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2200" dirty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2</a:t>
                </a:r>
                <a:r>
                  <a:rPr lang="en-GB" sz="2200" i="1" dirty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w</a:t>
                </a:r>
              </a:p>
            </p:txBody>
          </p:sp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2461" y="2874"/>
                <a:ext cx="291" cy="187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2707" y="2734"/>
                <a:ext cx="30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7969" tIns="48984" rIns="97969" bIns="48984">
                <a:spAutoFit/>
              </a:bodyPr>
              <a:lstStyle/>
              <a:p>
                <a:pPr defTabSz="914156"/>
                <a:r>
                  <a:rPr lang="en-GB" sz="1600" dirty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3/4</a:t>
                </a:r>
              </a:p>
            </p:txBody>
          </p:sp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569176" y="2148760"/>
            <a:ext cx="3297207" cy="406900"/>
            <a:chOff x="2783" y="2051"/>
            <a:chExt cx="2079" cy="256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783" y="2132"/>
              <a:ext cx="680" cy="172"/>
            </a:xfrm>
            <a:custGeom>
              <a:avLst/>
              <a:gdLst>
                <a:gd name="T0" fmla="*/ 0 w 680"/>
                <a:gd name="T1" fmla="*/ 172 h 172"/>
                <a:gd name="T2" fmla="*/ 217 w 680"/>
                <a:gd name="T3" fmla="*/ 0 h 172"/>
                <a:gd name="T4" fmla="*/ 680 w 680"/>
                <a:gd name="T5" fmla="*/ 0 h 172"/>
                <a:gd name="T6" fmla="*/ 0 60000 65536"/>
                <a:gd name="T7" fmla="*/ 0 60000 65536"/>
                <a:gd name="T8" fmla="*/ 0 60000 65536"/>
                <a:gd name="T9" fmla="*/ 0 w 680"/>
                <a:gd name="T10" fmla="*/ 0 h 172"/>
                <a:gd name="T11" fmla="*/ 680 w 680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172">
                  <a:moveTo>
                    <a:pt x="0" y="172"/>
                  </a:moveTo>
                  <a:lnTo>
                    <a:pt x="217" y="0"/>
                  </a:lnTo>
                  <a:lnTo>
                    <a:pt x="68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H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487" y="2051"/>
              <a:ext cx="137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2000" dirty="0">
                  <a:latin typeface="Arial Narrow"/>
                  <a:cs typeface="Arial Narrow"/>
                </a:rPr>
                <a:t>v</a:t>
              </a:r>
              <a:r>
                <a:rPr lang="en-GB" sz="2000" dirty="0" smtClean="0">
                  <a:latin typeface="Arial Narrow"/>
                  <a:cs typeface="Arial Narrow"/>
                </a:rPr>
                <a:t>olumetric </a:t>
              </a:r>
              <a:r>
                <a:rPr lang="en-GB" sz="2000" dirty="0">
                  <a:latin typeface="Arial Narrow"/>
                  <a:cs typeface="Arial Narrow"/>
                </a:rPr>
                <a:t>flow [m</a:t>
              </a:r>
              <a:r>
                <a:rPr lang="en-GB" sz="2000" baseline="30000" dirty="0">
                  <a:latin typeface="Arial Narrow"/>
                  <a:cs typeface="Arial Narrow"/>
                </a:rPr>
                <a:t>3</a:t>
              </a:r>
              <a:r>
                <a:rPr lang="en-GB" sz="2000" dirty="0">
                  <a:latin typeface="Arial Narrow"/>
                  <a:cs typeface="Arial Narrow"/>
                </a:rPr>
                <a:t>/s]</a:t>
              </a:r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475507" y="2278632"/>
            <a:ext cx="3498722" cy="497534"/>
            <a:chOff x="204" y="2147"/>
            <a:chExt cx="2204" cy="313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 flipH="1">
              <a:off x="1728" y="2288"/>
              <a:ext cx="680" cy="172"/>
            </a:xfrm>
            <a:custGeom>
              <a:avLst/>
              <a:gdLst>
                <a:gd name="T0" fmla="*/ 0 w 680"/>
                <a:gd name="T1" fmla="*/ 172 h 172"/>
                <a:gd name="T2" fmla="*/ 217 w 680"/>
                <a:gd name="T3" fmla="*/ 0 h 172"/>
                <a:gd name="T4" fmla="*/ 680 w 680"/>
                <a:gd name="T5" fmla="*/ 0 h 172"/>
                <a:gd name="T6" fmla="*/ 0 60000 65536"/>
                <a:gd name="T7" fmla="*/ 0 60000 65536"/>
                <a:gd name="T8" fmla="*/ 0 60000 65536"/>
                <a:gd name="T9" fmla="*/ 0 w 680"/>
                <a:gd name="T10" fmla="*/ 0 h 172"/>
                <a:gd name="T11" fmla="*/ 680 w 680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172">
                  <a:moveTo>
                    <a:pt x="0" y="172"/>
                  </a:moveTo>
                  <a:lnTo>
                    <a:pt x="217" y="0"/>
                  </a:lnTo>
                  <a:lnTo>
                    <a:pt x="68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H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04" y="2147"/>
              <a:ext cx="162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7969" tIns="48984" rIns="97969" bIns="48984">
              <a:spAutoFit/>
            </a:bodyPr>
            <a:lstStyle/>
            <a:p>
              <a:pPr defTabSz="914156"/>
              <a:r>
                <a:rPr lang="en-GB" sz="2000" dirty="0">
                  <a:latin typeface="Arial Narrow"/>
                  <a:cs typeface="Arial Narrow"/>
                </a:rPr>
                <a:t>angular speed [rad/s]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4387468" y="3357773"/>
            <a:ext cx="4415203" cy="1330524"/>
            <a:chOff x="2669" y="2826"/>
            <a:chExt cx="2781" cy="839"/>
          </a:xfrm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 flipV="1">
              <a:off x="2669" y="3123"/>
              <a:ext cx="762" cy="172"/>
            </a:xfrm>
            <a:custGeom>
              <a:avLst/>
              <a:gdLst>
                <a:gd name="T0" fmla="*/ 0 w 680"/>
                <a:gd name="T1" fmla="*/ 172 h 172"/>
                <a:gd name="T2" fmla="*/ 243 w 680"/>
                <a:gd name="T3" fmla="*/ 0 h 172"/>
                <a:gd name="T4" fmla="*/ 762 w 680"/>
                <a:gd name="T5" fmla="*/ 0 h 172"/>
                <a:gd name="T6" fmla="*/ 0 60000 65536"/>
                <a:gd name="T7" fmla="*/ 0 60000 65536"/>
                <a:gd name="T8" fmla="*/ 0 60000 65536"/>
                <a:gd name="T9" fmla="*/ 0 w 680"/>
                <a:gd name="T10" fmla="*/ 0 h 172"/>
                <a:gd name="T11" fmla="*/ 680 w 680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172">
                  <a:moveTo>
                    <a:pt x="0" y="172"/>
                  </a:moveTo>
                  <a:lnTo>
                    <a:pt x="217" y="0"/>
                  </a:lnTo>
                  <a:lnTo>
                    <a:pt x="68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H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484" y="2826"/>
              <a:ext cx="1966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7969" tIns="48984" rIns="97969" bIns="48984">
              <a:spAutoFit/>
            </a:bodyPr>
            <a:lstStyle/>
            <a:p>
              <a:pPr defTabSz="914156"/>
              <a:r>
                <a:rPr lang="en-GB" sz="2000" dirty="0">
                  <a:latin typeface="Arial Narrow"/>
                  <a:cs typeface="Arial Narrow"/>
                </a:rPr>
                <a:t>m</a:t>
              </a:r>
              <a:r>
                <a:rPr lang="en-GB" sz="2000" dirty="0" smtClean="0">
                  <a:latin typeface="Arial Narrow"/>
                  <a:cs typeface="Arial Narrow"/>
                </a:rPr>
                <a:t>ass </a:t>
              </a:r>
              <a:r>
                <a:rPr lang="en-GB" sz="2000" dirty="0">
                  <a:latin typeface="Arial Narrow"/>
                  <a:cs typeface="Arial Narrow"/>
                </a:rPr>
                <a:t>energy at disposal  for the turbine [J/kg</a:t>
              </a:r>
              <a:r>
                <a:rPr lang="en-GB" sz="2000" dirty="0" smtClean="0">
                  <a:latin typeface="Arial Narrow"/>
                  <a:cs typeface="Arial Narrow"/>
                </a:rPr>
                <a:t>] </a:t>
              </a:r>
              <a:r>
                <a:rPr lang="en-US" sz="2000" dirty="0" smtClean="0">
                  <a:latin typeface="Arial Narrow"/>
                  <a:cs typeface="Arial Narrow"/>
                </a:rPr>
                <a:t>– </a:t>
              </a:r>
              <a:r>
                <a:rPr lang="en-GB" sz="2000" dirty="0" smtClean="0">
                  <a:latin typeface="Arial Narrow"/>
                  <a:cs typeface="Arial Narrow"/>
                </a:rPr>
                <a:t>given by the height of the water drop and the flow volume</a:t>
              </a:r>
              <a:endParaRPr lang="en-GB" sz="20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625825" y="3164506"/>
            <a:ext cx="4166595" cy="1361411"/>
            <a:chOff x="305" y="2559"/>
            <a:chExt cx="2628" cy="857"/>
          </a:xfrm>
        </p:grpSpPr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05" y="2559"/>
              <a:ext cx="6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dirty="0" err="1"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GB" dirty="0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= </a:t>
              </a:r>
              <a:r>
                <a:rPr lang="en-GB" sz="1600" i="1" dirty="0" err="1">
                  <a:latin typeface="Arial" pitchFamily="34" charset="0"/>
                  <a:cs typeface="Times New Roman" pitchFamily="18" charset="0"/>
                </a:rPr>
                <a:t>n</a:t>
              </a:r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.</a:t>
              </a:r>
              <a:r>
                <a:rPr lang="en-GB" dirty="0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2</a:t>
              </a:r>
              <a:r>
                <a:rPr lang="en-GB" dirty="0">
                  <a:latin typeface="Symbol" pitchFamily="18" charset="2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651" y="2783"/>
              <a:ext cx="179" cy="127"/>
            </a:xfrm>
            <a:custGeom>
              <a:avLst/>
              <a:gdLst>
                <a:gd name="T0" fmla="*/ 0 w 179"/>
                <a:gd name="T1" fmla="*/ 0 h 127"/>
                <a:gd name="T2" fmla="*/ 73 w 179"/>
                <a:gd name="T3" fmla="*/ 127 h 127"/>
                <a:gd name="T4" fmla="*/ 179 w 179"/>
                <a:gd name="T5" fmla="*/ 127 h 127"/>
                <a:gd name="T6" fmla="*/ 0 60000 65536"/>
                <a:gd name="T7" fmla="*/ 0 60000 65536"/>
                <a:gd name="T8" fmla="*/ 0 60000 65536"/>
                <a:gd name="T9" fmla="*/ 0 w 179"/>
                <a:gd name="T10" fmla="*/ 0 h 127"/>
                <a:gd name="T11" fmla="*/ 179 w 179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27">
                  <a:moveTo>
                    <a:pt x="0" y="0"/>
                  </a:moveTo>
                  <a:lnTo>
                    <a:pt x="73" y="127"/>
                  </a:lnTo>
                  <a:lnTo>
                    <a:pt x="179" y="12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H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822" y="2786"/>
              <a:ext cx="147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7969" tIns="48984" rIns="97969" bIns="48984">
              <a:spAutoFit/>
            </a:bodyPr>
            <a:lstStyle/>
            <a:p>
              <a:pPr defTabSz="914156"/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rotation speed </a:t>
              </a:r>
              <a:r>
                <a:rPr lang="en-GB" sz="1600" dirty="0" smtClean="0">
                  <a:latin typeface="Arial" pitchFamily="34" charset="0"/>
                  <a:cs typeface="Times New Roman" pitchFamily="18" charset="0"/>
                </a:rPr>
                <a:t>[rotations per second]</a:t>
              </a:r>
              <a:endParaRPr lang="en-GB" sz="1600" dirty="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604" y="3199"/>
              <a:ext cx="232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7969" tIns="48984" rIns="97969" bIns="48984">
              <a:spAutoFit/>
            </a:bodyPr>
            <a:lstStyle/>
            <a:p>
              <a:pPr defTabSz="914156"/>
              <a:r>
                <a:rPr lang="en-GB" sz="1600" i="1" dirty="0" err="1">
                  <a:latin typeface="Arial" pitchFamily="34" charset="0"/>
                  <a:cs typeface="Times New Roman" pitchFamily="18" charset="0"/>
                </a:rPr>
                <a:t>n</a:t>
              </a:r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 = 50/</a:t>
              </a:r>
              <a:r>
                <a:rPr lang="en-GB" sz="1600" i="1" dirty="0">
                  <a:latin typeface="Arial" pitchFamily="34" charset="0"/>
                  <a:cs typeface="Times New Roman" pitchFamily="18" charset="0"/>
                </a:rPr>
                <a:t>p</a:t>
              </a:r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 (</a:t>
              </a:r>
              <a:r>
                <a:rPr lang="en-GB" sz="1600" i="1" dirty="0" err="1">
                  <a:latin typeface="Arial" pitchFamily="34" charset="0"/>
                  <a:cs typeface="Times New Roman" pitchFamily="18" charset="0"/>
                </a:rPr>
                <a:t>p</a:t>
              </a:r>
              <a:r>
                <a:rPr lang="en-GB" sz="1600" dirty="0">
                  <a:latin typeface="Arial" pitchFamily="34" charset="0"/>
                  <a:cs typeface="Times New Roman" pitchFamily="18" charset="0"/>
                </a:rPr>
                <a:t>: # alternator pairs of poles)</a:t>
              </a:r>
            </a:p>
          </p:txBody>
        </p:sp>
      </p:grp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469870" y="5229200"/>
            <a:ext cx="835060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just" defTabSz="914156"/>
            <a:r>
              <a:rPr lang="en-US" sz="2400" dirty="0" smtClean="0">
                <a:latin typeface="Arial Narrow"/>
                <a:ea typeface="Verdana" pitchFamily="34" charset="0"/>
                <a:cs typeface="Arial Narrow"/>
              </a:rPr>
              <a:t>I</a:t>
            </a:r>
            <a:r>
              <a:rPr lang="en-GB" sz="2400" dirty="0" smtClean="0">
                <a:latin typeface="Arial Narrow"/>
                <a:ea typeface="Verdana" pitchFamily="34" charset="0"/>
                <a:cs typeface="Arial Narrow"/>
              </a:rPr>
              <a:t>f </a:t>
            </a:r>
            <a:r>
              <a:rPr lang="en-GB" sz="2400" dirty="0" smtClean="0">
                <a:latin typeface="Symbol" charset="2"/>
                <a:cs typeface="Symbol" charset="2"/>
              </a:rPr>
              <a:t>u</a:t>
            </a:r>
            <a:r>
              <a:rPr lang="en-GB" sz="2400" dirty="0" smtClean="0">
                <a:latin typeface="Arial Narrow"/>
                <a:cs typeface="Arial Narrow"/>
              </a:rPr>
              <a:t> </a:t>
            </a:r>
            <a:r>
              <a:rPr lang="en-GB" sz="2400" dirty="0" smtClean="0">
                <a:latin typeface="Arial Narrow"/>
                <a:ea typeface="Verdana" pitchFamily="34" charset="0"/>
                <a:cs typeface="Arial Narrow"/>
              </a:rPr>
              <a:t>is low, V vs. w (=V x H) is low, hence the water drop H is high</a:t>
            </a:r>
            <a:endParaRPr lang="en-US" sz="2400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956376" y="4451207"/>
            <a:ext cx="397869" cy="994018"/>
          </a:xfrm>
          <a:custGeom>
            <a:avLst/>
            <a:gdLst>
              <a:gd name="connsiteX0" fmla="*/ 38488 w 397869"/>
              <a:gd name="connsiteY0" fmla="*/ 1731737 h 1731737"/>
              <a:gd name="connsiteX1" fmla="*/ 397705 w 397869"/>
              <a:gd name="connsiteY1" fmla="*/ 872282 h 1731737"/>
              <a:gd name="connsiteX2" fmla="*/ 0 w 397869"/>
              <a:gd name="connsiteY2" fmla="*/ 0 h 173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869" h="1731737">
                <a:moveTo>
                  <a:pt x="38488" y="1731737"/>
                </a:moveTo>
                <a:cubicBezTo>
                  <a:pt x="221304" y="1446321"/>
                  <a:pt x="404120" y="1160905"/>
                  <a:pt x="397705" y="872282"/>
                </a:cubicBezTo>
                <a:cubicBezTo>
                  <a:pt x="391290" y="583659"/>
                  <a:pt x="0" y="0"/>
                  <a:pt x="0" y="0"/>
                </a:cubicBezTo>
              </a:path>
            </a:pathLst>
          </a:custGeom>
          <a:ln w="63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7" grpId="0" autoUpdateAnimBg="0"/>
      <p:bldP spid="37" grpId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1076</Words>
  <Application>Microsoft Macintosh PowerPoint</Application>
  <PresentationFormat>On-screen Show (4:3)</PresentationFormat>
  <Paragraphs>217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Microsoft Equation</vt:lpstr>
      <vt:lpstr>Formula memento ME-460</vt:lpstr>
      <vt:lpstr>Solar energy</vt:lpstr>
      <vt:lpstr>Solar thermal  flat collector</vt:lpstr>
      <vt:lpstr>Photovoltaics</vt:lpstr>
      <vt:lpstr>Biomass photosynthetic efficiency</vt:lpstr>
      <vt:lpstr>Biomass fuel energy content</vt:lpstr>
      <vt:lpstr>Biogas generation from organic waste</vt:lpstr>
      <vt:lpstr>PowerPoint Presentation</vt:lpstr>
      <vt:lpstr>PowerPoint Presentation</vt:lpstr>
      <vt:lpstr>PowerPoint Presentation</vt:lpstr>
      <vt:lpstr>Wind power </vt:lpstr>
      <vt:lpstr>Wind turbine</vt:lpstr>
      <vt:lpstr>Tidal turbine</vt:lpstr>
      <vt:lpstr>Wave power</vt:lpstr>
      <vt:lpstr>Geothermal power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memento ME-460</dc:title>
  <dc:creator>Jan Van herle</dc:creator>
  <cp:lastModifiedBy>Jan Van herle</cp:lastModifiedBy>
  <cp:revision>21</cp:revision>
  <dcterms:created xsi:type="dcterms:W3CDTF">2015-06-28T12:35:55Z</dcterms:created>
  <dcterms:modified xsi:type="dcterms:W3CDTF">2015-06-28T23:19:16Z</dcterms:modified>
</cp:coreProperties>
</file>